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7"/>
  </p:notesMasterIdLst>
  <p:handoutMasterIdLst>
    <p:handoutMasterId r:id="rId38"/>
  </p:handoutMasterIdLst>
  <p:sldIdLst>
    <p:sldId id="256" r:id="rId5"/>
    <p:sldId id="257" r:id="rId6"/>
    <p:sldId id="278" r:id="rId7"/>
    <p:sldId id="262" r:id="rId8"/>
    <p:sldId id="264" r:id="rId9"/>
    <p:sldId id="269" r:id="rId10"/>
    <p:sldId id="270" r:id="rId11"/>
    <p:sldId id="271" r:id="rId12"/>
    <p:sldId id="272" r:id="rId13"/>
    <p:sldId id="273" r:id="rId14"/>
    <p:sldId id="274" r:id="rId15"/>
    <p:sldId id="275" r:id="rId16"/>
    <p:sldId id="276" r:id="rId17"/>
    <p:sldId id="277" r:id="rId18"/>
    <p:sldId id="265" r:id="rId19"/>
    <p:sldId id="279" r:id="rId20"/>
    <p:sldId id="280" r:id="rId21"/>
    <p:sldId id="281" r:id="rId22"/>
    <p:sldId id="282" r:id="rId23"/>
    <p:sldId id="283" r:id="rId24"/>
    <p:sldId id="284" r:id="rId25"/>
    <p:sldId id="285" r:id="rId26"/>
    <p:sldId id="286" r:id="rId27"/>
    <p:sldId id="288" r:id="rId28"/>
    <p:sldId id="289" r:id="rId29"/>
    <p:sldId id="290" r:id="rId30"/>
    <p:sldId id="297" r:id="rId31"/>
    <p:sldId id="292" r:id="rId32"/>
    <p:sldId id="293" r:id="rId33"/>
    <p:sldId id="294" r:id="rId34"/>
    <p:sldId id="295" r:id="rId35"/>
    <p:sldId id="296" r:id="rId36"/>
  </p:sldIdLst>
  <p:sldSz cx="12192000"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91110" initials="9" lastIdx="1" clrIdx="0">
    <p:extLst>
      <p:ext uri="{19B8F6BF-5375-455C-9EA6-DF929625EA0E}">
        <p15:presenceInfo xmlns:p15="http://schemas.microsoft.com/office/powerpoint/2012/main" userId="91110"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38" autoAdjust="0"/>
    <p:restoredTop sz="94660"/>
  </p:normalViewPr>
  <p:slideViewPr>
    <p:cSldViewPr snapToGrid="0" showGuides="1">
      <p:cViewPr>
        <p:scale>
          <a:sx n="100" d="100"/>
          <a:sy n="100" d="100"/>
        </p:scale>
        <p:origin x="58" y="-37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6" d="100"/>
          <a:sy n="76" d="100"/>
        </p:scale>
        <p:origin x="407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a:latin typeface="Arial" panose="020B0604020202020204" pitchFamily="34" charset="0"/>
            </a:endParaRPr>
          </a:p>
        </p:txBody>
      </p:sp>
      <p:sp>
        <p:nvSpPr>
          <p:cNvPr id="3" name="Tarih Yer Tutucusu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A9E4D82-28F8-4AE6-AC58-4E0C47EB2011}" type="datetime1">
              <a:rPr lang="tr-TR" smtClean="0">
                <a:latin typeface="Arial" panose="020B0604020202020204" pitchFamily="34" charset="0"/>
              </a:rPr>
              <a:t>24.06.2021</a:t>
            </a:fld>
            <a:endParaRPr lang="tr-TR">
              <a:latin typeface="Arial" panose="020B0604020202020204" pitchFamily="34" charset="0"/>
            </a:endParaRPr>
          </a:p>
        </p:txBody>
      </p:sp>
      <p:sp>
        <p:nvSpPr>
          <p:cNvPr id="4" name="Alt Bilgi Yer Tutucusu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a:latin typeface="Arial" panose="020B0604020202020204" pitchFamily="34" charset="0"/>
            </a:endParaRPr>
          </a:p>
        </p:txBody>
      </p:sp>
      <p:sp>
        <p:nvSpPr>
          <p:cNvPr id="5" name="Slayt Numarası Yer Tutucus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6834459-7356-44BF-850D-8B30C4FB3B6B}" type="slidenum">
              <a:rPr lang="tr-TR">
                <a:latin typeface="Arial" panose="020B0604020202020204" pitchFamily="34" charset="0"/>
              </a:rPr>
              <a:t>‹#›</a:t>
            </a:fld>
            <a:endParaRPr lang="tr-TR">
              <a:latin typeface="Arial" panose="020B0604020202020204" pitchFamily="34" charset="0"/>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tr-TR" noProof="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BE143251-A342-438C-BAF0-43ECC974AE28}" type="datetime1">
              <a:rPr lang="tr-TR" noProof="0" smtClean="0"/>
              <a:t>24.06.2021</a:t>
            </a:fld>
            <a:endParaRPr lang="tr-TR" noProof="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tr-TR" noProof="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0A3C37BE-C303-496D-B5CD-85F2937540FC}" type="slidenum">
              <a:rPr lang="tr-TR" noProof="0" smtClean="0"/>
              <a:pPr/>
              <a:t>‹#›</a:t>
            </a:fld>
            <a:endParaRPr lang="tr-TR" noProof="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a:defRPr sz="1200">
        <a:solidFill>
          <a:schemeClr val="tx1"/>
        </a:solidFill>
      </a:defRPr>
    </a:lvl2pPr>
    <a:lvl3pPr marL="914400" algn="l">
      <a:defRPr sz="1200">
        <a:solidFill>
          <a:schemeClr val="tx1"/>
        </a:solidFill>
      </a:defRPr>
    </a:lvl3pPr>
    <a:lvl4pPr marL="1371600" algn="l">
      <a:defRPr sz="1200">
        <a:solidFill>
          <a:schemeClr val="tx1"/>
        </a:solidFill>
      </a:defRPr>
    </a:lvl4pPr>
    <a:lvl5pPr marL="1828800" algn="l">
      <a:defRPr sz="1200">
        <a:solidFill>
          <a:schemeClr val="tx1"/>
        </a:solidFill>
      </a:defRPr>
    </a:lvl5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r>
              <a:rPr lang="tr-TR" b="1" i="1">
                <a:latin typeface="Arial" pitchFamily="34" charset="0"/>
                <a:cs typeface="Arial" pitchFamily="34" charset="0"/>
              </a:rPr>
              <a:t>NOT:</a:t>
            </a:r>
          </a:p>
          <a:p>
            <a:pPr rtl="0"/>
            <a:r>
              <a:rPr lang="tr-TR" i="1">
                <a:latin typeface="Arial" pitchFamily="34" charset="0"/>
                <a:cs typeface="Arial" pitchFamily="34" charset="0"/>
              </a:rPr>
              <a:t>Bu slayttaki resmi değiştirmek için resmi seçin ve silin. Sonra, yer tutucudaki Resimler simgesine tıklayarak kendi resminizi ekleyin.</a:t>
            </a:r>
          </a:p>
        </p:txBody>
      </p:sp>
      <p:sp>
        <p:nvSpPr>
          <p:cNvPr id="4" name="Slayt Numarası Yer Tutucusu 3"/>
          <p:cNvSpPr>
            <a:spLocks noGrp="1"/>
          </p:cNvSpPr>
          <p:nvPr>
            <p:ph type="sldNum" sz="quarter" idx="10"/>
          </p:nvPr>
        </p:nvSpPr>
        <p:spPr/>
        <p:txBody>
          <a:bodyPr rtlCol="0"/>
          <a:lstStyle/>
          <a:p>
            <a:pPr rtl="0"/>
            <a:fld id="{0A3C37BE-C303-496D-B5CD-85F2937540FC}" type="slidenum">
              <a:rPr lang="tr-TR" smtClean="0"/>
              <a:t>1</a:t>
            </a:fld>
            <a:endParaRPr lang="tr-TR"/>
          </a:p>
        </p:txBody>
      </p:sp>
    </p:spTree>
    <p:extLst>
      <p:ext uri="{BB962C8B-B14F-4D97-AF65-F5344CB8AC3E}">
        <p14:creationId xmlns:p14="http://schemas.microsoft.com/office/powerpoint/2010/main" val="2406150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0A3C37BE-C303-496D-B5CD-85F2937540FC}" type="slidenum">
              <a:rPr lang="tr-TR" smtClean="0"/>
              <a:t>2</a:t>
            </a:fld>
            <a:endParaRPr lang="tr-TR"/>
          </a:p>
        </p:txBody>
      </p:sp>
    </p:spTree>
    <p:extLst>
      <p:ext uri="{BB962C8B-B14F-4D97-AF65-F5344CB8AC3E}">
        <p14:creationId xmlns:p14="http://schemas.microsoft.com/office/powerpoint/2010/main" val="1443239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0A3C37BE-C303-496D-B5CD-85F2937540FC}" type="slidenum">
              <a:rPr lang="tr-TR" smtClean="0"/>
              <a:t>4</a:t>
            </a:fld>
            <a:endParaRPr lang="tr-TR"/>
          </a:p>
        </p:txBody>
      </p:sp>
    </p:spTree>
    <p:extLst>
      <p:ext uri="{BB962C8B-B14F-4D97-AF65-F5344CB8AC3E}">
        <p14:creationId xmlns:p14="http://schemas.microsoft.com/office/powerpoint/2010/main" val="1016586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0A3C37BE-C303-496D-B5CD-85F2937540FC}" type="slidenum">
              <a:rPr lang="tr-TR" smtClean="0"/>
              <a:t>5</a:t>
            </a:fld>
            <a:endParaRPr lang="tr-TR"/>
          </a:p>
        </p:txBody>
      </p:sp>
    </p:spTree>
    <p:extLst>
      <p:ext uri="{BB962C8B-B14F-4D97-AF65-F5344CB8AC3E}">
        <p14:creationId xmlns:p14="http://schemas.microsoft.com/office/powerpoint/2010/main" val="1948843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0A3C37BE-C303-496D-B5CD-85F2937540FC}" type="slidenum">
              <a:rPr lang="tr-TR" smtClean="0"/>
              <a:t>15</a:t>
            </a:fld>
            <a:endParaRPr lang="tr-TR"/>
          </a:p>
        </p:txBody>
      </p:sp>
    </p:spTree>
    <p:extLst>
      <p:ext uri="{BB962C8B-B14F-4D97-AF65-F5344CB8AC3E}">
        <p14:creationId xmlns:p14="http://schemas.microsoft.com/office/powerpoint/2010/main" val="125228504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8" name="Dikdörtgen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latin typeface="Arial" panose="020B0604020202020204" pitchFamily="34" charset="0"/>
            </a:endParaRPr>
          </a:p>
        </p:txBody>
      </p:sp>
      <p:pic>
        <p:nvPicPr>
          <p:cNvPr id="11" name="Resim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Başlık 1"/>
          <p:cNvSpPr>
            <a:spLocks noGrp="1"/>
          </p:cNvSpPr>
          <p:nvPr>
            <p:ph type="ctrTitle"/>
          </p:nvPr>
        </p:nvSpPr>
        <p:spPr>
          <a:xfrm>
            <a:off x="1104900" y="2292094"/>
            <a:ext cx="10096500" cy="2219691"/>
          </a:xfrm>
        </p:spPr>
        <p:txBody>
          <a:bodyPr rtlCol="0" anchor="ctr">
            <a:normAutofit/>
          </a:bodyPr>
          <a:lstStyle>
            <a:lvl1pPr algn="l">
              <a:defRPr sz="4400" cap="all" baseline="0"/>
            </a:lvl1pPr>
          </a:lstStyle>
          <a:p>
            <a:pPr rtl="0"/>
            <a:r>
              <a:rPr lang="tr-TR" noProof="0"/>
              <a:t>Asıl başlık stilini düzenlemek için tıklayın</a:t>
            </a:r>
          </a:p>
        </p:txBody>
      </p:sp>
      <p:sp>
        <p:nvSpPr>
          <p:cNvPr id="3" name="Alt Başlık 2"/>
          <p:cNvSpPr>
            <a:spLocks noGrp="1"/>
          </p:cNvSpPr>
          <p:nvPr>
            <p:ph type="subTitle" idx="1" hasCustomPrompt="1"/>
          </p:nvPr>
        </p:nvSpPr>
        <p:spPr>
          <a:xfrm>
            <a:off x="1104898" y="4511784"/>
            <a:ext cx="10096501" cy="955565"/>
          </a:xfrm>
        </p:spPr>
        <p:txBody>
          <a:bodyPr rtlCol="0">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tıklatın</a:t>
            </a:r>
          </a:p>
        </p:txBody>
      </p:sp>
      <p:sp>
        <p:nvSpPr>
          <p:cNvPr id="7" name="Dikdörtgen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latin typeface="Arial" panose="020B0604020202020204" pitchFamily="34" charset="0"/>
            </a:endParaRPr>
          </a:p>
        </p:txBody>
      </p:sp>
      <p:sp>
        <p:nvSpPr>
          <p:cNvPr id="4" name="Tarih Yer Tutucusu 3"/>
          <p:cNvSpPr>
            <a:spLocks noGrp="1"/>
          </p:cNvSpPr>
          <p:nvPr>
            <p:ph type="dt" sz="half" idx="10"/>
          </p:nvPr>
        </p:nvSpPr>
        <p:spPr/>
        <p:txBody>
          <a:bodyPr rtlCol="0"/>
          <a:lstStyle>
            <a:lvl1pPr>
              <a:defRPr baseline="0">
                <a:solidFill>
                  <a:schemeClr val="tx1">
                    <a:lumMod val="20000"/>
                    <a:lumOff val="80000"/>
                  </a:schemeClr>
                </a:solidFill>
              </a:defRPr>
            </a:lvl1pPr>
          </a:lstStyle>
          <a:p>
            <a:pPr rtl="0"/>
            <a:fld id="{31EF5A91-0799-4CE3-8893-DF3BCE720C1F}" type="datetime1">
              <a:rPr lang="tr-TR" noProof="0" smtClean="0"/>
              <a:t>24.06.2021</a:t>
            </a:fld>
            <a:endParaRPr lang="tr-TR" noProof="0"/>
          </a:p>
        </p:txBody>
      </p:sp>
      <p:sp>
        <p:nvSpPr>
          <p:cNvPr id="5" name="Alt Bilgi Yer Tutucusu 4"/>
          <p:cNvSpPr>
            <a:spLocks noGrp="1"/>
          </p:cNvSpPr>
          <p:nvPr>
            <p:ph type="ftr" sz="quarter" idx="11"/>
          </p:nvPr>
        </p:nvSpPr>
        <p:spPr/>
        <p:txBody>
          <a:bodyPr rtlCol="0"/>
          <a:lstStyle>
            <a:lvl1pPr>
              <a:defRPr baseline="0">
                <a:solidFill>
                  <a:schemeClr val="tx1">
                    <a:lumMod val="20000"/>
                    <a:lumOff val="80000"/>
                  </a:schemeClr>
                </a:solidFill>
              </a:defRPr>
            </a:lvl1pPr>
          </a:lstStyle>
          <a:p>
            <a:pPr rtl="0"/>
            <a:endParaRPr lang="tr-TR" noProof="0"/>
          </a:p>
        </p:txBody>
      </p:sp>
      <p:sp>
        <p:nvSpPr>
          <p:cNvPr id="6" name="Slayt Numarası Yer Tutucusu 5"/>
          <p:cNvSpPr>
            <a:spLocks noGrp="1"/>
          </p:cNvSpPr>
          <p:nvPr>
            <p:ph type="sldNum" sz="quarter" idx="12"/>
          </p:nvPr>
        </p:nvSpPr>
        <p:spPr/>
        <p:txBody>
          <a:bodyPr rtlCol="0"/>
          <a:lstStyle>
            <a:lvl1pPr>
              <a:defRPr baseline="0">
                <a:solidFill>
                  <a:schemeClr val="tx1">
                    <a:lumMod val="20000"/>
                    <a:lumOff val="80000"/>
                  </a:schemeClr>
                </a:solidFill>
              </a:defRPr>
            </a:lvl1pPr>
          </a:lstStyle>
          <a:p>
            <a:pPr rtl="0"/>
            <a:fld id="{0FF54DE5-C571-48E8-A5BC-B369434E2F44}" type="slidenum">
              <a:rPr lang="tr-TR" noProof="0" smtClean="0"/>
              <a:pPr/>
              <a:t>‹#›</a:t>
            </a:fld>
            <a:endParaRPr lang="tr-TR" noProof="0"/>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chor="b"/>
          <a:lstStyle>
            <a:lvl1pPr>
              <a:defRPr sz="3200"/>
            </a:lvl1pPr>
          </a:lstStyle>
          <a:p>
            <a:pPr rtl="0"/>
            <a:r>
              <a:rPr lang="tr-TR" noProof="0"/>
              <a:t>Asıl başlık stilini düzenlemek için tıklayın</a:t>
            </a:r>
          </a:p>
        </p:txBody>
      </p:sp>
      <p:sp>
        <p:nvSpPr>
          <p:cNvPr id="4" name="Metin Yer Tutucusu 3"/>
          <p:cNvSpPr>
            <a:spLocks noGrp="1"/>
          </p:cNvSpPr>
          <p:nvPr>
            <p:ph type="body" sz="half" idx="2"/>
          </p:nvPr>
        </p:nvSpPr>
        <p:spPr>
          <a:xfrm>
            <a:off x="1104900" y="1600200"/>
            <a:ext cx="3396996" cy="4572000"/>
          </a:xfrm>
        </p:spPr>
        <p:txBody>
          <a:bodyPr rtlCol="0">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düzenlemek için tıklayın</a:t>
            </a:r>
          </a:p>
        </p:txBody>
      </p:sp>
      <p:sp>
        <p:nvSpPr>
          <p:cNvPr id="3" name="Resim Yer Tutucusu 2" descr="Resim eklemek için boş yer tutucu. Yer tutucuya tıklayın ve eklemek istediğiniz resmi seçin."/>
          <p:cNvSpPr>
            <a:spLocks noGrp="1"/>
          </p:cNvSpPr>
          <p:nvPr>
            <p:ph type="pic" idx="1"/>
          </p:nvPr>
        </p:nvSpPr>
        <p:spPr>
          <a:xfrm>
            <a:off x="4654671" y="1600199"/>
            <a:ext cx="6430912" cy="4572001"/>
          </a:xfrm>
        </p:spPr>
        <p:txBody>
          <a:bodyPr tIns="118872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TR" noProof="0"/>
              <a:t>Resim eklemek için simgeye tıklayın</a:t>
            </a:r>
          </a:p>
        </p:txBody>
      </p:sp>
      <p:sp>
        <p:nvSpPr>
          <p:cNvPr id="5" name="Tarih Yer Tutucusu 4"/>
          <p:cNvSpPr>
            <a:spLocks noGrp="1"/>
          </p:cNvSpPr>
          <p:nvPr>
            <p:ph type="dt" sz="half" idx="10"/>
          </p:nvPr>
        </p:nvSpPr>
        <p:spPr/>
        <p:txBody>
          <a:bodyPr rtlCol="0"/>
          <a:lstStyle/>
          <a:p>
            <a:pPr rtl="0"/>
            <a:fld id="{F56E95D7-159C-4174-82AC-3613AAC46482}" type="datetime1">
              <a:rPr lang="tr-TR" noProof="0" smtClean="0"/>
              <a:t>24.06.2021</a:t>
            </a:fld>
            <a:endParaRPr lang="tr-TR" noProof="0"/>
          </a:p>
        </p:txBody>
      </p:sp>
      <p:sp>
        <p:nvSpPr>
          <p:cNvPr id="6" name="Alt Bilgi Yer Tutucusu 5"/>
          <p:cNvSpPr>
            <a:spLocks noGrp="1"/>
          </p:cNvSpPr>
          <p:nvPr>
            <p:ph type="ftr" sz="quarter" idx="11"/>
          </p:nvPr>
        </p:nvSpPr>
        <p:spPr/>
        <p:txBody>
          <a:bodyPr rtlCol="0"/>
          <a:lstStyle/>
          <a:p>
            <a:pPr rtl="0"/>
            <a:endParaRPr lang="tr-TR" noProof="0"/>
          </a:p>
        </p:txBody>
      </p:sp>
      <p:sp>
        <p:nvSpPr>
          <p:cNvPr id="7" name="Slayt Numarası Yer Tutucusu 6"/>
          <p:cNvSpPr>
            <a:spLocks noGrp="1"/>
          </p:cNvSpPr>
          <p:nvPr>
            <p:ph type="sldNum" sz="quarter" idx="12"/>
          </p:nvPr>
        </p:nvSpPr>
        <p:spPr/>
        <p:txBody>
          <a:bodyPr rtlCol="0"/>
          <a:lstStyle/>
          <a:p>
            <a:pPr rtl="0"/>
            <a:fld id="{0FF54DE5-C571-48E8-A5BC-B369434E2F44}" type="slidenum">
              <a:rPr lang="tr-TR" noProof="0"/>
              <a:t>‹#›</a:t>
            </a:fld>
            <a:endParaRPr lang="tr-TR" noProof="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p>
        </p:txBody>
      </p:sp>
      <p:sp>
        <p:nvSpPr>
          <p:cNvPr id="3" name="Dikey Metin Yer Tutucusu 2"/>
          <p:cNvSpPr>
            <a:spLocks noGrp="1"/>
          </p:cNvSpPr>
          <p:nvPr>
            <p:ph type="body" orient="vert" idx="1"/>
          </p:nvPr>
        </p:nvSpPr>
        <p:spPr/>
        <p:txBody>
          <a:bodyPr vert="eaVert"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p:cNvSpPr>
            <a:spLocks noGrp="1"/>
          </p:cNvSpPr>
          <p:nvPr>
            <p:ph type="dt" sz="half" idx="10"/>
          </p:nvPr>
        </p:nvSpPr>
        <p:spPr/>
        <p:txBody>
          <a:bodyPr rtlCol="0"/>
          <a:lstStyle/>
          <a:p>
            <a:pPr rtl="0"/>
            <a:fld id="{271C3428-98D3-4BD8-A032-0DD45BF27FDB}" type="datetime1">
              <a:rPr lang="tr-TR" noProof="0" smtClean="0"/>
              <a:t>24.06.2021</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0FF54DE5-C571-48E8-A5BC-B369434E2F44}" type="slidenum">
              <a:rPr lang="tr-TR" noProof="0"/>
              <a:t>‹#›</a:t>
            </a:fld>
            <a:endParaRPr lang="tr-TR" noProof="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9372600" y="365125"/>
            <a:ext cx="1714500" cy="5811838"/>
          </a:xfrm>
        </p:spPr>
        <p:txBody>
          <a:bodyPr vert="eaVert" rtlCol="0"/>
          <a:lstStyle/>
          <a:p>
            <a:pPr rtl="0"/>
            <a:r>
              <a:rPr lang="tr-TR" noProof="0"/>
              <a:t>Asıl başlık stilini düzenlemek için tıklayın</a:t>
            </a:r>
          </a:p>
        </p:txBody>
      </p:sp>
      <p:sp>
        <p:nvSpPr>
          <p:cNvPr id="3" name="Dikey Metin Yer Tutucusu 2"/>
          <p:cNvSpPr>
            <a:spLocks noGrp="1"/>
          </p:cNvSpPr>
          <p:nvPr>
            <p:ph type="body" orient="vert" idx="1"/>
          </p:nvPr>
        </p:nvSpPr>
        <p:spPr>
          <a:xfrm>
            <a:off x="1104900" y="365125"/>
            <a:ext cx="8098896" cy="5811838"/>
          </a:xfrm>
        </p:spPr>
        <p:txBody>
          <a:bodyPr vert="eaVert"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p:cNvSpPr>
            <a:spLocks noGrp="1"/>
          </p:cNvSpPr>
          <p:nvPr>
            <p:ph type="dt" sz="half" idx="10"/>
          </p:nvPr>
        </p:nvSpPr>
        <p:spPr/>
        <p:txBody>
          <a:bodyPr rtlCol="0"/>
          <a:lstStyle/>
          <a:p>
            <a:pPr rtl="0"/>
            <a:fld id="{25356B25-3FB7-4880-9BA4-27C0F94465FF}" type="datetime1">
              <a:rPr lang="tr-TR" noProof="0" smtClean="0"/>
              <a:t>24.06.2021</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0FF54DE5-C571-48E8-A5BC-B369434E2F44}" type="slidenum">
              <a:rPr lang="tr-TR" noProof="0"/>
              <a:t>‹#›</a:t>
            </a:fld>
            <a:endParaRPr lang="tr-TR" noProof="0"/>
          </a:p>
        </p:txBody>
      </p:sp>
      <p:grpSp>
        <p:nvGrpSpPr>
          <p:cNvPr id="7" name="Grup 6"/>
          <p:cNvGrpSpPr/>
          <p:nvPr/>
        </p:nvGrpSpPr>
        <p:grpSpPr>
          <a:xfrm rot="5400000">
            <a:off x="6514047" y="3228843"/>
            <a:ext cx="5632704" cy="84403"/>
            <a:chOff x="1073150" y="1219201"/>
            <a:chExt cx="10058400" cy="63125"/>
          </a:xfrm>
        </p:grpSpPr>
        <p:cxnSp>
          <p:nvCxnSpPr>
            <p:cNvPr id="8" name="Düz Bağlayıcı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Düz Bağlayıcı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p>
        </p:txBody>
      </p:sp>
      <p:sp>
        <p:nvSpPr>
          <p:cNvPr id="3" name="İçerik Yer Tutucusu 2"/>
          <p:cNvSpPr>
            <a:spLocks noGrp="1"/>
          </p:cNvSpPr>
          <p:nvPr>
            <p:ph idx="1"/>
          </p:nvPr>
        </p:nvSpPr>
        <p:spPr/>
        <p:txBody>
          <a:bodyPr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p:cNvSpPr>
            <a:spLocks noGrp="1"/>
          </p:cNvSpPr>
          <p:nvPr>
            <p:ph type="dt" sz="half" idx="10"/>
          </p:nvPr>
        </p:nvSpPr>
        <p:spPr/>
        <p:txBody>
          <a:bodyPr rtlCol="0"/>
          <a:lstStyle/>
          <a:p>
            <a:pPr rtl="0"/>
            <a:fld id="{03E186AE-8D35-4729-91C0-26E7167BF293}" type="datetime1">
              <a:rPr lang="tr-TR" noProof="0" smtClean="0"/>
              <a:t>24.06.2021</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0FF54DE5-C571-48E8-A5BC-B369434E2F44}" type="slidenum">
              <a:rPr lang="tr-TR" noProof="0"/>
              <a:t>‹#›</a:t>
            </a:fld>
            <a:endParaRPr lang="tr-TR" noProof="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Resimli 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1104900" y="2292094"/>
            <a:ext cx="5734050" cy="2219691"/>
          </a:xfrm>
        </p:spPr>
        <p:txBody>
          <a:bodyPr rtlCol="0" anchor="ctr">
            <a:normAutofit/>
          </a:bodyPr>
          <a:lstStyle>
            <a:lvl1pPr algn="l">
              <a:defRPr sz="4400" cap="all" baseline="0"/>
            </a:lvl1pPr>
          </a:lstStyle>
          <a:p>
            <a:pPr rtl="0"/>
            <a:r>
              <a:rPr lang="tr-TR" noProof="0"/>
              <a:t>Asıl başlık stilini düzenlemek için tıklayın</a:t>
            </a:r>
          </a:p>
        </p:txBody>
      </p:sp>
      <p:sp>
        <p:nvSpPr>
          <p:cNvPr id="3" name="Alt Başlık 2"/>
          <p:cNvSpPr>
            <a:spLocks noGrp="1"/>
          </p:cNvSpPr>
          <p:nvPr>
            <p:ph type="subTitle" idx="1" hasCustomPrompt="1"/>
          </p:nvPr>
        </p:nvSpPr>
        <p:spPr>
          <a:xfrm>
            <a:off x="1104900" y="4511784"/>
            <a:ext cx="5734050" cy="955565"/>
          </a:xfrm>
        </p:spPr>
        <p:txBody>
          <a:bodyPr rtlCol="0">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tıklatın</a:t>
            </a:r>
          </a:p>
        </p:txBody>
      </p:sp>
      <p:sp>
        <p:nvSpPr>
          <p:cNvPr id="11" name="Resim Yer Tutucusu 10" descr="Resim eklemek için boş yer tutucu. Yer tutucuya tıklayın ve eklemek istediğiniz resmi seçin."/>
          <p:cNvSpPr>
            <a:spLocks noGrp="1"/>
          </p:cNvSpPr>
          <p:nvPr>
            <p:ph type="pic" sz="quarter" idx="13"/>
          </p:nvPr>
        </p:nvSpPr>
        <p:spPr>
          <a:xfrm>
            <a:off x="6981063" y="1310656"/>
            <a:ext cx="5210937" cy="4208604"/>
          </a:xfrm>
          <a:solidFill>
            <a:schemeClr val="tx1">
              <a:lumMod val="20000"/>
              <a:lumOff val="80000"/>
            </a:schemeClr>
          </a:solidFill>
        </p:spPr>
        <p:txBody>
          <a:bodyPr tIns="1005840" rtlCol="0"/>
          <a:lstStyle>
            <a:lvl1pPr marL="0" indent="0" algn="ctr">
              <a:buNone/>
              <a:defRPr/>
            </a:lvl1pPr>
          </a:lstStyle>
          <a:p>
            <a:pPr rtl="0"/>
            <a:r>
              <a:rPr lang="tr-TR" noProof="0"/>
              <a:t>Resim eklemek için simgeye tıklayın</a:t>
            </a:r>
          </a:p>
        </p:txBody>
      </p:sp>
      <p:sp>
        <p:nvSpPr>
          <p:cNvPr id="8" name="Dikdörtgen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latin typeface="Arial" panose="020B0604020202020204" pitchFamily="34" charset="0"/>
            </a:endParaRPr>
          </a:p>
        </p:txBody>
      </p:sp>
      <p:grpSp>
        <p:nvGrpSpPr>
          <p:cNvPr id="14" name="Grup 13"/>
          <p:cNvGrpSpPr/>
          <p:nvPr/>
        </p:nvGrpSpPr>
        <p:grpSpPr>
          <a:xfrm>
            <a:off x="0" y="1143000"/>
            <a:ext cx="12192000" cy="63125"/>
            <a:chOff x="507492" y="1501519"/>
            <a:chExt cx="8129016" cy="63125"/>
          </a:xfrm>
        </p:grpSpPr>
        <p:cxnSp>
          <p:nvCxnSpPr>
            <p:cNvPr id="15" name="Düz Bağlayıcı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Düz Bağlayıcı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Resim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up 12"/>
          <p:cNvGrpSpPr/>
          <p:nvPr/>
        </p:nvGrpSpPr>
        <p:grpSpPr>
          <a:xfrm rot="10800000">
            <a:off x="0" y="5645510"/>
            <a:ext cx="12192000" cy="63125"/>
            <a:chOff x="507492" y="1501519"/>
            <a:chExt cx="8129016" cy="63125"/>
          </a:xfrm>
        </p:grpSpPr>
        <p:cxnSp>
          <p:nvCxnSpPr>
            <p:cNvPr id="17" name="Düz Bağlayıcı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Düz Bağlayıcı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Dikdörtgen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latin typeface="Arial" panose="020B0604020202020204" pitchFamily="34" charset="0"/>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grpSp>
        <p:nvGrpSpPr>
          <p:cNvPr id="8" name="Grup 7"/>
          <p:cNvGrpSpPr/>
          <p:nvPr/>
        </p:nvGrpSpPr>
        <p:grpSpPr>
          <a:xfrm>
            <a:off x="0" y="2514600"/>
            <a:ext cx="12192000" cy="3194035"/>
            <a:chOff x="647402" y="2514600"/>
            <a:chExt cx="10838688" cy="3194035"/>
          </a:xfrm>
        </p:grpSpPr>
        <p:grpSp>
          <p:nvGrpSpPr>
            <p:cNvPr id="9" name="Grup 8"/>
            <p:cNvGrpSpPr/>
            <p:nvPr/>
          </p:nvGrpSpPr>
          <p:grpSpPr>
            <a:xfrm>
              <a:off x="647402" y="2514600"/>
              <a:ext cx="10838688" cy="63125"/>
              <a:chOff x="507492" y="1501519"/>
              <a:chExt cx="8129016" cy="63125"/>
            </a:xfrm>
          </p:grpSpPr>
          <p:cxnSp>
            <p:nvCxnSpPr>
              <p:cNvPr id="14" name="Düz Bağlayıcı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Düz Bağlayıcı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Dikdörtgen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latin typeface="Arial" panose="020B0604020202020204" pitchFamily="34" charset="0"/>
              </a:endParaRPr>
            </a:p>
          </p:txBody>
        </p:sp>
        <p:grpSp>
          <p:nvGrpSpPr>
            <p:cNvPr id="11" name="Grup 10"/>
            <p:cNvGrpSpPr/>
            <p:nvPr/>
          </p:nvGrpSpPr>
          <p:grpSpPr>
            <a:xfrm rot="10800000">
              <a:off x="647402" y="5645510"/>
              <a:ext cx="10838688" cy="63125"/>
              <a:chOff x="507492" y="1501519"/>
              <a:chExt cx="8129016" cy="63125"/>
            </a:xfrm>
          </p:grpSpPr>
          <p:cxnSp>
            <p:nvCxnSpPr>
              <p:cNvPr id="12" name="Düz Bağlayıcı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Düz Bağlayıcı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Resim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Başlık 1"/>
          <p:cNvSpPr>
            <a:spLocks noGrp="1"/>
          </p:cNvSpPr>
          <p:nvPr>
            <p:ph type="title"/>
          </p:nvPr>
        </p:nvSpPr>
        <p:spPr>
          <a:xfrm>
            <a:off x="1104899" y="2971806"/>
            <a:ext cx="10071099" cy="1684150"/>
          </a:xfrm>
        </p:spPr>
        <p:txBody>
          <a:bodyPr rtlCol="0" anchor="ctr">
            <a:normAutofit/>
          </a:bodyPr>
          <a:lstStyle>
            <a:lvl1pPr>
              <a:defRPr sz="4400" cap="all" baseline="0">
                <a:solidFill>
                  <a:schemeClr val="bg1"/>
                </a:solidFill>
              </a:defRPr>
            </a:lvl1pPr>
          </a:lstStyle>
          <a:p>
            <a:pPr rtl="0"/>
            <a:r>
              <a:rPr lang="tr-TR" noProof="0"/>
              <a:t>Asıl başlık stilini düzenlemek için tıklayın</a:t>
            </a:r>
          </a:p>
        </p:txBody>
      </p:sp>
      <p:sp>
        <p:nvSpPr>
          <p:cNvPr id="3" name="Metin Yer Tutucusu 2"/>
          <p:cNvSpPr>
            <a:spLocks noGrp="1"/>
          </p:cNvSpPr>
          <p:nvPr>
            <p:ph type="body" idx="1"/>
          </p:nvPr>
        </p:nvSpPr>
        <p:spPr>
          <a:xfrm>
            <a:off x="1104899" y="4655956"/>
            <a:ext cx="10071099" cy="509750"/>
          </a:xfrm>
        </p:spPr>
        <p:txBody>
          <a:bodyPr rtlCol="0">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a:t>Asıl metin stillerini düzenlemek için tıklayın</a:t>
            </a:r>
          </a:p>
        </p:txBody>
      </p:sp>
      <p:sp>
        <p:nvSpPr>
          <p:cNvPr id="4" name="Tarih Yer Tutucusu 3"/>
          <p:cNvSpPr>
            <a:spLocks noGrp="1"/>
          </p:cNvSpPr>
          <p:nvPr>
            <p:ph type="dt" sz="half" idx="10"/>
          </p:nvPr>
        </p:nvSpPr>
        <p:spPr/>
        <p:txBody>
          <a:bodyPr rtlCol="0"/>
          <a:lstStyle/>
          <a:p>
            <a:pPr rtl="0"/>
            <a:fld id="{CF750C6C-412C-489F-8BAC-18D550D6942B}" type="datetime1">
              <a:rPr lang="tr-TR" noProof="0" smtClean="0"/>
              <a:t>24.06.2021</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0FF54DE5-C571-48E8-A5BC-B369434E2F44}" type="slidenum">
              <a:rPr lang="tr-TR" noProof="0"/>
              <a:t>‹#›</a:t>
            </a:fld>
            <a:endParaRPr lang="tr-TR" noProof="0"/>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p>
        </p:txBody>
      </p:sp>
      <p:sp>
        <p:nvSpPr>
          <p:cNvPr id="3" name="İçerik Yer Tutucusu 2"/>
          <p:cNvSpPr>
            <a:spLocks noGrp="1"/>
          </p:cNvSpPr>
          <p:nvPr>
            <p:ph sz="half" idx="1"/>
          </p:nvPr>
        </p:nvSpPr>
        <p:spPr>
          <a:xfrm>
            <a:off x="1104900" y="1600200"/>
            <a:ext cx="4914900" cy="4571999"/>
          </a:xfrm>
        </p:spPr>
        <p:txBody>
          <a:bodyPr rtlCol="0"/>
          <a:lstStyle>
            <a:lvl5pPr>
              <a:defRPr/>
            </a:lvl5pPr>
            <a:lvl6pPr>
              <a:defRPr/>
            </a:lvl6pPr>
            <a:lvl7pPr>
              <a:defRPr/>
            </a:lvl7pPr>
            <a:lvl8pPr>
              <a:defRPr/>
            </a:lvl8pPr>
            <a:lvl9pPr>
              <a:defRPr/>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İçerik Yer Tutucusu 3"/>
          <p:cNvSpPr>
            <a:spLocks noGrp="1"/>
          </p:cNvSpPr>
          <p:nvPr>
            <p:ph sz="half" idx="2"/>
          </p:nvPr>
        </p:nvSpPr>
        <p:spPr>
          <a:xfrm>
            <a:off x="6172200" y="1600200"/>
            <a:ext cx="4914900" cy="4571999"/>
          </a:xfrm>
        </p:spPr>
        <p:txBody>
          <a:bodyPr rtlCol="0"/>
          <a:lstStyle>
            <a:lvl5pPr>
              <a:defRPr/>
            </a:lvl5pPr>
            <a:lvl6pPr>
              <a:defRPr/>
            </a:lvl6pPr>
            <a:lvl7pPr>
              <a:defRPr/>
            </a:lvl7pPr>
            <a:lvl8pPr>
              <a:defRPr/>
            </a:lvl8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5" name="Tarih Yer Tutucusu 4"/>
          <p:cNvSpPr>
            <a:spLocks noGrp="1"/>
          </p:cNvSpPr>
          <p:nvPr>
            <p:ph type="dt" sz="half" idx="10"/>
          </p:nvPr>
        </p:nvSpPr>
        <p:spPr/>
        <p:txBody>
          <a:bodyPr rtlCol="0"/>
          <a:lstStyle/>
          <a:p>
            <a:pPr rtl="0"/>
            <a:fld id="{90FEC8AD-8A50-473B-BF04-9574F76C88CE}" type="datetime1">
              <a:rPr lang="tr-TR" noProof="0" smtClean="0"/>
              <a:t>24.06.2021</a:t>
            </a:fld>
            <a:endParaRPr lang="tr-TR" noProof="0"/>
          </a:p>
        </p:txBody>
      </p:sp>
      <p:sp>
        <p:nvSpPr>
          <p:cNvPr id="6" name="Alt Bilgi Yer Tutucusu 5"/>
          <p:cNvSpPr>
            <a:spLocks noGrp="1"/>
          </p:cNvSpPr>
          <p:nvPr>
            <p:ph type="ftr" sz="quarter" idx="11"/>
          </p:nvPr>
        </p:nvSpPr>
        <p:spPr/>
        <p:txBody>
          <a:bodyPr rtlCol="0"/>
          <a:lstStyle/>
          <a:p>
            <a:pPr rtl="0"/>
            <a:endParaRPr lang="tr-TR" noProof="0"/>
          </a:p>
        </p:txBody>
      </p:sp>
      <p:sp>
        <p:nvSpPr>
          <p:cNvPr id="7" name="Slayt Numarası Yer Tutucusu 6"/>
          <p:cNvSpPr>
            <a:spLocks noGrp="1"/>
          </p:cNvSpPr>
          <p:nvPr>
            <p:ph type="sldNum" sz="quarter" idx="12"/>
          </p:nvPr>
        </p:nvSpPr>
        <p:spPr/>
        <p:txBody>
          <a:bodyPr rtlCol="0"/>
          <a:lstStyle/>
          <a:p>
            <a:pPr rtl="0"/>
            <a:fld id="{0FF54DE5-C571-48E8-A5BC-B369434E2F44}" type="slidenum">
              <a:rPr lang="tr-TR" noProof="0"/>
              <a:t>‹#›</a:t>
            </a:fld>
            <a:endParaRPr lang="tr-TR" noProof="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p>
        </p:txBody>
      </p:sp>
      <p:sp>
        <p:nvSpPr>
          <p:cNvPr id="3" name="Metin Yer Tutucusu 2"/>
          <p:cNvSpPr>
            <a:spLocks noGrp="1"/>
          </p:cNvSpPr>
          <p:nvPr>
            <p:ph type="body" idx="1"/>
          </p:nvPr>
        </p:nvSpPr>
        <p:spPr>
          <a:xfrm>
            <a:off x="1104900" y="1600200"/>
            <a:ext cx="4919472" cy="823912"/>
          </a:xfrm>
        </p:spPr>
        <p:txBody>
          <a:bodyPr rtlCol="0"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4" name="İçerik Yer Tutucusu 3"/>
          <p:cNvSpPr>
            <a:spLocks noGrp="1"/>
          </p:cNvSpPr>
          <p:nvPr>
            <p:ph sz="half" idx="2"/>
          </p:nvPr>
        </p:nvSpPr>
        <p:spPr>
          <a:xfrm>
            <a:off x="1104900" y="2424112"/>
            <a:ext cx="4919472" cy="3748088"/>
          </a:xfrm>
        </p:spPr>
        <p:txBody>
          <a:bodyPr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5" name="Metin Yer Tutucusu 4"/>
          <p:cNvSpPr>
            <a:spLocks noGrp="1"/>
          </p:cNvSpPr>
          <p:nvPr>
            <p:ph type="body" sz="quarter" idx="3"/>
          </p:nvPr>
        </p:nvSpPr>
        <p:spPr>
          <a:xfrm>
            <a:off x="6166110" y="1600200"/>
            <a:ext cx="4919472" cy="823912"/>
          </a:xfrm>
        </p:spPr>
        <p:txBody>
          <a:bodyPr rtlCol="0"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6" name="İçerik Yer Tutucusu 5"/>
          <p:cNvSpPr>
            <a:spLocks noGrp="1"/>
          </p:cNvSpPr>
          <p:nvPr>
            <p:ph sz="quarter" idx="4"/>
          </p:nvPr>
        </p:nvSpPr>
        <p:spPr>
          <a:xfrm>
            <a:off x="6166110" y="2424112"/>
            <a:ext cx="4919472" cy="3748088"/>
          </a:xfrm>
        </p:spPr>
        <p:txBody>
          <a:bodyPr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7" name="Tarih Yer Tutucusu 6"/>
          <p:cNvSpPr>
            <a:spLocks noGrp="1"/>
          </p:cNvSpPr>
          <p:nvPr>
            <p:ph type="dt" sz="half" idx="10"/>
          </p:nvPr>
        </p:nvSpPr>
        <p:spPr/>
        <p:txBody>
          <a:bodyPr rtlCol="0"/>
          <a:lstStyle/>
          <a:p>
            <a:pPr rtl="0"/>
            <a:fld id="{8F97211E-2B8D-4E6B-8A37-6BBFCD26F52E}" type="datetime1">
              <a:rPr lang="tr-TR" noProof="0" smtClean="0"/>
              <a:t>24.06.2021</a:t>
            </a:fld>
            <a:endParaRPr lang="tr-TR" noProof="0"/>
          </a:p>
        </p:txBody>
      </p:sp>
      <p:sp>
        <p:nvSpPr>
          <p:cNvPr id="8" name="Alt Bilgi Yer Tutucusu 7"/>
          <p:cNvSpPr>
            <a:spLocks noGrp="1"/>
          </p:cNvSpPr>
          <p:nvPr>
            <p:ph type="ftr" sz="quarter" idx="11"/>
          </p:nvPr>
        </p:nvSpPr>
        <p:spPr/>
        <p:txBody>
          <a:bodyPr rtlCol="0"/>
          <a:lstStyle/>
          <a:p>
            <a:pPr rtl="0"/>
            <a:endParaRPr lang="tr-TR" noProof="0"/>
          </a:p>
        </p:txBody>
      </p:sp>
      <p:sp>
        <p:nvSpPr>
          <p:cNvPr id="9" name="Slayt Numarası Yer Tutucusu 8"/>
          <p:cNvSpPr>
            <a:spLocks noGrp="1"/>
          </p:cNvSpPr>
          <p:nvPr>
            <p:ph type="sldNum" sz="quarter" idx="12"/>
          </p:nvPr>
        </p:nvSpPr>
        <p:spPr/>
        <p:txBody>
          <a:bodyPr rtlCol="0"/>
          <a:lstStyle/>
          <a:p>
            <a:pPr rtl="0"/>
            <a:fld id="{0FF54DE5-C571-48E8-A5BC-B369434E2F44}" type="slidenum">
              <a:rPr lang="tr-TR" noProof="0"/>
              <a:t>‹#›</a:t>
            </a:fld>
            <a:endParaRPr lang="tr-TR" noProof="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p>
        </p:txBody>
      </p:sp>
      <p:sp>
        <p:nvSpPr>
          <p:cNvPr id="3" name="Tarih Yer Tutucusu 2"/>
          <p:cNvSpPr>
            <a:spLocks noGrp="1"/>
          </p:cNvSpPr>
          <p:nvPr>
            <p:ph type="dt" sz="half" idx="10"/>
          </p:nvPr>
        </p:nvSpPr>
        <p:spPr/>
        <p:txBody>
          <a:bodyPr rtlCol="0"/>
          <a:lstStyle/>
          <a:p>
            <a:pPr rtl="0"/>
            <a:fld id="{712A8323-63D4-40B4-A3E2-9C0E1664D8F8}" type="datetime1">
              <a:rPr lang="tr-TR" noProof="0" smtClean="0"/>
              <a:t>24.06.2021</a:t>
            </a:fld>
            <a:endParaRPr lang="tr-TR" noProof="0"/>
          </a:p>
        </p:txBody>
      </p:sp>
      <p:sp>
        <p:nvSpPr>
          <p:cNvPr id="4" name="Alt Bilgi Yer Tutucusu 3"/>
          <p:cNvSpPr>
            <a:spLocks noGrp="1"/>
          </p:cNvSpPr>
          <p:nvPr>
            <p:ph type="ftr" sz="quarter" idx="11"/>
          </p:nvPr>
        </p:nvSpPr>
        <p:spPr/>
        <p:txBody>
          <a:bodyPr rtlCol="0"/>
          <a:lstStyle/>
          <a:p>
            <a:pPr rtl="0"/>
            <a:endParaRPr lang="tr-TR" noProof="0"/>
          </a:p>
        </p:txBody>
      </p:sp>
      <p:sp>
        <p:nvSpPr>
          <p:cNvPr id="5" name="Slayt Numarası Yer Tutucusu 4"/>
          <p:cNvSpPr>
            <a:spLocks noGrp="1"/>
          </p:cNvSpPr>
          <p:nvPr>
            <p:ph type="sldNum" sz="quarter" idx="12"/>
          </p:nvPr>
        </p:nvSpPr>
        <p:spPr/>
        <p:txBody>
          <a:bodyPr rtlCol="0"/>
          <a:lstStyle/>
          <a:p>
            <a:pPr rtl="0"/>
            <a:fld id="{0FF54DE5-C571-48E8-A5BC-B369434E2F44}" type="slidenum">
              <a:rPr lang="tr-TR" noProof="0"/>
              <a:t>‹#›</a:t>
            </a:fld>
            <a:endParaRPr lang="tr-TR" noProof="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Tarih Yer Tutucusu 1"/>
          <p:cNvSpPr>
            <a:spLocks noGrp="1"/>
          </p:cNvSpPr>
          <p:nvPr>
            <p:ph type="dt" sz="half" idx="10"/>
          </p:nvPr>
        </p:nvSpPr>
        <p:spPr/>
        <p:txBody>
          <a:bodyPr rtlCol="0"/>
          <a:lstStyle/>
          <a:p>
            <a:pPr rtl="0"/>
            <a:fld id="{D539C7CD-F92D-4811-A07F-670D486E3373}" type="datetime1">
              <a:rPr lang="tr-TR" noProof="0" smtClean="0"/>
              <a:t>24.06.2021</a:t>
            </a:fld>
            <a:endParaRPr lang="tr-TR" noProof="0"/>
          </a:p>
        </p:txBody>
      </p:sp>
      <p:sp>
        <p:nvSpPr>
          <p:cNvPr id="3" name="Alt Bilgi Yer Tutucusu 2"/>
          <p:cNvSpPr>
            <a:spLocks noGrp="1"/>
          </p:cNvSpPr>
          <p:nvPr>
            <p:ph type="ftr" sz="quarter" idx="11"/>
          </p:nvPr>
        </p:nvSpPr>
        <p:spPr/>
        <p:txBody>
          <a:bodyPr rtlCol="0"/>
          <a:lstStyle/>
          <a:p>
            <a:pPr rtl="0"/>
            <a:endParaRPr lang="tr-TR" noProof="0"/>
          </a:p>
        </p:txBody>
      </p:sp>
      <p:sp>
        <p:nvSpPr>
          <p:cNvPr id="4" name="Slayt Numarası Yer Tutucusu 3"/>
          <p:cNvSpPr>
            <a:spLocks noGrp="1"/>
          </p:cNvSpPr>
          <p:nvPr>
            <p:ph type="sldNum" sz="quarter" idx="12"/>
          </p:nvPr>
        </p:nvSpPr>
        <p:spPr/>
        <p:txBody>
          <a:bodyPr rtlCol="0"/>
          <a:lstStyle/>
          <a:p>
            <a:pPr rtl="0"/>
            <a:fld id="{0FF54DE5-C571-48E8-A5BC-B369434E2F44}" type="slidenum">
              <a:rPr lang="tr-TR" noProof="0"/>
              <a:t>‹#›</a:t>
            </a:fld>
            <a:endParaRPr lang="tr-TR" noProof="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chor="b"/>
          <a:lstStyle>
            <a:lvl1pPr>
              <a:defRPr sz="3200"/>
            </a:lvl1pPr>
          </a:lstStyle>
          <a:p>
            <a:pPr rtl="0"/>
            <a:r>
              <a:rPr lang="tr-TR" noProof="0"/>
              <a:t>Asıl başlık stilini düzenlemek için tıklayın</a:t>
            </a:r>
          </a:p>
        </p:txBody>
      </p:sp>
      <p:sp>
        <p:nvSpPr>
          <p:cNvPr id="4" name="Metin Yer Tutucusu 3"/>
          <p:cNvSpPr>
            <a:spLocks noGrp="1"/>
          </p:cNvSpPr>
          <p:nvPr>
            <p:ph type="body" sz="half" idx="2"/>
          </p:nvPr>
        </p:nvSpPr>
        <p:spPr>
          <a:xfrm>
            <a:off x="1104900" y="1600200"/>
            <a:ext cx="4384548" cy="4572000"/>
          </a:xfrm>
        </p:spPr>
        <p:txBody>
          <a:bodyPr rtlCol="0">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düzenlemek için tıklayın</a:t>
            </a:r>
          </a:p>
        </p:txBody>
      </p:sp>
      <p:sp>
        <p:nvSpPr>
          <p:cNvPr id="3" name="İçerik Yer Tutucusu 2"/>
          <p:cNvSpPr>
            <a:spLocks noGrp="1"/>
          </p:cNvSpPr>
          <p:nvPr>
            <p:ph idx="1"/>
          </p:nvPr>
        </p:nvSpPr>
        <p:spPr>
          <a:xfrm>
            <a:off x="5641848" y="1600199"/>
            <a:ext cx="5445252" cy="4572001"/>
          </a:xfrm>
        </p:spPr>
        <p:txBody>
          <a:bodyPr rtlCol="0">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5" name="Tarih Yer Tutucusu 4"/>
          <p:cNvSpPr>
            <a:spLocks noGrp="1"/>
          </p:cNvSpPr>
          <p:nvPr>
            <p:ph type="dt" sz="half" idx="10"/>
          </p:nvPr>
        </p:nvSpPr>
        <p:spPr/>
        <p:txBody>
          <a:bodyPr rtlCol="0"/>
          <a:lstStyle/>
          <a:p>
            <a:pPr rtl="0"/>
            <a:fld id="{E0232D9F-D976-4514-8223-4E65A09DE921}" type="datetime1">
              <a:rPr lang="tr-TR" noProof="0" smtClean="0"/>
              <a:t>24.06.2021</a:t>
            </a:fld>
            <a:endParaRPr lang="tr-TR" noProof="0"/>
          </a:p>
        </p:txBody>
      </p:sp>
      <p:sp>
        <p:nvSpPr>
          <p:cNvPr id="6" name="Alt Bilgi Yer Tutucusu 5"/>
          <p:cNvSpPr>
            <a:spLocks noGrp="1"/>
          </p:cNvSpPr>
          <p:nvPr>
            <p:ph type="ftr" sz="quarter" idx="11"/>
          </p:nvPr>
        </p:nvSpPr>
        <p:spPr/>
        <p:txBody>
          <a:bodyPr rtlCol="0"/>
          <a:lstStyle/>
          <a:p>
            <a:pPr rtl="0"/>
            <a:endParaRPr lang="tr-TR" noProof="0"/>
          </a:p>
        </p:txBody>
      </p:sp>
      <p:sp>
        <p:nvSpPr>
          <p:cNvPr id="7" name="Slayt Numarası Yer Tutucusu 6"/>
          <p:cNvSpPr>
            <a:spLocks noGrp="1"/>
          </p:cNvSpPr>
          <p:nvPr>
            <p:ph type="sldNum" sz="quarter" idx="12"/>
          </p:nvPr>
        </p:nvSpPr>
        <p:spPr/>
        <p:txBody>
          <a:bodyPr rtlCol="0"/>
          <a:lstStyle/>
          <a:p>
            <a:pPr rtl="0"/>
            <a:fld id="{0FF54DE5-C571-48E8-A5BC-B369434E2F44}" type="slidenum">
              <a:rPr lang="tr-TR" noProof="0"/>
              <a:t>‹#›</a:t>
            </a:fld>
            <a:endParaRPr lang="tr-TR" noProof="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pPr rtl="0"/>
            <a:r>
              <a:rPr lang="tr-TR" noProof="0"/>
              <a:t>Asıl başlık stilini düzenlemek için tıklayın</a:t>
            </a:r>
          </a:p>
        </p:txBody>
      </p:sp>
      <p:sp>
        <p:nvSpPr>
          <p:cNvPr id="3" name="Metin Yer Tutucusu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a:p>
            <a:pPr lvl="5" rtl="0"/>
            <a:r>
              <a:rPr lang="tr-TR" noProof="0"/>
              <a:t>Altıncı düzey</a:t>
            </a:r>
          </a:p>
          <a:p>
            <a:pPr lvl="6" rtl="0"/>
            <a:r>
              <a:rPr lang="tr-TR" noProof="0"/>
              <a:t>Yedinci düzey</a:t>
            </a:r>
          </a:p>
          <a:p>
            <a:pPr lvl="7" rtl="0"/>
            <a:r>
              <a:rPr lang="tr-TR" noProof="0"/>
              <a:t>Sekizinci düzey</a:t>
            </a:r>
          </a:p>
          <a:p>
            <a:pPr lvl="8" rtl="0"/>
            <a:r>
              <a:rPr lang="tr-TR" noProof="0"/>
              <a:t>Dokuzuncu düzey</a:t>
            </a:r>
          </a:p>
        </p:txBody>
      </p:sp>
      <p:sp>
        <p:nvSpPr>
          <p:cNvPr id="4" name="Tarih Yer Tutucusu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latin typeface="Arial" panose="020B0604020202020204" pitchFamily="34" charset="0"/>
                <a:cs typeface="Arial" panose="020B0604020202020204" pitchFamily="34" charset="0"/>
              </a:defRPr>
            </a:lvl1pPr>
          </a:lstStyle>
          <a:p>
            <a:fld id="{DB5AC4CC-6084-4463-8B9F-17A631234D33}" type="datetime1">
              <a:rPr lang="tr-TR" noProof="0" smtClean="0"/>
              <a:t>24.06.2021</a:t>
            </a:fld>
            <a:endParaRPr lang="tr-TR" noProof="0">
              <a:latin typeface="Arial" panose="020B0604020202020204" pitchFamily="34" charset="0"/>
              <a:cs typeface="Arial" panose="020B0604020202020204" pitchFamily="34" charset="0"/>
            </a:endParaRPr>
          </a:p>
        </p:txBody>
      </p:sp>
      <p:sp>
        <p:nvSpPr>
          <p:cNvPr id="5" name="Alt Bilgi Yer Tutucusu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latin typeface="Arial" panose="020B0604020202020204" pitchFamily="34" charset="0"/>
                <a:cs typeface="Arial" panose="020B0604020202020204" pitchFamily="34" charset="0"/>
              </a:defRPr>
            </a:lvl1pPr>
          </a:lstStyle>
          <a:p>
            <a:endParaRPr lang="tr-TR" noProof="0">
              <a:latin typeface="Arial" panose="020B0604020202020204" pitchFamily="34" charset="0"/>
              <a:cs typeface="Arial" panose="020B0604020202020204" pitchFamily="34" charset="0"/>
            </a:endParaRPr>
          </a:p>
        </p:txBody>
      </p:sp>
      <p:sp>
        <p:nvSpPr>
          <p:cNvPr id="6" name="Slayt Numarası Yer Tutucusu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latin typeface="Arial" panose="020B0604020202020204" pitchFamily="34" charset="0"/>
                <a:cs typeface="Arial" panose="020B0604020202020204" pitchFamily="34" charset="0"/>
              </a:defRPr>
            </a:lvl1pPr>
          </a:lstStyle>
          <a:p>
            <a:fld id="{0FF54DE5-C571-48E8-A5BC-B369434E2F44}" type="slidenum">
              <a:rPr lang="tr-TR" noProof="0" smtClean="0"/>
              <a:pPr/>
              <a:t>‹#›</a:t>
            </a:fld>
            <a:endParaRPr lang="tr-TR" noProof="0">
              <a:latin typeface="Arial" panose="020B0604020202020204" pitchFamily="34" charset="0"/>
              <a:cs typeface="Arial" panose="020B0604020202020204" pitchFamily="34" charset="0"/>
            </a:endParaRPr>
          </a:p>
        </p:txBody>
      </p:sp>
      <p:grpSp>
        <p:nvGrpSpPr>
          <p:cNvPr id="15" name="Grup 14"/>
          <p:cNvGrpSpPr/>
          <p:nvPr/>
        </p:nvGrpSpPr>
        <p:grpSpPr>
          <a:xfrm>
            <a:off x="1103376" y="1219201"/>
            <a:ext cx="9985248" cy="84403"/>
            <a:chOff x="1073150" y="1219201"/>
            <a:chExt cx="10058400" cy="63125"/>
          </a:xfrm>
        </p:grpSpPr>
        <p:cxnSp>
          <p:nvCxnSpPr>
            <p:cNvPr id="13" name="Düz Bağlayıcı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Düz Bağlayıcı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5"/>
          <p:cNvSpPr>
            <a:spLocks noGrp="1"/>
          </p:cNvSpPr>
          <p:nvPr>
            <p:ph type="ctrTitle"/>
          </p:nvPr>
        </p:nvSpPr>
        <p:spPr>
          <a:xfrm>
            <a:off x="1104900" y="2292094"/>
            <a:ext cx="5734050" cy="2219691"/>
          </a:xfrm>
        </p:spPr>
        <p:txBody>
          <a:bodyPr rtlCol="0" anchor="ctr"/>
          <a:lstStyle/>
          <a:p>
            <a:pPr rtl="0"/>
            <a:r>
              <a:rPr lang="tr-TR" dirty="0" err="1"/>
              <a:t>Customer</a:t>
            </a:r>
            <a:r>
              <a:rPr lang="tr-TR" dirty="0"/>
              <a:t> Management Database</a:t>
            </a:r>
            <a:endParaRPr lang="tr" dirty="0"/>
          </a:p>
        </p:txBody>
      </p:sp>
      <p:sp>
        <p:nvSpPr>
          <p:cNvPr id="7" name="Alt Başlık 6"/>
          <p:cNvSpPr>
            <a:spLocks noGrp="1"/>
          </p:cNvSpPr>
          <p:nvPr>
            <p:ph type="subTitle" idx="1"/>
          </p:nvPr>
        </p:nvSpPr>
        <p:spPr>
          <a:xfrm>
            <a:off x="1104900" y="4349738"/>
            <a:ext cx="5734050" cy="1169522"/>
          </a:xfrm>
        </p:spPr>
        <p:txBody>
          <a:bodyPr rtlCol="0"/>
          <a:lstStyle/>
          <a:p>
            <a:pPr rtl="0"/>
            <a:r>
              <a:rPr lang="tr" dirty="0"/>
              <a:t>Presented by: Baran YİĞİT – 201711071</a:t>
            </a:r>
          </a:p>
          <a:p>
            <a:pPr rtl="0"/>
            <a:endParaRPr lang="tr" dirty="0"/>
          </a:p>
          <a:p>
            <a:pPr algn="l"/>
            <a:r>
              <a:rPr lang="tr-TR" b="0" i="0" dirty="0" err="1">
                <a:solidFill>
                  <a:srgbClr val="212529"/>
                </a:solidFill>
                <a:effectLst/>
                <a:latin typeface="Raleway"/>
              </a:rPr>
              <a:t>Presented</a:t>
            </a:r>
            <a:r>
              <a:rPr lang="tr-TR" b="0" i="0" dirty="0">
                <a:solidFill>
                  <a:srgbClr val="212529"/>
                </a:solidFill>
                <a:effectLst/>
                <a:latin typeface="Raleway"/>
              </a:rPr>
              <a:t> </a:t>
            </a:r>
            <a:r>
              <a:rPr lang="tr-TR" b="0" i="0" dirty="0" err="1">
                <a:solidFill>
                  <a:srgbClr val="212529"/>
                </a:solidFill>
                <a:effectLst/>
                <a:latin typeface="Raleway"/>
              </a:rPr>
              <a:t>to</a:t>
            </a:r>
            <a:r>
              <a:rPr lang="tr-TR" b="0" i="0" dirty="0">
                <a:solidFill>
                  <a:srgbClr val="212529"/>
                </a:solidFill>
                <a:effectLst/>
                <a:latin typeface="Raleway"/>
              </a:rPr>
              <a:t>: </a:t>
            </a:r>
            <a:r>
              <a:rPr lang="fr-FR" b="0" i="0" dirty="0" err="1">
                <a:solidFill>
                  <a:srgbClr val="212529"/>
                </a:solidFill>
                <a:effectLst/>
                <a:latin typeface="Raleway"/>
              </a:rPr>
              <a:t>Roya</a:t>
            </a:r>
            <a:r>
              <a:rPr lang="fr-FR" b="0" i="0" dirty="0">
                <a:solidFill>
                  <a:srgbClr val="212529"/>
                </a:solidFill>
                <a:effectLst/>
                <a:latin typeface="Raleway"/>
              </a:rPr>
              <a:t> CHOUPANI, Assist. Prof. Dr.</a:t>
            </a:r>
            <a:endParaRPr lang="tr-TR" b="0" i="0" dirty="0">
              <a:solidFill>
                <a:srgbClr val="212529"/>
              </a:solidFill>
              <a:effectLst/>
              <a:latin typeface="Raleway"/>
            </a:endParaRPr>
          </a:p>
          <a:p>
            <a:pPr algn="l"/>
            <a:r>
              <a:rPr lang="tr-TR" dirty="0">
                <a:solidFill>
                  <a:srgbClr val="212529"/>
                </a:solidFill>
                <a:latin typeface="Raleway"/>
              </a:rPr>
              <a:t>	        Irmak AKKUZULUOĞLU</a:t>
            </a:r>
            <a:endParaRPr lang="fr-FR" b="0" i="0" dirty="0">
              <a:solidFill>
                <a:srgbClr val="212529"/>
              </a:solidFill>
              <a:effectLst/>
              <a:latin typeface="Raleway"/>
            </a:endParaRPr>
          </a:p>
        </p:txBody>
      </p:sp>
      <p:pic>
        <p:nvPicPr>
          <p:cNvPr id="4" name="Resim Yer Tutucusu 3" descr="Masada açık duran kitap, arka planda bulanıklaştırılmış kitap rafları"/>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o 2">
            <a:extLst>
              <a:ext uri="{FF2B5EF4-FFF2-40B4-BE49-F238E27FC236}">
                <a16:creationId xmlns:a16="http://schemas.microsoft.com/office/drawing/2014/main" id="{A431D52E-2744-465F-96D0-53392C91A1C3}"/>
              </a:ext>
            </a:extLst>
          </p:cNvPr>
          <p:cNvGraphicFramePr>
            <a:graphicFrameLocks noGrp="1"/>
          </p:cNvGraphicFramePr>
          <p:nvPr>
            <p:extLst>
              <p:ext uri="{D42A27DB-BD31-4B8C-83A1-F6EECF244321}">
                <p14:modId xmlns:p14="http://schemas.microsoft.com/office/powerpoint/2010/main" val="3928150947"/>
              </p:ext>
            </p:extLst>
          </p:nvPr>
        </p:nvGraphicFramePr>
        <p:xfrm>
          <a:off x="2031241" y="1429350"/>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729141420"/>
                    </a:ext>
                  </a:extLst>
                </a:gridCol>
                <a:gridCol w="2709333">
                  <a:extLst>
                    <a:ext uri="{9D8B030D-6E8A-4147-A177-3AD203B41FA5}">
                      <a16:colId xmlns:a16="http://schemas.microsoft.com/office/drawing/2014/main" val="197931599"/>
                    </a:ext>
                  </a:extLst>
                </a:gridCol>
                <a:gridCol w="2709333">
                  <a:extLst>
                    <a:ext uri="{9D8B030D-6E8A-4147-A177-3AD203B41FA5}">
                      <a16:colId xmlns:a16="http://schemas.microsoft.com/office/drawing/2014/main" val="1602834057"/>
                    </a:ext>
                  </a:extLst>
                </a:gridCol>
              </a:tblGrid>
              <a:tr h="370840">
                <a:tc>
                  <a:txBody>
                    <a:bodyPr/>
                    <a:lstStyle/>
                    <a:p>
                      <a:r>
                        <a:rPr lang="tr-TR" dirty="0" err="1"/>
                        <a:t>Column</a:t>
                      </a:r>
                      <a:r>
                        <a:rPr lang="tr-TR" dirty="0"/>
                        <a:t> Name</a:t>
                      </a:r>
                    </a:p>
                  </a:txBody>
                  <a:tcPr/>
                </a:tc>
                <a:tc>
                  <a:txBody>
                    <a:bodyPr/>
                    <a:lstStyle/>
                    <a:p>
                      <a:r>
                        <a:rPr lang="tr-TR" dirty="0"/>
                        <a:t>Data </a:t>
                      </a:r>
                      <a:r>
                        <a:rPr lang="tr-TR" dirty="0" err="1"/>
                        <a:t>Type</a:t>
                      </a:r>
                      <a:endParaRPr lang="tr-TR" dirty="0"/>
                    </a:p>
                  </a:txBody>
                  <a:tcPr/>
                </a:tc>
                <a:tc>
                  <a:txBody>
                    <a:bodyPr/>
                    <a:lstStyle/>
                    <a:p>
                      <a:r>
                        <a:rPr lang="tr-TR" dirty="0" err="1"/>
                        <a:t>Allow</a:t>
                      </a:r>
                      <a:r>
                        <a:rPr lang="tr-TR" dirty="0"/>
                        <a:t> </a:t>
                      </a:r>
                      <a:r>
                        <a:rPr lang="tr-TR" dirty="0" err="1"/>
                        <a:t>Nulls</a:t>
                      </a:r>
                      <a:endParaRPr lang="tr-TR" dirty="0"/>
                    </a:p>
                  </a:txBody>
                  <a:tcPr/>
                </a:tc>
                <a:extLst>
                  <a:ext uri="{0D108BD9-81ED-4DB2-BD59-A6C34878D82A}">
                    <a16:rowId xmlns:a16="http://schemas.microsoft.com/office/drawing/2014/main" val="357865169"/>
                  </a:ext>
                </a:extLst>
              </a:tr>
              <a:tr h="370840">
                <a:tc>
                  <a:txBody>
                    <a:bodyPr/>
                    <a:lstStyle/>
                    <a:p>
                      <a:r>
                        <a:rPr lang="tr-TR" dirty="0" err="1"/>
                        <a:t>PaymentID</a:t>
                      </a:r>
                      <a:r>
                        <a:rPr lang="tr-TR" dirty="0"/>
                        <a:t>(PK)</a:t>
                      </a:r>
                    </a:p>
                  </a:txBody>
                  <a:tcPr/>
                </a:tc>
                <a:tc>
                  <a:txBody>
                    <a:bodyPr/>
                    <a:lstStyle/>
                    <a:p>
                      <a:r>
                        <a:rPr lang="tr-TR" dirty="0" err="1"/>
                        <a:t>int</a:t>
                      </a:r>
                      <a:endParaRPr lang="tr-TR" dirty="0"/>
                    </a:p>
                  </a:txBody>
                  <a:tcPr/>
                </a:tc>
                <a:tc>
                  <a:txBody>
                    <a:bodyPr/>
                    <a:lstStyle/>
                    <a:p>
                      <a:r>
                        <a:rPr lang="tr-TR" dirty="0"/>
                        <a:t>No</a:t>
                      </a:r>
                    </a:p>
                  </a:txBody>
                  <a:tcPr/>
                </a:tc>
                <a:extLst>
                  <a:ext uri="{0D108BD9-81ED-4DB2-BD59-A6C34878D82A}">
                    <a16:rowId xmlns:a16="http://schemas.microsoft.com/office/drawing/2014/main" val="3837227294"/>
                  </a:ext>
                </a:extLst>
              </a:tr>
              <a:tr h="370840">
                <a:tc>
                  <a:txBody>
                    <a:bodyPr/>
                    <a:lstStyle/>
                    <a:p>
                      <a:r>
                        <a:rPr lang="tr-TR" dirty="0" err="1"/>
                        <a:t>InvoiceNumber</a:t>
                      </a:r>
                      <a:r>
                        <a:rPr lang="tr-TR" dirty="0"/>
                        <a:t>(FK)</a:t>
                      </a:r>
                    </a:p>
                  </a:txBody>
                  <a:tcPr/>
                </a:tc>
                <a:tc>
                  <a:txBody>
                    <a:bodyPr/>
                    <a:lstStyle/>
                    <a:p>
                      <a:r>
                        <a:rPr lang="tr-TR" dirty="0" err="1"/>
                        <a:t>int</a:t>
                      </a:r>
                      <a:endParaRPr lang="tr-TR" dirty="0"/>
                    </a:p>
                  </a:txBody>
                  <a:tcPr/>
                </a:tc>
                <a:tc>
                  <a:txBody>
                    <a:bodyPr/>
                    <a:lstStyle/>
                    <a:p>
                      <a:r>
                        <a:rPr lang="tr-TR" dirty="0"/>
                        <a:t>No</a:t>
                      </a:r>
                    </a:p>
                  </a:txBody>
                  <a:tcPr/>
                </a:tc>
                <a:extLst>
                  <a:ext uri="{0D108BD9-81ED-4DB2-BD59-A6C34878D82A}">
                    <a16:rowId xmlns:a16="http://schemas.microsoft.com/office/drawing/2014/main" val="1918768119"/>
                  </a:ext>
                </a:extLst>
              </a:tr>
              <a:tr h="370840">
                <a:tc>
                  <a:txBody>
                    <a:bodyPr/>
                    <a:lstStyle/>
                    <a:p>
                      <a:r>
                        <a:rPr lang="tr-TR" dirty="0" err="1"/>
                        <a:t>CreditCardNumber</a:t>
                      </a:r>
                      <a:r>
                        <a:rPr lang="tr-TR" dirty="0"/>
                        <a:t>(FK)</a:t>
                      </a:r>
                    </a:p>
                  </a:txBody>
                  <a:tcPr/>
                </a:tc>
                <a:tc>
                  <a:txBody>
                    <a:bodyPr/>
                    <a:lstStyle/>
                    <a:p>
                      <a:r>
                        <a:rPr lang="tr-TR" dirty="0" err="1"/>
                        <a:t>varchar</a:t>
                      </a:r>
                      <a:r>
                        <a:rPr lang="tr-TR" dirty="0"/>
                        <a:t>(20)</a:t>
                      </a:r>
                    </a:p>
                  </a:txBody>
                  <a:tcPr/>
                </a:tc>
                <a:tc>
                  <a:txBody>
                    <a:bodyPr/>
                    <a:lstStyle/>
                    <a:p>
                      <a:r>
                        <a:rPr lang="tr-TR" dirty="0"/>
                        <a:t>No</a:t>
                      </a:r>
                    </a:p>
                  </a:txBody>
                  <a:tcPr/>
                </a:tc>
                <a:extLst>
                  <a:ext uri="{0D108BD9-81ED-4DB2-BD59-A6C34878D82A}">
                    <a16:rowId xmlns:a16="http://schemas.microsoft.com/office/drawing/2014/main" val="134178226"/>
                  </a:ext>
                </a:extLst>
              </a:tr>
            </a:tbl>
          </a:graphicData>
        </a:graphic>
      </p:graphicFrame>
      <p:sp>
        <p:nvSpPr>
          <p:cNvPr id="3" name="Başlık 2">
            <a:extLst>
              <a:ext uri="{FF2B5EF4-FFF2-40B4-BE49-F238E27FC236}">
                <a16:creationId xmlns:a16="http://schemas.microsoft.com/office/drawing/2014/main" id="{47DA29F4-AC5C-45D2-BDAC-EF92401BBB20}"/>
              </a:ext>
            </a:extLst>
          </p:cNvPr>
          <p:cNvSpPr>
            <a:spLocks noGrp="1"/>
          </p:cNvSpPr>
          <p:nvPr>
            <p:ph type="title"/>
          </p:nvPr>
        </p:nvSpPr>
        <p:spPr/>
        <p:txBody>
          <a:bodyPr/>
          <a:lstStyle/>
          <a:p>
            <a:r>
              <a:rPr lang="tr-TR" dirty="0" err="1"/>
              <a:t>Payment</a:t>
            </a:r>
            <a:r>
              <a:rPr lang="tr-TR" dirty="0"/>
              <a:t> </a:t>
            </a:r>
            <a:r>
              <a:rPr lang="tr-TR" dirty="0" err="1"/>
              <a:t>Entity</a:t>
            </a:r>
            <a:endParaRPr lang="tr-TR" dirty="0"/>
          </a:p>
        </p:txBody>
      </p:sp>
      <p:sp>
        <p:nvSpPr>
          <p:cNvPr id="4" name="Metin kutusu 3">
            <a:extLst>
              <a:ext uri="{FF2B5EF4-FFF2-40B4-BE49-F238E27FC236}">
                <a16:creationId xmlns:a16="http://schemas.microsoft.com/office/drawing/2014/main" id="{3C5CE0CD-7918-43AE-9E9D-86063614C8EE}"/>
              </a:ext>
            </a:extLst>
          </p:cNvPr>
          <p:cNvSpPr txBox="1"/>
          <p:nvPr/>
        </p:nvSpPr>
        <p:spPr>
          <a:xfrm>
            <a:off x="1104900" y="4111388"/>
            <a:ext cx="9280478" cy="923330"/>
          </a:xfrm>
          <a:prstGeom prst="rect">
            <a:avLst/>
          </a:prstGeom>
          <a:noFill/>
        </p:spPr>
        <p:txBody>
          <a:bodyPr wrap="square" rtlCol="0">
            <a:spAutoFit/>
          </a:bodyPr>
          <a:lstStyle/>
          <a:p>
            <a:r>
              <a:rPr lang="tr-TR" dirty="0" err="1"/>
              <a:t>Relationships</a:t>
            </a:r>
            <a:r>
              <a:rPr lang="tr-TR" dirty="0"/>
              <a:t>:</a:t>
            </a:r>
          </a:p>
          <a:p>
            <a:r>
              <a:rPr lang="tr-TR" dirty="0" err="1"/>
              <a:t>Payment-CreditCard</a:t>
            </a:r>
            <a:endParaRPr lang="tr-TR" dirty="0"/>
          </a:p>
          <a:p>
            <a:r>
              <a:rPr lang="tr-TR" dirty="0" err="1"/>
              <a:t>Payment-Invoice</a:t>
            </a:r>
            <a:endParaRPr lang="tr-TR" dirty="0"/>
          </a:p>
        </p:txBody>
      </p:sp>
    </p:spTree>
    <p:extLst>
      <p:ext uri="{BB962C8B-B14F-4D97-AF65-F5344CB8AC3E}">
        <p14:creationId xmlns:p14="http://schemas.microsoft.com/office/powerpoint/2010/main" val="1252545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o 2">
            <a:extLst>
              <a:ext uri="{FF2B5EF4-FFF2-40B4-BE49-F238E27FC236}">
                <a16:creationId xmlns:a16="http://schemas.microsoft.com/office/drawing/2014/main" id="{1B87A415-E042-400B-BBCB-2375E7176F51}"/>
              </a:ext>
            </a:extLst>
          </p:cNvPr>
          <p:cNvGraphicFramePr>
            <a:graphicFrameLocks noGrp="1"/>
          </p:cNvGraphicFramePr>
          <p:nvPr>
            <p:extLst>
              <p:ext uri="{D42A27DB-BD31-4B8C-83A1-F6EECF244321}">
                <p14:modId xmlns:p14="http://schemas.microsoft.com/office/powerpoint/2010/main" val="3358648196"/>
              </p:ext>
            </p:extLst>
          </p:nvPr>
        </p:nvGraphicFramePr>
        <p:xfrm>
          <a:off x="2031241" y="1429349"/>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928168981"/>
                    </a:ext>
                  </a:extLst>
                </a:gridCol>
                <a:gridCol w="2709333">
                  <a:extLst>
                    <a:ext uri="{9D8B030D-6E8A-4147-A177-3AD203B41FA5}">
                      <a16:colId xmlns:a16="http://schemas.microsoft.com/office/drawing/2014/main" val="1219405363"/>
                    </a:ext>
                  </a:extLst>
                </a:gridCol>
                <a:gridCol w="2709333">
                  <a:extLst>
                    <a:ext uri="{9D8B030D-6E8A-4147-A177-3AD203B41FA5}">
                      <a16:colId xmlns:a16="http://schemas.microsoft.com/office/drawing/2014/main" val="1370401251"/>
                    </a:ext>
                  </a:extLst>
                </a:gridCol>
              </a:tblGrid>
              <a:tr h="370840">
                <a:tc>
                  <a:txBody>
                    <a:bodyPr/>
                    <a:lstStyle/>
                    <a:p>
                      <a:r>
                        <a:rPr lang="tr-TR" dirty="0" err="1"/>
                        <a:t>Column</a:t>
                      </a:r>
                      <a:r>
                        <a:rPr lang="tr-TR" dirty="0"/>
                        <a:t> Name</a:t>
                      </a:r>
                    </a:p>
                  </a:txBody>
                  <a:tcPr/>
                </a:tc>
                <a:tc>
                  <a:txBody>
                    <a:bodyPr/>
                    <a:lstStyle/>
                    <a:p>
                      <a:r>
                        <a:rPr lang="tr-TR" dirty="0"/>
                        <a:t>Data </a:t>
                      </a:r>
                      <a:r>
                        <a:rPr lang="tr-TR" dirty="0" err="1"/>
                        <a:t>Type</a:t>
                      </a:r>
                      <a:endParaRPr lang="tr-TR" dirty="0"/>
                    </a:p>
                  </a:txBody>
                  <a:tcPr/>
                </a:tc>
                <a:tc>
                  <a:txBody>
                    <a:bodyPr/>
                    <a:lstStyle/>
                    <a:p>
                      <a:r>
                        <a:rPr lang="tr-TR" dirty="0" err="1"/>
                        <a:t>Allow</a:t>
                      </a:r>
                      <a:r>
                        <a:rPr lang="tr-TR" dirty="0"/>
                        <a:t> </a:t>
                      </a:r>
                      <a:r>
                        <a:rPr lang="tr-TR" dirty="0" err="1"/>
                        <a:t>Nulls</a:t>
                      </a:r>
                      <a:endParaRPr lang="tr-TR" dirty="0"/>
                    </a:p>
                  </a:txBody>
                  <a:tcPr/>
                </a:tc>
                <a:extLst>
                  <a:ext uri="{0D108BD9-81ED-4DB2-BD59-A6C34878D82A}">
                    <a16:rowId xmlns:a16="http://schemas.microsoft.com/office/drawing/2014/main" val="3355709550"/>
                  </a:ext>
                </a:extLst>
              </a:tr>
              <a:tr h="370840">
                <a:tc>
                  <a:txBody>
                    <a:bodyPr/>
                    <a:lstStyle/>
                    <a:p>
                      <a:r>
                        <a:rPr lang="tr-TR" dirty="0" err="1"/>
                        <a:t>ProductID</a:t>
                      </a:r>
                      <a:r>
                        <a:rPr lang="tr-TR" dirty="0"/>
                        <a:t>(PK)</a:t>
                      </a:r>
                    </a:p>
                  </a:txBody>
                  <a:tcPr/>
                </a:tc>
                <a:tc>
                  <a:txBody>
                    <a:bodyPr/>
                    <a:lstStyle/>
                    <a:p>
                      <a:r>
                        <a:rPr lang="tr-TR" dirty="0" err="1"/>
                        <a:t>int</a:t>
                      </a:r>
                      <a:endParaRPr lang="tr-TR" dirty="0"/>
                    </a:p>
                  </a:txBody>
                  <a:tcPr/>
                </a:tc>
                <a:tc>
                  <a:txBody>
                    <a:bodyPr/>
                    <a:lstStyle/>
                    <a:p>
                      <a:r>
                        <a:rPr lang="tr-TR" dirty="0"/>
                        <a:t>No</a:t>
                      </a:r>
                    </a:p>
                  </a:txBody>
                  <a:tcPr/>
                </a:tc>
                <a:extLst>
                  <a:ext uri="{0D108BD9-81ED-4DB2-BD59-A6C34878D82A}">
                    <a16:rowId xmlns:a16="http://schemas.microsoft.com/office/drawing/2014/main" val="707500609"/>
                  </a:ext>
                </a:extLst>
              </a:tr>
              <a:tr h="370840">
                <a:tc>
                  <a:txBody>
                    <a:bodyPr/>
                    <a:lstStyle/>
                    <a:p>
                      <a:r>
                        <a:rPr lang="tr-TR" dirty="0" err="1"/>
                        <a:t>ProductTypeID</a:t>
                      </a:r>
                      <a:r>
                        <a:rPr lang="tr-TR" dirty="0"/>
                        <a:t>(FK)</a:t>
                      </a:r>
                    </a:p>
                  </a:txBody>
                  <a:tcPr/>
                </a:tc>
                <a:tc>
                  <a:txBody>
                    <a:bodyPr/>
                    <a:lstStyle/>
                    <a:p>
                      <a:r>
                        <a:rPr lang="tr-TR" dirty="0" err="1"/>
                        <a:t>int</a:t>
                      </a:r>
                      <a:endParaRPr lang="tr-TR" dirty="0"/>
                    </a:p>
                  </a:txBody>
                  <a:tcPr/>
                </a:tc>
                <a:tc>
                  <a:txBody>
                    <a:bodyPr/>
                    <a:lstStyle/>
                    <a:p>
                      <a:r>
                        <a:rPr lang="tr-TR" dirty="0"/>
                        <a:t>No</a:t>
                      </a:r>
                    </a:p>
                  </a:txBody>
                  <a:tcPr/>
                </a:tc>
                <a:extLst>
                  <a:ext uri="{0D108BD9-81ED-4DB2-BD59-A6C34878D82A}">
                    <a16:rowId xmlns:a16="http://schemas.microsoft.com/office/drawing/2014/main" val="2229107895"/>
                  </a:ext>
                </a:extLst>
              </a:tr>
              <a:tr h="370840">
                <a:tc>
                  <a:txBody>
                    <a:bodyPr/>
                    <a:lstStyle/>
                    <a:p>
                      <a:r>
                        <a:rPr lang="tr-TR" dirty="0" err="1"/>
                        <a:t>ShopID</a:t>
                      </a:r>
                      <a:r>
                        <a:rPr lang="tr-TR" dirty="0"/>
                        <a:t>(FK)</a:t>
                      </a:r>
                    </a:p>
                  </a:txBody>
                  <a:tcPr/>
                </a:tc>
                <a:tc>
                  <a:txBody>
                    <a:bodyPr/>
                    <a:lstStyle/>
                    <a:p>
                      <a:r>
                        <a:rPr lang="tr-TR" dirty="0" err="1"/>
                        <a:t>İnt</a:t>
                      </a:r>
                      <a:endParaRPr lang="tr-TR" dirty="0"/>
                    </a:p>
                  </a:txBody>
                  <a:tcPr/>
                </a:tc>
                <a:tc>
                  <a:txBody>
                    <a:bodyPr/>
                    <a:lstStyle/>
                    <a:p>
                      <a:r>
                        <a:rPr lang="tr-TR" dirty="0"/>
                        <a:t>No</a:t>
                      </a:r>
                    </a:p>
                  </a:txBody>
                  <a:tcPr/>
                </a:tc>
                <a:extLst>
                  <a:ext uri="{0D108BD9-81ED-4DB2-BD59-A6C34878D82A}">
                    <a16:rowId xmlns:a16="http://schemas.microsoft.com/office/drawing/2014/main" val="1480581323"/>
                  </a:ext>
                </a:extLst>
              </a:tr>
            </a:tbl>
          </a:graphicData>
        </a:graphic>
      </p:graphicFrame>
      <p:sp>
        <p:nvSpPr>
          <p:cNvPr id="3" name="Başlık 2">
            <a:extLst>
              <a:ext uri="{FF2B5EF4-FFF2-40B4-BE49-F238E27FC236}">
                <a16:creationId xmlns:a16="http://schemas.microsoft.com/office/drawing/2014/main" id="{26CEE91F-D526-414E-AE0A-1D7F785485EA}"/>
              </a:ext>
            </a:extLst>
          </p:cNvPr>
          <p:cNvSpPr>
            <a:spLocks noGrp="1"/>
          </p:cNvSpPr>
          <p:nvPr>
            <p:ph type="title"/>
          </p:nvPr>
        </p:nvSpPr>
        <p:spPr/>
        <p:txBody>
          <a:bodyPr/>
          <a:lstStyle/>
          <a:p>
            <a:r>
              <a:rPr lang="tr-TR" dirty="0"/>
              <a:t>Product </a:t>
            </a:r>
            <a:r>
              <a:rPr lang="tr-TR" dirty="0" err="1"/>
              <a:t>Entity</a:t>
            </a:r>
            <a:endParaRPr lang="tr-TR" dirty="0"/>
          </a:p>
        </p:txBody>
      </p:sp>
      <p:sp>
        <p:nvSpPr>
          <p:cNvPr id="4" name="Metin kutusu 3">
            <a:extLst>
              <a:ext uri="{FF2B5EF4-FFF2-40B4-BE49-F238E27FC236}">
                <a16:creationId xmlns:a16="http://schemas.microsoft.com/office/drawing/2014/main" id="{CACB8208-F9C2-453F-960A-F19538CC3B1D}"/>
              </a:ext>
            </a:extLst>
          </p:cNvPr>
          <p:cNvSpPr txBox="1"/>
          <p:nvPr/>
        </p:nvSpPr>
        <p:spPr>
          <a:xfrm>
            <a:off x="1104900" y="3945292"/>
            <a:ext cx="9280478" cy="1200329"/>
          </a:xfrm>
          <a:prstGeom prst="rect">
            <a:avLst/>
          </a:prstGeom>
          <a:noFill/>
        </p:spPr>
        <p:txBody>
          <a:bodyPr wrap="square" rtlCol="0">
            <a:spAutoFit/>
          </a:bodyPr>
          <a:lstStyle/>
          <a:p>
            <a:r>
              <a:rPr lang="tr-TR" dirty="0" err="1"/>
              <a:t>Relationships</a:t>
            </a:r>
            <a:r>
              <a:rPr lang="tr-TR" dirty="0"/>
              <a:t>:</a:t>
            </a:r>
          </a:p>
          <a:p>
            <a:r>
              <a:rPr lang="tr-TR" dirty="0" err="1"/>
              <a:t>OrderItem</a:t>
            </a:r>
            <a:r>
              <a:rPr lang="tr-TR" dirty="0"/>
              <a:t>-Product</a:t>
            </a:r>
          </a:p>
          <a:p>
            <a:r>
              <a:rPr lang="tr-TR" dirty="0"/>
              <a:t>Product-</a:t>
            </a:r>
            <a:r>
              <a:rPr lang="tr-TR" dirty="0" err="1"/>
              <a:t>ProductType</a:t>
            </a:r>
            <a:endParaRPr lang="tr-TR" dirty="0"/>
          </a:p>
          <a:p>
            <a:r>
              <a:rPr lang="tr-TR" dirty="0"/>
              <a:t>Product-Shop</a:t>
            </a:r>
          </a:p>
        </p:txBody>
      </p:sp>
    </p:spTree>
    <p:extLst>
      <p:ext uri="{BB962C8B-B14F-4D97-AF65-F5344CB8AC3E}">
        <p14:creationId xmlns:p14="http://schemas.microsoft.com/office/powerpoint/2010/main" val="3598821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o 3">
            <a:extLst>
              <a:ext uri="{FF2B5EF4-FFF2-40B4-BE49-F238E27FC236}">
                <a16:creationId xmlns:a16="http://schemas.microsoft.com/office/drawing/2014/main" id="{0028B6F3-A7BF-4102-A2F4-F7C5D4962601}"/>
              </a:ext>
            </a:extLst>
          </p:cNvPr>
          <p:cNvGraphicFramePr>
            <a:graphicFrameLocks noGrp="1"/>
          </p:cNvGraphicFramePr>
          <p:nvPr>
            <p:extLst>
              <p:ext uri="{D42A27DB-BD31-4B8C-83A1-F6EECF244321}">
                <p14:modId xmlns:p14="http://schemas.microsoft.com/office/powerpoint/2010/main" val="3922791466"/>
              </p:ext>
            </p:extLst>
          </p:nvPr>
        </p:nvGraphicFramePr>
        <p:xfrm>
          <a:off x="2031241" y="1456645"/>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819663996"/>
                    </a:ext>
                  </a:extLst>
                </a:gridCol>
                <a:gridCol w="2709333">
                  <a:extLst>
                    <a:ext uri="{9D8B030D-6E8A-4147-A177-3AD203B41FA5}">
                      <a16:colId xmlns:a16="http://schemas.microsoft.com/office/drawing/2014/main" val="370962539"/>
                    </a:ext>
                  </a:extLst>
                </a:gridCol>
                <a:gridCol w="2709333">
                  <a:extLst>
                    <a:ext uri="{9D8B030D-6E8A-4147-A177-3AD203B41FA5}">
                      <a16:colId xmlns:a16="http://schemas.microsoft.com/office/drawing/2014/main" val="599142715"/>
                    </a:ext>
                  </a:extLst>
                </a:gridCol>
              </a:tblGrid>
              <a:tr h="370840">
                <a:tc>
                  <a:txBody>
                    <a:bodyPr/>
                    <a:lstStyle/>
                    <a:p>
                      <a:r>
                        <a:rPr lang="tr-TR" dirty="0" err="1"/>
                        <a:t>Column</a:t>
                      </a:r>
                      <a:r>
                        <a:rPr lang="tr-TR" dirty="0"/>
                        <a:t> Name</a:t>
                      </a:r>
                    </a:p>
                  </a:txBody>
                  <a:tcPr/>
                </a:tc>
                <a:tc>
                  <a:txBody>
                    <a:bodyPr/>
                    <a:lstStyle/>
                    <a:p>
                      <a:r>
                        <a:rPr lang="tr-TR" dirty="0"/>
                        <a:t>Data </a:t>
                      </a:r>
                      <a:r>
                        <a:rPr lang="tr-TR" dirty="0" err="1"/>
                        <a:t>Type</a:t>
                      </a:r>
                      <a:endParaRPr lang="tr-TR" dirty="0"/>
                    </a:p>
                  </a:txBody>
                  <a:tcPr/>
                </a:tc>
                <a:tc>
                  <a:txBody>
                    <a:bodyPr/>
                    <a:lstStyle/>
                    <a:p>
                      <a:r>
                        <a:rPr lang="tr-TR" dirty="0" err="1"/>
                        <a:t>Allow</a:t>
                      </a:r>
                      <a:r>
                        <a:rPr lang="tr-TR" dirty="0"/>
                        <a:t> </a:t>
                      </a:r>
                      <a:r>
                        <a:rPr lang="tr-TR" dirty="0" err="1"/>
                        <a:t>Nulls</a:t>
                      </a:r>
                      <a:endParaRPr lang="tr-TR" dirty="0"/>
                    </a:p>
                  </a:txBody>
                  <a:tcPr/>
                </a:tc>
                <a:extLst>
                  <a:ext uri="{0D108BD9-81ED-4DB2-BD59-A6C34878D82A}">
                    <a16:rowId xmlns:a16="http://schemas.microsoft.com/office/drawing/2014/main" val="500028573"/>
                  </a:ext>
                </a:extLst>
              </a:tr>
              <a:tr h="370840">
                <a:tc>
                  <a:txBody>
                    <a:bodyPr/>
                    <a:lstStyle/>
                    <a:p>
                      <a:r>
                        <a:rPr lang="tr-TR" dirty="0" err="1"/>
                        <a:t>ProductTypeID</a:t>
                      </a:r>
                      <a:r>
                        <a:rPr lang="tr-TR" dirty="0"/>
                        <a:t>(PK)</a:t>
                      </a:r>
                    </a:p>
                  </a:txBody>
                  <a:tcPr/>
                </a:tc>
                <a:tc>
                  <a:txBody>
                    <a:bodyPr/>
                    <a:lstStyle/>
                    <a:p>
                      <a:r>
                        <a:rPr lang="tr-TR" dirty="0" err="1"/>
                        <a:t>int</a:t>
                      </a:r>
                      <a:endParaRPr lang="tr-TR" dirty="0"/>
                    </a:p>
                  </a:txBody>
                  <a:tcPr/>
                </a:tc>
                <a:tc>
                  <a:txBody>
                    <a:bodyPr/>
                    <a:lstStyle/>
                    <a:p>
                      <a:r>
                        <a:rPr lang="tr-TR" dirty="0"/>
                        <a:t>No</a:t>
                      </a:r>
                    </a:p>
                  </a:txBody>
                  <a:tcPr/>
                </a:tc>
                <a:extLst>
                  <a:ext uri="{0D108BD9-81ED-4DB2-BD59-A6C34878D82A}">
                    <a16:rowId xmlns:a16="http://schemas.microsoft.com/office/drawing/2014/main" val="1037964946"/>
                  </a:ext>
                </a:extLst>
              </a:tr>
              <a:tr h="370840">
                <a:tc>
                  <a:txBody>
                    <a:bodyPr/>
                    <a:lstStyle/>
                    <a:p>
                      <a:r>
                        <a:rPr lang="tr-TR" dirty="0" err="1"/>
                        <a:t>ProductTypeDesc</a:t>
                      </a:r>
                      <a:endParaRPr lang="tr-TR" dirty="0"/>
                    </a:p>
                  </a:txBody>
                  <a:tcPr/>
                </a:tc>
                <a:tc>
                  <a:txBody>
                    <a:bodyPr/>
                    <a:lstStyle/>
                    <a:p>
                      <a:r>
                        <a:rPr lang="tr-TR" dirty="0" err="1"/>
                        <a:t>varchar</a:t>
                      </a:r>
                      <a:r>
                        <a:rPr lang="tr-TR" dirty="0"/>
                        <a:t>(500)</a:t>
                      </a:r>
                    </a:p>
                  </a:txBody>
                  <a:tcPr/>
                </a:tc>
                <a:tc>
                  <a:txBody>
                    <a:bodyPr/>
                    <a:lstStyle/>
                    <a:p>
                      <a:r>
                        <a:rPr lang="tr-TR" dirty="0" err="1"/>
                        <a:t>Yes</a:t>
                      </a:r>
                      <a:endParaRPr lang="tr-TR" dirty="0"/>
                    </a:p>
                  </a:txBody>
                  <a:tcPr/>
                </a:tc>
                <a:extLst>
                  <a:ext uri="{0D108BD9-81ED-4DB2-BD59-A6C34878D82A}">
                    <a16:rowId xmlns:a16="http://schemas.microsoft.com/office/drawing/2014/main" val="3827016164"/>
                  </a:ext>
                </a:extLst>
              </a:tr>
              <a:tr h="370840">
                <a:tc>
                  <a:txBody>
                    <a:bodyPr/>
                    <a:lstStyle/>
                    <a:p>
                      <a:r>
                        <a:rPr lang="tr-TR" dirty="0" err="1"/>
                        <a:t>ParentID</a:t>
                      </a:r>
                      <a:r>
                        <a:rPr lang="tr-TR" dirty="0"/>
                        <a:t>(FK)</a:t>
                      </a:r>
                    </a:p>
                  </a:txBody>
                  <a:tcPr/>
                </a:tc>
                <a:tc>
                  <a:txBody>
                    <a:bodyPr/>
                    <a:lstStyle/>
                    <a:p>
                      <a:r>
                        <a:rPr lang="tr-TR" dirty="0" err="1"/>
                        <a:t>int</a:t>
                      </a:r>
                      <a:endParaRPr lang="tr-TR" dirty="0"/>
                    </a:p>
                  </a:txBody>
                  <a:tcPr/>
                </a:tc>
                <a:tc>
                  <a:txBody>
                    <a:bodyPr/>
                    <a:lstStyle/>
                    <a:p>
                      <a:r>
                        <a:rPr lang="tr-TR" dirty="0" err="1"/>
                        <a:t>Yes</a:t>
                      </a:r>
                      <a:endParaRPr lang="tr-TR" dirty="0"/>
                    </a:p>
                  </a:txBody>
                  <a:tcPr/>
                </a:tc>
                <a:extLst>
                  <a:ext uri="{0D108BD9-81ED-4DB2-BD59-A6C34878D82A}">
                    <a16:rowId xmlns:a16="http://schemas.microsoft.com/office/drawing/2014/main" val="105136921"/>
                  </a:ext>
                </a:extLst>
              </a:tr>
            </a:tbl>
          </a:graphicData>
        </a:graphic>
      </p:graphicFrame>
      <p:sp>
        <p:nvSpPr>
          <p:cNvPr id="4" name="Başlık 3">
            <a:extLst>
              <a:ext uri="{FF2B5EF4-FFF2-40B4-BE49-F238E27FC236}">
                <a16:creationId xmlns:a16="http://schemas.microsoft.com/office/drawing/2014/main" id="{A27CCA9A-D1ED-454D-B4F6-88BFA0BF0A68}"/>
              </a:ext>
            </a:extLst>
          </p:cNvPr>
          <p:cNvSpPr>
            <a:spLocks noGrp="1"/>
          </p:cNvSpPr>
          <p:nvPr>
            <p:ph type="title"/>
          </p:nvPr>
        </p:nvSpPr>
        <p:spPr/>
        <p:txBody>
          <a:bodyPr/>
          <a:lstStyle/>
          <a:p>
            <a:r>
              <a:rPr lang="tr-TR" dirty="0" err="1"/>
              <a:t>ProductType</a:t>
            </a:r>
            <a:r>
              <a:rPr lang="tr-TR" dirty="0"/>
              <a:t> </a:t>
            </a:r>
            <a:r>
              <a:rPr lang="tr-TR" dirty="0" err="1"/>
              <a:t>Entity</a:t>
            </a:r>
            <a:endParaRPr lang="tr-TR" dirty="0"/>
          </a:p>
        </p:txBody>
      </p:sp>
      <p:sp>
        <p:nvSpPr>
          <p:cNvPr id="7" name="Metin kutusu 6">
            <a:extLst>
              <a:ext uri="{FF2B5EF4-FFF2-40B4-BE49-F238E27FC236}">
                <a16:creationId xmlns:a16="http://schemas.microsoft.com/office/drawing/2014/main" id="{C1904CD3-E5A3-4885-8769-F63AB79C79A6}"/>
              </a:ext>
            </a:extLst>
          </p:cNvPr>
          <p:cNvSpPr txBox="1"/>
          <p:nvPr/>
        </p:nvSpPr>
        <p:spPr>
          <a:xfrm>
            <a:off x="1104900" y="4033251"/>
            <a:ext cx="6093724" cy="923330"/>
          </a:xfrm>
          <a:prstGeom prst="rect">
            <a:avLst/>
          </a:prstGeom>
          <a:noFill/>
        </p:spPr>
        <p:txBody>
          <a:bodyPr wrap="square">
            <a:spAutoFit/>
          </a:bodyPr>
          <a:lstStyle/>
          <a:p>
            <a:r>
              <a:rPr lang="tr-TR" dirty="0" err="1"/>
              <a:t>Relationships</a:t>
            </a:r>
            <a:r>
              <a:rPr lang="tr-TR" dirty="0"/>
              <a:t>:</a:t>
            </a:r>
          </a:p>
          <a:p>
            <a:r>
              <a:rPr lang="tr-TR" dirty="0" err="1"/>
              <a:t>RestrictedShop-ProductType</a:t>
            </a:r>
            <a:endParaRPr lang="tr-TR" dirty="0"/>
          </a:p>
          <a:p>
            <a:r>
              <a:rPr lang="tr-TR" dirty="0"/>
              <a:t>Product-</a:t>
            </a:r>
            <a:r>
              <a:rPr lang="tr-TR" dirty="0" err="1"/>
              <a:t>ProductType</a:t>
            </a:r>
            <a:endParaRPr lang="tr-TR" dirty="0"/>
          </a:p>
        </p:txBody>
      </p:sp>
    </p:spTree>
    <p:extLst>
      <p:ext uri="{BB962C8B-B14F-4D97-AF65-F5344CB8AC3E}">
        <p14:creationId xmlns:p14="http://schemas.microsoft.com/office/powerpoint/2010/main" val="2314230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o 2">
            <a:extLst>
              <a:ext uri="{FF2B5EF4-FFF2-40B4-BE49-F238E27FC236}">
                <a16:creationId xmlns:a16="http://schemas.microsoft.com/office/drawing/2014/main" id="{C18C62AD-1563-4DC9-8749-B4DC5E6C9DE7}"/>
              </a:ext>
            </a:extLst>
          </p:cNvPr>
          <p:cNvGraphicFramePr>
            <a:graphicFrameLocks noGrp="1"/>
          </p:cNvGraphicFramePr>
          <p:nvPr>
            <p:extLst>
              <p:ext uri="{D42A27DB-BD31-4B8C-83A1-F6EECF244321}">
                <p14:modId xmlns:p14="http://schemas.microsoft.com/office/powerpoint/2010/main" val="823100913"/>
              </p:ext>
            </p:extLst>
          </p:nvPr>
        </p:nvGraphicFramePr>
        <p:xfrm>
          <a:off x="2031241" y="1429349"/>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203592624"/>
                    </a:ext>
                  </a:extLst>
                </a:gridCol>
                <a:gridCol w="2709333">
                  <a:extLst>
                    <a:ext uri="{9D8B030D-6E8A-4147-A177-3AD203B41FA5}">
                      <a16:colId xmlns:a16="http://schemas.microsoft.com/office/drawing/2014/main" val="2668516820"/>
                    </a:ext>
                  </a:extLst>
                </a:gridCol>
                <a:gridCol w="2709333">
                  <a:extLst>
                    <a:ext uri="{9D8B030D-6E8A-4147-A177-3AD203B41FA5}">
                      <a16:colId xmlns:a16="http://schemas.microsoft.com/office/drawing/2014/main" val="2547887051"/>
                    </a:ext>
                  </a:extLst>
                </a:gridCol>
              </a:tblGrid>
              <a:tr h="370840">
                <a:tc>
                  <a:txBody>
                    <a:bodyPr/>
                    <a:lstStyle/>
                    <a:p>
                      <a:r>
                        <a:rPr lang="tr-TR" dirty="0" err="1"/>
                        <a:t>Column</a:t>
                      </a:r>
                      <a:r>
                        <a:rPr lang="tr-TR" dirty="0"/>
                        <a:t> Name</a:t>
                      </a:r>
                    </a:p>
                  </a:txBody>
                  <a:tcPr/>
                </a:tc>
                <a:tc>
                  <a:txBody>
                    <a:bodyPr/>
                    <a:lstStyle/>
                    <a:p>
                      <a:r>
                        <a:rPr lang="tr-TR" dirty="0"/>
                        <a:t>Data </a:t>
                      </a:r>
                      <a:r>
                        <a:rPr lang="tr-TR" dirty="0" err="1"/>
                        <a:t>Type</a:t>
                      </a:r>
                      <a:endParaRPr lang="tr-TR" dirty="0"/>
                    </a:p>
                  </a:txBody>
                  <a:tcPr/>
                </a:tc>
                <a:tc>
                  <a:txBody>
                    <a:bodyPr/>
                    <a:lstStyle/>
                    <a:p>
                      <a:r>
                        <a:rPr lang="tr-TR" dirty="0" err="1"/>
                        <a:t>Allow</a:t>
                      </a:r>
                      <a:r>
                        <a:rPr lang="tr-TR" dirty="0"/>
                        <a:t> </a:t>
                      </a:r>
                      <a:r>
                        <a:rPr lang="tr-TR" dirty="0" err="1"/>
                        <a:t>Nulls</a:t>
                      </a:r>
                      <a:endParaRPr lang="tr-TR" dirty="0"/>
                    </a:p>
                  </a:txBody>
                  <a:tcPr/>
                </a:tc>
                <a:extLst>
                  <a:ext uri="{0D108BD9-81ED-4DB2-BD59-A6C34878D82A}">
                    <a16:rowId xmlns:a16="http://schemas.microsoft.com/office/drawing/2014/main" val="960615122"/>
                  </a:ext>
                </a:extLst>
              </a:tr>
              <a:tr h="370840">
                <a:tc>
                  <a:txBody>
                    <a:bodyPr/>
                    <a:lstStyle/>
                    <a:p>
                      <a:r>
                        <a:rPr lang="tr-TR" dirty="0" err="1"/>
                        <a:t>ShopID</a:t>
                      </a:r>
                      <a:r>
                        <a:rPr lang="tr-TR" dirty="0"/>
                        <a:t>(PK,FK)</a:t>
                      </a:r>
                    </a:p>
                  </a:txBody>
                  <a:tcPr/>
                </a:tc>
                <a:tc>
                  <a:txBody>
                    <a:bodyPr/>
                    <a:lstStyle/>
                    <a:p>
                      <a:r>
                        <a:rPr lang="tr-TR" dirty="0" err="1"/>
                        <a:t>int</a:t>
                      </a:r>
                      <a:endParaRPr lang="tr-TR" dirty="0"/>
                    </a:p>
                  </a:txBody>
                  <a:tcPr/>
                </a:tc>
                <a:tc>
                  <a:txBody>
                    <a:bodyPr/>
                    <a:lstStyle/>
                    <a:p>
                      <a:r>
                        <a:rPr lang="tr-TR" dirty="0"/>
                        <a:t>No</a:t>
                      </a:r>
                    </a:p>
                  </a:txBody>
                  <a:tcPr/>
                </a:tc>
                <a:extLst>
                  <a:ext uri="{0D108BD9-81ED-4DB2-BD59-A6C34878D82A}">
                    <a16:rowId xmlns:a16="http://schemas.microsoft.com/office/drawing/2014/main" val="363564954"/>
                  </a:ext>
                </a:extLst>
              </a:tr>
              <a:tr h="370840">
                <a:tc>
                  <a:txBody>
                    <a:bodyPr/>
                    <a:lstStyle/>
                    <a:p>
                      <a:r>
                        <a:rPr lang="tr-TR" dirty="0" err="1"/>
                        <a:t>ProductTypeID</a:t>
                      </a:r>
                      <a:r>
                        <a:rPr lang="tr-TR" dirty="0"/>
                        <a:t>(PK,FK)</a:t>
                      </a:r>
                    </a:p>
                  </a:txBody>
                  <a:tcPr/>
                </a:tc>
                <a:tc>
                  <a:txBody>
                    <a:bodyPr/>
                    <a:lstStyle/>
                    <a:p>
                      <a:r>
                        <a:rPr lang="tr-TR" dirty="0" err="1"/>
                        <a:t>int</a:t>
                      </a:r>
                      <a:endParaRPr lang="tr-TR" dirty="0"/>
                    </a:p>
                  </a:txBody>
                  <a:tcPr/>
                </a:tc>
                <a:tc>
                  <a:txBody>
                    <a:bodyPr/>
                    <a:lstStyle/>
                    <a:p>
                      <a:r>
                        <a:rPr lang="tr-TR" dirty="0"/>
                        <a:t>No</a:t>
                      </a:r>
                    </a:p>
                  </a:txBody>
                  <a:tcPr/>
                </a:tc>
                <a:extLst>
                  <a:ext uri="{0D108BD9-81ED-4DB2-BD59-A6C34878D82A}">
                    <a16:rowId xmlns:a16="http://schemas.microsoft.com/office/drawing/2014/main" val="2747639701"/>
                  </a:ext>
                </a:extLst>
              </a:tr>
            </a:tbl>
          </a:graphicData>
        </a:graphic>
      </p:graphicFrame>
      <p:sp>
        <p:nvSpPr>
          <p:cNvPr id="3" name="Başlık 2">
            <a:extLst>
              <a:ext uri="{FF2B5EF4-FFF2-40B4-BE49-F238E27FC236}">
                <a16:creationId xmlns:a16="http://schemas.microsoft.com/office/drawing/2014/main" id="{178214D4-C0CA-4508-97BA-1F3A4B6E7BD6}"/>
              </a:ext>
            </a:extLst>
          </p:cNvPr>
          <p:cNvSpPr>
            <a:spLocks noGrp="1"/>
          </p:cNvSpPr>
          <p:nvPr>
            <p:ph type="title"/>
          </p:nvPr>
        </p:nvSpPr>
        <p:spPr/>
        <p:txBody>
          <a:bodyPr/>
          <a:lstStyle/>
          <a:p>
            <a:r>
              <a:rPr lang="tr-TR" dirty="0" err="1"/>
              <a:t>RestrictedShop</a:t>
            </a:r>
            <a:r>
              <a:rPr lang="tr-TR" dirty="0"/>
              <a:t> </a:t>
            </a:r>
            <a:r>
              <a:rPr lang="tr-TR" dirty="0" err="1"/>
              <a:t>Entity</a:t>
            </a:r>
            <a:endParaRPr lang="tr-TR" dirty="0"/>
          </a:p>
        </p:txBody>
      </p:sp>
      <p:sp>
        <p:nvSpPr>
          <p:cNvPr id="5" name="Metin kutusu 4">
            <a:extLst>
              <a:ext uri="{FF2B5EF4-FFF2-40B4-BE49-F238E27FC236}">
                <a16:creationId xmlns:a16="http://schemas.microsoft.com/office/drawing/2014/main" id="{59B8ECC0-2626-468D-9289-E93118D53F24}"/>
              </a:ext>
            </a:extLst>
          </p:cNvPr>
          <p:cNvSpPr txBox="1"/>
          <p:nvPr/>
        </p:nvSpPr>
        <p:spPr>
          <a:xfrm>
            <a:off x="1104900" y="3282624"/>
            <a:ext cx="6093724" cy="923330"/>
          </a:xfrm>
          <a:prstGeom prst="rect">
            <a:avLst/>
          </a:prstGeom>
          <a:noFill/>
        </p:spPr>
        <p:txBody>
          <a:bodyPr wrap="square">
            <a:spAutoFit/>
          </a:bodyPr>
          <a:lstStyle/>
          <a:p>
            <a:r>
              <a:rPr lang="tr-TR" dirty="0" err="1"/>
              <a:t>Relationships</a:t>
            </a:r>
            <a:r>
              <a:rPr lang="tr-TR" dirty="0"/>
              <a:t>:</a:t>
            </a:r>
          </a:p>
          <a:p>
            <a:r>
              <a:rPr lang="tr-TR" dirty="0" err="1"/>
              <a:t>RestrictedShop</a:t>
            </a:r>
            <a:r>
              <a:rPr lang="tr-TR" dirty="0"/>
              <a:t>-Shop</a:t>
            </a:r>
          </a:p>
          <a:p>
            <a:r>
              <a:rPr lang="tr-TR" dirty="0" err="1"/>
              <a:t>RestrictedShop-ProductType</a:t>
            </a:r>
            <a:endParaRPr lang="tr-TR" dirty="0"/>
          </a:p>
        </p:txBody>
      </p:sp>
    </p:spTree>
    <p:extLst>
      <p:ext uri="{BB962C8B-B14F-4D97-AF65-F5344CB8AC3E}">
        <p14:creationId xmlns:p14="http://schemas.microsoft.com/office/powerpoint/2010/main" val="2531585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o 2">
            <a:extLst>
              <a:ext uri="{FF2B5EF4-FFF2-40B4-BE49-F238E27FC236}">
                <a16:creationId xmlns:a16="http://schemas.microsoft.com/office/drawing/2014/main" id="{30712D1E-81A6-4A5C-96A5-BE41B8B10120}"/>
              </a:ext>
            </a:extLst>
          </p:cNvPr>
          <p:cNvGraphicFramePr>
            <a:graphicFrameLocks noGrp="1"/>
          </p:cNvGraphicFramePr>
          <p:nvPr>
            <p:extLst>
              <p:ext uri="{D42A27DB-BD31-4B8C-83A1-F6EECF244321}">
                <p14:modId xmlns:p14="http://schemas.microsoft.com/office/powerpoint/2010/main" val="1030972096"/>
              </p:ext>
            </p:extLst>
          </p:nvPr>
        </p:nvGraphicFramePr>
        <p:xfrm>
          <a:off x="2031241" y="1429349"/>
          <a:ext cx="8127999" cy="7416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443854020"/>
                    </a:ext>
                  </a:extLst>
                </a:gridCol>
                <a:gridCol w="2709333">
                  <a:extLst>
                    <a:ext uri="{9D8B030D-6E8A-4147-A177-3AD203B41FA5}">
                      <a16:colId xmlns:a16="http://schemas.microsoft.com/office/drawing/2014/main" val="828818166"/>
                    </a:ext>
                  </a:extLst>
                </a:gridCol>
                <a:gridCol w="2709333">
                  <a:extLst>
                    <a:ext uri="{9D8B030D-6E8A-4147-A177-3AD203B41FA5}">
                      <a16:colId xmlns:a16="http://schemas.microsoft.com/office/drawing/2014/main" val="2442464468"/>
                    </a:ext>
                  </a:extLst>
                </a:gridCol>
              </a:tblGrid>
              <a:tr h="370840">
                <a:tc>
                  <a:txBody>
                    <a:bodyPr/>
                    <a:lstStyle/>
                    <a:p>
                      <a:r>
                        <a:rPr lang="tr-TR" dirty="0" err="1"/>
                        <a:t>Column</a:t>
                      </a:r>
                      <a:r>
                        <a:rPr lang="tr-TR" dirty="0"/>
                        <a:t> Name</a:t>
                      </a:r>
                    </a:p>
                  </a:txBody>
                  <a:tcPr/>
                </a:tc>
                <a:tc>
                  <a:txBody>
                    <a:bodyPr/>
                    <a:lstStyle/>
                    <a:p>
                      <a:r>
                        <a:rPr lang="tr-TR" dirty="0"/>
                        <a:t>Data </a:t>
                      </a:r>
                      <a:r>
                        <a:rPr lang="tr-TR" dirty="0" err="1"/>
                        <a:t>Type</a:t>
                      </a:r>
                      <a:endParaRPr lang="tr-TR" dirty="0"/>
                    </a:p>
                  </a:txBody>
                  <a:tcPr/>
                </a:tc>
                <a:tc>
                  <a:txBody>
                    <a:bodyPr/>
                    <a:lstStyle/>
                    <a:p>
                      <a:r>
                        <a:rPr lang="tr-TR" dirty="0" err="1"/>
                        <a:t>Allow</a:t>
                      </a:r>
                      <a:r>
                        <a:rPr lang="tr-TR" dirty="0"/>
                        <a:t> </a:t>
                      </a:r>
                      <a:r>
                        <a:rPr lang="tr-TR" dirty="0" err="1"/>
                        <a:t>Nulls</a:t>
                      </a:r>
                      <a:endParaRPr lang="tr-TR" dirty="0"/>
                    </a:p>
                  </a:txBody>
                  <a:tcPr/>
                </a:tc>
                <a:extLst>
                  <a:ext uri="{0D108BD9-81ED-4DB2-BD59-A6C34878D82A}">
                    <a16:rowId xmlns:a16="http://schemas.microsoft.com/office/drawing/2014/main" val="1763850969"/>
                  </a:ext>
                </a:extLst>
              </a:tr>
              <a:tr h="370840">
                <a:tc>
                  <a:txBody>
                    <a:bodyPr/>
                    <a:lstStyle/>
                    <a:p>
                      <a:r>
                        <a:rPr lang="tr-TR" dirty="0" err="1"/>
                        <a:t>ShopID</a:t>
                      </a:r>
                      <a:r>
                        <a:rPr lang="tr-TR" dirty="0"/>
                        <a:t>(PK)</a:t>
                      </a:r>
                    </a:p>
                  </a:txBody>
                  <a:tcPr/>
                </a:tc>
                <a:tc>
                  <a:txBody>
                    <a:bodyPr/>
                    <a:lstStyle/>
                    <a:p>
                      <a:r>
                        <a:rPr lang="tr-TR" dirty="0" err="1"/>
                        <a:t>int</a:t>
                      </a:r>
                      <a:endParaRPr lang="tr-TR" dirty="0"/>
                    </a:p>
                  </a:txBody>
                  <a:tcPr/>
                </a:tc>
                <a:tc>
                  <a:txBody>
                    <a:bodyPr/>
                    <a:lstStyle/>
                    <a:p>
                      <a:r>
                        <a:rPr lang="tr-TR" dirty="0"/>
                        <a:t>No</a:t>
                      </a:r>
                    </a:p>
                  </a:txBody>
                  <a:tcPr/>
                </a:tc>
                <a:extLst>
                  <a:ext uri="{0D108BD9-81ED-4DB2-BD59-A6C34878D82A}">
                    <a16:rowId xmlns:a16="http://schemas.microsoft.com/office/drawing/2014/main" val="2831866215"/>
                  </a:ext>
                </a:extLst>
              </a:tr>
            </a:tbl>
          </a:graphicData>
        </a:graphic>
      </p:graphicFrame>
      <p:sp>
        <p:nvSpPr>
          <p:cNvPr id="3" name="Başlık 2">
            <a:extLst>
              <a:ext uri="{FF2B5EF4-FFF2-40B4-BE49-F238E27FC236}">
                <a16:creationId xmlns:a16="http://schemas.microsoft.com/office/drawing/2014/main" id="{52B03C26-F0D5-4704-8378-BB0BDF2A5CDA}"/>
              </a:ext>
            </a:extLst>
          </p:cNvPr>
          <p:cNvSpPr>
            <a:spLocks noGrp="1"/>
          </p:cNvSpPr>
          <p:nvPr>
            <p:ph type="title"/>
          </p:nvPr>
        </p:nvSpPr>
        <p:spPr/>
        <p:txBody>
          <a:bodyPr/>
          <a:lstStyle/>
          <a:p>
            <a:r>
              <a:rPr lang="tr-TR" dirty="0"/>
              <a:t>Shop </a:t>
            </a:r>
            <a:r>
              <a:rPr lang="tr-TR" dirty="0" err="1"/>
              <a:t>Entity</a:t>
            </a:r>
            <a:endParaRPr lang="tr-TR" dirty="0"/>
          </a:p>
        </p:txBody>
      </p:sp>
      <p:sp>
        <p:nvSpPr>
          <p:cNvPr id="5" name="Metin kutusu 4">
            <a:extLst>
              <a:ext uri="{FF2B5EF4-FFF2-40B4-BE49-F238E27FC236}">
                <a16:creationId xmlns:a16="http://schemas.microsoft.com/office/drawing/2014/main" id="{C5379827-5D2D-443D-A16B-AC5F1E1186CF}"/>
              </a:ext>
            </a:extLst>
          </p:cNvPr>
          <p:cNvSpPr txBox="1"/>
          <p:nvPr/>
        </p:nvSpPr>
        <p:spPr>
          <a:xfrm>
            <a:off x="1104900" y="3064260"/>
            <a:ext cx="6093724" cy="923330"/>
          </a:xfrm>
          <a:prstGeom prst="rect">
            <a:avLst/>
          </a:prstGeom>
          <a:noFill/>
        </p:spPr>
        <p:txBody>
          <a:bodyPr wrap="square">
            <a:spAutoFit/>
          </a:bodyPr>
          <a:lstStyle/>
          <a:p>
            <a:r>
              <a:rPr lang="tr-TR" dirty="0" err="1"/>
              <a:t>Relationships</a:t>
            </a:r>
            <a:r>
              <a:rPr lang="tr-TR" dirty="0"/>
              <a:t>:</a:t>
            </a:r>
          </a:p>
          <a:p>
            <a:r>
              <a:rPr lang="tr-TR" dirty="0"/>
              <a:t>Product-Shop</a:t>
            </a:r>
          </a:p>
          <a:p>
            <a:r>
              <a:rPr lang="tr-TR" dirty="0" err="1"/>
              <a:t>RestrictedShop</a:t>
            </a:r>
            <a:r>
              <a:rPr lang="tr-TR" dirty="0"/>
              <a:t>-Shop</a:t>
            </a:r>
          </a:p>
        </p:txBody>
      </p:sp>
    </p:spTree>
    <p:extLst>
      <p:ext uri="{BB962C8B-B14F-4D97-AF65-F5344CB8AC3E}">
        <p14:creationId xmlns:p14="http://schemas.microsoft.com/office/powerpoint/2010/main" val="102314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err="1"/>
              <a:t>Creating</a:t>
            </a:r>
            <a:r>
              <a:rPr lang="tr-TR" dirty="0"/>
              <a:t> </a:t>
            </a:r>
            <a:r>
              <a:rPr lang="tr-TR" dirty="0" err="1"/>
              <a:t>Table</a:t>
            </a:r>
            <a:endParaRPr lang="tr-TR" dirty="0"/>
          </a:p>
        </p:txBody>
      </p:sp>
      <p:graphicFrame>
        <p:nvGraphicFramePr>
          <p:cNvPr id="6" name="İçerik Yer Tutucusu 5">
            <a:extLst>
              <a:ext uri="{FF2B5EF4-FFF2-40B4-BE49-F238E27FC236}">
                <a16:creationId xmlns:a16="http://schemas.microsoft.com/office/drawing/2014/main" id="{B39DC936-C78D-488A-955B-6DC45AB502E3}"/>
              </a:ext>
            </a:extLst>
          </p:cNvPr>
          <p:cNvGraphicFramePr>
            <a:graphicFrameLocks noGrp="1"/>
          </p:cNvGraphicFramePr>
          <p:nvPr>
            <p:ph idx="1"/>
            <p:extLst>
              <p:ext uri="{D42A27DB-BD31-4B8C-83A1-F6EECF244321}">
                <p14:modId xmlns:p14="http://schemas.microsoft.com/office/powerpoint/2010/main" val="653363365"/>
              </p:ext>
            </p:extLst>
          </p:nvPr>
        </p:nvGraphicFramePr>
        <p:xfrm>
          <a:off x="1104900" y="1615440"/>
          <a:ext cx="9982199" cy="3160195"/>
        </p:xfrm>
        <a:graphic>
          <a:graphicData uri="http://schemas.openxmlformats.org/drawingml/2006/table">
            <a:tbl>
              <a:tblPr/>
              <a:tblGrid>
                <a:gridCol w="108532">
                  <a:extLst>
                    <a:ext uri="{9D8B030D-6E8A-4147-A177-3AD203B41FA5}">
                      <a16:colId xmlns:a16="http://schemas.microsoft.com/office/drawing/2014/main" val="2761161697"/>
                    </a:ext>
                  </a:extLst>
                </a:gridCol>
                <a:gridCol w="9873667">
                  <a:extLst>
                    <a:ext uri="{9D8B030D-6E8A-4147-A177-3AD203B41FA5}">
                      <a16:colId xmlns:a16="http://schemas.microsoft.com/office/drawing/2014/main" val="4168349080"/>
                    </a:ext>
                  </a:extLst>
                </a:gridCol>
              </a:tblGrid>
              <a:tr h="284480">
                <a:tc>
                  <a:txBody>
                    <a:bodyPr/>
                    <a:lstStyle/>
                    <a:p>
                      <a:pPr fontAlgn="t"/>
                      <a:endParaRPr lang="tr-TR" sz="1000" dirty="0">
                        <a:effectLst/>
                        <a:latin typeface="ui-monospace"/>
                      </a:endParaRPr>
                    </a:p>
                  </a:txBody>
                  <a:tcPr marL="41566" marR="41566" marT="24940" marB="24940">
                    <a:lnL>
                      <a:noFill/>
                    </a:lnL>
                    <a:lnR>
                      <a:noFill/>
                    </a:lnR>
                    <a:lnT>
                      <a:noFill/>
                    </a:lnT>
                    <a:lnB>
                      <a:noFill/>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000" dirty="0">
                          <a:effectLst/>
                          <a:latin typeface="ui-monospace"/>
                        </a:rPr>
                        <a:t>CREATE TABLE </a:t>
                      </a:r>
                      <a:r>
                        <a:rPr lang="tr-TR" sz="1000" dirty="0" err="1">
                          <a:effectLst/>
                          <a:latin typeface="ui-monospace"/>
                        </a:rPr>
                        <a:t>Customer</a:t>
                      </a:r>
                      <a:endParaRPr lang="tr-TR" sz="1000" dirty="0">
                        <a:effectLst/>
                        <a:latin typeface="ui-monospace"/>
                      </a:endParaRPr>
                    </a:p>
                    <a:p>
                      <a:endParaRPr lang="tr-TR" sz="1000" dirty="0"/>
                    </a:p>
                  </a:txBody>
                  <a:tcPr marL="49879" marR="49879" marT="24940" marB="24940">
                    <a:lnL>
                      <a:noFill/>
                    </a:lnL>
                  </a:tcPr>
                </a:tc>
                <a:extLst>
                  <a:ext uri="{0D108BD9-81ED-4DB2-BD59-A6C34878D82A}">
                    <a16:rowId xmlns:a16="http://schemas.microsoft.com/office/drawing/2014/main" val="3240557744"/>
                  </a:ext>
                </a:extLst>
              </a:tr>
              <a:tr h="257407">
                <a:tc>
                  <a:txBody>
                    <a:bodyPr/>
                    <a:lstStyle/>
                    <a:p>
                      <a:pPr algn="r" fontAlgn="t"/>
                      <a:endParaRPr lang="tr-TR" sz="1000" dirty="0">
                        <a:effectLst/>
                        <a:latin typeface="ui-monospace"/>
                      </a:endParaRPr>
                    </a:p>
                  </a:txBody>
                  <a:tcPr marL="41566" marR="41566" marT="24940" marB="24940">
                    <a:lnL>
                      <a:noFill/>
                    </a:lnL>
                    <a:lnR>
                      <a:noFill/>
                    </a:lnR>
                    <a:lnT>
                      <a:noFill/>
                    </a:lnT>
                    <a:lnB>
                      <a:noFill/>
                    </a:lnB>
                  </a:tcPr>
                </a:tc>
                <a:tc>
                  <a:txBody>
                    <a:bodyPr/>
                    <a:lstStyle/>
                    <a:p>
                      <a:pPr fontAlgn="t"/>
                      <a:r>
                        <a:rPr lang="tr-TR" sz="1000" dirty="0">
                          <a:effectLst/>
                          <a:latin typeface="ui-monospace"/>
                        </a:rPr>
                        <a:t>(</a:t>
                      </a:r>
                    </a:p>
                  </a:txBody>
                  <a:tcPr marL="41566" marR="41566" marT="24940" marB="24940">
                    <a:lnL>
                      <a:noFill/>
                    </a:lnL>
                    <a:lnR>
                      <a:noFill/>
                    </a:lnR>
                    <a:lnB>
                      <a:noFill/>
                    </a:lnB>
                  </a:tcPr>
                </a:tc>
                <a:extLst>
                  <a:ext uri="{0D108BD9-81ED-4DB2-BD59-A6C34878D82A}">
                    <a16:rowId xmlns:a16="http://schemas.microsoft.com/office/drawing/2014/main" val="1530485412"/>
                  </a:ext>
                </a:extLst>
              </a:tr>
              <a:tr h="257407">
                <a:tc>
                  <a:txBody>
                    <a:bodyPr/>
                    <a:lstStyle/>
                    <a:p>
                      <a:pPr algn="r" fontAlgn="t"/>
                      <a:endParaRPr lang="tr-TR" sz="1000" dirty="0">
                        <a:effectLst/>
                        <a:latin typeface="ui-monospace"/>
                      </a:endParaRPr>
                    </a:p>
                  </a:txBody>
                  <a:tcPr marL="41566" marR="41566" marT="24940" marB="24940">
                    <a:lnL>
                      <a:noFill/>
                    </a:lnL>
                    <a:lnR>
                      <a:noFill/>
                    </a:lnR>
                    <a:lnT>
                      <a:noFill/>
                    </a:lnT>
                    <a:lnB>
                      <a:noFill/>
                    </a:lnB>
                  </a:tcPr>
                </a:tc>
                <a:tc>
                  <a:txBody>
                    <a:bodyPr/>
                    <a:lstStyle/>
                    <a:p>
                      <a:pPr fontAlgn="t"/>
                      <a:r>
                        <a:rPr lang="en-US" sz="1000" dirty="0" err="1">
                          <a:effectLst/>
                          <a:latin typeface="ui-monospace"/>
                        </a:rPr>
                        <a:t>CustomerID</a:t>
                      </a:r>
                      <a:r>
                        <a:rPr lang="en-US" sz="1000" dirty="0">
                          <a:effectLst/>
                          <a:latin typeface="ui-monospace"/>
                        </a:rPr>
                        <a:t> INT NOT NULL IDENTITY(1,1),</a:t>
                      </a:r>
                    </a:p>
                  </a:txBody>
                  <a:tcPr marL="41566" marR="41566" marT="24940" marB="24940">
                    <a:lnL>
                      <a:noFill/>
                    </a:lnL>
                    <a:lnR>
                      <a:noFill/>
                    </a:lnR>
                    <a:lnT>
                      <a:noFill/>
                    </a:lnT>
                    <a:lnB>
                      <a:noFill/>
                    </a:lnB>
                  </a:tcPr>
                </a:tc>
                <a:extLst>
                  <a:ext uri="{0D108BD9-81ED-4DB2-BD59-A6C34878D82A}">
                    <a16:rowId xmlns:a16="http://schemas.microsoft.com/office/drawing/2014/main" val="3376155319"/>
                  </a:ext>
                </a:extLst>
              </a:tr>
              <a:tr h="257407">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en-US" sz="1000" dirty="0" err="1">
                          <a:effectLst/>
                          <a:latin typeface="ui-monospace"/>
                        </a:rPr>
                        <a:t>FullName</a:t>
                      </a:r>
                      <a:r>
                        <a:rPr lang="en-US" sz="1000" dirty="0">
                          <a:effectLst/>
                          <a:latin typeface="ui-monospace"/>
                        </a:rPr>
                        <a:t> VARCHAR(50) NOT NULL,</a:t>
                      </a:r>
                    </a:p>
                  </a:txBody>
                  <a:tcPr marL="41566" marR="41566" marT="24940" marB="24940">
                    <a:lnL>
                      <a:noFill/>
                    </a:lnL>
                    <a:lnR>
                      <a:noFill/>
                    </a:lnR>
                    <a:lnT>
                      <a:noFill/>
                    </a:lnT>
                    <a:lnB>
                      <a:noFill/>
                    </a:lnB>
                  </a:tcPr>
                </a:tc>
                <a:extLst>
                  <a:ext uri="{0D108BD9-81ED-4DB2-BD59-A6C34878D82A}">
                    <a16:rowId xmlns:a16="http://schemas.microsoft.com/office/drawing/2014/main" val="2552263425"/>
                  </a:ext>
                </a:extLst>
              </a:tr>
              <a:tr h="257407">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tr-TR" sz="1000" dirty="0" err="1">
                          <a:effectLst/>
                          <a:latin typeface="ui-monospace"/>
                        </a:rPr>
                        <a:t>FullAddress</a:t>
                      </a:r>
                      <a:r>
                        <a:rPr lang="tr-TR" sz="1000" dirty="0">
                          <a:effectLst/>
                          <a:latin typeface="ui-monospace"/>
                        </a:rPr>
                        <a:t> VARCHAR(50) NOT NULL,</a:t>
                      </a:r>
                    </a:p>
                  </a:txBody>
                  <a:tcPr marL="41566" marR="41566" marT="24940" marB="24940">
                    <a:lnL>
                      <a:noFill/>
                    </a:lnL>
                    <a:lnR>
                      <a:noFill/>
                    </a:lnR>
                    <a:lnT>
                      <a:noFill/>
                    </a:lnT>
                    <a:lnB>
                      <a:noFill/>
                    </a:lnB>
                  </a:tcPr>
                </a:tc>
                <a:extLst>
                  <a:ext uri="{0D108BD9-81ED-4DB2-BD59-A6C34878D82A}">
                    <a16:rowId xmlns:a16="http://schemas.microsoft.com/office/drawing/2014/main" val="3302292186"/>
                  </a:ext>
                </a:extLst>
              </a:tr>
              <a:tr h="0">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en-US" sz="1000" dirty="0">
                          <a:effectLst/>
                          <a:latin typeface="ui-monospace"/>
                        </a:rPr>
                        <a:t>Email VARCHAR(50) NOT NULL,</a:t>
                      </a:r>
                      <a:endParaRPr lang="tr-TR" sz="1000" dirty="0">
                        <a:effectLst/>
                        <a:latin typeface="ui-monospace"/>
                      </a:endParaRPr>
                    </a:p>
                    <a:p>
                      <a:pPr fontAlgn="t"/>
                      <a:endParaRPr lang="en-US" sz="1000" dirty="0">
                        <a:effectLst/>
                        <a:latin typeface="ui-monospace"/>
                      </a:endParaRPr>
                    </a:p>
                  </a:txBody>
                  <a:tcPr marL="41566" marR="41566" marT="24940" marB="24940">
                    <a:lnL>
                      <a:noFill/>
                    </a:lnL>
                    <a:lnR>
                      <a:noFill/>
                    </a:lnR>
                    <a:lnT>
                      <a:noFill/>
                    </a:lnT>
                    <a:lnB>
                      <a:noFill/>
                    </a:lnB>
                  </a:tcPr>
                </a:tc>
                <a:extLst>
                  <a:ext uri="{0D108BD9-81ED-4DB2-BD59-A6C34878D82A}">
                    <a16:rowId xmlns:a16="http://schemas.microsoft.com/office/drawing/2014/main" val="1338161265"/>
                  </a:ext>
                </a:extLst>
              </a:tr>
              <a:tr h="0">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endParaRPr lang="tr-TR" sz="1000" dirty="0">
                        <a:effectLst/>
                        <a:latin typeface="ui-monospace"/>
                      </a:endParaRPr>
                    </a:p>
                  </a:txBody>
                  <a:tcPr marL="41566" marR="41566" marT="24940" marB="24940">
                    <a:lnL>
                      <a:noFill/>
                    </a:lnL>
                    <a:lnR>
                      <a:noFill/>
                    </a:lnR>
                    <a:lnT>
                      <a:noFill/>
                    </a:lnT>
                    <a:lnB>
                      <a:noFill/>
                    </a:lnB>
                  </a:tcPr>
                </a:tc>
                <a:extLst>
                  <a:ext uri="{0D108BD9-81ED-4DB2-BD59-A6C34878D82A}">
                    <a16:rowId xmlns:a16="http://schemas.microsoft.com/office/drawing/2014/main" val="162863055"/>
                  </a:ext>
                </a:extLst>
              </a:tr>
              <a:tr h="0">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en-US" sz="1000">
                          <a:effectLst/>
                          <a:latin typeface="ui-monospace"/>
                        </a:rPr>
                        <a:t>UserName VARCHAR(20) NOT NULL,</a:t>
                      </a:r>
                      <a:endParaRPr lang="en-US" sz="1000" dirty="0">
                        <a:effectLst/>
                        <a:latin typeface="ui-monospace"/>
                      </a:endParaRPr>
                    </a:p>
                  </a:txBody>
                  <a:tcPr marL="41566" marR="41566" marT="24940" marB="24940">
                    <a:lnL>
                      <a:noFill/>
                    </a:lnL>
                    <a:lnR>
                      <a:noFill/>
                    </a:lnR>
                    <a:lnT>
                      <a:noFill/>
                    </a:lnT>
                    <a:lnB>
                      <a:noFill/>
                    </a:lnB>
                  </a:tcPr>
                </a:tc>
                <a:extLst>
                  <a:ext uri="{0D108BD9-81ED-4DB2-BD59-A6C34878D82A}">
                    <a16:rowId xmlns:a16="http://schemas.microsoft.com/office/drawing/2014/main" val="1498489928"/>
                  </a:ext>
                </a:extLst>
              </a:tr>
              <a:tr h="0">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tr-TR" sz="1000" dirty="0">
                          <a:effectLst/>
                          <a:latin typeface="ui-monospace"/>
                        </a:rPr>
                        <a:t>UNIQUE(</a:t>
                      </a:r>
                      <a:r>
                        <a:rPr lang="tr-TR" sz="1000" dirty="0" err="1">
                          <a:effectLst/>
                          <a:latin typeface="ui-monospace"/>
                        </a:rPr>
                        <a:t>Email</a:t>
                      </a:r>
                      <a:r>
                        <a:rPr lang="tr-TR" sz="1000" dirty="0">
                          <a:effectLst/>
                          <a:latin typeface="ui-monospace"/>
                        </a:rPr>
                        <a:t>),</a:t>
                      </a:r>
                    </a:p>
                  </a:txBody>
                  <a:tcPr marL="41566" marR="41566" marT="24940" marB="24940">
                    <a:lnL>
                      <a:noFill/>
                    </a:lnL>
                    <a:lnR>
                      <a:noFill/>
                    </a:lnR>
                    <a:lnT>
                      <a:noFill/>
                    </a:lnT>
                    <a:lnB>
                      <a:noFill/>
                    </a:lnB>
                  </a:tcPr>
                </a:tc>
                <a:extLst>
                  <a:ext uri="{0D108BD9-81ED-4DB2-BD59-A6C34878D82A}">
                    <a16:rowId xmlns:a16="http://schemas.microsoft.com/office/drawing/2014/main" val="2185230480"/>
                  </a:ext>
                </a:extLst>
              </a:tr>
              <a:tr h="0">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tr-TR" sz="1000" dirty="0">
                          <a:effectLst/>
                          <a:latin typeface="ui-monospace"/>
                        </a:rPr>
                        <a:t>UNIQUE(</a:t>
                      </a:r>
                      <a:r>
                        <a:rPr lang="tr-TR" sz="1000" dirty="0" err="1">
                          <a:effectLst/>
                          <a:latin typeface="ui-monospace"/>
                        </a:rPr>
                        <a:t>UserName</a:t>
                      </a:r>
                      <a:r>
                        <a:rPr lang="tr-TR" sz="1000" dirty="0">
                          <a:effectLst/>
                          <a:latin typeface="ui-monospace"/>
                        </a:rPr>
                        <a:t>),</a:t>
                      </a:r>
                    </a:p>
                  </a:txBody>
                  <a:tcPr marL="41566" marR="41566" marT="24940" marB="24940">
                    <a:lnL>
                      <a:noFill/>
                    </a:lnL>
                    <a:lnR>
                      <a:noFill/>
                    </a:lnR>
                    <a:lnT>
                      <a:noFill/>
                    </a:lnT>
                    <a:lnB>
                      <a:noFill/>
                    </a:lnB>
                  </a:tcPr>
                </a:tc>
                <a:extLst>
                  <a:ext uri="{0D108BD9-81ED-4DB2-BD59-A6C34878D82A}">
                    <a16:rowId xmlns:a16="http://schemas.microsoft.com/office/drawing/2014/main" val="1167288778"/>
                  </a:ext>
                </a:extLst>
              </a:tr>
              <a:tr h="0">
                <a:tc>
                  <a:txBody>
                    <a:bodyPr/>
                    <a:lstStyle/>
                    <a:p>
                      <a:pPr algn="r" fontAlgn="t"/>
                      <a:endParaRPr lang="tr-TR" sz="1000" dirty="0">
                        <a:effectLst/>
                        <a:latin typeface="ui-monospace"/>
                      </a:endParaRPr>
                    </a:p>
                  </a:txBody>
                  <a:tcPr marL="41566" marR="41566" marT="24940" marB="24940">
                    <a:lnL>
                      <a:noFill/>
                    </a:lnL>
                    <a:lnR>
                      <a:noFill/>
                    </a:lnR>
                    <a:lnT>
                      <a:noFill/>
                    </a:lnT>
                    <a:lnB>
                      <a:noFill/>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tr-TR" sz="1000" dirty="0">
                          <a:effectLst/>
                          <a:latin typeface="ui-monospace"/>
                        </a:rPr>
                        <a:t>PRIMARY KEY (</a:t>
                      </a:r>
                      <a:r>
                        <a:rPr lang="tr-TR" sz="1000" dirty="0" err="1">
                          <a:effectLst/>
                          <a:latin typeface="ui-monospace"/>
                        </a:rPr>
                        <a:t>CustomerID</a:t>
                      </a:r>
                      <a:r>
                        <a:rPr lang="tr-TR" sz="1000" dirty="0">
                          <a:effectLst/>
                          <a:latin typeface="ui-monospace"/>
                        </a:rPr>
                        <a:t>)</a:t>
                      </a:r>
                    </a:p>
                    <a:p>
                      <a:pPr fontAlgn="t"/>
                      <a:endParaRPr lang="tr-TR" sz="1000" dirty="0">
                        <a:effectLst/>
                        <a:latin typeface="ui-monospace"/>
                      </a:endParaRPr>
                    </a:p>
                  </a:txBody>
                  <a:tcPr marL="41566" marR="41566" marT="24940" marB="24940">
                    <a:lnL>
                      <a:noFill/>
                    </a:lnL>
                    <a:lnR>
                      <a:noFill/>
                    </a:lnR>
                    <a:lnT>
                      <a:noFill/>
                    </a:lnT>
                    <a:lnB>
                      <a:noFill/>
                    </a:lnB>
                  </a:tcPr>
                </a:tc>
                <a:extLst>
                  <a:ext uri="{0D108BD9-81ED-4DB2-BD59-A6C34878D82A}">
                    <a16:rowId xmlns:a16="http://schemas.microsoft.com/office/drawing/2014/main" val="1139610523"/>
                  </a:ext>
                </a:extLst>
              </a:tr>
              <a:tr h="257407">
                <a:tc>
                  <a:txBody>
                    <a:bodyPr/>
                    <a:lstStyle/>
                    <a:p>
                      <a:pPr algn="r" fontAlgn="t"/>
                      <a:endParaRPr lang="tr-TR" sz="1000" dirty="0">
                        <a:effectLst/>
                        <a:latin typeface="ui-monospace"/>
                      </a:endParaRPr>
                    </a:p>
                  </a:txBody>
                  <a:tcPr marL="41566" marR="41566" marT="24940" marB="24940">
                    <a:lnL>
                      <a:noFill/>
                    </a:lnL>
                    <a:lnR>
                      <a:noFill/>
                    </a:lnR>
                    <a:lnT>
                      <a:noFill/>
                    </a:lnT>
                    <a:lnB>
                      <a:noFill/>
                    </a:lnB>
                  </a:tcPr>
                </a:tc>
                <a:tc>
                  <a:txBody>
                    <a:bodyPr/>
                    <a:lstStyle/>
                    <a:p>
                      <a:pPr fontAlgn="t"/>
                      <a:r>
                        <a:rPr lang="tr-TR" sz="1000" dirty="0">
                          <a:effectLst/>
                          <a:latin typeface="ui-monospace"/>
                        </a:rPr>
                        <a:t>);</a:t>
                      </a:r>
                    </a:p>
                  </a:txBody>
                  <a:tcPr marL="41566" marR="41566" marT="24940" marB="24940">
                    <a:lnL>
                      <a:noFill/>
                    </a:lnL>
                    <a:lnR>
                      <a:noFill/>
                    </a:lnR>
                    <a:lnT>
                      <a:noFill/>
                    </a:lnT>
                    <a:lnB>
                      <a:noFill/>
                    </a:lnB>
                  </a:tcPr>
                </a:tc>
                <a:extLst>
                  <a:ext uri="{0D108BD9-81ED-4DB2-BD59-A6C34878D82A}">
                    <a16:rowId xmlns:a16="http://schemas.microsoft.com/office/drawing/2014/main" val="1344195235"/>
                  </a:ext>
                </a:extLst>
              </a:tr>
            </a:tbl>
          </a:graphicData>
        </a:graphic>
      </p:graphicFrame>
    </p:spTree>
    <p:extLst>
      <p:ext uri="{BB962C8B-B14F-4D97-AF65-F5344CB8AC3E}">
        <p14:creationId xmlns:p14="http://schemas.microsoft.com/office/powerpoint/2010/main" val="319702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3DD6FF4-E14B-4FDC-A57A-B120B08E7ACB}"/>
              </a:ext>
            </a:extLst>
          </p:cNvPr>
          <p:cNvSpPr>
            <a:spLocks noGrp="1"/>
          </p:cNvSpPr>
          <p:nvPr>
            <p:ph type="title"/>
          </p:nvPr>
        </p:nvSpPr>
        <p:spPr/>
        <p:txBody>
          <a:bodyPr/>
          <a:lstStyle/>
          <a:p>
            <a:r>
              <a:rPr lang="tr-TR" dirty="0" err="1"/>
              <a:t>Creating</a:t>
            </a:r>
            <a:r>
              <a:rPr lang="tr-TR" dirty="0"/>
              <a:t> </a:t>
            </a:r>
            <a:r>
              <a:rPr lang="tr-TR" dirty="0" err="1"/>
              <a:t>Table</a:t>
            </a:r>
            <a:endParaRPr lang="tr-TR" dirty="0"/>
          </a:p>
        </p:txBody>
      </p:sp>
      <p:graphicFrame>
        <p:nvGraphicFramePr>
          <p:cNvPr id="5" name="İçerik Yer Tutucusu 4">
            <a:extLst>
              <a:ext uri="{FF2B5EF4-FFF2-40B4-BE49-F238E27FC236}">
                <a16:creationId xmlns:a16="http://schemas.microsoft.com/office/drawing/2014/main" id="{AAE24330-826E-4378-8CA1-CEF5B65F13FC}"/>
              </a:ext>
            </a:extLst>
          </p:cNvPr>
          <p:cNvGraphicFramePr>
            <a:graphicFrameLocks noGrp="1"/>
          </p:cNvGraphicFramePr>
          <p:nvPr>
            <p:ph idx="1"/>
            <p:extLst>
              <p:ext uri="{D42A27DB-BD31-4B8C-83A1-F6EECF244321}">
                <p14:modId xmlns:p14="http://schemas.microsoft.com/office/powerpoint/2010/main" val="3331651535"/>
              </p:ext>
            </p:extLst>
          </p:nvPr>
        </p:nvGraphicFramePr>
        <p:xfrm>
          <a:off x="1104900" y="1645920"/>
          <a:ext cx="9980682" cy="2390600"/>
        </p:xfrm>
        <a:graphic>
          <a:graphicData uri="http://schemas.openxmlformats.org/drawingml/2006/table">
            <a:tbl>
              <a:tblPr/>
              <a:tblGrid>
                <a:gridCol w="202828">
                  <a:extLst>
                    <a:ext uri="{9D8B030D-6E8A-4147-A177-3AD203B41FA5}">
                      <a16:colId xmlns:a16="http://schemas.microsoft.com/office/drawing/2014/main" val="80995483"/>
                    </a:ext>
                  </a:extLst>
                </a:gridCol>
                <a:gridCol w="9777854">
                  <a:extLst>
                    <a:ext uri="{9D8B030D-6E8A-4147-A177-3AD203B41FA5}">
                      <a16:colId xmlns:a16="http://schemas.microsoft.com/office/drawing/2014/main" val="1736059347"/>
                    </a:ext>
                  </a:extLst>
                </a:gridCol>
              </a:tblGrid>
              <a:tr h="309472">
                <a:tc>
                  <a:txBody>
                    <a:bodyPr/>
                    <a:lstStyle/>
                    <a:p>
                      <a:pPr fontAlgn="t"/>
                      <a:endParaRPr lang="tr-TR" sz="1000" dirty="0">
                        <a:effectLst/>
                        <a:latin typeface="ui-monospace"/>
                      </a:endParaRPr>
                    </a:p>
                  </a:txBody>
                  <a:tcPr marL="41566" marR="41566" marT="24940" marB="24940">
                    <a:lnL>
                      <a:noFill/>
                    </a:lnL>
                    <a:lnR>
                      <a:noFill/>
                    </a:lnR>
                    <a:lnT>
                      <a:noFill/>
                    </a:lnT>
                    <a:lnB>
                      <a:noFill/>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000" dirty="0">
                          <a:effectLst/>
                          <a:latin typeface="ui-monospace"/>
                        </a:rPr>
                        <a:t>CREATE TABLE </a:t>
                      </a:r>
                      <a:r>
                        <a:rPr lang="tr-TR" sz="1000" dirty="0" err="1">
                          <a:effectLst/>
                          <a:latin typeface="ui-monospace"/>
                        </a:rPr>
                        <a:t>CreditCard</a:t>
                      </a:r>
                      <a:endParaRPr lang="tr-TR" sz="1000" dirty="0">
                        <a:effectLst/>
                        <a:latin typeface="ui-monospace"/>
                      </a:endParaRPr>
                    </a:p>
                    <a:p>
                      <a:endParaRPr lang="tr-TR" sz="1000" dirty="0"/>
                    </a:p>
                  </a:txBody>
                  <a:tcPr marL="49879" marR="49879" marT="24940" marB="24940">
                    <a:lnL>
                      <a:noFill/>
                    </a:lnL>
                  </a:tcPr>
                </a:tc>
                <a:extLst>
                  <a:ext uri="{0D108BD9-81ED-4DB2-BD59-A6C34878D82A}">
                    <a16:rowId xmlns:a16="http://schemas.microsoft.com/office/drawing/2014/main" val="1871059337"/>
                  </a:ext>
                </a:extLst>
              </a:tr>
              <a:tr h="309472">
                <a:tc>
                  <a:txBody>
                    <a:bodyPr/>
                    <a:lstStyle/>
                    <a:p>
                      <a:pPr algn="r" fontAlgn="t"/>
                      <a:endParaRPr lang="tr-TR" sz="1000" dirty="0">
                        <a:effectLst/>
                        <a:latin typeface="ui-monospace"/>
                      </a:endParaRPr>
                    </a:p>
                  </a:txBody>
                  <a:tcPr marL="41566" marR="41566" marT="24940" marB="24940">
                    <a:lnL>
                      <a:noFill/>
                    </a:lnL>
                    <a:lnR>
                      <a:noFill/>
                    </a:lnR>
                    <a:lnT>
                      <a:noFill/>
                    </a:lnT>
                    <a:lnB>
                      <a:noFill/>
                    </a:lnB>
                  </a:tcPr>
                </a:tc>
                <a:tc>
                  <a:txBody>
                    <a:bodyPr/>
                    <a:lstStyle/>
                    <a:p>
                      <a:pPr fontAlgn="t"/>
                      <a:r>
                        <a:rPr lang="tr-TR" sz="1000">
                          <a:effectLst/>
                          <a:latin typeface="ui-monospace"/>
                        </a:rPr>
                        <a:t>(</a:t>
                      </a:r>
                    </a:p>
                  </a:txBody>
                  <a:tcPr marL="41566" marR="41566" marT="24940" marB="24940">
                    <a:lnL>
                      <a:noFill/>
                    </a:lnL>
                    <a:lnR>
                      <a:noFill/>
                    </a:lnR>
                    <a:lnB>
                      <a:noFill/>
                    </a:lnB>
                  </a:tcPr>
                </a:tc>
                <a:extLst>
                  <a:ext uri="{0D108BD9-81ED-4DB2-BD59-A6C34878D82A}">
                    <a16:rowId xmlns:a16="http://schemas.microsoft.com/office/drawing/2014/main" val="600528969"/>
                  </a:ext>
                </a:extLst>
              </a:tr>
              <a:tr h="0">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en-US" sz="1000">
                          <a:effectLst/>
                          <a:latin typeface="ui-monospace"/>
                        </a:rPr>
                        <a:t>CreditCardNumber VARCHAR(20) NOT NULL,</a:t>
                      </a:r>
                    </a:p>
                  </a:txBody>
                  <a:tcPr marL="41566" marR="41566" marT="24940" marB="24940">
                    <a:lnL>
                      <a:noFill/>
                    </a:lnL>
                    <a:lnR>
                      <a:noFill/>
                    </a:lnR>
                    <a:lnT>
                      <a:noFill/>
                    </a:lnT>
                    <a:lnB>
                      <a:noFill/>
                    </a:lnB>
                  </a:tcPr>
                </a:tc>
                <a:extLst>
                  <a:ext uri="{0D108BD9-81ED-4DB2-BD59-A6C34878D82A}">
                    <a16:rowId xmlns:a16="http://schemas.microsoft.com/office/drawing/2014/main" val="3523916574"/>
                  </a:ext>
                </a:extLst>
              </a:tr>
              <a:tr h="0">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endParaRPr lang="tr-TR" sz="1000" dirty="0">
                        <a:effectLst/>
                        <a:latin typeface="ui-monospace"/>
                      </a:endParaRPr>
                    </a:p>
                  </a:txBody>
                  <a:tcPr marL="41566" marR="41566" marT="24940" marB="24940">
                    <a:lnL>
                      <a:noFill/>
                    </a:lnL>
                    <a:lnR>
                      <a:noFill/>
                    </a:lnR>
                    <a:lnT>
                      <a:noFill/>
                    </a:lnT>
                    <a:lnB>
                      <a:noFill/>
                    </a:lnB>
                  </a:tcPr>
                </a:tc>
                <a:extLst>
                  <a:ext uri="{0D108BD9-81ED-4DB2-BD59-A6C34878D82A}">
                    <a16:rowId xmlns:a16="http://schemas.microsoft.com/office/drawing/2014/main" val="825434548"/>
                  </a:ext>
                </a:extLst>
              </a:tr>
              <a:tr h="126700">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tr-TR" sz="1000">
                          <a:effectLst/>
                          <a:latin typeface="ui-monospace"/>
                        </a:rPr>
                        <a:t>CustomerID INT NOT NULL,</a:t>
                      </a:r>
                    </a:p>
                  </a:txBody>
                  <a:tcPr marL="41566" marR="41566" marT="24940" marB="24940">
                    <a:lnL>
                      <a:noFill/>
                    </a:lnL>
                    <a:lnR>
                      <a:noFill/>
                    </a:lnR>
                    <a:lnT>
                      <a:noFill/>
                    </a:lnT>
                    <a:lnB>
                      <a:noFill/>
                    </a:lnB>
                  </a:tcPr>
                </a:tc>
                <a:extLst>
                  <a:ext uri="{0D108BD9-81ED-4DB2-BD59-A6C34878D82A}">
                    <a16:rowId xmlns:a16="http://schemas.microsoft.com/office/drawing/2014/main" val="3187555175"/>
                  </a:ext>
                </a:extLst>
              </a:tr>
              <a:tr h="0">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endParaRPr lang="tr-TR" sz="1000">
                        <a:effectLst/>
                        <a:latin typeface="ui-monospace"/>
                      </a:endParaRPr>
                    </a:p>
                  </a:txBody>
                  <a:tcPr marL="41566" marR="41566" marT="24940" marB="24940">
                    <a:lnL>
                      <a:noFill/>
                    </a:lnL>
                    <a:lnR>
                      <a:noFill/>
                    </a:lnR>
                    <a:lnT>
                      <a:noFill/>
                    </a:lnT>
                    <a:lnB>
                      <a:noFill/>
                    </a:lnB>
                  </a:tcPr>
                </a:tc>
                <a:extLst>
                  <a:ext uri="{0D108BD9-81ED-4DB2-BD59-A6C34878D82A}">
                    <a16:rowId xmlns:a16="http://schemas.microsoft.com/office/drawing/2014/main" val="3485626527"/>
                  </a:ext>
                </a:extLst>
              </a:tr>
              <a:tr h="309472">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tr-TR" sz="1000">
                          <a:effectLst/>
                          <a:latin typeface="ui-monospace"/>
                        </a:rPr>
                        <a:t>PRIMARY KEY (CreditCardNumber),</a:t>
                      </a:r>
                    </a:p>
                  </a:txBody>
                  <a:tcPr marL="41566" marR="41566" marT="24940" marB="24940">
                    <a:lnL>
                      <a:noFill/>
                    </a:lnL>
                    <a:lnR>
                      <a:noFill/>
                    </a:lnR>
                    <a:lnT>
                      <a:noFill/>
                    </a:lnT>
                    <a:lnB>
                      <a:noFill/>
                    </a:lnB>
                  </a:tcPr>
                </a:tc>
                <a:extLst>
                  <a:ext uri="{0D108BD9-81ED-4DB2-BD59-A6C34878D82A}">
                    <a16:rowId xmlns:a16="http://schemas.microsoft.com/office/drawing/2014/main" val="3319350652"/>
                  </a:ext>
                </a:extLst>
              </a:tr>
              <a:tr h="298384">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en-US" sz="1000">
                          <a:effectLst/>
                          <a:latin typeface="ui-monospace"/>
                        </a:rPr>
                        <a:t>FOREIGN KEY (CustomerID) REFERENCES Customer(CustomerID)</a:t>
                      </a:r>
                    </a:p>
                  </a:txBody>
                  <a:tcPr marL="41566" marR="41566" marT="24940" marB="24940">
                    <a:lnL>
                      <a:noFill/>
                    </a:lnL>
                    <a:lnR>
                      <a:noFill/>
                    </a:lnR>
                    <a:lnT>
                      <a:noFill/>
                    </a:lnT>
                    <a:lnB>
                      <a:noFill/>
                    </a:lnB>
                  </a:tcPr>
                </a:tc>
                <a:extLst>
                  <a:ext uri="{0D108BD9-81ED-4DB2-BD59-A6C34878D82A}">
                    <a16:rowId xmlns:a16="http://schemas.microsoft.com/office/drawing/2014/main" val="3154589921"/>
                  </a:ext>
                </a:extLst>
              </a:tr>
              <a:tr h="309472">
                <a:tc>
                  <a:txBody>
                    <a:bodyPr/>
                    <a:lstStyle/>
                    <a:p>
                      <a:pPr algn="r" fontAlgn="t"/>
                      <a:endParaRPr lang="tr-TR" sz="1000" dirty="0">
                        <a:effectLst/>
                        <a:latin typeface="ui-monospace"/>
                      </a:endParaRPr>
                    </a:p>
                  </a:txBody>
                  <a:tcPr marL="41566" marR="41566" marT="24940" marB="24940">
                    <a:lnL>
                      <a:noFill/>
                    </a:lnL>
                    <a:lnR>
                      <a:noFill/>
                    </a:lnR>
                    <a:lnT>
                      <a:noFill/>
                    </a:lnT>
                    <a:lnB>
                      <a:noFill/>
                    </a:lnB>
                  </a:tcPr>
                </a:tc>
                <a:tc>
                  <a:txBody>
                    <a:bodyPr/>
                    <a:lstStyle/>
                    <a:p>
                      <a:pPr fontAlgn="t"/>
                      <a:r>
                        <a:rPr lang="tr-TR" sz="1000" dirty="0">
                          <a:effectLst/>
                          <a:latin typeface="ui-monospace"/>
                        </a:rPr>
                        <a:t>);</a:t>
                      </a:r>
                    </a:p>
                  </a:txBody>
                  <a:tcPr marL="41566" marR="41566" marT="24940" marB="24940">
                    <a:lnL>
                      <a:noFill/>
                    </a:lnL>
                    <a:lnR>
                      <a:noFill/>
                    </a:lnR>
                    <a:lnT>
                      <a:noFill/>
                    </a:lnT>
                    <a:lnB>
                      <a:noFill/>
                    </a:lnB>
                  </a:tcPr>
                </a:tc>
                <a:extLst>
                  <a:ext uri="{0D108BD9-81ED-4DB2-BD59-A6C34878D82A}">
                    <a16:rowId xmlns:a16="http://schemas.microsoft.com/office/drawing/2014/main" val="2256572687"/>
                  </a:ext>
                </a:extLst>
              </a:tr>
            </a:tbl>
          </a:graphicData>
        </a:graphic>
      </p:graphicFrame>
    </p:spTree>
    <p:extLst>
      <p:ext uri="{BB962C8B-B14F-4D97-AF65-F5344CB8AC3E}">
        <p14:creationId xmlns:p14="http://schemas.microsoft.com/office/powerpoint/2010/main" val="100006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7D09BBC-87F9-4425-8A00-9193D36F00EC}"/>
              </a:ext>
            </a:extLst>
          </p:cNvPr>
          <p:cNvSpPr>
            <a:spLocks noGrp="1"/>
          </p:cNvSpPr>
          <p:nvPr>
            <p:ph type="title"/>
          </p:nvPr>
        </p:nvSpPr>
        <p:spPr/>
        <p:txBody>
          <a:bodyPr/>
          <a:lstStyle/>
          <a:p>
            <a:r>
              <a:rPr lang="tr-TR" dirty="0" err="1"/>
              <a:t>Creating</a:t>
            </a:r>
            <a:r>
              <a:rPr lang="tr-TR" dirty="0"/>
              <a:t> </a:t>
            </a:r>
            <a:r>
              <a:rPr lang="tr-TR" dirty="0" err="1"/>
              <a:t>Table</a:t>
            </a:r>
            <a:endParaRPr lang="tr-TR" dirty="0"/>
          </a:p>
        </p:txBody>
      </p:sp>
      <p:graphicFrame>
        <p:nvGraphicFramePr>
          <p:cNvPr id="5" name="İçerik Yer Tutucusu 4">
            <a:extLst>
              <a:ext uri="{FF2B5EF4-FFF2-40B4-BE49-F238E27FC236}">
                <a16:creationId xmlns:a16="http://schemas.microsoft.com/office/drawing/2014/main" id="{DD3C6735-943F-4F5A-9216-DC21B3EC2E25}"/>
              </a:ext>
            </a:extLst>
          </p:cNvPr>
          <p:cNvGraphicFramePr>
            <a:graphicFrameLocks noGrp="1"/>
          </p:cNvGraphicFramePr>
          <p:nvPr>
            <p:ph idx="1"/>
            <p:extLst>
              <p:ext uri="{D42A27DB-BD31-4B8C-83A1-F6EECF244321}">
                <p14:modId xmlns:p14="http://schemas.microsoft.com/office/powerpoint/2010/main" val="1748603589"/>
              </p:ext>
            </p:extLst>
          </p:nvPr>
        </p:nvGraphicFramePr>
        <p:xfrm>
          <a:off x="1104900" y="1757680"/>
          <a:ext cx="9982199" cy="2755994"/>
        </p:xfrm>
        <a:graphic>
          <a:graphicData uri="http://schemas.openxmlformats.org/drawingml/2006/table">
            <a:tbl>
              <a:tblPr/>
              <a:tblGrid>
                <a:gridCol w="108532">
                  <a:extLst>
                    <a:ext uri="{9D8B030D-6E8A-4147-A177-3AD203B41FA5}">
                      <a16:colId xmlns:a16="http://schemas.microsoft.com/office/drawing/2014/main" val="92104535"/>
                    </a:ext>
                  </a:extLst>
                </a:gridCol>
                <a:gridCol w="9873667">
                  <a:extLst>
                    <a:ext uri="{9D8B030D-6E8A-4147-A177-3AD203B41FA5}">
                      <a16:colId xmlns:a16="http://schemas.microsoft.com/office/drawing/2014/main" val="2965548670"/>
                    </a:ext>
                  </a:extLst>
                </a:gridCol>
              </a:tblGrid>
              <a:tr h="299079">
                <a:tc>
                  <a:txBody>
                    <a:bodyPr/>
                    <a:lstStyle/>
                    <a:p>
                      <a:pPr fontAlgn="t"/>
                      <a:endParaRPr lang="tr-TR" sz="1000" dirty="0">
                        <a:effectLst/>
                        <a:latin typeface="ui-monospace"/>
                      </a:endParaRPr>
                    </a:p>
                  </a:txBody>
                  <a:tcPr marL="41566" marR="41566" marT="24940" marB="24940">
                    <a:lnL>
                      <a:noFill/>
                    </a:lnL>
                    <a:lnR>
                      <a:noFill/>
                    </a:lnR>
                    <a:lnT>
                      <a:noFill/>
                    </a:lnT>
                    <a:lnB>
                      <a:noFill/>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000" dirty="0">
                          <a:effectLst/>
                          <a:latin typeface="ui-monospace"/>
                        </a:rPr>
                        <a:t>CREATE TABLE </a:t>
                      </a:r>
                      <a:r>
                        <a:rPr lang="tr-TR" sz="1000" dirty="0" err="1">
                          <a:effectLst/>
                          <a:latin typeface="ui-monospace"/>
                        </a:rPr>
                        <a:t>ProductType</a:t>
                      </a:r>
                      <a:endParaRPr lang="tr-TR" sz="1000" dirty="0">
                        <a:effectLst/>
                        <a:latin typeface="ui-monospace"/>
                      </a:endParaRPr>
                    </a:p>
                    <a:p>
                      <a:endParaRPr lang="tr-TR" sz="1000" dirty="0"/>
                    </a:p>
                  </a:txBody>
                  <a:tcPr marL="49879" marR="49879" marT="24940" marB="24940">
                    <a:lnL>
                      <a:noFill/>
                    </a:lnL>
                  </a:tcPr>
                </a:tc>
                <a:extLst>
                  <a:ext uri="{0D108BD9-81ED-4DB2-BD59-A6C34878D82A}">
                    <a16:rowId xmlns:a16="http://schemas.microsoft.com/office/drawing/2014/main" val="3599164680"/>
                  </a:ext>
                </a:extLst>
              </a:tr>
              <a:tr h="299079">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tr-TR" sz="1000" dirty="0">
                          <a:effectLst/>
                          <a:latin typeface="ui-monospace"/>
                        </a:rPr>
                        <a:t>(</a:t>
                      </a:r>
                    </a:p>
                  </a:txBody>
                  <a:tcPr marL="41566" marR="41566" marT="24940" marB="24940">
                    <a:lnL>
                      <a:noFill/>
                    </a:lnL>
                    <a:lnR>
                      <a:noFill/>
                    </a:lnR>
                    <a:lnB>
                      <a:noFill/>
                    </a:lnB>
                  </a:tcPr>
                </a:tc>
                <a:extLst>
                  <a:ext uri="{0D108BD9-81ED-4DB2-BD59-A6C34878D82A}">
                    <a16:rowId xmlns:a16="http://schemas.microsoft.com/office/drawing/2014/main" val="2828830515"/>
                  </a:ext>
                </a:extLst>
              </a:tr>
              <a:tr h="299079">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en-US" sz="1000">
                          <a:effectLst/>
                          <a:latin typeface="ui-monospace"/>
                        </a:rPr>
                        <a:t>ProductTypeID INT NOT NULL IDENTITY(1,1),</a:t>
                      </a:r>
                    </a:p>
                  </a:txBody>
                  <a:tcPr marL="41566" marR="41566" marT="24940" marB="24940">
                    <a:lnL>
                      <a:noFill/>
                    </a:lnL>
                    <a:lnR>
                      <a:noFill/>
                    </a:lnR>
                    <a:lnT>
                      <a:noFill/>
                    </a:lnT>
                    <a:lnB>
                      <a:noFill/>
                    </a:lnB>
                  </a:tcPr>
                </a:tc>
                <a:extLst>
                  <a:ext uri="{0D108BD9-81ED-4DB2-BD59-A6C34878D82A}">
                    <a16:rowId xmlns:a16="http://schemas.microsoft.com/office/drawing/2014/main" val="1940733967"/>
                  </a:ext>
                </a:extLst>
              </a:tr>
              <a:tr h="299079">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tr-TR" sz="1000">
                          <a:effectLst/>
                          <a:latin typeface="ui-monospace"/>
                        </a:rPr>
                        <a:t>ProductTypeDesc VARCHAR(500),</a:t>
                      </a:r>
                    </a:p>
                  </a:txBody>
                  <a:tcPr marL="41566" marR="41566" marT="24940" marB="24940">
                    <a:lnL>
                      <a:noFill/>
                    </a:lnL>
                    <a:lnR>
                      <a:noFill/>
                    </a:lnR>
                    <a:lnT>
                      <a:noFill/>
                    </a:lnT>
                    <a:lnB>
                      <a:noFill/>
                    </a:lnB>
                  </a:tcPr>
                </a:tc>
                <a:extLst>
                  <a:ext uri="{0D108BD9-81ED-4DB2-BD59-A6C34878D82A}">
                    <a16:rowId xmlns:a16="http://schemas.microsoft.com/office/drawing/2014/main" val="2145049262"/>
                  </a:ext>
                </a:extLst>
              </a:tr>
              <a:tr h="0">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tr-TR" sz="1000">
                          <a:effectLst/>
                          <a:latin typeface="ui-monospace"/>
                        </a:rPr>
                        <a:t>ParentID INT DEFAULT NULL,</a:t>
                      </a:r>
                    </a:p>
                  </a:txBody>
                  <a:tcPr marL="41566" marR="41566" marT="24940" marB="24940">
                    <a:lnL>
                      <a:noFill/>
                    </a:lnL>
                    <a:lnR>
                      <a:noFill/>
                    </a:lnR>
                    <a:lnT>
                      <a:noFill/>
                    </a:lnT>
                    <a:lnB>
                      <a:noFill/>
                    </a:lnB>
                  </a:tcPr>
                </a:tc>
                <a:extLst>
                  <a:ext uri="{0D108BD9-81ED-4DB2-BD59-A6C34878D82A}">
                    <a16:rowId xmlns:a16="http://schemas.microsoft.com/office/drawing/2014/main" val="1400135057"/>
                  </a:ext>
                </a:extLst>
              </a:tr>
              <a:tr h="0">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endParaRPr lang="tr-TR" sz="1000" dirty="0">
                        <a:effectLst/>
                        <a:latin typeface="ui-monospace"/>
                      </a:endParaRPr>
                    </a:p>
                  </a:txBody>
                  <a:tcPr marL="41566" marR="41566" marT="24940" marB="24940">
                    <a:lnL>
                      <a:noFill/>
                    </a:lnL>
                    <a:lnR>
                      <a:noFill/>
                    </a:lnR>
                    <a:lnT>
                      <a:noFill/>
                    </a:lnT>
                    <a:lnB>
                      <a:noFill/>
                    </a:lnB>
                  </a:tcPr>
                </a:tc>
                <a:extLst>
                  <a:ext uri="{0D108BD9-81ED-4DB2-BD59-A6C34878D82A}">
                    <a16:rowId xmlns:a16="http://schemas.microsoft.com/office/drawing/2014/main" val="1092679202"/>
                  </a:ext>
                </a:extLst>
              </a:tr>
              <a:tr h="299079">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tr-TR" sz="1000">
                          <a:effectLst/>
                          <a:latin typeface="ui-monospace"/>
                        </a:rPr>
                        <a:t>PRIMARY KEY (ProductTypeID),</a:t>
                      </a:r>
                    </a:p>
                  </a:txBody>
                  <a:tcPr marL="41566" marR="41566" marT="24940" marB="24940">
                    <a:lnL>
                      <a:noFill/>
                    </a:lnL>
                    <a:lnR>
                      <a:noFill/>
                    </a:lnR>
                    <a:lnT>
                      <a:noFill/>
                    </a:lnT>
                    <a:lnB>
                      <a:noFill/>
                    </a:lnB>
                  </a:tcPr>
                </a:tc>
                <a:extLst>
                  <a:ext uri="{0D108BD9-81ED-4DB2-BD59-A6C34878D82A}">
                    <a16:rowId xmlns:a16="http://schemas.microsoft.com/office/drawing/2014/main" val="2070221099"/>
                  </a:ext>
                </a:extLst>
              </a:tr>
              <a:tr h="0">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en-US" sz="1000">
                          <a:effectLst/>
                          <a:latin typeface="ui-monospace"/>
                        </a:rPr>
                        <a:t>FOREIGN KEY (ParentID) REFERENCES ProductType(ProductTypeID)</a:t>
                      </a:r>
                    </a:p>
                  </a:txBody>
                  <a:tcPr marL="41566" marR="41566" marT="24940" marB="24940">
                    <a:lnL>
                      <a:noFill/>
                    </a:lnL>
                    <a:lnR>
                      <a:noFill/>
                    </a:lnR>
                    <a:lnT>
                      <a:noFill/>
                    </a:lnT>
                    <a:lnB>
                      <a:noFill/>
                    </a:lnB>
                  </a:tcPr>
                </a:tc>
                <a:extLst>
                  <a:ext uri="{0D108BD9-81ED-4DB2-BD59-A6C34878D82A}">
                    <a16:rowId xmlns:a16="http://schemas.microsoft.com/office/drawing/2014/main" val="1629076302"/>
                  </a:ext>
                </a:extLst>
              </a:tr>
              <a:tr h="299079">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tr-TR" sz="1000" dirty="0">
                          <a:effectLst/>
                          <a:latin typeface="ui-monospace"/>
                        </a:rPr>
                        <a:t>);</a:t>
                      </a:r>
                    </a:p>
                  </a:txBody>
                  <a:tcPr marL="41566" marR="41566" marT="24940" marB="24940">
                    <a:lnL>
                      <a:noFill/>
                    </a:lnL>
                    <a:lnR>
                      <a:noFill/>
                    </a:lnR>
                    <a:lnT>
                      <a:noFill/>
                    </a:lnT>
                    <a:lnB>
                      <a:noFill/>
                    </a:lnB>
                  </a:tcPr>
                </a:tc>
                <a:extLst>
                  <a:ext uri="{0D108BD9-81ED-4DB2-BD59-A6C34878D82A}">
                    <a16:rowId xmlns:a16="http://schemas.microsoft.com/office/drawing/2014/main" val="1547499021"/>
                  </a:ext>
                </a:extLst>
              </a:tr>
              <a:tr h="299079">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endParaRPr lang="tr-TR" sz="1000" dirty="0">
                        <a:effectLst/>
                        <a:latin typeface="ui-monospace"/>
                      </a:endParaRPr>
                    </a:p>
                  </a:txBody>
                  <a:tcPr marL="41566" marR="41566" marT="24940" marB="24940">
                    <a:lnL>
                      <a:noFill/>
                    </a:lnL>
                    <a:lnR>
                      <a:noFill/>
                    </a:lnR>
                    <a:lnT>
                      <a:noFill/>
                    </a:lnT>
                    <a:lnB>
                      <a:noFill/>
                    </a:lnB>
                  </a:tcPr>
                </a:tc>
                <a:extLst>
                  <a:ext uri="{0D108BD9-81ED-4DB2-BD59-A6C34878D82A}">
                    <a16:rowId xmlns:a16="http://schemas.microsoft.com/office/drawing/2014/main" val="296077586"/>
                  </a:ext>
                </a:extLst>
              </a:tr>
            </a:tbl>
          </a:graphicData>
        </a:graphic>
      </p:graphicFrame>
    </p:spTree>
    <p:extLst>
      <p:ext uri="{BB962C8B-B14F-4D97-AF65-F5344CB8AC3E}">
        <p14:creationId xmlns:p14="http://schemas.microsoft.com/office/powerpoint/2010/main" val="214472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5">
            <a:extLst>
              <a:ext uri="{FF2B5EF4-FFF2-40B4-BE49-F238E27FC236}">
                <a16:creationId xmlns:a16="http://schemas.microsoft.com/office/drawing/2014/main" id="{FF4386C8-21EA-4C7B-8360-356E5FCA3487}"/>
              </a:ext>
            </a:extLst>
          </p:cNvPr>
          <p:cNvSpPr>
            <a:spLocks noGrp="1"/>
          </p:cNvSpPr>
          <p:nvPr>
            <p:ph type="title"/>
          </p:nvPr>
        </p:nvSpPr>
        <p:spPr/>
        <p:txBody>
          <a:bodyPr/>
          <a:lstStyle/>
          <a:p>
            <a:r>
              <a:rPr lang="tr-TR" dirty="0" err="1"/>
              <a:t>Creating</a:t>
            </a:r>
            <a:r>
              <a:rPr lang="tr-TR" dirty="0"/>
              <a:t> </a:t>
            </a:r>
            <a:r>
              <a:rPr lang="tr-TR" dirty="0" err="1"/>
              <a:t>Table</a:t>
            </a:r>
            <a:endParaRPr lang="tr-TR" dirty="0"/>
          </a:p>
        </p:txBody>
      </p:sp>
      <p:graphicFrame>
        <p:nvGraphicFramePr>
          <p:cNvPr id="5" name="İçerik Yer Tutucusu 4">
            <a:extLst>
              <a:ext uri="{FF2B5EF4-FFF2-40B4-BE49-F238E27FC236}">
                <a16:creationId xmlns:a16="http://schemas.microsoft.com/office/drawing/2014/main" id="{211CC96A-7A23-4A25-8F2F-79C5FE690C4F}"/>
              </a:ext>
            </a:extLst>
          </p:cNvPr>
          <p:cNvGraphicFramePr>
            <a:graphicFrameLocks noGrp="1"/>
          </p:cNvGraphicFramePr>
          <p:nvPr>
            <p:ph idx="1"/>
            <p:extLst>
              <p:ext uri="{D42A27DB-BD31-4B8C-83A1-F6EECF244321}">
                <p14:modId xmlns:p14="http://schemas.microsoft.com/office/powerpoint/2010/main" val="2511104347"/>
              </p:ext>
            </p:extLst>
          </p:nvPr>
        </p:nvGraphicFramePr>
        <p:xfrm>
          <a:off x="1104900" y="1600200"/>
          <a:ext cx="9982200" cy="1949391"/>
        </p:xfrm>
        <a:graphic>
          <a:graphicData uri="http://schemas.openxmlformats.org/drawingml/2006/table">
            <a:tbl>
              <a:tblPr/>
              <a:tblGrid>
                <a:gridCol w="108532">
                  <a:extLst>
                    <a:ext uri="{9D8B030D-6E8A-4147-A177-3AD203B41FA5}">
                      <a16:colId xmlns:a16="http://schemas.microsoft.com/office/drawing/2014/main" val="2085934587"/>
                    </a:ext>
                  </a:extLst>
                </a:gridCol>
                <a:gridCol w="9873668">
                  <a:extLst>
                    <a:ext uri="{9D8B030D-6E8A-4147-A177-3AD203B41FA5}">
                      <a16:colId xmlns:a16="http://schemas.microsoft.com/office/drawing/2014/main" val="3309825133"/>
                    </a:ext>
                  </a:extLst>
                </a:gridCol>
              </a:tblGrid>
              <a:tr h="425534">
                <a:tc>
                  <a:txBody>
                    <a:bodyPr/>
                    <a:lstStyle/>
                    <a:p>
                      <a:pPr fontAlgn="t"/>
                      <a:endParaRPr lang="tr-TR" sz="1000" dirty="0">
                        <a:effectLst/>
                        <a:latin typeface="ui-monospace"/>
                      </a:endParaRPr>
                    </a:p>
                  </a:txBody>
                  <a:tcPr marL="41566" marR="41566" marT="24940" marB="24940">
                    <a:lnL>
                      <a:noFill/>
                    </a:lnL>
                    <a:lnR>
                      <a:noFill/>
                    </a:lnR>
                    <a:lnT>
                      <a:noFill/>
                    </a:lnT>
                    <a:lnB>
                      <a:noFill/>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000" dirty="0">
                          <a:effectLst/>
                          <a:latin typeface="ui-monospace"/>
                        </a:rPr>
                        <a:t>CREATE TABLE Shop</a:t>
                      </a:r>
                    </a:p>
                    <a:p>
                      <a:endParaRPr lang="tr-TR" sz="1000" dirty="0"/>
                    </a:p>
                  </a:txBody>
                  <a:tcPr marL="49879" marR="49879" marT="24940" marB="24940">
                    <a:lnL>
                      <a:noFill/>
                    </a:lnL>
                  </a:tcPr>
                </a:tc>
                <a:extLst>
                  <a:ext uri="{0D108BD9-81ED-4DB2-BD59-A6C34878D82A}">
                    <a16:rowId xmlns:a16="http://schemas.microsoft.com/office/drawing/2014/main" val="783008965"/>
                  </a:ext>
                </a:extLst>
              </a:tr>
              <a:tr h="289203">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tr-TR" sz="1000" dirty="0">
                          <a:effectLst/>
                          <a:latin typeface="ui-monospace"/>
                        </a:rPr>
                        <a:t>(</a:t>
                      </a:r>
                    </a:p>
                  </a:txBody>
                  <a:tcPr marL="41566" marR="41566" marT="24940" marB="24940">
                    <a:lnL>
                      <a:noFill/>
                    </a:lnL>
                    <a:lnR>
                      <a:noFill/>
                    </a:lnR>
                    <a:lnB>
                      <a:noFill/>
                    </a:lnB>
                  </a:tcPr>
                </a:tc>
                <a:extLst>
                  <a:ext uri="{0D108BD9-81ED-4DB2-BD59-A6C34878D82A}">
                    <a16:rowId xmlns:a16="http://schemas.microsoft.com/office/drawing/2014/main" val="1338768699"/>
                  </a:ext>
                </a:extLst>
              </a:tr>
              <a:tr h="0">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en-US" sz="1000">
                          <a:effectLst/>
                          <a:latin typeface="ui-monospace"/>
                        </a:rPr>
                        <a:t>ShopID INT NOT NULL IDENTITY(1,1),</a:t>
                      </a:r>
                    </a:p>
                  </a:txBody>
                  <a:tcPr marL="41566" marR="41566" marT="24940" marB="24940">
                    <a:lnL>
                      <a:noFill/>
                    </a:lnL>
                    <a:lnR>
                      <a:noFill/>
                    </a:lnR>
                    <a:lnT>
                      <a:noFill/>
                    </a:lnT>
                    <a:lnB>
                      <a:noFill/>
                    </a:lnB>
                  </a:tcPr>
                </a:tc>
                <a:extLst>
                  <a:ext uri="{0D108BD9-81ED-4DB2-BD59-A6C34878D82A}">
                    <a16:rowId xmlns:a16="http://schemas.microsoft.com/office/drawing/2014/main" val="1879748523"/>
                  </a:ext>
                </a:extLst>
              </a:tr>
              <a:tr h="0">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en-US" sz="1000" dirty="0" err="1">
                          <a:effectLst/>
                          <a:latin typeface="ui-monospace"/>
                        </a:rPr>
                        <a:t>ShopName</a:t>
                      </a:r>
                      <a:r>
                        <a:rPr lang="en-US" sz="1000" dirty="0">
                          <a:effectLst/>
                          <a:latin typeface="ui-monospace"/>
                        </a:rPr>
                        <a:t> VARCHAR(20) NOT NULL,</a:t>
                      </a:r>
                    </a:p>
                  </a:txBody>
                  <a:tcPr marL="41566" marR="41566" marT="24940" marB="24940">
                    <a:lnL>
                      <a:noFill/>
                    </a:lnL>
                    <a:lnR>
                      <a:noFill/>
                    </a:lnR>
                    <a:lnT>
                      <a:noFill/>
                    </a:lnT>
                    <a:lnB>
                      <a:noFill/>
                    </a:lnB>
                  </a:tcPr>
                </a:tc>
                <a:extLst>
                  <a:ext uri="{0D108BD9-81ED-4DB2-BD59-A6C34878D82A}">
                    <a16:rowId xmlns:a16="http://schemas.microsoft.com/office/drawing/2014/main" val="449174180"/>
                  </a:ext>
                </a:extLst>
              </a:tr>
              <a:tr h="0">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endParaRPr lang="tr-TR" sz="1000" dirty="0">
                        <a:effectLst/>
                        <a:latin typeface="ui-monospace"/>
                      </a:endParaRPr>
                    </a:p>
                  </a:txBody>
                  <a:tcPr marL="41566" marR="41566" marT="24940" marB="24940">
                    <a:lnL>
                      <a:noFill/>
                    </a:lnL>
                    <a:lnR>
                      <a:noFill/>
                    </a:lnR>
                    <a:lnT>
                      <a:noFill/>
                    </a:lnT>
                    <a:lnB>
                      <a:noFill/>
                    </a:lnB>
                  </a:tcPr>
                </a:tc>
                <a:extLst>
                  <a:ext uri="{0D108BD9-81ED-4DB2-BD59-A6C34878D82A}">
                    <a16:rowId xmlns:a16="http://schemas.microsoft.com/office/drawing/2014/main" val="2511006306"/>
                  </a:ext>
                </a:extLst>
              </a:tr>
              <a:tr h="194378">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tr-TR" sz="1000" dirty="0">
                          <a:effectLst/>
                          <a:latin typeface="ui-monospace"/>
                        </a:rPr>
                        <a:t>PRIMARY KEY (</a:t>
                      </a:r>
                      <a:r>
                        <a:rPr lang="tr-TR" sz="1000" dirty="0" err="1">
                          <a:effectLst/>
                          <a:latin typeface="ui-monospace"/>
                        </a:rPr>
                        <a:t>ShopID</a:t>
                      </a:r>
                      <a:r>
                        <a:rPr lang="tr-TR" sz="1000" dirty="0">
                          <a:effectLst/>
                          <a:latin typeface="ui-monospace"/>
                        </a:rPr>
                        <a:t>)</a:t>
                      </a:r>
                    </a:p>
                  </a:txBody>
                  <a:tcPr marL="41566" marR="41566" marT="24940" marB="24940">
                    <a:lnL>
                      <a:noFill/>
                    </a:lnL>
                    <a:lnR>
                      <a:noFill/>
                    </a:lnR>
                    <a:lnT>
                      <a:noFill/>
                    </a:lnT>
                    <a:lnB>
                      <a:noFill/>
                    </a:lnB>
                  </a:tcPr>
                </a:tc>
                <a:extLst>
                  <a:ext uri="{0D108BD9-81ED-4DB2-BD59-A6C34878D82A}">
                    <a16:rowId xmlns:a16="http://schemas.microsoft.com/office/drawing/2014/main" val="334464698"/>
                  </a:ext>
                </a:extLst>
              </a:tr>
              <a:tr h="425534">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tr-TR" sz="1000" dirty="0">
                          <a:effectLst/>
                          <a:latin typeface="ui-monospace"/>
                        </a:rPr>
                        <a:t>);</a:t>
                      </a:r>
                    </a:p>
                  </a:txBody>
                  <a:tcPr marL="41566" marR="41566" marT="24940" marB="24940">
                    <a:lnL>
                      <a:noFill/>
                    </a:lnL>
                    <a:lnR>
                      <a:noFill/>
                    </a:lnR>
                    <a:lnT>
                      <a:noFill/>
                    </a:lnT>
                    <a:lnB>
                      <a:noFill/>
                    </a:lnB>
                  </a:tcPr>
                </a:tc>
                <a:extLst>
                  <a:ext uri="{0D108BD9-81ED-4DB2-BD59-A6C34878D82A}">
                    <a16:rowId xmlns:a16="http://schemas.microsoft.com/office/drawing/2014/main" val="879541567"/>
                  </a:ext>
                </a:extLst>
              </a:tr>
            </a:tbl>
          </a:graphicData>
        </a:graphic>
      </p:graphicFrame>
    </p:spTree>
    <p:extLst>
      <p:ext uri="{BB962C8B-B14F-4D97-AF65-F5344CB8AC3E}">
        <p14:creationId xmlns:p14="http://schemas.microsoft.com/office/powerpoint/2010/main" val="3836032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F6ED04A-3C77-41EB-956F-B93A3368D55F}"/>
              </a:ext>
            </a:extLst>
          </p:cNvPr>
          <p:cNvSpPr>
            <a:spLocks noGrp="1"/>
          </p:cNvSpPr>
          <p:nvPr>
            <p:ph type="title"/>
          </p:nvPr>
        </p:nvSpPr>
        <p:spPr/>
        <p:txBody>
          <a:bodyPr/>
          <a:lstStyle/>
          <a:p>
            <a:r>
              <a:rPr lang="tr-TR" dirty="0" err="1"/>
              <a:t>Creating</a:t>
            </a:r>
            <a:r>
              <a:rPr lang="tr-TR" dirty="0"/>
              <a:t> </a:t>
            </a:r>
            <a:r>
              <a:rPr lang="tr-TR" dirty="0" err="1"/>
              <a:t>Table</a:t>
            </a:r>
            <a:endParaRPr lang="tr-TR" dirty="0"/>
          </a:p>
        </p:txBody>
      </p:sp>
      <p:graphicFrame>
        <p:nvGraphicFramePr>
          <p:cNvPr id="5" name="İçerik Yer Tutucusu 4">
            <a:extLst>
              <a:ext uri="{FF2B5EF4-FFF2-40B4-BE49-F238E27FC236}">
                <a16:creationId xmlns:a16="http://schemas.microsoft.com/office/drawing/2014/main" id="{A73A2422-32D3-484A-9EF4-C3937D75B2DF}"/>
              </a:ext>
            </a:extLst>
          </p:cNvPr>
          <p:cNvGraphicFramePr>
            <a:graphicFrameLocks noGrp="1"/>
          </p:cNvGraphicFramePr>
          <p:nvPr>
            <p:ph idx="1"/>
            <p:extLst>
              <p:ext uri="{D42A27DB-BD31-4B8C-83A1-F6EECF244321}">
                <p14:modId xmlns:p14="http://schemas.microsoft.com/office/powerpoint/2010/main" val="1114291980"/>
              </p:ext>
            </p:extLst>
          </p:nvPr>
        </p:nvGraphicFramePr>
        <p:xfrm>
          <a:off x="1104900" y="1676400"/>
          <a:ext cx="9982199" cy="3645532"/>
        </p:xfrm>
        <a:graphic>
          <a:graphicData uri="http://schemas.openxmlformats.org/drawingml/2006/table">
            <a:tbl>
              <a:tblPr/>
              <a:tblGrid>
                <a:gridCol w="108532">
                  <a:extLst>
                    <a:ext uri="{9D8B030D-6E8A-4147-A177-3AD203B41FA5}">
                      <a16:colId xmlns:a16="http://schemas.microsoft.com/office/drawing/2014/main" val="3127161622"/>
                    </a:ext>
                  </a:extLst>
                </a:gridCol>
                <a:gridCol w="9873667">
                  <a:extLst>
                    <a:ext uri="{9D8B030D-6E8A-4147-A177-3AD203B41FA5}">
                      <a16:colId xmlns:a16="http://schemas.microsoft.com/office/drawing/2014/main" val="740942418"/>
                    </a:ext>
                  </a:extLst>
                </a:gridCol>
              </a:tblGrid>
              <a:tr h="225612">
                <a:tc>
                  <a:txBody>
                    <a:bodyPr/>
                    <a:lstStyle/>
                    <a:p>
                      <a:pPr fontAlgn="t"/>
                      <a:endParaRPr lang="tr-TR" sz="1000" dirty="0">
                        <a:effectLst/>
                        <a:latin typeface="ui-monospace"/>
                      </a:endParaRPr>
                    </a:p>
                  </a:txBody>
                  <a:tcPr marL="41566" marR="41566" marT="24940" marB="24940">
                    <a:lnL>
                      <a:noFill/>
                    </a:lnL>
                    <a:lnR>
                      <a:noFill/>
                    </a:lnR>
                    <a:lnT>
                      <a:noFill/>
                    </a:lnT>
                    <a:lnB>
                      <a:noFill/>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000" dirty="0">
                          <a:effectLst/>
                          <a:latin typeface="ui-monospace"/>
                        </a:rPr>
                        <a:t>CREATE TABLE Product</a:t>
                      </a:r>
                    </a:p>
                    <a:p>
                      <a:endParaRPr lang="tr-TR" sz="1000" dirty="0"/>
                    </a:p>
                  </a:txBody>
                  <a:tcPr marL="49879" marR="49879" marT="24940" marB="24940">
                    <a:lnL>
                      <a:noFill/>
                    </a:lnL>
                  </a:tcPr>
                </a:tc>
                <a:extLst>
                  <a:ext uri="{0D108BD9-81ED-4DB2-BD59-A6C34878D82A}">
                    <a16:rowId xmlns:a16="http://schemas.microsoft.com/office/drawing/2014/main" val="930186019"/>
                  </a:ext>
                </a:extLst>
              </a:tr>
              <a:tr h="225612">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tr-TR" sz="1000" dirty="0">
                          <a:effectLst/>
                          <a:latin typeface="ui-monospace"/>
                        </a:rPr>
                        <a:t>(</a:t>
                      </a:r>
                    </a:p>
                  </a:txBody>
                  <a:tcPr marL="41566" marR="41566" marT="24940" marB="24940">
                    <a:lnL>
                      <a:noFill/>
                    </a:lnL>
                    <a:lnR>
                      <a:noFill/>
                    </a:lnR>
                    <a:lnB>
                      <a:noFill/>
                    </a:lnB>
                  </a:tcPr>
                </a:tc>
                <a:extLst>
                  <a:ext uri="{0D108BD9-81ED-4DB2-BD59-A6C34878D82A}">
                    <a16:rowId xmlns:a16="http://schemas.microsoft.com/office/drawing/2014/main" val="3971207942"/>
                  </a:ext>
                </a:extLst>
              </a:tr>
              <a:tr h="225612">
                <a:tc>
                  <a:txBody>
                    <a:bodyPr/>
                    <a:lstStyle/>
                    <a:p>
                      <a:pPr algn="r" fontAlgn="t"/>
                      <a:endParaRPr lang="tr-TR" sz="1000" dirty="0">
                        <a:effectLst/>
                        <a:latin typeface="ui-monospace"/>
                      </a:endParaRPr>
                    </a:p>
                  </a:txBody>
                  <a:tcPr marL="41566" marR="41566" marT="24940" marB="24940">
                    <a:lnL>
                      <a:noFill/>
                    </a:lnL>
                    <a:lnR>
                      <a:noFill/>
                    </a:lnR>
                    <a:lnT>
                      <a:noFill/>
                    </a:lnT>
                    <a:lnB>
                      <a:noFill/>
                    </a:lnB>
                  </a:tcPr>
                </a:tc>
                <a:tc>
                  <a:txBody>
                    <a:bodyPr/>
                    <a:lstStyle/>
                    <a:p>
                      <a:pPr fontAlgn="t"/>
                      <a:r>
                        <a:rPr lang="en-US" sz="1000" dirty="0" err="1">
                          <a:effectLst/>
                          <a:latin typeface="ui-monospace"/>
                        </a:rPr>
                        <a:t>ProductID</a:t>
                      </a:r>
                      <a:r>
                        <a:rPr lang="en-US" sz="1000" dirty="0">
                          <a:effectLst/>
                          <a:latin typeface="ui-monospace"/>
                        </a:rPr>
                        <a:t> INT NOT NULL IDENTITY(1,1),</a:t>
                      </a:r>
                    </a:p>
                  </a:txBody>
                  <a:tcPr marL="41566" marR="41566" marT="24940" marB="24940">
                    <a:lnL>
                      <a:noFill/>
                    </a:lnL>
                    <a:lnR>
                      <a:noFill/>
                    </a:lnR>
                    <a:lnT>
                      <a:noFill/>
                    </a:lnT>
                    <a:lnB>
                      <a:noFill/>
                    </a:lnB>
                  </a:tcPr>
                </a:tc>
                <a:extLst>
                  <a:ext uri="{0D108BD9-81ED-4DB2-BD59-A6C34878D82A}">
                    <a16:rowId xmlns:a16="http://schemas.microsoft.com/office/drawing/2014/main" val="194310425"/>
                  </a:ext>
                </a:extLst>
              </a:tr>
              <a:tr h="225612">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tr-TR" sz="1000" dirty="0" err="1">
                          <a:effectLst/>
                          <a:latin typeface="ui-monospace"/>
                        </a:rPr>
                        <a:t>ProductTypeID</a:t>
                      </a:r>
                      <a:r>
                        <a:rPr lang="tr-TR" sz="1000" dirty="0">
                          <a:effectLst/>
                          <a:latin typeface="ui-monospace"/>
                        </a:rPr>
                        <a:t> INT NOT NULL,</a:t>
                      </a:r>
                    </a:p>
                  </a:txBody>
                  <a:tcPr marL="41566" marR="41566" marT="24940" marB="24940">
                    <a:lnL>
                      <a:noFill/>
                    </a:lnL>
                    <a:lnR>
                      <a:noFill/>
                    </a:lnR>
                    <a:lnT>
                      <a:noFill/>
                    </a:lnT>
                    <a:lnB>
                      <a:noFill/>
                    </a:lnB>
                  </a:tcPr>
                </a:tc>
                <a:extLst>
                  <a:ext uri="{0D108BD9-81ED-4DB2-BD59-A6C34878D82A}">
                    <a16:rowId xmlns:a16="http://schemas.microsoft.com/office/drawing/2014/main" val="1955447567"/>
                  </a:ext>
                </a:extLst>
              </a:tr>
              <a:tr h="225612">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en-US" sz="1000" dirty="0">
                          <a:effectLst/>
                          <a:latin typeface="ui-monospace"/>
                        </a:rPr>
                        <a:t>ProductName VARCHAR(20) NOT NULL,</a:t>
                      </a:r>
                    </a:p>
                  </a:txBody>
                  <a:tcPr marL="41566" marR="41566" marT="24940" marB="24940">
                    <a:lnL>
                      <a:noFill/>
                    </a:lnL>
                    <a:lnR>
                      <a:noFill/>
                    </a:lnR>
                    <a:lnT>
                      <a:noFill/>
                    </a:lnT>
                    <a:lnB>
                      <a:noFill/>
                    </a:lnB>
                  </a:tcPr>
                </a:tc>
                <a:extLst>
                  <a:ext uri="{0D108BD9-81ED-4DB2-BD59-A6C34878D82A}">
                    <a16:rowId xmlns:a16="http://schemas.microsoft.com/office/drawing/2014/main" val="2077913031"/>
                  </a:ext>
                </a:extLst>
              </a:tr>
              <a:tr h="225612">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en-US" sz="1000" dirty="0">
                          <a:effectLst/>
                          <a:latin typeface="ui-monospace"/>
                        </a:rPr>
                        <a:t>Price DECIMAL(8,2) NOT NULL,</a:t>
                      </a:r>
                    </a:p>
                  </a:txBody>
                  <a:tcPr marL="41566" marR="41566" marT="24940" marB="24940">
                    <a:lnL>
                      <a:noFill/>
                    </a:lnL>
                    <a:lnR>
                      <a:noFill/>
                    </a:lnR>
                    <a:lnT>
                      <a:noFill/>
                    </a:lnT>
                    <a:lnB>
                      <a:noFill/>
                    </a:lnB>
                  </a:tcPr>
                </a:tc>
                <a:extLst>
                  <a:ext uri="{0D108BD9-81ED-4DB2-BD59-A6C34878D82A}">
                    <a16:rowId xmlns:a16="http://schemas.microsoft.com/office/drawing/2014/main" val="1160627019"/>
                  </a:ext>
                </a:extLst>
              </a:tr>
              <a:tr h="225612">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tr-TR" sz="1000" dirty="0" err="1">
                          <a:effectLst/>
                          <a:latin typeface="ui-monospace"/>
                        </a:rPr>
                        <a:t>ProductDesc</a:t>
                      </a:r>
                      <a:r>
                        <a:rPr lang="tr-TR" sz="1000" dirty="0">
                          <a:effectLst/>
                          <a:latin typeface="ui-monospace"/>
                        </a:rPr>
                        <a:t> VARCHAR(500),</a:t>
                      </a:r>
                    </a:p>
                  </a:txBody>
                  <a:tcPr marL="41566" marR="41566" marT="24940" marB="24940">
                    <a:lnL>
                      <a:noFill/>
                    </a:lnL>
                    <a:lnR>
                      <a:noFill/>
                    </a:lnR>
                    <a:lnT>
                      <a:noFill/>
                    </a:lnT>
                    <a:lnB>
                      <a:noFill/>
                    </a:lnB>
                  </a:tcPr>
                </a:tc>
                <a:extLst>
                  <a:ext uri="{0D108BD9-81ED-4DB2-BD59-A6C34878D82A}">
                    <a16:rowId xmlns:a16="http://schemas.microsoft.com/office/drawing/2014/main" val="96285403"/>
                  </a:ext>
                </a:extLst>
              </a:tr>
              <a:tr h="225612">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tr-TR" sz="1000" dirty="0" err="1">
                          <a:effectLst/>
                          <a:latin typeface="ui-monospace"/>
                        </a:rPr>
                        <a:t>Colour</a:t>
                      </a:r>
                      <a:r>
                        <a:rPr lang="tr-TR" sz="1000" dirty="0">
                          <a:effectLst/>
                          <a:latin typeface="ui-monospace"/>
                        </a:rPr>
                        <a:t> VARCHAR(20),</a:t>
                      </a:r>
                    </a:p>
                  </a:txBody>
                  <a:tcPr marL="41566" marR="41566" marT="24940" marB="24940">
                    <a:lnL>
                      <a:noFill/>
                    </a:lnL>
                    <a:lnR>
                      <a:noFill/>
                    </a:lnR>
                    <a:lnT>
                      <a:noFill/>
                    </a:lnT>
                    <a:lnB>
                      <a:noFill/>
                    </a:lnB>
                  </a:tcPr>
                </a:tc>
                <a:extLst>
                  <a:ext uri="{0D108BD9-81ED-4DB2-BD59-A6C34878D82A}">
                    <a16:rowId xmlns:a16="http://schemas.microsoft.com/office/drawing/2014/main" val="2415178294"/>
                  </a:ext>
                </a:extLst>
              </a:tr>
              <a:tr h="225612">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tr-TR" sz="1000" dirty="0">
                          <a:effectLst/>
                          <a:latin typeface="ui-monospace"/>
                        </a:rPr>
                        <a:t>Size VARCHAR(20),</a:t>
                      </a:r>
                    </a:p>
                  </a:txBody>
                  <a:tcPr marL="41566" marR="41566" marT="24940" marB="24940">
                    <a:lnL>
                      <a:noFill/>
                    </a:lnL>
                    <a:lnR>
                      <a:noFill/>
                    </a:lnR>
                    <a:lnT>
                      <a:noFill/>
                    </a:lnT>
                    <a:lnB>
                      <a:noFill/>
                    </a:lnB>
                  </a:tcPr>
                </a:tc>
                <a:extLst>
                  <a:ext uri="{0D108BD9-81ED-4DB2-BD59-A6C34878D82A}">
                    <a16:rowId xmlns:a16="http://schemas.microsoft.com/office/drawing/2014/main" val="4280477751"/>
                  </a:ext>
                </a:extLst>
              </a:tr>
              <a:tr h="225612">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tr-TR" sz="1000" dirty="0" err="1">
                          <a:effectLst/>
                          <a:latin typeface="ui-monospace"/>
                        </a:rPr>
                        <a:t>ShopID</a:t>
                      </a:r>
                      <a:r>
                        <a:rPr lang="tr-TR" sz="1000" dirty="0">
                          <a:effectLst/>
                          <a:latin typeface="ui-monospace"/>
                        </a:rPr>
                        <a:t> INT NOT NULL,</a:t>
                      </a:r>
                    </a:p>
                  </a:txBody>
                  <a:tcPr marL="41566" marR="41566" marT="24940" marB="24940">
                    <a:lnL>
                      <a:noFill/>
                    </a:lnL>
                    <a:lnR>
                      <a:noFill/>
                    </a:lnR>
                    <a:lnT>
                      <a:noFill/>
                    </a:lnT>
                    <a:lnB>
                      <a:noFill/>
                    </a:lnB>
                  </a:tcPr>
                </a:tc>
                <a:extLst>
                  <a:ext uri="{0D108BD9-81ED-4DB2-BD59-A6C34878D82A}">
                    <a16:rowId xmlns:a16="http://schemas.microsoft.com/office/drawing/2014/main" val="3240446752"/>
                  </a:ext>
                </a:extLst>
              </a:tr>
              <a:tr h="0">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endParaRPr lang="tr-TR" sz="1000" dirty="0">
                        <a:effectLst/>
                        <a:latin typeface="ui-monospace"/>
                      </a:endParaRPr>
                    </a:p>
                  </a:txBody>
                  <a:tcPr marL="41566" marR="41566" marT="24940" marB="24940">
                    <a:lnL>
                      <a:noFill/>
                    </a:lnL>
                    <a:lnR>
                      <a:noFill/>
                    </a:lnR>
                    <a:lnT>
                      <a:noFill/>
                    </a:lnT>
                    <a:lnB>
                      <a:noFill/>
                    </a:lnB>
                  </a:tcPr>
                </a:tc>
                <a:extLst>
                  <a:ext uri="{0D108BD9-81ED-4DB2-BD59-A6C34878D82A}">
                    <a16:rowId xmlns:a16="http://schemas.microsoft.com/office/drawing/2014/main" val="3819667343"/>
                  </a:ext>
                </a:extLst>
              </a:tr>
              <a:tr h="0">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tr-TR" sz="1000" dirty="0">
                          <a:effectLst/>
                          <a:latin typeface="ui-monospace"/>
                        </a:rPr>
                        <a:t>PRIMARY KEY (</a:t>
                      </a:r>
                      <a:r>
                        <a:rPr lang="tr-TR" sz="1000" dirty="0" err="1">
                          <a:effectLst/>
                          <a:latin typeface="ui-monospace"/>
                        </a:rPr>
                        <a:t>ProductID</a:t>
                      </a:r>
                      <a:r>
                        <a:rPr lang="tr-TR" sz="1000" dirty="0">
                          <a:effectLst/>
                          <a:latin typeface="ui-monospace"/>
                        </a:rPr>
                        <a:t>),</a:t>
                      </a:r>
                    </a:p>
                  </a:txBody>
                  <a:tcPr marL="41566" marR="41566" marT="24940" marB="24940">
                    <a:lnL>
                      <a:noFill/>
                    </a:lnL>
                    <a:lnR>
                      <a:noFill/>
                    </a:lnR>
                    <a:lnT>
                      <a:noFill/>
                    </a:lnT>
                    <a:lnB>
                      <a:noFill/>
                    </a:lnB>
                  </a:tcPr>
                </a:tc>
                <a:extLst>
                  <a:ext uri="{0D108BD9-81ED-4DB2-BD59-A6C34878D82A}">
                    <a16:rowId xmlns:a16="http://schemas.microsoft.com/office/drawing/2014/main" val="868841598"/>
                  </a:ext>
                </a:extLst>
              </a:tr>
              <a:tr h="0">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en-US" sz="1000" dirty="0">
                          <a:effectLst/>
                          <a:latin typeface="ui-monospace"/>
                        </a:rPr>
                        <a:t>FOREIGN KEY (</a:t>
                      </a:r>
                      <a:r>
                        <a:rPr lang="en-US" sz="1000" dirty="0" err="1">
                          <a:effectLst/>
                          <a:latin typeface="ui-monospace"/>
                        </a:rPr>
                        <a:t>ProductTypeID</a:t>
                      </a:r>
                      <a:r>
                        <a:rPr lang="en-US" sz="1000" dirty="0">
                          <a:effectLst/>
                          <a:latin typeface="ui-monospace"/>
                        </a:rPr>
                        <a:t>) REFERENCES </a:t>
                      </a:r>
                      <a:r>
                        <a:rPr lang="en-US" sz="1000" dirty="0" err="1">
                          <a:effectLst/>
                          <a:latin typeface="ui-monospace"/>
                        </a:rPr>
                        <a:t>ProductType</a:t>
                      </a:r>
                      <a:r>
                        <a:rPr lang="en-US" sz="1000" dirty="0">
                          <a:effectLst/>
                          <a:latin typeface="ui-monospace"/>
                        </a:rPr>
                        <a:t>(</a:t>
                      </a:r>
                      <a:r>
                        <a:rPr lang="en-US" sz="1000" dirty="0" err="1">
                          <a:effectLst/>
                          <a:latin typeface="ui-monospace"/>
                        </a:rPr>
                        <a:t>ProductTypeID</a:t>
                      </a:r>
                      <a:r>
                        <a:rPr lang="en-US" sz="1000" dirty="0">
                          <a:effectLst/>
                          <a:latin typeface="ui-monospace"/>
                        </a:rPr>
                        <a:t>)</a:t>
                      </a:r>
                    </a:p>
                  </a:txBody>
                  <a:tcPr marL="41566" marR="41566" marT="24940" marB="24940">
                    <a:lnL>
                      <a:noFill/>
                    </a:lnL>
                    <a:lnR>
                      <a:noFill/>
                    </a:lnR>
                    <a:lnT>
                      <a:noFill/>
                    </a:lnT>
                    <a:lnB>
                      <a:noFill/>
                    </a:lnB>
                  </a:tcPr>
                </a:tc>
                <a:extLst>
                  <a:ext uri="{0D108BD9-81ED-4DB2-BD59-A6C34878D82A}">
                    <a16:rowId xmlns:a16="http://schemas.microsoft.com/office/drawing/2014/main" val="3231145669"/>
                  </a:ext>
                </a:extLst>
              </a:tr>
              <a:tr h="0">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endParaRPr lang="it-IT" sz="1000" dirty="0">
                        <a:effectLst/>
                        <a:latin typeface="ui-monospace"/>
                      </a:endParaRPr>
                    </a:p>
                  </a:txBody>
                  <a:tcPr marL="41566" marR="41566" marT="24940" marB="24940">
                    <a:lnL>
                      <a:noFill/>
                    </a:lnL>
                    <a:lnR>
                      <a:noFill/>
                    </a:lnR>
                    <a:lnT>
                      <a:noFill/>
                    </a:lnT>
                    <a:lnB>
                      <a:noFill/>
                    </a:lnB>
                  </a:tcPr>
                </a:tc>
                <a:extLst>
                  <a:ext uri="{0D108BD9-81ED-4DB2-BD59-A6C34878D82A}">
                    <a16:rowId xmlns:a16="http://schemas.microsoft.com/office/drawing/2014/main" val="2730527613"/>
                  </a:ext>
                </a:extLst>
              </a:tr>
              <a:tr h="225612">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en-US" sz="1000" dirty="0">
                          <a:effectLst/>
                          <a:latin typeface="ui-monospace"/>
                        </a:rPr>
                        <a:t>FOREIGN KEY (</a:t>
                      </a:r>
                      <a:r>
                        <a:rPr lang="en-US" sz="1000" dirty="0" err="1">
                          <a:effectLst/>
                          <a:latin typeface="ui-monospace"/>
                        </a:rPr>
                        <a:t>ShopID</a:t>
                      </a:r>
                      <a:r>
                        <a:rPr lang="en-US" sz="1000" dirty="0">
                          <a:effectLst/>
                          <a:latin typeface="ui-monospace"/>
                        </a:rPr>
                        <a:t>) REFERENCES Shop(</a:t>
                      </a:r>
                      <a:r>
                        <a:rPr lang="en-US" sz="1000" dirty="0" err="1">
                          <a:effectLst/>
                          <a:latin typeface="ui-monospace"/>
                        </a:rPr>
                        <a:t>ShopID</a:t>
                      </a:r>
                      <a:r>
                        <a:rPr lang="en-US" sz="1000" dirty="0">
                          <a:effectLst/>
                          <a:latin typeface="ui-monospace"/>
                        </a:rPr>
                        <a:t>)</a:t>
                      </a:r>
                    </a:p>
                  </a:txBody>
                  <a:tcPr marL="41566" marR="41566" marT="24940" marB="24940">
                    <a:lnL>
                      <a:noFill/>
                    </a:lnL>
                    <a:lnR>
                      <a:noFill/>
                    </a:lnR>
                    <a:lnT>
                      <a:noFill/>
                    </a:lnT>
                    <a:lnB>
                      <a:noFill/>
                    </a:lnB>
                  </a:tcPr>
                </a:tc>
                <a:extLst>
                  <a:ext uri="{0D108BD9-81ED-4DB2-BD59-A6C34878D82A}">
                    <a16:rowId xmlns:a16="http://schemas.microsoft.com/office/drawing/2014/main" val="3977935013"/>
                  </a:ext>
                </a:extLst>
              </a:tr>
              <a:tr h="225612">
                <a:tc>
                  <a:txBody>
                    <a:bodyPr/>
                    <a:lstStyle/>
                    <a:p>
                      <a:pPr algn="r" fontAlgn="t"/>
                      <a:endParaRPr lang="tr-TR" sz="1000" dirty="0">
                        <a:effectLst/>
                        <a:latin typeface="ui-monospace"/>
                      </a:endParaRPr>
                    </a:p>
                  </a:txBody>
                  <a:tcPr marL="41566" marR="41566" marT="24940" marB="24940">
                    <a:lnL>
                      <a:noFill/>
                    </a:lnL>
                    <a:lnR>
                      <a:noFill/>
                    </a:lnR>
                    <a:lnT>
                      <a:noFill/>
                    </a:lnT>
                    <a:lnB>
                      <a:noFill/>
                    </a:lnB>
                  </a:tcPr>
                </a:tc>
                <a:tc>
                  <a:txBody>
                    <a:bodyPr/>
                    <a:lstStyle/>
                    <a:p>
                      <a:pPr fontAlgn="t"/>
                      <a:r>
                        <a:rPr lang="tr-TR" sz="1000" dirty="0">
                          <a:effectLst/>
                          <a:latin typeface="ui-monospace"/>
                        </a:rPr>
                        <a:t>);</a:t>
                      </a:r>
                    </a:p>
                  </a:txBody>
                  <a:tcPr marL="41566" marR="41566" marT="24940" marB="24940">
                    <a:lnL>
                      <a:noFill/>
                    </a:lnL>
                    <a:lnR>
                      <a:noFill/>
                    </a:lnR>
                    <a:lnT>
                      <a:noFill/>
                    </a:lnT>
                    <a:lnB>
                      <a:noFill/>
                    </a:lnB>
                  </a:tcPr>
                </a:tc>
                <a:extLst>
                  <a:ext uri="{0D108BD9-81ED-4DB2-BD59-A6C34878D82A}">
                    <a16:rowId xmlns:a16="http://schemas.microsoft.com/office/drawing/2014/main" val="340355346"/>
                  </a:ext>
                </a:extLst>
              </a:tr>
            </a:tbl>
          </a:graphicData>
        </a:graphic>
      </p:graphicFrame>
    </p:spTree>
    <p:extLst>
      <p:ext uri="{BB962C8B-B14F-4D97-AF65-F5344CB8AC3E}">
        <p14:creationId xmlns:p14="http://schemas.microsoft.com/office/powerpoint/2010/main" val="1476727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Başlık 12"/>
          <p:cNvSpPr>
            <a:spLocks noGrp="1"/>
          </p:cNvSpPr>
          <p:nvPr>
            <p:ph type="title"/>
          </p:nvPr>
        </p:nvSpPr>
        <p:spPr/>
        <p:txBody>
          <a:bodyPr rtlCol="0"/>
          <a:lstStyle/>
          <a:p>
            <a:pPr rtl="0"/>
            <a:r>
              <a:rPr lang="tr" dirty="0"/>
              <a:t>Customer Management Database</a:t>
            </a:r>
          </a:p>
        </p:txBody>
      </p:sp>
      <p:sp>
        <p:nvSpPr>
          <p:cNvPr id="14" name="İçerik Yer Tutucusu 13"/>
          <p:cNvSpPr>
            <a:spLocks noGrp="1"/>
          </p:cNvSpPr>
          <p:nvPr>
            <p:ph idx="1"/>
          </p:nvPr>
        </p:nvSpPr>
        <p:spPr/>
        <p:txBody>
          <a:bodyPr rtlCol="0"/>
          <a:lstStyle/>
          <a:p>
            <a:pPr algn="just" rtl="0"/>
            <a:r>
              <a:rPr lang="en-US" sz="2800" b="0" i="0" dirty="0">
                <a:solidFill>
                  <a:srgbClr val="1B1E22"/>
                </a:solidFill>
                <a:effectLst/>
              </a:rPr>
              <a:t>Customer data management is</a:t>
            </a:r>
            <a:r>
              <a:rPr lang="en-US" sz="2800" b="1" i="0" dirty="0">
                <a:solidFill>
                  <a:srgbClr val="1B1E22"/>
                </a:solidFill>
                <a:effectLst/>
              </a:rPr>
              <a:t> the way in which you keep track of information you collect about customers</a:t>
            </a:r>
            <a:r>
              <a:rPr lang="en-US" sz="2800" b="0" i="0" dirty="0">
                <a:solidFill>
                  <a:srgbClr val="1B1E22"/>
                </a:solidFill>
                <a:effectLst/>
              </a:rPr>
              <a:t>.</a:t>
            </a:r>
            <a:endParaRPr lang="tr-TR" sz="2800" b="0" i="0" dirty="0">
              <a:solidFill>
                <a:srgbClr val="1B1E22"/>
              </a:solidFill>
              <a:effectLst/>
            </a:endParaRPr>
          </a:p>
          <a:p>
            <a:pPr algn="just" rtl="0"/>
            <a:r>
              <a:rPr lang="en-US" sz="2800" b="0" i="0" dirty="0">
                <a:solidFill>
                  <a:srgbClr val="202124"/>
                </a:solidFill>
                <a:effectLst/>
                <a:latin typeface="arial" panose="020B0604020202020204" pitchFamily="34" charset="0"/>
              </a:rPr>
              <a:t>A </a:t>
            </a:r>
            <a:r>
              <a:rPr lang="en-US" sz="2800" b="1" i="0" dirty="0">
                <a:solidFill>
                  <a:srgbClr val="202124"/>
                </a:solidFill>
                <a:effectLst/>
                <a:latin typeface="arial" panose="020B0604020202020204" pitchFamily="34" charset="0"/>
              </a:rPr>
              <a:t>customer database is</a:t>
            </a:r>
            <a:r>
              <a:rPr lang="en-US" sz="2800" b="0" i="0" dirty="0">
                <a:solidFill>
                  <a:srgbClr val="202124"/>
                </a:solidFill>
                <a:effectLst/>
                <a:latin typeface="arial" panose="020B0604020202020204" pitchFamily="34" charset="0"/>
              </a:rPr>
              <a:t> a collection of information about all the </a:t>
            </a:r>
            <a:r>
              <a:rPr lang="en-US" sz="2800" b="1" i="0" dirty="0">
                <a:solidFill>
                  <a:srgbClr val="202124"/>
                </a:solidFill>
                <a:effectLst/>
                <a:latin typeface="arial" panose="020B0604020202020204" pitchFamily="34" charset="0"/>
              </a:rPr>
              <a:t>customers</a:t>
            </a:r>
            <a:r>
              <a:rPr lang="en-US" sz="2800" b="0" i="0" dirty="0">
                <a:solidFill>
                  <a:srgbClr val="202124"/>
                </a:solidFill>
                <a:effectLst/>
                <a:latin typeface="arial" panose="020B0604020202020204" pitchFamily="34" charset="0"/>
              </a:rPr>
              <a:t> that have made a purchase from your business.</a:t>
            </a:r>
            <a:endParaRPr lang="tr-TR" sz="2800" b="0" i="0" dirty="0">
              <a:solidFill>
                <a:srgbClr val="202124"/>
              </a:solidFill>
              <a:effectLst/>
              <a:latin typeface="arial" panose="020B0604020202020204" pitchFamily="34" charset="0"/>
            </a:endParaRPr>
          </a:p>
          <a:p>
            <a:pPr algn="just" rtl="0"/>
            <a:r>
              <a:rPr lang="en-US" sz="2800" i="0" dirty="0">
                <a:solidFill>
                  <a:srgbClr val="1B1E22"/>
                </a:solidFill>
                <a:effectLst/>
              </a:rPr>
              <a:t>A customer database helps you improve customer retention, increase revenue and increase the value of each customer.</a:t>
            </a:r>
            <a:endParaRPr lang="tr" sz="2800" dirty="0"/>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1A0131E-29B6-4B73-8B65-0698E0F1B63F}"/>
              </a:ext>
            </a:extLst>
          </p:cNvPr>
          <p:cNvSpPr>
            <a:spLocks noGrp="1"/>
          </p:cNvSpPr>
          <p:nvPr>
            <p:ph type="title"/>
          </p:nvPr>
        </p:nvSpPr>
        <p:spPr/>
        <p:txBody>
          <a:bodyPr/>
          <a:lstStyle/>
          <a:p>
            <a:r>
              <a:rPr lang="tr-TR" dirty="0" err="1"/>
              <a:t>Creating</a:t>
            </a:r>
            <a:r>
              <a:rPr lang="tr-TR" dirty="0"/>
              <a:t> </a:t>
            </a:r>
            <a:r>
              <a:rPr lang="tr-TR" dirty="0" err="1"/>
              <a:t>Table</a:t>
            </a:r>
            <a:endParaRPr lang="tr-TR" dirty="0"/>
          </a:p>
        </p:txBody>
      </p:sp>
      <p:graphicFrame>
        <p:nvGraphicFramePr>
          <p:cNvPr id="5" name="İçerik Yer Tutucusu 4">
            <a:extLst>
              <a:ext uri="{FF2B5EF4-FFF2-40B4-BE49-F238E27FC236}">
                <a16:creationId xmlns:a16="http://schemas.microsoft.com/office/drawing/2014/main" id="{9B1C1D13-2A68-4FDC-B0FC-6238AEA0B328}"/>
              </a:ext>
            </a:extLst>
          </p:cNvPr>
          <p:cNvGraphicFramePr>
            <a:graphicFrameLocks noGrp="1"/>
          </p:cNvGraphicFramePr>
          <p:nvPr>
            <p:ph idx="1"/>
            <p:extLst>
              <p:ext uri="{D42A27DB-BD31-4B8C-83A1-F6EECF244321}">
                <p14:modId xmlns:p14="http://schemas.microsoft.com/office/powerpoint/2010/main" val="2992146190"/>
              </p:ext>
            </p:extLst>
          </p:nvPr>
        </p:nvGraphicFramePr>
        <p:xfrm>
          <a:off x="1104900" y="1676400"/>
          <a:ext cx="9982199" cy="2783318"/>
        </p:xfrm>
        <a:graphic>
          <a:graphicData uri="http://schemas.openxmlformats.org/drawingml/2006/table">
            <a:tbl>
              <a:tblPr/>
              <a:tblGrid>
                <a:gridCol w="108532">
                  <a:extLst>
                    <a:ext uri="{9D8B030D-6E8A-4147-A177-3AD203B41FA5}">
                      <a16:colId xmlns:a16="http://schemas.microsoft.com/office/drawing/2014/main" val="3099916991"/>
                    </a:ext>
                  </a:extLst>
                </a:gridCol>
                <a:gridCol w="9873667">
                  <a:extLst>
                    <a:ext uri="{9D8B030D-6E8A-4147-A177-3AD203B41FA5}">
                      <a16:colId xmlns:a16="http://schemas.microsoft.com/office/drawing/2014/main" val="1891758220"/>
                    </a:ext>
                  </a:extLst>
                </a:gridCol>
              </a:tblGrid>
              <a:tr h="289154">
                <a:tc>
                  <a:txBody>
                    <a:bodyPr/>
                    <a:lstStyle/>
                    <a:p>
                      <a:pPr fontAlgn="t"/>
                      <a:endParaRPr lang="tr-TR" sz="1000" dirty="0">
                        <a:effectLst/>
                        <a:latin typeface="ui-monospace"/>
                      </a:endParaRPr>
                    </a:p>
                  </a:txBody>
                  <a:tcPr marL="41566" marR="41566" marT="24940" marB="24940">
                    <a:lnL>
                      <a:noFill/>
                    </a:lnL>
                    <a:lnR>
                      <a:noFill/>
                    </a:lnR>
                    <a:lnT>
                      <a:noFill/>
                    </a:lnT>
                    <a:lnB>
                      <a:noFill/>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000" dirty="0">
                          <a:effectLst/>
                          <a:latin typeface="ui-monospace"/>
                        </a:rPr>
                        <a:t>CREATE TABLE </a:t>
                      </a:r>
                      <a:r>
                        <a:rPr lang="tr-TR" sz="1000" dirty="0" err="1">
                          <a:effectLst/>
                          <a:latin typeface="ui-monospace"/>
                        </a:rPr>
                        <a:t>RestrictedShop</a:t>
                      </a:r>
                      <a:endParaRPr lang="tr-TR" sz="1000" dirty="0">
                        <a:effectLst/>
                        <a:latin typeface="ui-monospace"/>
                      </a:endParaRPr>
                    </a:p>
                    <a:p>
                      <a:endParaRPr lang="tr-TR" sz="1000" dirty="0"/>
                    </a:p>
                  </a:txBody>
                  <a:tcPr marL="49879" marR="49879" marT="24940" marB="24940">
                    <a:lnL>
                      <a:noFill/>
                    </a:lnL>
                  </a:tcPr>
                </a:tc>
                <a:extLst>
                  <a:ext uri="{0D108BD9-81ED-4DB2-BD59-A6C34878D82A}">
                    <a16:rowId xmlns:a16="http://schemas.microsoft.com/office/drawing/2014/main" val="3371090701"/>
                  </a:ext>
                </a:extLst>
              </a:tr>
              <a:tr h="289154">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tr-TR" sz="1000" dirty="0">
                          <a:effectLst/>
                          <a:latin typeface="ui-monospace"/>
                        </a:rPr>
                        <a:t>(</a:t>
                      </a:r>
                    </a:p>
                  </a:txBody>
                  <a:tcPr marL="41566" marR="41566" marT="24940" marB="24940">
                    <a:lnL>
                      <a:noFill/>
                    </a:lnL>
                    <a:lnR>
                      <a:noFill/>
                    </a:lnR>
                    <a:lnB>
                      <a:noFill/>
                    </a:lnB>
                  </a:tcPr>
                </a:tc>
                <a:extLst>
                  <a:ext uri="{0D108BD9-81ED-4DB2-BD59-A6C34878D82A}">
                    <a16:rowId xmlns:a16="http://schemas.microsoft.com/office/drawing/2014/main" val="2156402369"/>
                  </a:ext>
                </a:extLst>
              </a:tr>
              <a:tr h="289154">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tr-TR" sz="1000" dirty="0" err="1">
                          <a:effectLst/>
                          <a:latin typeface="ui-monospace"/>
                        </a:rPr>
                        <a:t>ShopID</a:t>
                      </a:r>
                      <a:r>
                        <a:rPr lang="tr-TR" sz="1000" dirty="0">
                          <a:effectLst/>
                          <a:latin typeface="ui-monospace"/>
                        </a:rPr>
                        <a:t> INT NOT NULL,</a:t>
                      </a:r>
                    </a:p>
                  </a:txBody>
                  <a:tcPr marL="41566" marR="41566" marT="24940" marB="24940">
                    <a:lnL>
                      <a:noFill/>
                    </a:lnL>
                    <a:lnR>
                      <a:noFill/>
                    </a:lnR>
                    <a:lnT>
                      <a:noFill/>
                    </a:lnT>
                    <a:lnB>
                      <a:noFill/>
                    </a:lnB>
                  </a:tcPr>
                </a:tc>
                <a:extLst>
                  <a:ext uri="{0D108BD9-81ED-4DB2-BD59-A6C34878D82A}">
                    <a16:rowId xmlns:a16="http://schemas.microsoft.com/office/drawing/2014/main" val="2790797745"/>
                  </a:ext>
                </a:extLst>
              </a:tr>
              <a:tr h="289154">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tr-TR" sz="1000">
                          <a:effectLst/>
                          <a:latin typeface="ui-monospace"/>
                        </a:rPr>
                        <a:t>ProductTypeID INT NOT NULL,</a:t>
                      </a:r>
                    </a:p>
                  </a:txBody>
                  <a:tcPr marL="41566" marR="41566" marT="24940" marB="24940">
                    <a:lnL>
                      <a:noFill/>
                    </a:lnL>
                    <a:lnR>
                      <a:noFill/>
                    </a:lnR>
                    <a:lnT>
                      <a:noFill/>
                    </a:lnT>
                    <a:lnB>
                      <a:noFill/>
                    </a:lnB>
                  </a:tcPr>
                </a:tc>
                <a:extLst>
                  <a:ext uri="{0D108BD9-81ED-4DB2-BD59-A6C34878D82A}">
                    <a16:rowId xmlns:a16="http://schemas.microsoft.com/office/drawing/2014/main" val="1470155680"/>
                  </a:ext>
                </a:extLst>
              </a:tr>
              <a:tr h="0">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endParaRPr lang="tr-TR" sz="1000">
                        <a:effectLst/>
                        <a:latin typeface="ui-monospace"/>
                      </a:endParaRPr>
                    </a:p>
                  </a:txBody>
                  <a:tcPr marL="41566" marR="41566" marT="24940" marB="24940">
                    <a:lnL>
                      <a:noFill/>
                    </a:lnL>
                    <a:lnR>
                      <a:noFill/>
                    </a:lnR>
                    <a:lnT>
                      <a:noFill/>
                    </a:lnT>
                    <a:lnB>
                      <a:noFill/>
                    </a:lnB>
                  </a:tcPr>
                </a:tc>
                <a:extLst>
                  <a:ext uri="{0D108BD9-81ED-4DB2-BD59-A6C34878D82A}">
                    <a16:rowId xmlns:a16="http://schemas.microsoft.com/office/drawing/2014/main" val="654848996"/>
                  </a:ext>
                </a:extLst>
              </a:tr>
              <a:tr h="289154">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tr-TR" sz="1000">
                          <a:effectLst/>
                          <a:latin typeface="ui-monospace"/>
                        </a:rPr>
                        <a:t>PRIMARY KEY (ShopID, ProductTypeID),</a:t>
                      </a:r>
                    </a:p>
                  </a:txBody>
                  <a:tcPr marL="41566" marR="41566" marT="24940" marB="24940">
                    <a:lnL>
                      <a:noFill/>
                    </a:lnL>
                    <a:lnR>
                      <a:noFill/>
                    </a:lnR>
                    <a:lnT>
                      <a:noFill/>
                    </a:lnT>
                    <a:lnB>
                      <a:noFill/>
                    </a:lnB>
                  </a:tcPr>
                </a:tc>
                <a:extLst>
                  <a:ext uri="{0D108BD9-81ED-4DB2-BD59-A6C34878D82A}">
                    <a16:rowId xmlns:a16="http://schemas.microsoft.com/office/drawing/2014/main" val="985962946"/>
                  </a:ext>
                </a:extLst>
              </a:tr>
              <a:tr h="289154">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en-US" sz="1000">
                          <a:effectLst/>
                          <a:latin typeface="ui-monospace"/>
                        </a:rPr>
                        <a:t>FOREIGN KEY (ShopID) REFERENCES Shop(ShopID),</a:t>
                      </a:r>
                    </a:p>
                  </a:txBody>
                  <a:tcPr marL="41566" marR="41566" marT="24940" marB="24940">
                    <a:lnL>
                      <a:noFill/>
                    </a:lnL>
                    <a:lnR>
                      <a:noFill/>
                    </a:lnR>
                    <a:lnT>
                      <a:noFill/>
                    </a:lnT>
                    <a:lnB>
                      <a:noFill/>
                    </a:lnB>
                  </a:tcPr>
                </a:tc>
                <a:extLst>
                  <a:ext uri="{0D108BD9-81ED-4DB2-BD59-A6C34878D82A}">
                    <a16:rowId xmlns:a16="http://schemas.microsoft.com/office/drawing/2014/main" val="2505288488"/>
                  </a:ext>
                </a:extLst>
              </a:tr>
              <a:tr h="0">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en-US" sz="1000">
                          <a:effectLst/>
                          <a:latin typeface="ui-monospace"/>
                        </a:rPr>
                        <a:t>FOREIGN KEY (ProductTypeID) REFERENCES ProductType(ProductTypeID)</a:t>
                      </a:r>
                    </a:p>
                  </a:txBody>
                  <a:tcPr marL="41566" marR="41566" marT="24940" marB="24940">
                    <a:lnL>
                      <a:noFill/>
                    </a:lnL>
                    <a:lnR>
                      <a:noFill/>
                    </a:lnR>
                    <a:lnT>
                      <a:noFill/>
                    </a:lnT>
                    <a:lnB>
                      <a:noFill/>
                    </a:lnB>
                  </a:tcPr>
                </a:tc>
                <a:extLst>
                  <a:ext uri="{0D108BD9-81ED-4DB2-BD59-A6C34878D82A}">
                    <a16:rowId xmlns:a16="http://schemas.microsoft.com/office/drawing/2014/main" val="869415569"/>
                  </a:ext>
                </a:extLst>
              </a:tr>
              <a:tr h="289154">
                <a:tc>
                  <a:txBody>
                    <a:bodyPr/>
                    <a:lstStyle/>
                    <a:p>
                      <a:pPr algn="r" fontAlgn="t"/>
                      <a:endParaRPr lang="tr-TR" sz="1000" dirty="0">
                        <a:effectLst/>
                        <a:latin typeface="ui-monospace"/>
                      </a:endParaRPr>
                    </a:p>
                  </a:txBody>
                  <a:tcPr marL="41566" marR="41566" marT="24940" marB="24940">
                    <a:lnL>
                      <a:noFill/>
                    </a:lnL>
                    <a:lnR>
                      <a:noFill/>
                    </a:lnR>
                    <a:lnT>
                      <a:noFill/>
                    </a:lnT>
                    <a:lnB>
                      <a:noFill/>
                    </a:lnB>
                  </a:tcPr>
                </a:tc>
                <a:tc>
                  <a:txBody>
                    <a:bodyPr/>
                    <a:lstStyle/>
                    <a:p>
                      <a:pPr fontAlgn="t"/>
                      <a:r>
                        <a:rPr lang="tr-TR" sz="1000" dirty="0">
                          <a:effectLst/>
                          <a:latin typeface="ui-monospace"/>
                        </a:rPr>
                        <a:t>);</a:t>
                      </a:r>
                    </a:p>
                  </a:txBody>
                  <a:tcPr marL="41566" marR="41566" marT="24940" marB="24940">
                    <a:lnL>
                      <a:noFill/>
                    </a:lnL>
                    <a:lnR>
                      <a:noFill/>
                    </a:lnR>
                    <a:lnT>
                      <a:noFill/>
                    </a:lnT>
                    <a:lnB>
                      <a:noFill/>
                    </a:lnB>
                  </a:tcPr>
                </a:tc>
                <a:extLst>
                  <a:ext uri="{0D108BD9-81ED-4DB2-BD59-A6C34878D82A}">
                    <a16:rowId xmlns:a16="http://schemas.microsoft.com/office/drawing/2014/main" val="1481096900"/>
                  </a:ext>
                </a:extLst>
              </a:tr>
              <a:tr h="289154">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endParaRPr lang="tr-TR" sz="1000" dirty="0">
                        <a:effectLst/>
                        <a:latin typeface="ui-monospace"/>
                      </a:endParaRPr>
                    </a:p>
                  </a:txBody>
                  <a:tcPr marL="41566" marR="41566" marT="24940" marB="24940">
                    <a:lnL>
                      <a:noFill/>
                    </a:lnL>
                    <a:lnR>
                      <a:noFill/>
                    </a:lnR>
                    <a:lnT>
                      <a:noFill/>
                    </a:lnT>
                    <a:lnB>
                      <a:noFill/>
                    </a:lnB>
                  </a:tcPr>
                </a:tc>
                <a:extLst>
                  <a:ext uri="{0D108BD9-81ED-4DB2-BD59-A6C34878D82A}">
                    <a16:rowId xmlns:a16="http://schemas.microsoft.com/office/drawing/2014/main" val="3456841595"/>
                  </a:ext>
                </a:extLst>
              </a:tr>
            </a:tbl>
          </a:graphicData>
        </a:graphic>
      </p:graphicFrame>
    </p:spTree>
    <p:extLst>
      <p:ext uri="{BB962C8B-B14F-4D97-AF65-F5344CB8AC3E}">
        <p14:creationId xmlns:p14="http://schemas.microsoft.com/office/powerpoint/2010/main" val="502644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4EA6C54-8175-4CC2-A536-92920BB30AB0}"/>
              </a:ext>
            </a:extLst>
          </p:cNvPr>
          <p:cNvSpPr>
            <a:spLocks noGrp="1"/>
          </p:cNvSpPr>
          <p:nvPr>
            <p:ph type="title"/>
          </p:nvPr>
        </p:nvSpPr>
        <p:spPr/>
        <p:txBody>
          <a:bodyPr/>
          <a:lstStyle/>
          <a:p>
            <a:r>
              <a:rPr lang="tr-TR" dirty="0" err="1"/>
              <a:t>Creating</a:t>
            </a:r>
            <a:r>
              <a:rPr lang="tr-TR" dirty="0"/>
              <a:t> </a:t>
            </a:r>
            <a:r>
              <a:rPr lang="tr-TR" dirty="0" err="1"/>
              <a:t>Table</a:t>
            </a:r>
            <a:endParaRPr lang="tr-TR" dirty="0"/>
          </a:p>
        </p:txBody>
      </p:sp>
      <p:graphicFrame>
        <p:nvGraphicFramePr>
          <p:cNvPr id="5" name="İçerik Yer Tutucusu 4">
            <a:extLst>
              <a:ext uri="{FF2B5EF4-FFF2-40B4-BE49-F238E27FC236}">
                <a16:creationId xmlns:a16="http://schemas.microsoft.com/office/drawing/2014/main" id="{755F97DF-CD09-42EC-927C-C3CBB908CED3}"/>
              </a:ext>
            </a:extLst>
          </p:cNvPr>
          <p:cNvGraphicFramePr>
            <a:graphicFrameLocks noGrp="1"/>
          </p:cNvGraphicFramePr>
          <p:nvPr>
            <p:ph idx="1"/>
            <p:extLst>
              <p:ext uri="{D42A27DB-BD31-4B8C-83A1-F6EECF244321}">
                <p14:modId xmlns:p14="http://schemas.microsoft.com/office/powerpoint/2010/main" val="1003580106"/>
              </p:ext>
            </p:extLst>
          </p:nvPr>
        </p:nvGraphicFramePr>
        <p:xfrm>
          <a:off x="1104900" y="1595120"/>
          <a:ext cx="9982199" cy="2738868"/>
        </p:xfrm>
        <a:graphic>
          <a:graphicData uri="http://schemas.openxmlformats.org/drawingml/2006/table">
            <a:tbl>
              <a:tblPr/>
              <a:tblGrid>
                <a:gridCol w="108532">
                  <a:extLst>
                    <a:ext uri="{9D8B030D-6E8A-4147-A177-3AD203B41FA5}">
                      <a16:colId xmlns:a16="http://schemas.microsoft.com/office/drawing/2014/main" val="280747985"/>
                    </a:ext>
                  </a:extLst>
                </a:gridCol>
                <a:gridCol w="9873667">
                  <a:extLst>
                    <a:ext uri="{9D8B030D-6E8A-4147-A177-3AD203B41FA5}">
                      <a16:colId xmlns:a16="http://schemas.microsoft.com/office/drawing/2014/main" val="17725262"/>
                    </a:ext>
                  </a:extLst>
                </a:gridCol>
              </a:tblGrid>
              <a:tr h="387525">
                <a:tc>
                  <a:txBody>
                    <a:bodyPr/>
                    <a:lstStyle/>
                    <a:p>
                      <a:pPr fontAlgn="t"/>
                      <a:endParaRPr lang="tr-TR" sz="1000" dirty="0">
                        <a:effectLst/>
                        <a:latin typeface="ui-monospace"/>
                      </a:endParaRPr>
                    </a:p>
                  </a:txBody>
                  <a:tcPr marL="41566" marR="41566" marT="24940" marB="24940">
                    <a:lnL>
                      <a:noFill/>
                    </a:lnL>
                    <a:lnR>
                      <a:noFill/>
                    </a:lnR>
                    <a:lnT>
                      <a:noFill/>
                    </a:lnT>
                    <a:lnB>
                      <a:noFill/>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000" dirty="0">
                          <a:effectLst/>
                          <a:latin typeface="ui-monospace"/>
                        </a:rPr>
                        <a:t>CREATE TABLE </a:t>
                      </a:r>
                      <a:r>
                        <a:rPr lang="tr-TR" sz="1000" dirty="0" err="1">
                          <a:effectLst/>
                          <a:latin typeface="ui-monospace"/>
                        </a:rPr>
                        <a:t>Invoice</a:t>
                      </a:r>
                      <a:endParaRPr lang="tr-TR" sz="1000" dirty="0">
                        <a:effectLst/>
                        <a:latin typeface="ui-monospace"/>
                      </a:endParaRPr>
                    </a:p>
                    <a:p>
                      <a:endParaRPr lang="tr-TR" sz="1000" dirty="0"/>
                    </a:p>
                  </a:txBody>
                  <a:tcPr marL="49879" marR="49879" marT="24940" marB="24940">
                    <a:lnL>
                      <a:noFill/>
                    </a:lnL>
                  </a:tcPr>
                </a:tc>
                <a:extLst>
                  <a:ext uri="{0D108BD9-81ED-4DB2-BD59-A6C34878D82A}">
                    <a16:rowId xmlns:a16="http://schemas.microsoft.com/office/drawing/2014/main" val="432531463"/>
                  </a:ext>
                </a:extLst>
              </a:tr>
              <a:tr h="387525">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tr-TR" sz="1000">
                          <a:effectLst/>
                          <a:latin typeface="ui-monospace"/>
                        </a:rPr>
                        <a:t>(</a:t>
                      </a:r>
                    </a:p>
                  </a:txBody>
                  <a:tcPr marL="41566" marR="41566" marT="24940" marB="24940">
                    <a:lnL>
                      <a:noFill/>
                    </a:lnL>
                    <a:lnR>
                      <a:noFill/>
                    </a:lnR>
                    <a:lnB>
                      <a:noFill/>
                    </a:lnB>
                  </a:tcPr>
                </a:tc>
                <a:extLst>
                  <a:ext uri="{0D108BD9-81ED-4DB2-BD59-A6C34878D82A}">
                    <a16:rowId xmlns:a16="http://schemas.microsoft.com/office/drawing/2014/main" val="1590942455"/>
                  </a:ext>
                </a:extLst>
              </a:tr>
              <a:tr h="387525">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en-US" sz="1000">
                          <a:effectLst/>
                          <a:latin typeface="ui-monospace"/>
                        </a:rPr>
                        <a:t>InvoiceNumber INT NOT NULL IDENTITY(1,1),</a:t>
                      </a:r>
                    </a:p>
                  </a:txBody>
                  <a:tcPr marL="41566" marR="41566" marT="24940" marB="24940">
                    <a:lnL>
                      <a:noFill/>
                    </a:lnL>
                    <a:lnR>
                      <a:noFill/>
                    </a:lnR>
                    <a:lnT>
                      <a:noFill/>
                    </a:lnT>
                    <a:lnB>
                      <a:noFill/>
                    </a:lnB>
                  </a:tcPr>
                </a:tc>
                <a:extLst>
                  <a:ext uri="{0D108BD9-81ED-4DB2-BD59-A6C34878D82A}">
                    <a16:rowId xmlns:a16="http://schemas.microsoft.com/office/drawing/2014/main" val="2165354742"/>
                  </a:ext>
                </a:extLst>
              </a:tr>
              <a:tr h="387525">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en-US" sz="1000" dirty="0" err="1">
                          <a:effectLst/>
                          <a:latin typeface="ui-monospace"/>
                        </a:rPr>
                        <a:t>InvoiceDate</a:t>
                      </a:r>
                      <a:r>
                        <a:rPr lang="en-US" sz="1000" dirty="0">
                          <a:effectLst/>
                          <a:latin typeface="ui-monospace"/>
                        </a:rPr>
                        <a:t> DATE NOT NULL DEFAULT GETDATE(),</a:t>
                      </a:r>
                    </a:p>
                  </a:txBody>
                  <a:tcPr marL="41566" marR="41566" marT="24940" marB="24940">
                    <a:lnL>
                      <a:noFill/>
                    </a:lnL>
                    <a:lnR>
                      <a:noFill/>
                    </a:lnR>
                    <a:lnT>
                      <a:noFill/>
                    </a:lnT>
                    <a:lnB>
                      <a:noFill/>
                    </a:lnB>
                  </a:tcPr>
                </a:tc>
                <a:extLst>
                  <a:ext uri="{0D108BD9-81ED-4DB2-BD59-A6C34878D82A}">
                    <a16:rowId xmlns:a16="http://schemas.microsoft.com/office/drawing/2014/main" val="468010312"/>
                  </a:ext>
                </a:extLst>
              </a:tr>
              <a:tr h="211438">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en-US" sz="1000">
                          <a:effectLst/>
                          <a:latin typeface="ui-monospace"/>
                        </a:rPr>
                        <a:t>InvoiceStatus VARCHAR(20) NOT NULL,</a:t>
                      </a:r>
                    </a:p>
                  </a:txBody>
                  <a:tcPr marL="41566" marR="41566" marT="24940" marB="24940">
                    <a:lnL>
                      <a:noFill/>
                    </a:lnL>
                    <a:lnR>
                      <a:noFill/>
                    </a:lnR>
                    <a:lnT>
                      <a:noFill/>
                    </a:lnT>
                    <a:lnB>
                      <a:noFill/>
                    </a:lnB>
                  </a:tcPr>
                </a:tc>
                <a:extLst>
                  <a:ext uri="{0D108BD9-81ED-4DB2-BD59-A6C34878D82A}">
                    <a16:rowId xmlns:a16="http://schemas.microsoft.com/office/drawing/2014/main" val="3920473956"/>
                  </a:ext>
                </a:extLst>
              </a:tr>
              <a:tr h="0">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endParaRPr lang="tr-TR" sz="1000" dirty="0">
                        <a:effectLst/>
                        <a:latin typeface="ui-monospace"/>
                      </a:endParaRPr>
                    </a:p>
                  </a:txBody>
                  <a:tcPr marL="41566" marR="41566" marT="24940" marB="24940">
                    <a:lnL>
                      <a:noFill/>
                    </a:lnL>
                    <a:lnR>
                      <a:noFill/>
                    </a:lnR>
                    <a:lnT>
                      <a:noFill/>
                    </a:lnT>
                    <a:lnB>
                      <a:noFill/>
                    </a:lnB>
                  </a:tcPr>
                </a:tc>
                <a:extLst>
                  <a:ext uri="{0D108BD9-81ED-4DB2-BD59-A6C34878D82A}">
                    <a16:rowId xmlns:a16="http://schemas.microsoft.com/office/drawing/2014/main" val="3276309565"/>
                  </a:ext>
                </a:extLst>
              </a:tr>
              <a:tr h="387525">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tr-TR" sz="1000">
                          <a:effectLst/>
                          <a:latin typeface="ui-monospace"/>
                        </a:rPr>
                        <a:t>PRIMARY KEY (InvoiceNumber)</a:t>
                      </a:r>
                    </a:p>
                  </a:txBody>
                  <a:tcPr marL="41566" marR="41566" marT="24940" marB="24940">
                    <a:lnL>
                      <a:noFill/>
                    </a:lnL>
                    <a:lnR>
                      <a:noFill/>
                    </a:lnR>
                    <a:lnT>
                      <a:noFill/>
                    </a:lnT>
                    <a:lnB>
                      <a:noFill/>
                    </a:lnB>
                  </a:tcPr>
                </a:tc>
                <a:extLst>
                  <a:ext uri="{0D108BD9-81ED-4DB2-BD59-A6C34878D82A}">
                    <a16:rowId xmlns:a16="http://schemas.microsoft.com/office/drawing/2014/main" val="1491659497"/>
                  </a:ext>
                </a:extLst>
              </a:tr>
              <a:tr h="387525">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tr-TR" sz="1000" dirty="0">
                          <a:effectLst/>
                          <a:latin typeface="ui-monospace"/>
                        </a:rPr>
                        <a:t>);</a:t>
                      </a:r>
                    </a:p>
                  </a:txBody>
                  <a:tcPr marL="41566" marR="41566" marT="24940" marB="24940">
                    <a:lnL>
                      <a:noFill/>
                    </a:lnL>
                    <a:lnR>
                      <a:noFill/>
                    </a:lnR>
                    <a:lnT>
                      <a:noFill/>
                    </a:lnT>
                    <a:lnB>
                      <a:noFill/>
                    </a:lnB>
                  </a:tcPr>
                </a:tc>
                <a:extLst>
                  <a:ext uri="{0D108BD9-81ED-4DB2-BD59-A6C34878D82A}">
                    <a16:rowId xmlns:a16="http://schemas.microsoft.com/office/drawing/2014/main" val="4025835725"/>
                  </a:ext>
                </a:extLst>
              </a:tr>
            </a:tbl>
          </a:graphicData>
        </a:graphic>
      </p:graphicFrame>
    </p:spTree>
    <p:extLst>
      <p:ext uri="{BB962C8B-B14F-4D97-AF65-F5344CB8AC3E}">
        <p14:creationId xmlns:p14="http://schemas.microsoft.com/office/powerpoint/2010/main" val="1196949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9B72D4E-7804-4186-AC37-F3D216EB1545}"/>
              </a:ext>
            </a:extLst>
          </p:cNvPr>
          <p:cNvSpPr>
            <a:spLocks noGrp="1"/>
          </p:cNvSpPr>
          <p:nvPr>
            <p:ph type="title"/>
          </p:nvPr>
        </p:nvSpPr>
        <p:spPr/>
        <p:txBody>
          <a:bodyPr/>
          <a:lstStyle/>
          <a:p>
            <a:r>
              <a:rPr lang="tr-TR" dirty="0" err="1"/>
              <a:t>Creating</a:t>
            </a:r>
            <a:r>
              <a:rPr lang="tr-TR" dirty="0"/>
              <a:t> </a:t>
            </a:r>
            <a:r>
              <a:rPr lang="tr-TR" dirty="0" err="1"/>
              <a:t>Table</a:t>
            </a:r>
            <a:endParaRPr lang="tr-TR" dirty="0"/>
          </a:p>
        </p:txBody>
      </p:sp>
      <p:graphicFrame>
        <p:nvGraphicFramePr>
          <p:cNvPr id="5" name="İçerik Yer Tutucusu 4">
            <a:extLst>
              <a:ext uri="{FF2B5EF4-FFF2-40B4-BE49-F238E27FC236}">
                <a16:creationId xmlns:a16="http://schemas.microsoft.com/office/drawing/2014/main" id="{CFC10F66-A2C8-403A-88F4-C901082382B8}"/>
              </a:ext>
            </a:extLst>
          </p:cNvPr>
          <p:cNvGraphicFramePr>
            <a:graphicFrameLocks noGrp="1"/>
          </p:cNvGraphicFramePr>
          <p:nvPr>
            <p:ph idx="1"/>
            <p:extLst>
              <p:ext uri="{D42A27DB-BD31-4B8C-83A1-F6EECF244321}">
                <p14:modId xmlns:p14="http://schemas.microsoft.com/office/powerpoint/2010/main" val="1512257606"/>
              </p:ext>
            </p:extLst>
          </p:nvPr>
        </p:nvGraphicFramePr>
        <p:xfrm>
          <a:off x="1104900" y="1706880"/>
          <a:ext cx="9982199" cy="2493341"/>
        </p:xfrm>
        <a:graphic>
          <a:graphicData uri="http://schemas.openxmlformats.org/drawingml/2006/table">
            <a:tbl>
              <a:tblPr/>
              <a:tblGrid>
                <a:gridCol w="108532">
                  <a:extLst>
                    <a:ext uri="{9D8B030D-6E8A-4147-A177-3AD203B41FA5}">
                      <a16:colId xmlns:a16="http://schemas.microsoft.com/office/drawing/2014/main" val="167647660"/>
                    </a:ext>
                  </a:extLst>
                </a:gridCol>
                <a:gridCol w="9873667">
                  <a:extLst>
                    <a:ext uri="{9D8B030D-6E8A-4147-A177-3AD203B41FA5}">
                      <a16:colId xmlns:a16="http://schemas.microsoft.com/office/drawing/2014/main" val="2221070213"/>
                    </a:ext>
                  </a:extLst>
                </a:gridCol>
              </a:tblGrid>
              <a:tr h="241679">
                <a:tc>
                  <a:txBody>
                    <a:bodyPr/>
                    <a:lstStyle/>
                    <a:p>
                      <a:pPr fontAlgn="t"/>
                      <a:endParaRPr lang="tr-TR" sz="1000" dirty="0">
                        <a:effectLst/>
                        <a:latin typeface="ui-monospace"/>
                      </a:endParaRPr>
                    </a:p>
                  </a:txBody>
                  <a:tcPr marL="41566" marR="41566" marT="24940" marB="24940">
                    <a:lnL>
                      <a:noFill/>
                    </a:lnL>
                    <a:lnR>
                      <a:noFill/>
                    </a:lnR>
                    <a:lnT>
                      <a:noFill/>
                    </a:lnT>
                    <a:lnB>
                      <a:noFill/>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000" dirty="0">
                          <a:effectLst/>
                          <a:latin typeface="ui-monospace"/>
                        </a:rPr>
                        <a:t>CREATE TABLE </a:t>
                      </a:r>
                      <a:r>
                        <a:rPr lang="tr-TR" sz="1000" dirty="0" err="1">
                          <a:effectLst/>
                          <a:latin typeface="ui-monospace"/>
                        </a:rPr>
                        <a:t>Payment</a:t>
                      </a:r>
                      <a:endParaRPr lang="tr-TR" sz="1000" dirty="0">
                        <a:effectLst/>
                        <a:latin typeface="ui-monospace"/>
                      </a:endParaRPr>
                    </a:p>
                    <a:p>
                      <a:endParaRPr lang="tr-TR" sz="1000" dirty="0"/>
                    </a:p>
                  </a:txBody>
                  <a:tcPr marL="49879" marR="49879" marT="24940" marB="24940">
                    <a:lnL>
                      <a:noFill/>
                    </a:lnL>
                  </a:tcPr>
                </a:tc>
                <a:extLst>
                  <a:ext uri="{0D108BD9-81ED-4DB2-BD59-A6C34878D82A}">
                    <a16:rowId xmlns:a16="http://schemas.microsoft.com/office/drawing/2014/main" val="3877101834"/>
                  </a:ext>
                </a:extLst>
              </a:tr>
              <a:tr h="241679">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tr-TR" sz="1000">
                          <a:effectLst/>
                          <a:latin typeface="ui-monospace"/>
                        </a:rPr>
                        <a:t>(</a:t>
                      </a:r>
                    </a:p>
                  </a:txBody>
                  <a:tcPr marL="41566" marR="41566" marT="24940" marB="24940">
                    <a:lnL>
                      <a:noFill/>
                    </a:lnL>
                    <a:lnR>
                      <a:noFill/>
                    </a:lnR>
                    <a:lnB>
                      <a:noFill/>
                    </a:lnB>
                  </a:tcPr>
                </a:tc>
                <a:extLst>
                  <a:ext uri="{0D108BD9-81ED-4DB2-BD59-A6C34878D82A}">
                    <a16:rowId xmlns:a16="http://schemas.microsoft.com/office/drawing/2014/main" val="2108006208"/>
                  </a:ext>
                </a:extLst>
              </a:tr>
              <a:tr h="241679">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en-US" sz="1000" dirty="0" err="1">
                          <a:effectLst/>
                          <a:latin typeface="ui-monospace"/>
                        </a:rPr>
                        <a:t>PaymentID</a:t>
                      </a:r>
                      <a:r>
                        <a:rPr lang="en-US" sz="1000" dirty="0">
                          <a:effectLst/>
                          <a:latin typeface="ui-monospace"/>
                        </a:rPr>
                        <a:t> INT NOT NULL IDENTITY(1,1),</a:t>
                      </a:r>
                    </a:p>
                  </a:txBody>
                  <a:tcPr marL="41566" marR="41566" marT="24940" marB="24940">
                    <a:lnL>
                      <a:noFill/>
                    </a:lnL>
                    <a:lnR>
                      <a:noFill/>
                    </a:lnR>
                    <a:lnT>
                      <a:noFill/>
                    </a:lnT>
                    <a:lnB>
                      <a:noFill/>
                    </a:lnB>
                  </a:tcPr>
                </a:tc>
                <a:extLst>
                  <a:ext uri="{0D108BD9-81ED-4DB2-BD59-A6C34878D82A}">
                    <a16:rowId xmlns:a16="http://schemas.microsoft.com/office/drawing/2014/main" val="2177765592"/>
                  </a:ext>
                </a:extLst>
              </a:tr>
              <a:tr h="241679">
                <a:tc>
                  <a:txBody>
                    <a:bodyPr/>
                    <a:lstStyle/>
                    <a:p>
                      <a:pPr algn="r" fontAlgn="t"/>
                      <a:endParaRPr lang="tr-TR" sz="1000" dirty="0">
                        <a:effectLst/>
                        <a:latin typeface="ui-monospace"/>
                      </a:endParaRPr>
                    </a:p>
                  </a:txBody>
                  <a:tcPr marL="41566" marR="41566" marT="24940" marB="24940">
                    <a:lnL>
                      <a:noFill/>
                    </a:lnL>
                    <a:lnR>
                      <a:noFill/>
                    </a:lnR>
                    <a:lnT>
                      <a:noFill/>
                    </a:lnT>
                    <a:lnB>
                      <a:noFill/>
                    </a:lnB>
                  </a:tcPr>
                </a:tc>
                <a:tc>
                  <a:txBody>
                    <a:bodyPr/>
                    <a:lstStyle/>
                    <a:p>
                      <a:pPr fontAlgn="t"/>
                      <a:r>
                        <a:rPr lang="tr-TR" sz="1000" dirty="0" err="1">
                          <a:effectLst/>
                          <a:latin typeface="ui-monospace"/>
                        </a:rPr>
                        <a:t>InvoiceNumber</a:t>
                      </a:r>
                      <a:r>
                        <a:rPr lang="tr-TR" sz="1000" dirty="0">
                          <a:effectLst/>
                          <a:latin typeface="ui-monospace"/>
                        </a:rPr>
                        <a:t> INT NOT NULL,</a:t>
                      </a:r>
                    </a:p>
                  </a:txBody>
                  <a:tcPr marL="41566" marR="41566" marT="24940" marB="24940">
                    <a:lnL>
                      <a:noFill/>
                    </a:lnL>
                    <a:lnR>
                      <a:noFill/>
                    </a:lnR>
                    <a:lnT>
                      <a:noFill/>
                    </a:lnT>
                    <a:lnB>
                      <a:noFill/>
                    </a:lnB>
                  </a:tcPr>
                </a:tc>
                <a:extLst>
                  <a:ext uri="{0D108BD9-81ED-4DB2-BD59-A6C34878D82A}">
                    <a16:rowId xmlns:a16="http://schemas.microsoft.com/office/drawing/2014/main" val="1018907372"/>
                  </a:ext>
                </a:extLst>
              </a:tr>
              <a:tr h="241679">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en-US" sz="1000" dirty="0" err="1">
                          <a:effectLst/>
                          <a:latin typeface="ui-monospace"/>
                        </a:rPr>
                        <a:t>CreditCardNumber</a:t>
                      </a:r>
                      <a:r>
                        <a:rPr lang="en-US" sz="1000" dirty="0">
                          <a:effectLst/>
                          <a:latin typeface="ui-monospace"/>
                        </a:rPr>
                        <a:t> VARCHAR(20) NOT NULL,</a:t>
                      </a:r>
                    </a:p>
                  </a:txBody>
                  <a:tcPr marL="41566" marR="41566" marT="24940" marB="24940">
                    <a:lnL>
                      <a:noFill/>
                    </a:lnL>
                    <a:lnR>
                      <a:noFill/>
                    </a:lnR>
                    <a:lnT>
                      <a:noFill/>
                    </a:lnT>
                    <a:lnB>
                      <a:noFill/>
                    </a:lnB>
                  </a:tcPr>
                </a:tc>
                <a:extLst>
                  <a:ext uri="{0D108BD9-81ED-4DB2-BD59-A6C34878D82A}">
                    <a16:rowId xmlns:a16="http://schemas.microsoft.com/office/drawing/2014/main" val="1479008351"/>
                  </a:ext>
                </a:extLst>
              </a:tr>
              <a:tr h="241679">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endParaRPr lang="tr-TR" sz="1000" dirty="0">
                        <a:effectLst/>
                        <a:latin typeface="ui-monospace"/>
                      </a:endParaRPr>
                    </a:p>
                  </a:txBody>
                  <a:tcPr marL="41566" marR="41566" marT="24940" marB="24940">
                    <a:lnL>
                      <a:noFill/>
                    </a:lnL>
                    <a:lnR>
                      <a:noFill/>
                    </a:lnR>
                    <a:lnT>
                      <a:noFill/>
                    </a:lnT>
                    <a:lnB>
                      <a:noFill/>
                    </a:lnB>
                  </a:tcPr>
                </a:tc>
                <a:extLst>
                  <a:ext uri="{0D108BD9-81ED-4DB2-BD59-A6C34878D82A}">
                    <a16:rowId xmlns:a16="http://schemas.microsoft.com/office/drawing/2014/main" val="254200913"/>
                  </a:ext>
                </a:extLst>
              </a:tr>
              <a:tr h="241679">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tr-TR" sz="1000" dirty="0">
                          <a:effectLst/>
                          <a:latin typeface="ui-monospace"/>
                        </a:rPr>
                        <a:t>PRIMARY KEY (</a:t>
                      </a:r>
                      <a:r>
                        <a:rPr lang="tr-TR" sz="1000" dirty="0" err="1">
                          <a:effectLst/>
                          <a:latin typeface="ui-monospace"/>
                        </a:rPr>
                        <a:t>PaymentID</a:t>
                      </a:r>
                      <a:r>
                        <a:rPr lang="tr-TR" sz="1000" dirty="0">
                          <a:effectLst/>
                          <a:latin typeface="ui-monospace"/>
                        </a:rPr>
                        <a:t>),</a:t>
                      </a:r>
                    </a:p>
                  </a:txBody>
                  <a:tcPr marL="41566" marR="41566" marT="24940" marB="24940">
                    <a:lnL>
                      <a:noFill/>
                    </a:lnL>
                    <a:lnR>
                      <a:noFill/>
                    </a:lnR>
                    <a:lnT>
                      <a:noFill/>
                    </a:lnT>
                    <a:lnB>
                      <a:noFill/>
                    </a:lnB>
                  </a:tcPr>
                </a:tc>
                <a:extLst>
                  <a:ext uri="{0D108BD9-81ED-4DB2-BD59-A6C34878D82A}">
                    <a16:rowId xmlns:a16="http://schemas.microsoft.com/office/drawing/2014/main" val="1997164491"/>
                  </a:ext>
                </a:extLst>
              </a:tr>
              <a:tr h="145966">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en-US" sz="1000" dirty="0">
                          <a:effectLst/>
                          <a:latin typeface="ui-monospace"/>
                        </a:rPr>
                        <a:t>FOREIGN KEY (</a:t>
                      </a:r>
                      <a:r>
                        <a:rPr lang="en-US" sz="1000" dirty="0" err="1">
                          <a:effectLst/>
                          <a:latin typeface="ui-monospace"/>
                        </a:rPr>
                        <a:t>InvoiceNumber</a:t>
                      </a:r>
                      <a:r>
                        <a:rPr lang="en-US" sz="1000" dirty="0">
                          <a:effectLst/>
                          <a:latin typeface="ui-monospace"/>
                        </a:rPr>
                        <a:t>) REFERENCES Invoice(</a:t>
                      </a:r>
                      <a:r>
                        <a:rPr lang="en-US" sz="1000" dirty="0" err="1">
                          <a:effectLst/>
                          <a:latin typeface="ui-monospace"/>
                        </a:rPr>
                        <a:t>InvoiceNumber</a:t>
                      </a:r>
                      <a:r>
                        <a:rPr lang="en-US" sz="1000" dirty="0">
                          <a:effectLst/>
                          <a:latin typeface="ui-monospace"/>
                        </a:rPr>
                        <a:t>)</a:t>
                      </a:r>
                    </a:p>
                  </a:txBody>
                  <a:tcPr marL="41566" marR="41566" marT="24940" marB="24940">
                    <a:lnL>
                      <a:noFill/>
                    </a:lnL>
                    <a:lnR>
                      <a:noFill/>
                    </a:lnR>
                    <a:lnT>
                      <a:noFill/>
                    </a:lnT>
                    <a:lnB>
                      <a:noFill/>
                    </a:lnB>
                  </a:tcPr>
                </a:tc>
                <a:extLst>
                  <a:ext uri="{0D108BD9-81ED-4DB2-BD59-A6C34878D82A}">
                    <a16:rowId xmlns:a16="http://schemas.microsoft.com/office/drawing/2014/main" val="2888274538"/>
                  </a:ext>
                </a:extLst>
              </a:tr>
              <a:tr h="244628">
                <a:tc>
                  <a:txBody>
                    <a:bodyPr/>
                    <a:lstStyle/>
                    <a:p>
                      <a:pPr algn="r" fontAlgn="t"/>
                      <a:endParaRPr lang="tr-TR" sz="1000" dirty="0">
                        <a:effectLst/>
                        <a:latin typeface="ui-monospace"/>
                      </a:endParaRPr>
                    </a:p>
                  </a:txBody>
                  <a:tcPr marL="41566" marR="41566" marT="24940" marB="24940">
                    <a:lnL>
                      <a:noFill/>
                    </a:lnL>
                    <a:lnR>
                      <a:noFill/>
                    </a:lnR>
                    <a:lnT>
                      <a:noFill/>
                    </a:lnT>
                    <a:lnB>
                      <a:noFill/>
                    </a:lnB>
                  </a:tcPr>
                </a:tc>
                <a:tc>
                  <a:txBody>
                    <a:bodyPr/>
                    <a:lstStyle/>
                    <a:p>
                      <a:pPr fontAlgn="t"/>
                      <a:r>
                        <a:rPr lang="en-US" sz="1000" dirty="0">
                          <a:effectLst/>
                          <a:latin typeface="ui-monospace"/>
                        </a:rPr>
                        <a:t>FOREIGN KEY (</a:t>
                      </a:r>
                      <a:r>
                        <a:rPr lang="en-US" sz="1000" dirty="0" err="1">
                          <a:effectLst/>
                          <a:latin typeface="ui-monospace"/>
                        </a:rPr>
                        <a:t>CreditCardNumber</a:t>
                      </a:r>
                      <a:r>
                        <a:rPr lang="en-US" sz="1000" dirty="0">
                          <a:effectLst/>
                          <a:latin typeface="ui-monospace"/>
                        </a:rPr>
                        <a:t>) REFERENCES </a:t>
                      </a:r>
                      <a:r>
                        <a:rPr lang="en-US" sz="1000" dirty="0" err="1">
                          <a:effectLst/>
                          <a:latin typeface="ui-monospace"/>
                        </a:rPr>
                        <a:t>CreditCard</a:t>
                      </a:r>
                      <a:r>
                        <a:rPr lang="en-US" sz="1000" dirty="0">
                          <a:effectLst/>
                          <a:latin typeface="ui-monospace"/>
                        </a:rPr>
                        <a:t>(</a:t>
                      </a:r>
                      <a:r>
                        <a:rPr lang="en-US" sz="1000" dirty="0" err="1">
                          <a:effectLst/>
                          <a:latin typeface="ui-monospace"/>
                        </a:rPr>
                        <a:t>CreditCardNumber</a:t>
                      </a:r>
                      <a:r>
                        <a:rPr lang="en-US" sz="1000" dirty="0">
                          <a:effectLst/>
                          <a:latin typeface="ui-monospace"/>
                        </a:rPr>
                        <a:t>)</a:t>
                      </a:r>
                    </a:p>
                  </a:txBody>
                  <a:tcPr marL="41566" marR="41566" marT="24940" marB="24940">
                    <a:lnL>
                      <a:noFill/>
                    </a:lnL>
                    <a:lnR>
                      <a:noFill/>
                    </a:lnR>
                    <a:lnT>
                      <a:noFill/>
                    </a:lnT>
                    <a:lnB>
                      <a:noFill/>
                    </a:lnB>
                  </a:tcPr>
                </a:tc>
                <a:extLst>
                  <a:ext uri="{0D108BD9-81ED-4DB2-BD59-A6C34878D82A}">
                    <a16:rowId xmlns:a16="http://schemas.microsoft.com/office/drawing/2014/main" val="2165499313"/>
                  </a:ext>
                </a:extLst>
              </a:tr>
              <a:tr h="241679">
                <a:tc>
                  <a:txBody>
                    <a:bodyPr/>
                    <a:lstStyle/>
                    <a:p>
                      <a:pPr algn="r" fontAlgn="t"/>
                      <a:endParaRPr lang="tr-TR" sz="1000" dirty="0">
                        <a:effectLst/>
                        <a:latin typeface="ui-monospace"/>
                      </a:endParaRPr>
                    </a:p>
                  </a:txBody>
                  <a:tcPr marL="41566" marR="41566" marT="24940" marB="24940">
                    <a:lnL>
                      <a:noFill/>
                    </a:lnL>
                    <a:lnR>
                      <a:noFill/>
                    </a:lnR>
                    <a:lnT>
                      <a:noFill/>
                    </a:lnT>
                    <a:lnB>
                      <a:noFill/>
                    </a:lnB>
                  </a:tcPr>
                </a:tc>
                <a:tc>
                  <a:txBody>
                    <a:bodyPr/>
                    <a:lstStyle/>
                    <a:p>
                      <a:pPr fontAlgn="t"/>
                      <a:r>
                        <a:rPr lang="tr-TR" sz="1000" dirty="0">
                          <a:effectLst/>
                          <a:latin typeface="ui-monospace"/>
                        </a:rPr>
                        <a:t>);</a:t>
                      </a:r>
                    </a:p>
                  </a:txBody>
                  <a:tcPr marL="41566" marR="41566" marT="24940" marB="24940">
                    <a:lnL>
                      <a:noFill/>
                    </a:lnL>
                    <a:lnR>
                      <a:noFill/>
                    </a:lnR>
                    <a:lnT>
                      <a:noFill/>
                    </a:lnT>
                    <a:lnB>
                      <a:noFill/>
                    </a:lnB>
                  </a:tcPr>
                </a:tc>
                <a:extLst>
                  <a:ext uri="{0D108BD9-81ED-4DB2-BD59-A6C34878D82A}">
                    <a16:rowId xmlns:a16="http://schemas.microsoft.com/office/drawing/2014/main" val="3777667760"/>
                  </a:ext>
                </a:extLst>
              </a:tr>
            </a:tbl>
          </a:graphicData>
        </a:graphic>
      </p:graphicFrame>
    </p:spTree>
    <p:extLst>
      <p:ext uri="{BB962C8B-B14F-4D97-AF65-F5344CB8AC3E}">
        <p14:creationId xmlns:p14="http://schemas.microsoft.com/office/powerpoint/2010/main" val="1212725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D4E04D3-20FD-481F-B5D3-1B67DE13B4D7}"/>
              </a:ext>
            </a:extLst>
          </p:cNvPr>
          <p:cNvSpPr>
            <a:spLocks noGrp="1"/>
          </p:cNvSpPr>
          <p:nvPr>
            <p:ph type="title"/>
          </p:nvPr>
        </p:nvSpPr>
        <p:spPr/>
        <p:txBody>
          <a:bodyPr/>
          <a:lstStyle/>
          <a:p>
            <a:r>
              <a:rPr lang="tr-TR" dirty="0" err="1"/>
              <a:t>Creating</a:t>
            </a:r>
            <a:r>
              <a:rPr lang="tr-TR" dirty="0"/>
              <a:t> </a:t>
            </a:r>
            <a:r>
              <a:rPr lang="tr-TR" dirty="0" err="1"/>
              <a:t>Table</a:t>
            </a:r>
            <a:endParaRPr lang="tr-TR" dirty="0"/>
          </a:p>
        </p:txBody>
      </p:sp>
      <p:graphicFrame>
        <p:nvGraphicFramePr>
          <p:cNvPr id="5" name="İçerik Yer Tutucusu 4">
            <a:extLst>
              <a:ext uri="{FF2B5EF4-FFF2-40B4-BE49-F238E27FC236}">
                <a16:creationId xmlns:a16="http://schemas.microsoft.com/office/drawing/2014/main" id="{FF820CFE-B674-4701-89A0-F18D10FAACAC}"/>
              </a:ext>
            </a:extLst>
          </p:cNvPr>
          <p:cNvGraphicFramePr>
            <a:graphicFrameLocks noGrp="1"/>
          </p:cNvGraphicFramePr>
          <p:nvPr>
            <p:ph idx="1"/>
            <p:extLst>
              <p:ext uri="{D42A27DB-BD31-4B8C-83A1-F6EECF244321}">
                <p14:modId xmlns:p14="http://schemas.microsoft.com/office/powerpoint/2010/main" val="4014394547"/>
              </p:ext>
            </p:extLst>
          </p:nvPr>
        </p:nvGraphicFramePr>
        <p:xfrm>
          <a:off x="1103383" y="1769897"/>
          <a:ext cx="9982199" cy="3165252"/>
        </p:xfrm>
        <a:graphic>
          <a:graphicData uri="http://schemas.openxmlformats.org/drawingml/2006/table">
            <a:tbl>
              <a:tblPr/>
              <a:tblGrid>
                <a:gridCol w="108532">
                  <a:extLst>
                    <a:ext uri="{9D8B030D-6E8A-4147-A177-3AD203B41FA5}">
                      <a16:colId xmlns:a16="http://schemas.microsoft.com/office/drawing/2014/main" val="1277829329"/>
                    </a:ext>
                  </a:extLst>
                </a:gridCol>
                <a:gridCol w="9873667">
                  <a:extLst>
                    <a:ext uri="{9D8B030D-6E8A-4147-A177-3AD203B41FA5}">
                      <a16:colId xmlns:a16="http://schemas.microsoft.com/office/drawing/2014/main" val="3902783643"/>
                    </a:ext>
                  </a:extLst>
                </a:gridCol>
              </a:tblGrid>
              <a:tr h="222086">
                <a:tc>
                  <a:txBody>
                    <a:bodyPr/>
                    <a:lstStyle/>
                    <a:p>
                      <a:pPr fontAlgn="t"/>
                      <a:endParaRPr lang="tr-TR" sz="1000" dirty="0">
                        <a:effectLst/>
                        <a:latin typeface="ui-monospace"/>
                      </a:endParaRPr>
                    </a:p>
                  </a:txBody>
                  <a:tcPr marL="41566" marR="41566" marT="24940" marB="24940">
                    <a:lnL>
                      <a:noFill/>
                    </a:lnL>
                    <a:lnR>
                      <a:noFill/>
                    </a:lnR>
                    <a:lnT>
                      <a:noFill/>
                    </a:lnT>
                    <a:lnB>
                      <a:noFill/>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000" dirty="0">
                          <a:effectLst/>
                          <a:latin typeface="ui-monospace"/>
                        </a:rPr>
                        <a:t>CREATE TABLE </a:t>
                      </a:r>
                      <a:r>
                        <a:rPr lang="tr-TR" sz="1000" dirty="0" err="1">
                          <a:effectLst/>
                          <a:latin typeface="ui-monospace"/>
                        </a:rPr>
                        <a:t>Orders</a:t>
                      </a:r>
                      <a:endParaRPr lang="tr-TR" sz="1000" dirty="0">
                        <a:effectLst/>
                        <a:latin typeface="ui-monospace"/>
                      </a:endParaRPr>
                    </a:p>
                    <a:p>
                      <a:endParaRPr lang="tr-TR" sz="1000" dirty="0"/>
                    </a:p>
                  </a:txBody>
                  <a:tcPr marL="49879" marR="49879" marT="24940" marB="24940">
                    <a:lnL>
                      <a:noFill/>
                    </a:lnL>
                  </a:tcPr>
                </a:tc>
                <a:extLst>
                  <a:ext uri="{0D108BD9-81ED-4DB2-BD59-A6C34878D82A}">
                    <a16:rowId xmlns:a16="http://schemas.microsoft.com/office/drawing/2014/main" val="3590450284"/>
                  </a:ext>
                </a:extLst>
              </a:tr>
              <a:tr h="222086">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tr-TR" sz="1000">
                          <a:effectLst/>
                          <a:latin typeface="ui-monospace"/>
                        </a:rPr>
                        <a:t>(</a:t>
                      </a:r>
                    </a:p>
                  </a:txBody>
                  <a:tcPr marL="41566" marR="41566" marT="24940" marB="24940">
                    <a:lnL>
                      <a:noFill/>
                    </a:lnL>
                    <a:lnR>
                      <a:noFill/>
                    </a:lnR>
                    <a:lnB>
                      <a:noFill/>
                    </a:lnB>
                  </a:tcPr>
                </a:tc>
                <a:extLst>
                  <a:ext uri="{0D108BD9-81ED-4DB2-BD59-A6C34878D82A}">
                    <a16:rowId xmlns:a16="http://schemas.microsoft.com/office/drawing/2014/main" val="4216451856"/>
                  </a:ext>
                </a:extLst>
              </a:tr>
              <a:tr h="222086">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en-US" sz="1000" dirty="0" err="1">
                          <a:effectLst/>
                          <a:latin typeface="ui-monospace"/>
                        </a:rPr>
                        <a:t>OrderID</a:t>
                      </a:r>
                      <a:r>
                        <a:rPr lang="en-US" sz="1000" dirty="0">
                          <a:effectLst/>
                          <a:latin typeface="ui-monospace"/>
                        </a:rPr>
                        <a:t> INT NOT NULL IDENTITY(1,1),</a:t>
                      </a:r>
                    </a:p>
                  </a:txBody>
                  <a:tcPr marL="41566" marR="41566" marT="24940" marB="24940">
                    <a:lnL>
                      <a:noFill/>
                    </a:lnL>
                    <a:lnR>
                      <a:noFill/>
                    </a:lnR>
                    <a:lnT>
                      <a:noFill/>
                    </a:lnT>
                    <a:lnB>
                      <a:noFill/>
                    </a:lnB>
                  </a:tcPr>
                </a:tc>
                <a:extLst>
                  <a:ext uri="{0D108BD9-81ED-4DB2-BD59-A6C34878D82A}">
                    <a16:rowId xmlns:a16="http://schemas.microsoft.com/office/drawing/2014/main" val="3723955610"/>
                  </a:ext>
                </a:extLst>
              </a:tr>
              <a:tr h="222086">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en-US" sz="1000" dirty="0" err="1">
                          <a:effectLst/>
                          <a:latin typeface="ui-monospace"/>
                        </a:rPr>
                        <a:t>OrderDate</a:t>
                      </a:r>
                      <a:r>
                        <a:rPr lang="en-US" sz="1000" dirty="0">
                          <a:effectLst/>
                          <a:latin typeface="ui-monospace"/>
                        </a:rPr>
                        <a:t> DATE NOT NULL DEFAULT GETDATE(),</a:t>
                      </a:r>
                    </a:p>
                  </a:txBody>
                  <a:tcPr marL="41566" marR="41566" marT="24940" marB="24940">
                    <a:lnL>
                      <a:noFill/>
                    </a:lnL>
                    <a:lnR>
                      <a:noFill/>
                    </a:lnR>
                    <a:lnT>
                      <a:noFill/>
                    </a:lnT>
                    <a:lnB>
                      <a:noFill/>
                    </a:lnB>
                  </a:tcPr>
                </a:tc>
                <a:extLst>
                  <a:ext uri="{0D108BD9-81ED-4DB2-BD59-A6C34878D82A}">
                    <a16:rowId xmlns:a16="http://schemas.microsoft.com/office/drawing/2014/main" val="924697702"/>
                  </a:ext>
                </a:extLst>
              </a:tr>
              <a:tr h="222086">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tr-TR" sz="1000" dirty="0" err="1">
                          <a:effectLst/>
                          <a:latin typeface="ui-monospace"/>
                        </a:rPr>
                        <a:t>OrderStatus</a:t>
                      </a:r>
                      <a:r>
                        <a:rPr lang="tr-TR" sz="1000" dirty="0">
                          <a:effectLst/>
                          <a:latin typeface="ui-monospace"/>
                        </a:rPr>
                        <a:t> VARCHAR(20) NOT NULL,</a:t>
                      </a:r>
                    </a:p>
                  </a:txBody>
                  <a:tcPr marL="41566" marR="41566" marT="24940" marB="24940">
                    <a:lnL>
                      <a:noFill/>
                    </a:lnL>
                    <a:lnR>
                      <a:noFill/>
                    </a:lnR>
                    <a:lnT>
                      <a:noFill/>
                    </a:lnT>
                    <a:lnB>
                      <a:noFill/>
                    </a:lnB>
                  </a:tcPr>
                </a:tc>
                <a:extLst>
                  <a:ext uri="{0D108BD9-81ED-4DB2-BD59-A6C34878D82A}">
                    <a16:rowId xmlns:a16="http://schemas.microsoft.com/office/drawing/2014/main" val="2119879395"/>
                  </a:ext>
                </a:extLst>
              </a:tr>
              <a:tr h="222086">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tr-TR" sz="1000" dirty="0" err="1">
                          <a:effectLst/>
                          <a:latin typeface="ui-monospace"/>
                        </a:rPr>
                        <a:t>CustomerID</a:t>
                      </a:r>
                      <a:r>
                        <a:rPr lang="tr-TR" sz="1000" dirty="0">
                          <a:effectLst/>
                          <a:latin typeface="ui-monospace"/>
                        </a:rPr>
                        <a:t> INT NOT NULL,</a:t>
                      </a:r>
                    </a:p>
                  </a:txBody>
                  <a:tcPr marL="41566" marR="41566" marT="24940" marB="24940">
                    <a:lnL>
                      <a:noFill/>
                    </a:lnL>
                    <a:lnR>
                      <a:noFill/>
                    </a:lnR>
                    <a:lnT>
                      <a:noFill/>
                    </a:lnT>
                    <a:lnB>
                      <a:noFill/>
                    </a:lnB>
                  </a:tcPr>
                </a:tc>
                <a:extLst>
                  <a:ext uri="{0D108BD9-81ED-4DB2-BD59-A6C34878D82A}">
                    <a16:rowId xmlns:a16="http://schemas.microsoft.com/office/drawing/2014/main" val="2665443811"/>
                  </a:ext>
                </a:extLst>
              </a:tr>
              <a:tr h="222086">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tr-TR" sz="1000" dirty="0" err="1">
                          <a:effectLst/>
                          <a:latin typeface="ui-monospace"/>
                        </a:rPr>
                        <a:t>InvoiceNumber</a:t>
                      </a:r>
                      <a:r>
                        <a:rPr lang="tr-TR" sz="1000" dirty="0">
                          <a:effectLst/>
                          <a:latin typeface="ui-monospace"/>
                        </a:rPr>
                        <a:t> INT NOT NULL,</a:t>
                      </a:r>
                    </a:p>
                  </a:txBody>
                  <a:tcPr marL="41566" marR="41566" marT="24940" marB="24940">
                    <a:lnL>
                      <a:noFill/>
                    </a:lnL>
                    <a:lnR>
                      <a:noFill/>
                    </a:lnR>
                    <a:lnT>
                      <a:noFill/>
                    </a:lnT>
                    <a:lnB>
                      <a:noFill/>
                    </a:lnB>
                  </a:tcPr>
                </a:tc>
                <a:extLst>
                  <a:ext uri="{0D108BD9-81ED-4DB2-BD59-A6C34878D82A}">
                    <a16:rowId xmlns:a16="http://schemas.microsoft.com/office/drawing/2014/main" val="986489646"/>
                  </a:ext>
                </a:extLst>
              </a:tr>
              <a:tr h="222086">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endParaRPr lang="tr-TR" sz="1000" dirty="0">
                        <a:effectLst/>
                        <a:latin typeface="ui-monospace"/>
                      </a:endParaRPr>
                    </a:p>
                  </a:txBody>
                  <a:tcPr marL="41566" marR="41566" marT="24940" marB="24940">
                    <a:lnL>
                      <a:noFill/>
                    </a:lnL>
                    <a:lnR>
                      <a:noFill/>
                    </a:lnR>
                    <a:lnT>
                      <a:noFill/>
                    </a:lnT>
                    <a:lnB>
                      <a:noFill/>
                    </a:lnB>
                  </a:tcPr>
                </a:tc>
                <a:extLst>
                  <a:ext uri="{0D108BD9-81ED-4DB2-BD59-A6C34878D82A}">
                    <a16:rowId xmlns:a16="http://schemas.microsoft.com/office/drawing/2014/main" val="1993048030"/>
                  </a:ext>
                </a:extLst>
              </a:tr>
              <a:tr h="222086">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tr-TR" sz="1000" dirty="0">
                          <a:effectLst/>
                          <a:latin typeface="ui-monospace"/>
                        </a:rPr>
                        <a:t>PRIMARY KEY (</a:t>
                      </a:r>
                      <a:r>
                        <a:rPr lang="tr-TR" sz="1000" dirty="0" err="1">
                          <a:effectLst/>
                          <a:latin typeface="ui-monospace"/>
                        </a:rPr>
                        <a:t>OrderID</a:t>
                      </a:r>
                      <a:r>
                        <a:rPr lang="tr-TR" sz="1000" dirty="0">
                          <a:effectLst/>
                          <a:latin typeface="ui-monospace"/>
                        </a:rPr>
                        <a:t>),</a:t>
                      </a:r>
                    </a:p>
                  </a:txBody>
                  <a:tcPr marL="41566" marR="41566" marT="24940" marB="24940">
                    <a:lnL>
                      <a:noFill/>
                    </a:lnL>
                    <a:lnR>
                      <a:noFill/>
                    </a:lnR>
                    <a:lnT>
                      <a:noFill/>
                    </a:lnT>
                    <a:lnB>
                      <a:noFill/>
                    </a:lnB>
                  </a:tcPr>
                </a:tc>
                <a:extLst>
                  <a:ext uri="{0D108BD9-81ED-4DB2-BD59-A6C34878D82A}">
                    <a16:rowId xmlns:a16="http://schemas.microsoft.com/office/drawing/2014/main" val="3672947629"/>
                  </a:ext>
                </a:extLst>
              </a:tr>
              <a:tr h="254046">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en-US" sz="1000" dirty="0">
                          <a:effectLst/>
                          <a:latin typeface="ui-monospace"/>
                        </a:rPr>
                        <a:t>FOREIGN KEY (</a:t>
                      </a:r>
                      <a:r>
                        <a:rPr lang="en-US" sz="1000" dirty="0" err="1">
                          <a:effectLst/>
                          <a:latin typeface="ui-monospace"/>
                        </a:rPr>
                        <a:t>CustomerID</a:t>
                      </a:r>
                      <a:r>
                        <a:rPr lang="en-US" sz="1000" dirty="0">
                          <a:effectLst/>
                          <a:latin typeface="ui-monospace"/>
                        </a:rPr>
                        <a:t>) REFERENCES Customer(</a:t>
                      </a:r>
                      <a:r>
                        <a:rPr lang="en-US" sz="1000" dirty="0" err="1">
                          <a:effectLst/>
                          <a:latin typeface="ui-monospace"/>
                        </a:rPr>
                        <a:t>CustomerID</a:t>
                      </a:r>
                      <a:r>
                        <a:rPr lang="en-US" sz="1000" dirty="0">
                          <a:effectLst/>
                          <a:latin typeface="ui-monospace"/>
                        </a:rPr>
                        <a:t>)</a:t>
                      </a:r>
                    </a:p>
                  </a:txBody>
                  <a:tcPr marL="41566" marR="41566" marT="24940" marB="24940">
                    <a:lnL>
                      <a:noFill/>
                    </a:lnL>
                    <a:lnR>
                      <a:noFill/>
                    </a:lnR>
                    <a:lnT>
                      <a:noFill/>
                    </a:lnT>
                    <a:lnB>
                      <a:noFill/>
                    </a:lnB>
                  </a:tcPr>
                </a:tc>
                <a:extLst>
                  <a:ext uri="{0D108BD9-81ED-4DB2-BD59-A6C34878D82A}">
                    <a16:rowId xmlns:a16="http://schemas.microsoft.com/office/drawing/2014/main" val="3456862207"/>
                  </a:ext>
                </a:extLst>
              </a:tr>
              <a:tr h="335666">
                <a:tc>
                  <a:txBody>
                    <a:bodyPr/>
                    <a:lstStyle/>
                    <a:p>
                      <a:pPr algn="r" fontAlgn="t"/>
                      <a:endParaRPr lang="tr-TR" sz="1000" dirty="0">
                        <a:effectLst/>
                        <a:latin typeface="ui-monospace"/>
                      </a:endParaRPr>
                    </a:p>
                  </a:txBody>
                  <a:tcPr marL="41566" marR="41566" marT="24940" marB="24940">
                    <a:lnL>
                      <a:noFill/>
                    </a:lnL>
                    <a:lnR>
                      <a:noFill/>
                    </a:lnR>
                    <a:lnT>
                      <a:noFill/>
                    </a:lnT>
                    <a:lnB>
                      <a:noFill/>
                    </a:lnB>
                  </a:tcPr>
                </a:tc>
                <a:tc>
                  <a:txBody>
                    <a:bodyPr/>
                    <a:lstStyle/>
                    <a:p>
                      <a:pPr fontAlgn="t"/>
                      <a:r>
                        <a:rPr lang="en-US" sz="1000" dirty="0">
                          <a:effectLst/>
                          <a:latin typeface="ui-monospace"/>
                        </a:rPr>
                        <a:t>FOREIGN KEY (</a:t>
                      </a:r>
                      <a:r>
                        <a:rPr lang="en-US" sz="1000" dirty="0" err="1">
                          <a:effectLst/>
                          <a:latin typeface="ui-monospace"/>
                        </a:rPr>
                        <a:t>InvoiceNumber</a:t>
                      </a:r>
                      <a:r>
                        <a:rPr lang="en-US" sz="1000" dirty="0">
                          <a:effectLst/>
                          <a:latin typeface="ui-monospace"/>
                        </a:rPr>
                        <a:t>) REFERENCES Invoice(</a:t>
                      </a:r>
                      <a:r>
                        <a:rPr lang="en-US" sz="1000" dirty="0" err="1">
                          <a:effectLst/>
                          <a:latin typeface="ui-monospace"/>
                        </a:rPr>
                        <a:t>InvoiceNumber</a:t>
                      </a:r>
                      <a:r>
                        <a:rPr lang="en-US" sz="1000" dirty="0">
                          <a:effectLst/>
                          <a:latin typeface="ui-monospace"/>
                        </a:rPr>
                        <a:t>)</a:t>
                      </a:r>
                    </a:p>
                  </a:txBody>
                  <a:tcPr marL="41566" marR="41566" marT="24940" marB="24940">
                    <a:lnL>
                      <a:noFill/>
                    </a:lnL>
                    <a:lnR>
                      <a:noFill/>
                    </a:lnR>
                    <a:lnT>
                      <a:noFill/>
                    </a:lnT>
                    <a:lnB>
                      <a:noFill/>
                    </a:lnB>
                  </a:tcPr>
                </a:tc>
                <a:extLst>
                  <a:ext uri="{0D108BD9-81ED-4DB2-BD59-A6C34878D82A}">
                    <a16:rowId xmlns:a16="http://schemas.microsoft.com/office/drawing/2014/main" val="1531638784"/>
                  </a:ext>
                </a:extLst>
              </a:tr>
              <a:tr h="222086">
                <a:tc>
                  <a:txBody>
                    <a:bodyPr/>
                    <a:lstStyle/>
                    <a:p>
                      <a:pPr algn="r" fontAlgn="t"/>
                      <a:endParaRPr lang="tr-TR" sz="1000" dirty="0">
                        <a:effectLst/>
                        <a:latin typeface="ui-monospace"/>
                      </a:endParaRPr>
                    </a:p>
                  </a:txBody>
                  <a:tcPr marL="41566" marR="41566" marT="24940" marB="24940">
                    <a:lnL>
                      <a:noFill/>
                    </a:lnL>
                    <a:lnR>
                      <a:noFill/>
                    </a:lnR>
                    <a:lnT>
                      <a:noFill/>
                    </a:lnT>
                    <a:lnB>
                      <a:noFill/>
                    </a:lnB>
                  </a:tcPr>
                </a:tc>
                <a:tc>
                  <a:txBody>
                    <a:bodyPr/>
                    <a:lstStyle/>
                    <a:p>
                      <a:pPr fontAlgn="t"/>
                      <a:r>
                        <a:rPr lang="tr-TR" sz="1000" dirty="0">
                          <a:effectLst/>
                          <a:latin typeface="ui-monospace"/>
                        </a:rPr>
                        <a:t>);</a:t>
                      </a:r>
                    </a:p>
                  </a:txBody>
                  <a:tcPr marL="41566" marR="41566" marT="24940" marB="24940">
                    <a:lnL>
                      <a:noFill/>
                    </a:lnL>
                    <a:lnR>
                      <a:noFill/>
                    </a:lnR>
                    <a:lnT>
                      <a:noFill/>
                    </a:lnT>
                    <a:lnB>
                      <a:noFill/>
                    </a:lnB>
                  </a:tcPr>
                </a:tc>
                <a:extLst>
                  <a:ext uri="{0D108BD9-81ED-4DB2-BD59-A6C34878D82A}">
                    <a16:rowId xmlns:a16="http://schemas.microsoft.com/office/drawing/2014/main" val="466482684"/>
                  </a:ext>
                </a:extLst>
              </a:tr>
              <a:tr h="222086">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endParaRPr lang="tr-TR" sz="1000" dirty="0">
                        <a:effectLst/>
                        <a:latin typeface="ui-monospace"/>
                      </a:endParaRPr>
                    </a:p>
                  </a:txBody>
                  <a:tcPr marL="41566" marR="41566" marT="24940" marB="24940">
                    <a:lnL>
                      <a:noFill/>
                    </a:lnL>
                    <a:lnR>
                      <a:noFill/>
                    </a:lnR>
                    <a:lnT>
                      <a:noFill/>
                    </a:lnT>
                    <a:lnB>
                      <a:noFill/>
                    </a:lnB>
                  </a:tcPr>
                </a:tc>
                <a:extLst>
                  <a:ext uri="{0D108BD9-81ED-4DB2-BD59-A6C34878D82A}">
                    <a16:rowId xmlns:a16="http://schemas.microsoft.com/office/drawing/2014/main" val="3173313505"/>
                  </a:ext>
                </a:extLst>
              </a:tr>
            </a:tbl>
          </a:graphicData>
        </a:graphic>
      </p:graphicFrame>
    </p:spTree>
    <p:extLst>
      <p:ext uri="{BB962C8B-B14F-4D97-AF65-F5344CB8AC3E}">
        <p14:creationId xmlns:p14="http://schemas.microsoft.com/office/powerpoint/2010/main" val="525631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19D30F-30B6-4324-951F-0F1D06DB0215}"/>
              </a:ext>
            </a:extLst>
          </p:cNvPr>
          <p:cNvSpPr>
            <a:spLocks noGrp="1"/>
          </p:cNvSpPr>
          <p:nvPr>
            <p:ph type="title"/>
          </p:nvPr>
        </p:nvSpPr>
        <p:spPr/>
        <p:txBody>
          <a:bodyPr/>
          <a:lstStyle/>
          <a:p>
            <a:r>
              <a:rPr lang="tr-TR" dirty="0" err="1"/>
              <a:t>Creating</a:t>
            </a:r>
            <a:r>
              <a:rPr lang="tr-TR" dirty="0"/>
              <a:t> </a:t>
            </a:r>
            <a:r>
              <a:rPr lang="tr-TR" dirty="0" err="1"/>
              <a:t>Table</a:t>
            </a:r>
            <a:endParaRPr lang="tr-TR" dirty="0"/>
          </a:p>
        </p:txBody>
      </p:sp>
      <p:graphicFrame>
        <p:nvGraphicFramePr>
          <p:cNvPr id="5" name="İçerik Yer Tutucusu 4">
            <a:extLst>
              <a:ext uri="{FF2B5EF4-FFF2-40B4-BE49-F238E27FC236}">
                <a16:creationId xmlns:a16="http://schemas.microsoft.com/office/drawing/2014/main" id="{C96957DE-AC7E-4E34-9DBF-A4F0DE1F3700}"/>
              </a:ext>
            </a:extLst>
          </p:cNvPr>
          <p:cNvGraphicFramePr>
            <a:graphicFrameLocks noGrp="1"/>
          </p:cNvGraphicFramePr>
          <p:nvPr>
            <p:ph idx="1"/>
            <p:extLst>
              <p:ext uri="{D42A27DB-BD31-4B8C-83A1-F6EECF244321}">
                <p14:modId xmlns:p14="http://schemas.microsoft.com/office/powerpoint/2010/main" val="4222086971"/>
              </p:ext>
            </p:extLst>
          </p:nvPr>
        </p:nvGraphicFramePr>
        <p:xfrm>
          <a:off x="1103383" y="1480917"/>
          <a:ext cx="9980699" cy="3912891"/>
        </p:xfrm>
        <a:graphic>
          <a:graphicData uri="http://schemas.openxmlformats.org/drawingml/2006/table">
            <a:tbl>
              <a:tblPr/>
              <a:tblGrid>
                <a:gridCol w="108532">
                  <a:extLst>
                    <a:ext uri="{9D8B030D-6E8A-4147-A177-3AD203B41FA5}">
                      <a16:colId xmlns:a16="http://schemas.microsoft.com/office/drawing/2014/main" val="695694493"/>
                    </a:ext>
                  </a:extLst>
                </a:gridCol>
                <a:gridCol w="9872167">
                  <a:extLst>
                    <a:ext uri="{9D8B030D-6E8A-4147-A177-3AD203B41FA5}">
                      <a16:colId xmlns:a16="http://schemas.microsoft.com/office/drawing/2014/main" val="2828439785"/>
                    </a:ext>
                  </a:extLst>
                </a:gridCol>
              </a:tblGrid>
              <a:tr h="371419">
                <a:tc>
                  <a:txBody>
                    <a:bodyPr/>
                    <a:lstStyle/>
                    <a:p>
                      <a:pPr fontAlgn="t"/>
                      <a:endParaRPr lang="tr-TR" sz="1000" dirty="0">
                        <a:effectLst/>
                        <a:latin typeface="ui-monospace"/>
                      </a:endParaRPr>
                    </a:p>
                  </a:txBody>
                  <a:tcPr marL="41566" marR="41566" marT="24940" marB="24940">
                    <a:lnL>
                      <a:noFill/>
                    </a:lnL>
                    <a:lnR>
                      <a:noFill/>
                    </a:lnR>
                    <a:lnT>
                      <a:noFill/>
                    </a:lnT>
                    <a:lnB>
                      <a:noFill/>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000" dirty="0">
                          <a:effectLst/>
                          <a:latin typeface="ui-monospace"/>
                        </a:rPr>
                        <a:t>CREATE TABLE </a:t>
                      </a:r>
                      <a:r>
                        <a:rPr lang="tr-TR" sz="1000" dirty="0" err="1">
                          <a:effectLst/>
                          <a:latin typeface="ui-monospace"/>
                        </a:rPr>
                        <a:t>OrderItem</a:t>
                      </a:r>
                      <a:endParaRPr lang="tr-TR" sz="1000" dirty="0">
                        <a:effectLst/>
                        <a:latin typeface="ui-monospace"/>
                      </a:endParaRPr>
                    </a:p>
                    <a:p>
                      <a:endParaRPr lang="tr-TR" sz="1000" dirty="0"/>
                    </a:p>
                  </a:txBody>
                  <a:tcPr marL="49879" marR="49879" marT="24940" marB="24940">
                    <a:lnL>
                      <a:noFill/>
                    </a:lnL>
                  </a:tcPr>
                </a:tc>
                <a:extLst>
                  <a:ext uri="{0D108BD9-81ED-4DB2-BD59-A6C34878D82A}">
                    <a16:rowId xmlns:a16="http://schemas.microsoft.com/office/drawing/2014/main" val="1707424377"/>
                  </a:ext>
                </a:extLst>
              </a:tr>
              <a:tr h="211827">
                <a:tc>
                  <a:txBody>
                    <a:bodyPr/>
                    <a:lstStyle/>
                    <a:p>
                      <a:pPr algn="r" fontAlgn="t"/>
                      <a:endParaRPr lang="tr-TR" sz="1000" dirty="0">
                        <a:effectLst/>
                        <a:latin typeface="ui-monospace"/>
                      </a:endParaRPr>
                    </a:p>
                  </a:txBody>
                  <a:tcPr marL="41566" marR="41566" marT="24940" marB="24940">
                    <a:lnL>
                      <a:noFill/>
                    </a:lnL>
                    <a:lnR>
                      <a:noFill/>
                    </a:lnR>
                    <a:lnT>
                      <a:noFill/>
                    </a:lnT>
                    <a:lnB>
                      <a:noFill/>
                    </a:lnB>
                  </a:tcPr>
                </a:tc>
                <a:tc>
                  <a:txBody>
                    <a:bodyPr/>
                    <a:lstStyle/>
                    <a:p>
                      <a:pPr fontAlgn="t"/>
                      <a:r>
                        <a:rPr lang="tr-TR" sz="1000">
                          <a:effectLst/>
                          <a:latin typeface="ui-monospace"/>
                        </a:rPr>
                        <a:t>(</a:t>
                      </a:r>
                    </a:p>
                  </a:txBody>
                  <a:tcPr marL="41566" marR="41566" marT="24940" marB="24940">
                    <a:lnL>
                      <a:noFill/>
                    </a:lnL>
                    <a:lnR>
                      <a:noFill/>
                    </a:lnR>
                    <a:lnB>
                      <a:noFill/>
                    </a:lnB>
                  </a:tcPr>
                </a:tc>
                <a:extLst>
                  <a:ext uri="{0D108BD9-81ED-4DB2-BD59-A6C34878D82A}">
                    <a16:rowId xmlns:a16="http://schemas.microsoft.com/office/drawing/2014/main" val="2395187222"/>
                  </a:ext>
                </a:extLst>
              </a:tr>
              <a:tr h="211827">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tr-TR" sz="1000" dirty="0" err="1">
                          <a:effectLst/>
                          <a:latin typeface="ui-monospace"/>
                        </a:rPr>
                        <a:t>OrderID</a:t>
                      </a:r>
                      <a:r>
                        <a:rPr lang="tr-TR" sz="1000" dirty="0">
                          <a:effectLst/>
                          <a:latin typeface="ui-monospace"/>
                        </a:rPr>
                        <a:t> INT NOT NULL,</a:t>
                      </a:r>
                    </a:p>
                  </a:txBody>
                  <a:tcPr marL="41566" marR="41566" marT="24940" marB="24940">
                    <a:lnL>
                      <a:noFill/>
                    </a:lnL>
                    <a:lnR>
                      <a:noFill/>
                    </a:lnR>
                    <a:lnT>
                      <a:noFill/>
                    </a:lnT>
                    <a:lnB>
                      <a:noFill/>
                    </a:lnB>
                  </a:tcPr>
                </a:tc>
                <a:extLst>
                  <a:ext uri="{0D108BD9-81ED-4DB2-BD59-A6C34878D82A}">
                    <a16:rowId xmlns:a16="http://schemas.microsoft.com/office/drawing/2014/main" val="2646697798"/>
                  </a:ext>
                </a:extLst>
              </a:tr>
              <a:tr h="211827">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en-US" sz="1000" dirty="0" err="1">
                          <a:effectLst/>
                          <a:latin typeface="ui-monospace"/>
                        </a:rPr>
                        <a:t>SequenceID</a:t>
                      </a:r>
                      <a:r>
                        <a:rPr lang="en-US" sz="1000" dirty="0">
                          <a:effectLst/>
                          <a:latin typeface="ui-monospace"/>
                        </a:rPr>
                        <a:t> INT NOT NULL IDENTITY(1,1),</a:t>
                      </a:r>
                    </a:p>
                  </a:txBody>
                  <a:tcPr marL="41566" marR="41566" marT="24940" marB="24940">
                    <a:lnL>
                      <a:noFill/>
                    </a:lnL>
                    <a:lnR>
                      <a:noFill/>
                    </a:lnR>
                    <a:lnT>
                      <a:noFill/>
                    </a:lnT>
                    <a:lnB>
                      <a:noFill/>
                    </a:lnB>
                  </a:tcPr>
                </a:tc>
                <a:extLst>
                  <a:ext uri="{0D108BD9-81ED-4DB2-BD59-A6C34878D82A}">
                    <a16:rowId xmlns:a16="http://schemas.microsoft.com/office/drawing/2014/main" val="3185181498"/>
                  </a:ext>
                </a:extLst>
              </a:tr>
              <a:tr h="211827">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tr-TR" sz="1000" dirty="0" err="1">
                          <a:effectLst/>
                          <a:latin typeface="ui-monospace"/>
                        </a:rPr>
                        <a:t>ProductID</a:t>
                      </a:r>
                      <a:r>
                        <a:rPr lang="tr-TR" sz="1000" dirty="0">
                          <a:effectLst/>
                          <a:latin typeface="ui-monospace"/>
                        </a:rPr>
                        <a:t> INT NOT NULL,</a:t>
                      </a:r>
                    </a:p>
                  </a:txBody>
                  <a:tcPr marL="41566" marR="41566" marT="24940" marB="24940">
                    <a:lnL>
                      <a:noFill/>
                    </a:lnL>
                    <a:lnR>
                      <a:noFill/>
                    </a:lnR>
                    <a:lnT>
                      <a:noFill/>
                    </a:lnT>
                    <a:lnB>
                      <a:noFill/>
                    </a:lnB>
                  </a:tcPr>
                </a:tc>
                <a:extLst>
                  <a:ext uri="{0D108BD9-81ED-4DB2-BD59-A6C34878D82A}">
                    <a16:rowId xmlns:a16="http://schemas.microsoft.com/office/drawing/2014/main" val="4071308487"/>
                  </a:ext>
                </a:extLst>
              </a:tr>
              <a:tr h="211827">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endParaRPr lang="tr-TR" sz="1000" dirty="0">
                        <a:effectLst/>
                        <a:latin typeface="ui-monospace"/>
                      </a:endParaRPr>
                    </a:p>
                  </a:txBody>
                  <a:tcPr marL="41566" marR="41566" marT="24940" marB="24940">
                    <a:lnL>
                      <a:noFill/>
                    </a:lnL>
                    <a:lnR>
                      <a:noFill/>
                    </a:lnR>
                    <a:lnT>
                      <a:noFill/>
                    </a:lnT>
                    <a:lnB>
                      <a:noFill/>
                    </a:lnB>
                  </a:tcPr>
                </a:tc>
                <a:extLst>
                  <a:ext uri="{0D108BD9-81ED-4DB2-BD59-A6C34878D82A}">
                    <a16:rowId xmlns:a16="http://schemas.microsoft.com/office/drawing/2014/main" val="4036089527"/>
                  </a:ext>
                </a:extLst>
              </a:tr>
              <a:tr h="211827">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tr-TR" sz="1000" dirty="0" err="1">
                          <a:effectLst/>
                          <a:latin typeface="ui-monospace"/>
                        </a:rPr>
                        <a:t>Quantity</a:t>
                      </a:r>
                      <a:r>
                        <a:rPr lang="tr-TR" sz="1000" dirty="0">
                          <a:effectLst/>
                          <a:latin typeface="ui-monospace"/>
                        </a:rPr>
                        <a:t> INT NOT NULL,</a:t>
                      </a:r>
                    </a:p>
                  </a:txBody>
                  <a:tcPr marL="41566" marR="41566" marT="24940" marB="24940">
                    <a:lnL>
                      <a:noFill/>
                    </a:lnL>
                    <a:lnR>
                      <a:noFill/>
                    </a:lnR>
                    <a:lnT>
                      <a:noFill/>
                    </a:lnT>
                    <a:lnB>
                      <a:noFill/>
                    </a:lnB>
                  </a:tcPr>
                </a:tc>
                <a:extLst>
                  <a:ext uri="{0D108BD9-81ED-4DB2-BD59-A6C34878D82A}">
                    <a16:rowId xmlns:a16="http://schemas.microsoft.com/office/drawing/2014/main" val="182692081"/>
                  </a:ext>
                </a:extLst>
              </a:tr>
              <a:tr h="211827">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en-US" sz="1000" dirty="0" err="1">
                          <a:effectLst/>
                          <a:latin typeface="ui-monospace"/>
                        </a:rPr>
                        <a:t>UnitPrice</a:t>
                      </a:r>
                      <a:r>
                        <a:rPr lang="en-US" sz="1000" dirty="0">
                          <a:effectLst/>
                          <a:latin typeface="ui-monospace"/>
                        </a:rPr>
                        <a:t> DECIMAL(8,2) NOT NULL,</a:t>
                      </a:r>
                    </a:p>
                  </a:txBody>
                  <a:tcPr marL="41566" marR="41566" marT="24940" marB="24940">
                    <a:lnL>
                      <a:noFill/>
                    </a:lnL>
                    <a:lnR>
                      <a:noFill/>
                    </a:lnR>
                    <a:lnT>
                      <a:noFill/>
                    </a:lnT>
                    <a:lnB>
                      <a:noFill/>
                    </a:lnB>
                  </a:tcPr>
                </a:tc>
                <a:extLst>
                  <a:ext uri="{0D108BD9-81ED-4DB2-BD59-A6C34878D82A}">
                    <a16:rowId xmlns:a16="http://schemas.microsoft.com/office/drawing/2014/main" val="2950234089"/>
                  </a:ext>
                </a:extLst>
              </a:tr>
              <a:tr h="211827">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en-US" sz="1000" dirty="0" err="1">
                          <a:effectLst/>
                          <a:latin typeface="ui-monospace"/>
                        </a:rPr>
                        <a:t>ItemStatus</a:t>
                      </a:r>
                      <a:r>
                        <a:rPr lang="en-US" sz="1000" dirty="0">
                          <a:effectLst/>
                          <a:latin typeface="ui-monospace"/>
                        </a:rPr>
                        <a:t> VARCHAR(20) NOT NULL,</a:t>
                      </a:r>
                    </a:p>
                  </a:txBody>
                  <a:tcPr marL="41566" marR="41566" marT="24940" marB="24940">
                    <a:lnL>
                      <a:noFill/>
                    </a:lnL>
                    <a:lnR>
                      <a:noFill/>
                    </a:lnR>
                    <a:lnT>
                      <a:noFill/>
                    </a:lnT>
                    <a:lnB>
                      <a:noFill/>
                    </a:lnB>
                  </a:tcPr>
                </a:tc>
                <a:extLst>
                  <a:ext uri="{0D108BD9-81ED-4DB2-BD59-A6C34878D82A}">
                    <a16:rowId xmlns:a16="http://schemas.microsoft.com/office/drawing/2014/main" val="1877540714"/>
                  </a:ext>
                </a:extLst>
              </a:tr>
              <a:tr h="211827">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endParaRPr lang="tr-TR" sz="1000" dirty="0">
                        <a:effectLst/>
                        <a:latin typeface="ui-monospace"/>
                      </a:endParaRPr>
                    </a:p>
                  </a:txBody>
                  <a:tcPr marL="41566" marR="41566" marT="24940" marB="24940">
                    <a:lnL>
                      <a:noFill/>
                    </a:lnL>
                    <a:lnR>
                      <a:noFill/>
                    </a:lnR>
                    <a:lnT>
                      <a:noFill/>
                    </a:lnT>
                    <a:lnB>
                      <a:noFill/>
                    </a:lnB>
                  </a:tcPr>
                </a:tc>
                <a:extLst>
                  <a:ext uri="{0D108BD9-81ED-4DB2-BD59-A6C34878D82A}">
                    <a16:rowId xmlns:a16="http://schemas.microsoft.com/office/drawing/2014/main" val="4257942445"/>
                  </a:ext>
                </a:extLst>
              </a:tr>
              <a:tr h="211827">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tr-TR" sz="1000" dirty="0">
                          <a:effectLst/>
                          <a:latin typeface="ui-monospace"/>
                        </a:rPr>
                        <a:t>PRIMARY KEY (</a:t>
                      </a:r>
                      <a:r>
                        <a:rPr lang="tr-TR" sz="1000" dirty="0" err="1">
                          <a:effectLst/>
                          <a:latin typeface="ui-monospace"/>
                        </a:rPr>
                        <a:t>SequenceID</a:t>
                      </a:r>
                      <a:r>
                        <a:rPr lang="tr-TR" sz="1000" dirty="0">
                          <a:effectLst/>
                          <a:latin typeface="ui-monospace"/>
                        </a:rPr>
                        <a:t>),</a:t>
                      </a:r>
                    </a:p>
                  </a:txBody>
                  <a:tcPr marL="41566" marR="41566" marT="24940" marB="24940">
                    <a:lnL>
                      <a:noFill/>
                    </a:lnL>
                    <a:lnR>
                      <a:noFill/>
                    </a:lnR>
                    <a:lnT>
                      <a:noFill/>
                    </a:lnT>
                    <a:lnB>
                      <a:noFill/>
                    </a:lnB>
                  </a:tcPr>
                </a:tc>
                <a:extLst>
                  <a:ext uri="{0D108BD9-81ED-4DB2-BD59-A6C34878D82A}">
                    <a16:rowId xmlns:a16="http://schemas.microsoft.com/office/drawing/2014/main" val="1570438598"/>
                  </a:ext>
                </a:extLst>
              </a:tr>
              <a:tr h="211827">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en-US" sz="1000" dirty="0">
                          <a:effectLst/>
                          <a:latin typeface="ui-monospace"/>
                        </a:rPr>
                        <a:t>FOREIGN KEY (</a:t>
                      </a:r>
                      <a:r>
                        <a:rPr lang="en-US" sz="1000" dirty="0" err="1">
                          <a:effectLst/>
                          <a:latin typeface="ui-monospace"/>
                        </a:rPr>
                        <a:t>OrderID</a:t>
                      </a:r>
                      <a:r>
                        <a:rPr lang="en-US" sz="1000" dirty="0">
                          <a:effectLst/>
                          <a:latin typeface="ui-monospace"/>
                        </a:rPr>
                        <a:t>) REFERENCES Orders(</a:t>
                      </a:r>
                      <a:r>
                        <a:rPr lang="en-US" sz="1000" dirty="0" err="1">
                          <a:effectLst/>
                          <a:latin typeface="ui-monospace"/>
                        </a:rPr>
                        <a:t>OrderID</a:t>
                      </a:r>
                      <a:r>
                        <a:rPr lang="en-US" sz="1000" dirty="0">
                          <a:effectLst/>
                          <a:latin typeface="ui-monospace"/>
                        </a:rPr>
                        <a:t>),</a:t>
                      </a:r>
                    </a:p>
                  </a:txBody>
                  <a:tcPr marL="41566" marR="41566" marT="24940" marB="24940">
                    <a:lnL>
                      <a:noFill/>
                    </a:lnL>
                    <a:lnR>
                      <a:noFill/>
                    </a:lnR>
                    <a:lnT>
                      <a:noFill/>
                    </a:lnT>
                    <a:lnB>
                      <a:noFill/>
                    </a:lnB>
                  </a:tcPr>
                </a:tc>
                <a:extLst>
                  <a:ext uri="{0D108BD9-81ED-4DB2-BD59-A6C34878D82A}">
                    <a16:rowId xmlns:a16="http://schemas.microsoft.com/office/drawing/2014/main" val="1885178403"/>
                  </a:ext>
                </a:extLst>
              </a:tr>
              <a:tr h="211827">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en-US" sz="1000" dirty="0">
                          <a:effectLst/>
                          <a:latin typeface="ui-monospace"/>
                        </a:rPr>
                        <a:t>FOREIGN KEY (</a:t>
                      </a:r>
                      <a:r>
                        <a:rPr lang="en-US" sz="1000" dirty="0" err="1">
                          <a:effectLst/>
                          <a:latin typeface="ui-monospace"/>
                        </a:rPr>
                        <a:t>ProductID</a:t>
                      </a:r>
                      <a:r>
                        <a:rPr lang="en-US" sz="1000" dirty="0">
                          <a:effectLst/>
                          <a:latin typeface="ui-monospace"/>
                        </a:rPr>
                        <a:t>) REFERENCES Product(</a:t>
                      </a:r>
                      <a:r>
                        <a:rPr lang="en-US" sz="1000" dirty="0" err="1">
                          <a:effectLst/>
                          <a:latin typeface="ui-monospace"/>
                        </a:rPr>
                        <a:t>ProductID</a:t>
                      </a:r>
                      <a:r>
                        <a:rPr lang="en-US" sz="1000" dirty="0">
                          <a:effectLst/>
                          <a:latin typeface="ui-monospace"/>
                        </a:rPr>
                        <a:t>) </a:t>
                      </a:r>
                    </a:p>
                  </a:txBody>
                  <a:tcPr marL="41566" marR="41566" marT="24940" marB="24940">
                    <a:lnL>
                      <a:noFill/>
                    </a:lnL>
                    <a:lnR>
                      <a:noFill/>
                    </a:lnR>
                    <a:lnT>
                      <a:noFill/>
                    </a:lnT>
                    <a:lnB>
                      <a:noFill/>
                    </a:lnB>
                  </a:tcPr>
                </a:tc>
                <a:extLst>
                  <a:ext uri="{0D108BD9-81ED-4DB2-BD59-A6C34878D82A}">
                    <a16:rowId xmlns:a16="http://schemas.microsoft.com/office/drawing/2014/main" val="1627063873"/>
                  </a:ext>
                </a:extLst>
              </a:tr>
              <a:tr h="371419">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tr-TR" sz="1000" dirty="0">
                          <a:effectLst/>
                          <a:latin typeface="ui-monospace"/>
                        </a:rPr>
                        <a:t>);</a:t>
                      </a:r>
                    </a:p>
                    <a:p>
                      <a:pPr fontAlgn="t"/>
                      <a:endParaRPr lang="it-IT" sz="1000" dirty="0">
                        <a:effectLst/>
                        <a:latin typeface="ui-monospace"/>
                      </a:endParaRPr>
                    </a:p>
                  </a:txBody>
                  <a:tcPr marL="41566" marR="41566" marT="24940" marB="24940">
                    <a:lnL>
                      <a:noFill/>
                    </a:lnL>
                    <a:lnR>
                      <a:noFill/>
                    </a:lnR>
                    <a:lnT>
                      <a:noFill/>
                    </a:lnT>
                    <a:lnB>
                      <a:noFill/>
                    </a:lnB>
                  </a:tcPr>
                </a:tc>
                <a:extLst>
                  <a:ext uri="{0D108BD9-81ED-4DB2-BD59-A6C34878D82A}">
                    <a16:rowId xmlns:a16="http://schemas.microsoft.com/office/drawing/2014/main" val="3515207377"/>
                  </a:ext>
                </a:extLst>
              </a:tr>
              <a:tr h="211827">
                <a:tc>
                  <a:txBody>
                    <a:bodyPr/>
                    <a:lstStyle/>
                    <a:p>
                      <a:pPr algn="r" fontAlgn="t"/>
                      <a:endParaRPr lang="tr-TR" sz="1000" dirty="0">
                        <a:effectLst/>
                        <a:latin typeface="ui-monospace"/>
                      </a:endParaRPr>
                    </a:p>
                  </a:txBody>
                  <a:tcPr marL="41566" marR="41566" marT="24940" marB="24940">
                    <a:lnL>
                      <a:noFill/>
                    </a:lnL>
                    <a:lnR>
                      <a:noFill/>
                    </a:lnR>
                    <a:lnT>
                      <a:noFill/>
                    </a:lnT>
                    <a:lnB>
                      <a:noFill/>
                    </a:lnB>
                  </a:tcPr>
                </a:tc>
                <a:tc>
                  <a:txBody>
                    <a:bodyPr/>
                    <a:lstStyle/>
                    <a:p>
                      <a:pPr fontAlgn="t"/>
                      <a:endParaRPr lang="en-US" sz="1000" dirty="0">
                        <a:effectLst/>
                        <a:latin typeface="ui-monospace"/>
                      </a:endParaRPr>
                    </a:p>
                  </a:txBody>
                  <a:tcPr marL="41566" marR="41566" marT="24940" marB="24940">
                    <a:lnL>
                      <a:noFill/>
                    </a:lnL>
                    <a:lnR>
                      <a:noFill/>
                    </a:lnR>
                    <a:lnT>
                      <a:noFill/>
                    </a:lnT>
                    <a:lnB>
                      <a:noFill/>
                    </a:lnB>
                  </a:tcPr>
                </a:tc>
                <a:extLst>
                  <a:ext uri="{0D108BD9-81ED-4DB2-BD59-A6C34878D82A}">
                    <a16:rowId xmlns:a16="http://schemas.microsoft.com/office/drawing/2014/main" val="3244287972"/>
                  </a:ext>
                </a:extLst>
              </a:tr>
              <a:tr h="204475">
                <a:tc>
                  <a:txBody>
                    <a:bodyPr/>
                    <a:lstStyle/>
                    <a:p>
                      <a:pPr algn="r" fontAlgn="t"/>
                      <a:endParaRPr lang="tr-TR" sz="1000" dirty="0">
                        <a:effectLst/>
                        <a:latin typeface="ui-monospace"/>
                      </a:endParaRPr>
                    </a:p>
                  </a:txBody>
                  <a:tcPr marL="41566" marR="41566" marT="24940" marB="24940">
                    <a:lnL>
                      <a:noFill/>
                    </a:lnL>
                    <a:lnR>
                      <a:noFill/>
                    </a:lnR>
                    <a:lnT>
                      <a:noFill/>
                    </a:lnT>
                    <a:lnB>
                      <a:noFill/>
                    </a:lnB>
                  </a:tcPr>
                </a:tc>
                <a:tc>
                  <a:txBody>
                    <a:bodyPr/>
                    <a:lstStyle/>
                    <a:p>
                      <a:pPr fontAlgn="t"/>
                      <a:endParaRPr lang="it-IT" sz="1000" dirty="0">
                        <a:effectLst/>
                        <a:latin typeface="ui-monospace"/>
                      </a:endParaRPr>
                    </a:p>
                  </a:txBody>
                  <a:tcPr marL="41566" marR="41566" marT="24940" marB="24940">
                    <a:lnL>
                      <a:noFill/>
                    </a:lnL>
                    <a:lnR>
                      <a:noFill/>
                    </a:lnR>
                    <a:lnT>
                      <a:noFill/>
                    </a:lnT>
                    <a:lnB>
                      <a:noFill/>
                    </a:lnB>
                  </a:tcPr>
                </a:tc>
                <a:extLst>
                  <a:ext uri="{0D108BD9-81ED-4DB2-BD59-A6C34878D82A}">
                    <a16:rowId xmlns:a16="http://schemas.microsoft.com/office/drawing/2014/main" val="3559223774"/>
                  </a:ext>
                </a:extLst>
              </a:tr>
              <a:tr h="211827">
                <a:tc>
                  <a:txBody>
                    <a:bodyPr/>
                    <a:lstStyle/>
                    <a:p>
                      <a:pPr algn="r" fontAlgn="t"/>
                      <a:endParaRPr lang="tr-TR" sz="1000" dirty="0">
                        <a:effectLst/>
                        <a:latin typeface="ui-monospace"/>
                      </a:endParaRPr>
                    </a:p>
                  </a:txBody>
                  <a:tcPr marL="41566" marR="41566" marT="24940" marB="24940">
                    <a:lnL>
                      <a:noFill/>
                    </a:lnL>
                    <a:lnR>
                      <a:noFill/>
                    </a:lnR>
                    <a:lnT>
                      <a:noFill/>
                    </a:lnT>
                    <a:lnB>
                      <a:noFill/>
                    </a:lnB>
                  </a:tcPr>
                </a:tc>
                <a:tc>
                  <a:txBody>
                    <a:bodyPr/>
                    <a:lstStyle/>
                    <a:p>
                      <a:pPr fontAlgn="t"/>
                      <a:endParaRPr lang="tr-TR" sz="1000" dirty="0">
                        <a:effectLst/>
                        <a:latin typeface="ui-monospace"/>
                      </a:endParaRPr>
                    </a:p>
                  </a:txBody>
                  <a:tcPr marL="41566" marR="41566" marT="24940" marB="24940">
                    <a:lnL>
                      <a:noFill/>
                    </a:lnL>
                    <a:lnR>
                      <a:noFill/>
                    </a:lnR>
                    <a:lnT>
                      <a:noFill/>
                    </a:lnT>
                    <a:lnB>
                      <a:noFill/>
                    </a:lnB>
                  </a:tcPr>
                </a:tc>
                <a:extLst>
                  <a:ext uri="{0D108BD9-81ED-4DB2-BD59-A6C34878D82A}">
                    <a16:rowId xmlns:a16="http://schemas.microsoft.com/office/drawing/2014/main" val="3629313123"/>
                  </a:ext>
                </a:extLst>
              </a:tr>
            </a:tbl>
          </a:graphicData>
        </a:graphic>
      </p:graphicFrame>
    </p:spTree>
    <p:extLst>
      <p:ext uri="{BB962C8B-B14F-4D97-AF65-F5344CB8AC3E}">
        <p14:creationId xmlns:p14="http://schemas.microsoft.com/office/powerpoint/2010/main" val="2553476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9CE901-532C-4D71-B3C3-54DFE814A612}"/>
              </a:ext>
            </a:extLst>
          </p:cNvPr>
          <p:cNvSpPr>
            <a:spLocks noGrp="1"/>
          </p:cNvSpPr>
          <p:nvPr>
            <p:ph type="title"/>
          </p:nvPr>
        </p:nvSpPr>
        <p:spPr/>
        <p:txBody>
          <a:bodyPr/>
          <a:lstStyle/>
          <a:p>
            <a:r>
              <a:rPr lang="tr-TR" dirty="0" err="1"/>
              <a:t>Inserting</a:t>
            </a:r>
            <a:r>
              <a:rPr lang="tr-TR" dirty="0"/>
              <a:t> </a:t>
            </a:r>
            <a:r>
              <a:rPr lang="tr-TR"/>
              <a:t>Into</a:t>
            </a:r>
            <a:endParaRPr lang="tr-TR" dirty="0"/>
          </a:p>
        </p:txBody>
      </p:sp>
      <p:graphicFrame>
        <p:nvGraphicFramePr>
          <p:cNvPr id="5" name="İçerik Yer Tutucusu 4">
            <a:extLst>
              <a:ext uri="{FF2B5EF4-FFF2-40B4-BE49-F238E27FC236}">
                <a16:creationId xmlns:a16="http://schemas.microsoft.com/office/drawing/2014/main" id="{A07F9632-3FE3-457E-A0E8-598A5E0F0D28}"/>
              </a:ext>
            </a:extLst>
          </p:cNvPr>
          <p:cNvGraphicFramePr>
            <a:graphicFrameLocks noGrp="1"/>
          </p:cNvGraphicFramePr>
          <p:nvPr>
            <p:ph idx="1"/>
            <p:extLst>
              <p:ext uri="{D42A27DB-BD31-4B8C-83A1-F6EECF244321}">
                <p14:modId xmlns:p14="http://schemas.microsoft.com/office/powerpoint/2010/main" val="3144225544"/>
              </p:ext>
            </p:extLst>
          </p:nvPr>
        </p:nvGraphicFramePr>
        <p:xfrm>
          <a:off x="1229360" y="1656080"/>
          <a:ext cx="9857739" cy="3209596"/>
        </p:xfrm>
        <a:graphic>
          <a:graphicData uri="http://schemas.openxmlformats.org/drawingml/2006/table">
            <a:tbl>
              <a:tblPr/>
              <a:tblGrid>
                <a:gridCol w="108532">
                  <a:extLst>
                    <a:ext uri="{9D8B030D-6E8A-4147-A177-3AD203B41FA5}">
                      <a16:colId xmlns:a16="http://schemas.microsoft.com/office/drawing/2014/main" val="776747361"/>
                    </a:ext>
                  </a:extLst>
                </a:gridCol>
                <a:gridCol w="9749207">
                  <a:extLst>
                    <a:ext uri="{9D8B030D-6E8A-4147-A177-3AD203B41FA5}">
                      <a16:colId xmlns:a16="http://schemas.microsoft.com/office/drawing/2014/main" val="1092051033"/>
                    </a:ext>
                  </a:extLst>
                </a:gridCol>
              </a:tblGrid>
              <a:tr h="266084">
                <a:tc>
                  <a:txBody>
                    <a:bodyPr/>
                    <a:lstStyle/>
                    <a:p>
                      <a:pPr fontAlgn="t"/>
                      <a:endParaRPr lang="en-US" sz="1000" dirty="0">
                        <a:effectLst/>
                        <a:latin typeface="ui-monospace"/>
                      </a:endParaRPr>
                    </a:p>
                  </a:txBody>
                  <a:tcPr marL="41566" marR="41566" marT="24940" marB="24940">
                    <a:lnL>
                      <a:noFill/>
                    </a:lnL>
                    <a:lnR>
                      <a:noFill/>
                    </a:lnR>
                    <a:lnT>
                      <a:noFill/>
                    </a:lnT>
                    <a:lnB>
                      <a:noFill/>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effectLst/>
                          <a:latin typeface="ui-monospace"/>
                        </a:rPr>
                        <a:t>INSERT INTO</a:t>
                      </a:r>
                      <a:r>
                        <a:rPr lang="tr-TR" sz="1000" dirty="0">
                          <a:effectLst/>
                          <a:latin typeface="ui-monospace"/>
                        </a:rPr>
                        <a:t> </a:t>
                      </a:r>
                      <a:r>
                        <a:rPr lang="en-US" sz="1000" dirty="0" err="1">
                          <a:effectLst/>
                          <a:latin typeface="ui-monospace"/>
                        </a:rPr>
                        <a:t>dbo.Customer</a:t>
                      </a:r>
                      <a:endParaRPr lang="en-US" sz="1000" dirty="0">
                        <a:effectLst/>
                        <a:latin typeface="ui-monospace"/>
                      </a:endParaRPr>
                    </a:p>
                    <a:p>
                      <a:endParaRPr lang="tr-TR" sz="1000" dirty="0"/>
                    </a:p>
                  </a:txBody>
                  <a:tcPr marL="49879" marR="49879" marT="24940" marB="24940">
                    <a:lnL>
                      <a:noFill/>
                    </a:lnL>
                  </a:tcPr>
                </a:tc>
                <a:extLst>
                  <a:ext uri="{0D108BD9-81ED-4DB2-BD59-A6C34878D82A}">
                    <a16:rowId xmlns:a16="http://schemas.microsoft.com/office/drawing/2014/main" val="2668844886"/>
                  </a:ext>
                </a:extLst>
              </a:tr>
              <a:tr h="266084">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tr-TR" sz="1000">
                          <a:effectLst/>
                          <a:latin typeface="ui-monospace"/>
                        </a:rPr>
                        <a:t>(</a:t>
                      </a:r>
                    </a:p>
                  </a:txBody>
                  <a:tcPr marL="41566" marR="41566" marT="24940" marB="24940">
                    <a:lnL>
                      <a:noFill/>
                    </a:lnL>
                    <a:lnR>
                      <a:noFill/>
                    </a:lnR>
                    <a:lnB>
                      <a:noFill/>
                    </a:lnB>
                  </a:tcPr>
                </a:tc>
                <a:extLst>
                  <a:ext uri="{0D108BD9-81ED-4DB2-BD59-A6C34878D82A}">
                    <a16:rowId xmlns:a16="http://schemas.microsoft.com/office/drawing/2014/main" val="3231228786"/>
                  </a:ext>
                </a:extLst>
              </a:tr>
              <a:tr h="258012">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en-US" sz="1000" dirty="0" err="1">
                          <a:effectLst/>
                          <a:latin typeface="ui-monospace"/>
                        </a:rPr>
                        <a:t>FullName</a:t>
                      </a:r>
                      <a:r>
                        <a:rPr lang="en-US" sz="1000" dirty="0">
                          <a:effectLst/>
                          <a:latin typeface="ui-monospace"/>
                        </a:rPr>
                        <a:t>, </a:t>
                      </a:r>
                      <a:r>
                        <a:rPr lang="en-US" sz="1000" dirty="0" err="1">
                          <a:effectLst/>
                          <a:latin typeface="ui-monospace"/>
                        </a:rPr>
                        <a:t>FullAddress</a:t>
                      </a:r>
                      <a:r>
                        <a:rPr lang="en-US" sz="1000" dirty="0">
                          <a:effectLst/>
                          <a:latin typeface="ui-monospace"/>
                        </a:rPr>
                        <a:t>, </a:t>
                      </a:r>
                      <a:r>
                        <a:rPr lang="en-US" sz="1000" dirty="0" err="1">
                          <a:effectLst/>
                          <a:latin typeface="ui-monospace"/>
                        </a:rPr>
                        <a:t>Email,UserName</a:t>
                      </a:r>
                      <a:endParaRPr lang="en-US" sz="1000" dirty="0">
                        <a:effectLst/>
                        <a:latin typeface="ui-monospace"/>
                      </a:endParaRPr>
                    </a:p>
                  </a:txBody>
                  <a:tcPr marL="41566" marR="41566" marT="24940" marB="24940">
                    <a:lnL>
                      <a:noFill/>
                    </a:lnL>
                    <a:lnR>
                      <a:noFill/>
                    </a:lnR>
                    <a:lnT>
                      <a:noFill/>
                    </a:lnT>
                    <a:lnB>
                      <a:noFill/>
                    </a:lnB>
                  </a:tcPr>
                </a:tc>
                <a:extLst>
                  <a:ext uri="{0D108BD9-81ED-4DB2-BD59-A6C34878D82A}">
                    <a16:rowId xmlns:a16="http://schemas.microsoft.com/office/drawing/2014/main" val="3791657715"/>
                  </a:ext>
                </a:extLst>
              </a:tr>
              <a:tr h="266084">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tr-TR" sz="1000" dirty="0">
                          <a:effectLst/>
                          <a:latin typeface="ui-monospace"/>
                        </a:rPr>
                        <a:t>)</a:t>
                      </a:r>
                    </a:p>
                  </a:txBody>
                  <a:tcPr marL="41566" marR="41566" marT="24940" marB="24940">
                    <a:lnL>
                      <a:noFill/>
                    </a:lnL>
                    <a:lnR>
                      <a:noFill/>
                    </a:lnR>
                    <a:lnT>
                      <a:noFill/>
                    </a:lnT>
                    <a:lnB>
                      <a:noFill/>
                    </a:lnB>
                  </a:tcPr>
                </a:tc>
                <a:extLst>
                  <a:ext uri="{0D108BD9-81ED-4DB2-BD59-A6C34878D82A}">
                    <a16:rowId xmlns:a16="http://schemas.microsoft.com/office/drawing/2014/main" val="1573218262"/>
                  </a:ext>
                </a:extLst>
              </a:tr>
              <a:tr h="266084">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tr-TR" sz="1000" dirty="0">
                          <a:effectLst/>
                          <a:latin typeface="ui-monospace"/>
                        </a:rPr>
                        <a:t>VALUES</a:t>
                      </a:r>
                    </a:p>
                  </a:txBody>
                  <a:tcPr marL="41566" marR="41566" marT="24940" marB="24940">
                    <a:lnL>
                      <a:noFill/>
                    </a:lnL>
                    <a:lnR>
                      <a:noFill/>
                    </a:lnR>
                    <a:lnT>
                      <a:noFill/>
                    </a:lnT>
                    <a:lnB>
                      <a:noFill/>
                    </a:lnB>
                  </a:tcPr>
                </a:tc>
                <a:extLst>
                  <a:ext uri="{0D108BD9-81ED-4DB2-BD59-A6C34878D82A}">
                    <a16:rowId xmlns:a16="http://schemas.microsoft.com/office/drawing/2014/main" val="3123584671"/>
                  </a:ext>
                </a:extLst>
              </a:tr>
              <a:tr h="219987">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tr-TR" sz="1000" dirty="0">
                          <a:effectLst/>
                          <a:latin typeface="ui-monospace"/>
                        </a:rPr>
                        <a:t>(‘Murat', '</a:t>
                      </a:r>
                      <a:r>
                        <a:rPr lang="tr-TR" sz="1000" dirty="0" err="1">
                          <a:effectLst/>
                          <a:latin typeface="ui-monospace"/>
                        </a:rPr>
                        <a:t>Blk</a:t>
                      </a:r>
                      <a:r>
                        <a:rPr lang="tr-TR" sz="1000" dirty="0">
                          <a:effectLst/>
                          <a:latin typeface="ui-monospace"/>
                        </a:rPr>
                        <a:t> 123 </a:t>
                      </a:r>
                      <a:r>
                        <a:rPr lang="tr-TR" sz="1000" dirty="0" err="1">
                          <a:effectLst/>
                          <a:latin typeface="ui-monospace"/>
                        </a:rPr>
                        <a:t>Sunshine</a:t>
                      </a:r>
                      <a:r>
                        <a:rPr lang="tr-TR" sz="1000" dirty="0">
                          <a:effectLst/>
                          <a:latin typeface="ui-monospace"/>
                        </a:rPr>
                        <a:t> </a:t>
                      </a:r>
                      <a:r>
                        <a:rPr lang="tr-TR" sz="1000" dirty="0" err="1">
                          <a:effectLst/>
                          <a:latin typeface="ui-monospace"/>
                        </a:rPr>
                        <a:t>Avenue</a:t>
                      </a:r>
                      <a:r>
                        <a:rPr lang="tr-TR" sz="1000" dirty="0">
                          <a:effectLst/>
                          <a:latin typeface="ui-monospace"/>
                        </a:rPr>
                        <a:t>', ‘murat@gmail.com', ‘MRAT','),</a:t>
                      </a:r>
                    </a:p>
                  </a:txBody>
                  <a:tcPr marL="41566" marR="41566" marT="24940" marB="24940">
                    <a:lnL>
                      <a:noFill/>
                    </a:lnL>
                    <a:lnR>
                      <a:noFill/>
                    </a:lnR>
                    <a:lnT>
                      <a:noFill/>
                    </a:lnT>
                    <a:lnB>
                      <a:noFill/>
                    </a:lnB>
                  </a:tcPr>
                </a:tc>
                <a:extLst>
                  <a:ext uri="{0D108BD9-81ED-4DB2-BD59-A6C34878D82A}">
                    <a16:rowId xmlns:a16="http://schemas.microsoft.com/office/drawing/2014/main" val="3833330290"/>
                  </a:ext>
                </a:extLst>
              </a:tr>
              <a:tr h="89098">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en-US" sz="1000" dirty="0">
                          <a:effectLst/>
                          <a:latin typeface="ui-monospace"/>
                        </a:rPr>
                        <a:t>(‘</a:t>
                      </a:r>
                      <a:r>
                        <a:rPr lang="tr-TR" sz="1000" dirty="0" err="1">
                          <a:effectLst/>
                          <a:latin typeface="ui-monospace"/>
                        </a:rPr>
                        <a:t>Roya</a:t>
                      </a:r>
                      <a:r>
                        <a:rPr lang="en-US" sz="1000" dirty="0">
                          <a:effectLst/>
                          <a:latin typeface="ui-monospace"/>
                        </a:rPr>
                        <a:t>', 'Blk 225 North East CDC', ‘</a:t>
                      </a:r>
                      <a:r>
                        <a:rPr lang="tr-TR" sz="1000" dirty="0" err="1">
                          <a:effectLst/>
                          <a:latin typeface="ui-monospace"/>
                        </a:rPr>
                        <a:t>roya</a:t>
                      </a:r>
                      <a:r>
                        <a:rPr lang="en-US" sz="1000" dirty="0">
                          <a:effectLst/>
                          <a:latin typeface="ui-monospace"/>
                        </a:rPr>
                        <a:t>@gmail.com', ‘</a:t>
                      </a:r>
                      <a:r>
                        <a:rPr lang="tr-TR" sz="1000" dirty="0">
                          <a:effectLst/>
                          <a:latin typeface="ui-monospace"/>
                        </a:rPr>
                        <a:t>Roya436</a:t>
                      </a:r>
                      <a:r>
                        <a:rPr lang="en-US" sz="1000" dirty="0">
                          <a:effectLst/>
                          <a:latin typeface="ui-monospace"/>
                        </a:rPr>
                        <a:t>),</a:t>
                      </a:r>
                    </a:p>
                  </a:txBody>
                  <a:tcPr marL="41566" marR="41566" marT="24940" marB="24940">
                    <a:lnL>
                      <a:noFill/>
                    </a:lnL>
                    <a:lnR>
                      <a:noFill/>
                    </a:lnR>
                    <a:lnT>
                      <a:noFill/>
                    </a:lnT>
                    <a:lnB>
                      <a:noFill/>
                    </a:lnB>
                  </a:tcPr>
                </a:tc>
                <a:extLst>
                  <a:ext uri="{0D108BD9-81ED-4DB2-BD59-A6C34878D82A}">
                    <a16:rowId xmlns:a16="http://schemas.microsoft.com/office/drawing/2014/main" val="17795290"/>
                  </a:ext>
                </a:extLst>
              </a:tr>
              <a:tr h="129887">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tr-TR" sz="1000" dirty="0">
                          <a:effectLst/>
                          <a:latin typeface="ui-monospace"/>
                        </a:rPr>
                        <a:t>(‘Irmak', '</a:t>
                      </a:r>
                      <a:r>
                        <a:rPr lang="tr-TR" sz="1000" dirty="0" err="1">
                          <a:effectLst/>
                          <a:latin typeface="ui-monospace"/>
                        </a:rPr>
                        <a:t>Blk</a:t>
                      </a:r>
                      <a:r>
                        <a:rPr lang="tr-TR" sz="1000" dirty="0">
                          <a:effectLst/>
                          <a:latin typeface="ui-monospace"/>
                        </a:rPr>
                        <a:t> 112 </a:t>
                      </a:r>
                      <a:r>
                        <a:rPr lang="tr-TR" sz="1000" dirty="0" err="1">
                          <a:effectLst/>
                          <a:latin typeface="ui-monospace"/>
                        </a:rPr>
                        <a:t>Singapore</a:t>
                      </a:r>
                      <a:r>
                        <a:rPr lang="tr-TR" sz="1000" dirty="0">
                          <a:effectLst/>
                          <a:latin typeface="ui-monospace"/>
                        </a:rPr>
                        <a:t>', ‘irmak28@gmail.com', ‘Irmak212’),</a:t>
                      </a:r>
                    </a:p>
                    <a:p>
                      <a:pPr marL="0" marR="0" lvl="0" indent="0" algn="l" defTabSz="914400" rtl="0" eaLnBrk="1" fontAlgn="t" latinLnBrk="0" hangingPunct="1">
                        <a:lnSpc>
                          <a:spcPct val="100000"/>
                        </a:lnSpc>
                        <a:spcBef>
                          <a:spcPts val="0"/>
                        </a:spcBef>
                        <a:spcAft>
                          <a:spcPts val="0"/>
                        </a:spcAft>
                        <a:buClrTx/>
                        <a:buSzTx/>
                        <a:buFontTx/>
                        <a:buNone/>
                        <a:tabLst/>
                        <a:defRPr/>
                      </a:pPr>
                      <a:r>
                        <a:rPr lang="tr-TR" sz="1000" dirty="0">
                          <a:effectLst/>
                          <a:latin typeface="ui-monospace"/>
                        </a:rPr>
                        <a:t>(‘Baran', '</a:t>
                      </a:r>
                      <a:r>
                        <a:rPr lang="tr-TR" sz="1000" dirty="0" err="1">
                          <a:effectLst/>
                          <a:latin typeface="ui-monospace"/>
                        </a:rPr>
                        <a:t>Blk</a:t>
                      </a:r>
                      <a:r>
                        <a:rPr lang="tr-TR" sz="1000" dirty="0">
                          <a:effectLst/>
                          <a:latin typeface="ui-monospace"/>
                        </a:rPr>
                        <a:t> 556 </a:t>
                      </a:r>
                      <a:r>
                        <a:rPr lang="tr-TR" sz="1000" dirty="0" err="1">
                          <a:effectLst/>
                          <a:latin typeface="ui-monospace"/>
                        </a:rPr>
                        <a:t>Serangon</a:t>
                      </a:r>
                      <a:r>
                        <a:rPr lang="tr-TR" sz="1000" dirty="0">
                          <a:effectLst/>
                          <a:latin typeface="ui-monospace"/>
                        </a:rPr>
                        <a:t> Drive’, ‘baran09@hotmail.com’, ‘baran85’),</a:t>
                      </a:r>
                    </a:p>
                    <a:p>
                      <a:pPr fontAlgn="t"/>
                      <a:endParaRPr lang="tr-TR" sz="1000" dirty="0">
                        <a:effectLst/>
                        <a:latin typeface="ui-monospace"/>
                      </a:endParaRPr>
                    </a:p>
                  </a:txBody>
                  <a:tcPr marL="41566" marR="41566" marT="24940" marB="24940">
                    <a:lnL>
                      <a:noFill/>
                    </a:lnL>
                    <a:lnR>
                      <a:noFill/>
                    </a:lnR>
                    <a:lnT>
                      <a:noFill/>
                    </a:lnT>
                    <a:lnB>
                      <a:noFill/>
                    </a:lnB>
                  </a:tcPr>
                </a:tc>
                <a:extLst>
                  <a:ext uri="{0D108BD9-81ED-4DB2-BD59-A6C34878D82A}">
                    <a16:rowId xmlns:a16="http://schemas.microsoft.com/office/drawing/2014/main" val="2410150984"/>
                  </a:ext>
                </a:extLst>
              </a:tr>
              <a:tr h="0">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000" dirty="0">
                          <a:effectLst/>
                          <a:latin typeface="ui-monospace"/>
                        </a:rPr>
                        <a:t>Select *</a:t>
                      </a:r>
                    </a:p>
                  </a:txBody>
                  <a:tcPr marL="49879" marR="49879" marT="24940" marB="24940">
                    <a:lnL>
                      <a:noFill/>
                    </a:lnL>
                    <a:lnR>
                      <a:noFill/>
                    </a:lnR>
                    <a:lnT>
                      <a:noFill/>
                    </a:lnT>
                    <a:lnB>
                      <a:noFill/>
                    </a:lnB>
                  </a:tcPr>
                </a:tc>
                <a:extLst>
                  <a:ext uri="{0D108BD9-81ED-4DB2-BD59-A6C34878D82A}">
                    <a16:rowId xmlns:a16="http://schemas.microsoft.com/office/drawing/2014/main" val="2647462482"/>
                  </a:ext>
                </a:extLst>
              </a:tr>
              <a:tr h="667025">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tr-TR" sz="1000" dirty="0" err="1">
                          <a:effectLst/>
                          <a:latin typeface="ui-monospace"/>
                        </a:rPr>
                        <a:t>from</a:t>
                      </a:r>
                      <a:r>
                        <a:rPr lang="tr-TR" sz="1000" dirty="0">
                          <a:effectLst/>
                          <a:latin typeface="ui-monospace"/>
                        </a:rPr>
                        <a:t> </a:t>
                      </a:r>
                      <a:r>
                        <a:rPr lang="tr-TR" sz="1000" dirty="0" err="1">
                          <a:effectLst/>
                          <a:latin typeface="ui-monospace"/>
                        </a:rPr>
                        <a:t>dbo.Customer</a:t>
                      </a:r>
                      <a:endParaRPr lang="tr-TR" sz="1000" dirty="0">
                        <a:effectLst/>
                        <a:latin typeface="ui-monospace"/>
                      </a:endParaRPr>
                    </a:p>
                  </a:txBody>
                  <a:tcPr marL="41566" marR="41566" marT="24940" marB="24940">
                    <a:lnL>
                      <a:noFill/>
                    </a:lnL>
                    <a:lnR>
                      <a:noFill/>
                    </a:lnR>
                    <a:lnT>
                      <a:noFill/>
                    </a:lnT>
                    <a:lnB>
                      <a:noFill/>
                    </a:lnB>
                  </a:tcPr>
                </a:tc>
                <a:extLst>
                  <a:ext uri="{0D108BD9-81ED-4DB2-BD59-A6C34878D82A}">
                    <a16:rowId xmlns:a16="http://schemas.microsoft.com/office/drawing/2014/main" val="3475157683"/>
                  </a:ext>
                </a:extLst>
              </a:tr>
            </a:tbl>
          </a:graphicData>
        </a:graphic>
      </p:graphicFrame>
    </p:spTree>
    <p:extLst>
      <p:ext uri="{BB962C8B-B14F-4D97-AF65-F5344CB8AC3E}">
        <p14:creationId xmlns:p14="http://schemas.microsoft.com/office/powerpoint/2010/main" val="925761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797E486-282B-4FDC-A264-72943207A9BF}"/>
              </a:ext>
            </a:extLst>
          </p:cNvPr>
          <p:cNvSpPr>
            <a:spLocks noGrp="1"/>
          </p:cNvSpPr>
          <p:nvPr>
            <p:ph type="title"/>
          </p:nvPr>
        </p:nvSpPr>
        <p:spPr/>
        <p:txBody>
          <a:bodyPr/>
          <a:lstStyle/>
          <a:p>
            <a:r>
              <a:rPr lang="tr-TR" dirty="0" err="1"/>
              <a:t>Inserting</a:t>
            </a:r>
            <a:r>
              <a:rPr lang="tr-TR" dirty="0"/>
              <a:t> </a:t>
            </a:r>
            <a:r>
              <a:rPr lang="tr-TR" dirty="0" err="1"/>
              <a:t>Table</a:t>
            </a:r>
            <a:endParaRPr lang="tr-TR" dirty="0"/>
          </a:p>
        </p:txBody>
      </p:sp>
      <p:graphicFrame>
        <p:nvGraphicFramePr>
          <p:cNvPr id="5" name="İçerik Yer Tutucusu 4">
            <a:extLst>
              <a:ext uri="{FF2B5EF4-FFF2-40B4-BE49-F238E27FC236}">
                <a16:creationId xmlns:a16="http://schemas.microsoft.com/office/drawing/2014/main" id="{CB136EF0-27F8-45E8-B1EF-53FD6CCF0E6B}"/>
              </a:ext>
            </a:extLst>
          </p:cNvPr>
          <p:cNvGraphicFramePr>
            <a:graphicFrameLocks noGrp="1"/>
          </p:cNvGraphicFramePr>
          <p:nvPr>
            <p:ph idx="1"/>
            <p:extLst>
              <p:ext uri="{D42A27DB-BD31-4B8C-83A1-F6EECF244321}">
                <p14:modId xmlns:p14="http://schemas.microsoft.com/office/powerpoint/2010/main" val="3132949848"/>
              </p:ext>
            </p:extLst>
          </p:nvPr>
        </p:nvGraphicFramePr>
        <p:xfrm>
          <a:off x="1104900" y="1666240"/>
          <a:ext cx="9982199" cy="2611685"/>
        </p:xfrm>
        <a:graphic>
          <a:graphicData uri="http://schemas.openxmlformats.org/drawingml/2006/table">
            <a:tbl>
              <a:tblPr/>
              <a:tblGrid>
                <a:gridCol w="108532">
                  <a:extLst>
                    <a:ext uri="{9D8B030D-6E8A-4147-A177-3AD203B41FA5}">
                      <a16:colId xmlns:a16="http://schemas.microsoft.com/office/drawing/2014/main" val="1368552393"/>
                    </a:ext>
                  </a:extLst>
                </a:gridCol>
                <a:gridCol w="9873667">
                  <a:extLst>
                    <a:ext uri="{9D8B030D-6E8A-4147-A177-3AD203B41FA5}">
                      <a16:colId xmlns:a16="http://schemas.microsoft.com/office/drawing/2014/main" val="2287982199"/>
                    </a:ext>
                  </a:extLst>
                </a:gridCol>
              </a:tblGrid>
              <a:tr h="323136">
                <a:tc>
                  <a:txBody>
                    <a:bodyPr/>
                    <a:lstStyle/>
                    <a:p>
                      <a:pPr fontAlgn="t"/>
                      <a:endParaRPr lang="en-US" sz="1000" dirty="0">
                        <a:effectLst/>
                        <a:latin typeface="ui-monospace"/>
                      </a:endParaRPr>
                    </a:p>
                  </a:txBody>
                  <a:tcPr marL="41566" marR="41566" marT="24940" marB="24940">
                    <a:lnL>
                      <a:noFill/>
                    </a:lnL>
                    <a:lnR>
                      <a:noFill/>
                    </a:lnR>
                    <a:lnT>
                      <a:noFill/>
                    </a:lnT>
                    <a:lnB>
                      <a:noFill/>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effectLst/>
                          <a:latin typeface="ui-monospace"/>
                        </a:rPr>
                        <a:t>INSERT INTO </a:t>
                      </a:r>
                      <a:r>
                        <a:rPr lang="en-US" sz="1000" dirty="0" err="1">
                          <a:effectLst/>
                          <a:latin typeface="ui-monospace"/>
                        </a:rPr>
                        <a:t>dbo.CreditCard</a:t>
                      </a:r>
                      <a:endParaRPr lang="en-US" sz="1000" dirty="0">
                        <a:effectLst/>
                        <a:latin typeface="ui-monospace"/>
                      </a:endParaRPr>
                    </a:p>
                    <a:p>
                      <a:endParaRPr lang="tr-TR" sz="1000" dirty="0"/>
                    </a:p>
                  </a:txBody>
                  <a:tcPr marL="49879" marR="49879" marT="24940" marB="24940">
                    <a:lnL>
                      <a:noFill/>
                    </a:lnL>
                  </a:tcPr>
                </a:tc>
                <a:extLst>
                  <a:ext uri="{0D108BD9-81ED-4DB2-BD59-A6C34878D82A}">
                    <a16:rowId xmlns:a16="http://schemas.microsoft.com/office/drawing/2014/main" val="4209601675"/>
                  </a:ext>
                </a:extLst>
              </a:tr>
              <a:tr h="201419">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tr-TR" sz="1000" dirty="0">
                          <a:effectLst/>
                          <a:latin typeface="ui-monospace"/>
                        </a:rPr>
                        <a:t>(</a:t>
                      </a:r>
                    </a:p>
                  </a:txBody>
                  <a:tcPr marL="41566" marR="41566" marT="24940" marB="24940">
                    <a:lnL>
                      <a:noFill/>
                    </a:lnL>
                    <a:lnR>
                      <a:noFill/>
                    </a:lnR>
                    <a:lnB>
                      <a:noFill/>
                    </a:lnB>
                  </a:tcPr>
                </a:tc>
                <a:extLst>
                  <a:ext uri="{0D108BD9-81ED-4DB2-BD59-A6C34878D82A}">
                    <a16:rowId xmlns:a16="http://schemas.microsoft.com/office/drawing/2014/main" val="653546070"/>
                  </a:ext>
                </a:extLst>
              </a:tr>
              <a:tr h="179225">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tr-TR" sz="1000" dirty="0" err="1">
                          <a:effectLst/>
                          <a:latin typeface="ui-monospace"/>
                        </a:rPr>
                        <a:t>CreditCardNumber</a:t>
                      </a:r>
                      <a:r>
                        <a:rPr lang="tr-TR" sz="1000" dirty="0">
                          <a:effectLst/>
                          <a:latin typeface="ui-monospace"/>
                        </a:rPr>
                        <a:t>, </a:t>
                      </a:r>
                      <a:r>
                        <a:rPr lang="tr-TR" sz="1000" dirty="0" err="1">
                          <a:effectLst/>
                          <a:latin typeface="ui-monospace"/>
                        </a:rPr>
                        <a:t>CustomerID</a:t>
                      </a:r>
                      <a:endParaRPr lang="tr-TR" sz="1000" dirty="0">
                        <a:effectLst/>
                        <a:latin typeface="ui-monospace"/>
                      </a:endParaRPr>
                    </a:p>
                  </a:txBody>
                  <a:tcPr marL="41566" marR="41566" marT="24940" marB="24940">
                    <a:lnL>
                      <a:noFill/>
                    </a:lnL>
                    <a:lnR>
                      <a:noFill/>
                    </a:lnR>
                    <a:lnT>
                      <a:noFill/>
                    </a:lnT>
                    <a:lnB>
                      <a:noFill/>
                    </a:lnB>
                  </a:tcPr>
                </a:tc>
                <a:extLst>
                  <a:ext uri="{0D108BD9-81ED-4DB2-BD59-A6C34878D82A}">
                    <a16:rowId xmlns:a16="http://schemas.microsoft.com/office/drawing/2014/main" val="3590821651"/>
                  </a:ext>
                </a:extLst>
              </a:tr>
              <a:tr h="180180">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tr-TR" sz="1000" dirty="0">
                          <a:effectLst/>
                          <a:latin typeface="ui-monospace"/>
                        </a:rPr>
                        <a:t>)</a:t>
                      </a:r>
                    </a:p>
                  </a:txBody>
                  <a:tcPr marL="41566" marR="41566" marT="24940" marB="24940">
                    <a:lnL>
                      <a:noFill/>
                    </a:lnL>
                    <a:lnR>
                      <a:noFill/>
                    </a:lnR>
                    <a:lnT>
                      <a:noFill/>
                    </a:lnT>
                    <a:lnB>
                      <a:noFill/>
                    </a:lnB>
                  </a:tcPr>
                </a:tc>
                <a:extLst>
                  <a:ext uri="{0D108BD9-81ED-4DB2-BD59-A6C34878D82A}">
                    <a16:rowId xmlns:a16="http://schemas.microsoft.com/office/drawing/2014/main" val="817091434"/>
                  </a:ext>
                </a:extLst>
              </a:tr>
              <a:tr h="209394">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tr-TR" sz="1000" dirty="0">
                          <a:effectLst/>
                          <a:latin typeface="ui-monospace"/>
                        </a:rPr>
                        <a:t>VALUES</a:t>
                      </a:r>
                    </a:p>
                  </a:txBody>
                  <a:tcPr marL="41566" marR="41566" marT="24940" marB="24940">
                    <a:lnL>
                      <a:noFill/>
                    </a:lnL>
                    <a:lnR>
                      <a:noFill/>
                    </a:lnR>
                    <a:lnT>
                      <a:noFill/>
                    </a:lnT>
                    <a:lnB>
                      <a:noFill/>
                    </a:lnB>
                  </a:tcPr>
                </a:tc>
                <a:extLst>
                  <a:ext uri="{0D108BD9-81ED-4DB2-BD59-A6C34878D82A}">
                    <a16:rowId xmlns:a16="http://schemas.microsoft.com/office/drawing/2014/main" val="2699353186"/>
                  </a:ext>
                </a:extLst>
              </a:tr>
              <a:tr h="208344">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tr-TR" sz="1000" dirty="0">
                          <a:effectLst/>
                          <a:latin typeface="ui-monospace"/>
                        </a:rPr>
                        <a:t>('5775311057578442', 1 ),</a:t>
                      </a:r>
                    </a:p>
                  </a:txBody>
                  <a:tcPr marL="41566" marR="41566" marT="24940" marB="24940">
                    <a:lnL>
                      <a:noFill/>
                    </a:lnL>
                    <a:lnR>
                      <a:noFill/>
                    </a:lnR>
                    <a:lnT>
                      <a:noFill/>
                    </a:lnT>
                    <a:lnB>
                      <a:noFill/>
                    </a:lnB>
                  </a:tcPr>
                </a:tc>
                <a:extLst>
                  <a:ext uri="{0D108BD9-81ED-4DB2-BD59-A6C34878D82A}">
                    <a16:rowId xmlns:a16="http://schemas.microsoft.com/office/drawing/2014/main" val="3296448590"/>
                  </a:ext>
                </a:extLst>
              </a:tr>
              <a:tr h="208344">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tr-TR" sz="1000" dirty="0">
                          <a:effectLst/>
                          <a:latin typeface="ui-monospace"/>
                        </a:rPr>
                        <a:t>('5775311334578442', 1),</a:t>
                      </a:r>
                    </a:p>
                  </a:txBody>
                  <a:tcPr marL="41566" marR="41566" marT="24940" marB="24940">
                    <a:lnL>
                      <a:noFill/>
                    </a:lnL>
                    <a:lnR>
                      <a:noFill/>
                    </a:lnR>
                    <a:lnT>
                      <a:noFill/>
                    </a:lnT>
                    <a:lnB>
                      <a:noFill/>
                    </a:lnB>
                  </a:tcPr>
                </a:tc>
                <a:extLst>
                  <a:ext uri="{0D108BD9-81ED-4DB2-BD59-A6C34878D82A}">
                    <a16:rowId xmlns:a16="http://schemas.microsoft.com/office/drawing/2014/main" val="3075802660"/>
                  </a:ext>
                </a:extLst>
              </a:tr>
              <a:tr h="254643">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tr-TR" sz="1000" dirty="0">
                          <a:effectLst/>
                          <a:latin typeface="ui-monospace"/>
                        </a:rPr>
                        <a:t>('5775324333458435', 2),</a:t>
                      </a:r>
                    </a:p>
                  </a:txBody>
                  <a:tcPr marL="41566" marR="41566" marT="24940" marB="24940">
                    <a:lnL>
                      <a:noFill/>
                    </a:lnL>
                    <a:lnR>
                      <a:noFill/>
                    </a:lnR>
                    <a:lnT>
                      <a:noFill/>
                    </a:lnT>
                    <a:lnB>
                      <a:noFill/>
                    </a:lnB>
                  </a:tcPr>
                </a:tc>
                <a:extLst>
                  <a:ext uri="{0D108BD9-81ED-4DB2-BD59-A6C34878D82A}">
                    <a16:rowId xmlns:a16="http://schemas.microsoft.com/office/drawing/2014/main" val="2547490846"/>
                  </a:ext>
                </a:extLst>
              </a:tr>
              <a:tr h="162046">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tr-TR" sz="1000" dirty="0">
                          <a:effectLst/>
                          <a:latin typeface="ui-monospace"/>
                        </a:rPr>
                        <a:t>('5775344234618782', 3),</a:t>
                      </a:r>
                    </a:p>
                  </a:txBody>
                  <a:tcPr marL="41566" marR="41566" marT="24940" marB="24940">
                    <a:lnL>
                      <a:noFill/>
                    </a:lnL>
                    <a:lnR>
                      <a:noFill/>
                    </a:lnR>
                    <a:lnT>
                      <a:noFill/>
                    </a:lnT>
                    <a:lnB>
                      <a:noFill/>
                    </a:lnB>
                  </a:tcPr>
                </a:tc>
                <a:extLst>
                  <a:ext uri="{0D108BD9-81ED-4DB2-BD59-A6C34878D82A}">
                    <a16:rowId xmlns:a16="http://schemas.microsoft.com/office/drawing/2014/main" val="4243307582"/>
                  </a:ext>
                </a:extLst>
              </a:tr>
              <a:tr h="244024">
                <a:tc>
                  <a:txBody>
                    <a:bodyPr/>
                    <a:lstStyle/>
                    <a:p>
                      <a:pPr algn="r" fontAlgn="t"/>
                      <a:endParaRPr lang="tr-TR" sz="1000" dirty="0">
                        <a:effectLst/>
                        <a:latin typeface="ui-monospace"/>
                      </a:endParaRPr>
                    </a:p>
                  </a:txBody>
                  <a:tcPr marL="41566" marR="41566" marT="24940" marB="24940">
                    <a:lnL>
                      <a:noFill/>
                    </a:lnL>
                    <a:lnR>
                      <a:noFill/>
                    </a:lnR>
                    <a:lnT>
                      <a:noFill/>
                    </a:lnT>
                    <a:lnB>
                      <a:noFill/>
                    </a:lnB>
                  </a:tcPr>
                </a:tc>
                <a:tc>
                  <a:txBody>
                    <a:bodyPr/>
                    <a:lstStyle/>
                    <a:p>
                      <a:pPr fontAlgn="t"/>
                      <a:r>
                        <a:rPr lang="tr-TR" sz="1000" dirty="0">
                          <a:effectLst/>
                          <a:latin typeface="ui-monospace"/>
                        </a:rPr>
                        <a:t>Select *</a:t>
                      </a:r>
                    </a:p>
                  </a:txBody>
                  <a:tcPr marL="41566" marR="41566" marT="24940" marB="24940">
                    <a:lnL>
                      <a:noFill/>
                    </a:lnL>
                    <a:lnR>
                      <a:noFill/>
                    </a:lnR>
                    <a:lnT>
                      <a:noFill/>
                    </a:lnT>
                    <a:lnB>
                      <a:noFill/>
                    </a:lnB>
                  </a:tcPr>
                </a:tc>
                <a:extLst>
                  <a:ext uri="{0D108BD9-81ED-4DB2-BD59-A6C34878D82A}">
                    <a16:rowId xmlns:a16="http://schemas.microsoft.com/office/drawing/2014/main" val="2712817140"/>
                  </a:ext>
                </a:extLst>
              </a:tr>
              <a:tr h="323136">
                <a:tc>
                  <a:txBody>
                    <a:bodyPr/>
                    <a:lstStyle/>
                    <a:p>
                      <a:pPr algn="r" fontAlgn="t"/>
                      <a:endParaRPr lang="tr-TR" sz="1000">
                        <a:effectLst/>
                        <a:latin typeface="ui-monospace"/>
                      </a:endParaRPr>
                    </a:p>
                  </a:txBody>
                  <a:tcPr marL="41566" marR="41566" marT="24940" marB="24940">
                    <a:lnL>
                      <a:noFill/>
                    </a:lnL>
                    <a:lnR>
                      <a:noFill/>
                    </a:lnR>
                    <a:lnT>
                      <a:noFill/>
                    </a:lnT>
                    <a:lnB>
                      <a:noFill/>
                    </a:lnB>
                  </a:tcPr>
                </a:tc>
                <a:tc>
                  <a:txBody>
                    <a:bodyPr/>
                    <a:lstStyle/>
                    <a:p>
                      <a:pPr fontAlgn="t"/>
                      <a:r>
                        <a:rPr lang="tr-TR" sz="1000" dirty="0" err="1">
                          <a:effectLst/>
                          <a:latin typeface="ui-monospace"/>
                        </a:rPr>
                        <a:t>from</a:t>
                      </a:r>
                      <a:r>
                        <a:rPr lang="tr-TR" sz="1000" dirty="0">
                          <a:effectLst/>
                          <a:latin typeface="ui-monospace"/>
                        </a:rPr>
                        <a:t> </a:t>
                      </a:r>
                      <a:r>
                        <a:rPr lang="tr-TR" sz="1000" dirty="0" err="1">
                          <a:effectLst/>
                          <a:latin typeface="ui-monospace"/>
                        </a:rPr>
                        <a:t>dbo.CreditCard</a:t>
                      </a:r>
                      <a:endParaRPr lang="tr-TR" sz="1000" dirty="0">
                        <a:effectLst/>
                        <a:latin typeface="ui-monospace"/>
                      </a:endParaRPr>
                    </a:p>
                  </a:txBody>
                  <a:tcPr marL="41566" marR="41566" marT="24940" marB="24940">
                    <a:lnL>
                      <a:noFill/>
                    </a:lnL>
                    <a:lnR>
                      <a:noFill/>
                    </a:lnR>
                    <a:lnT>
                      <a:noFill/>
                    </a:lnT>
                    <a:lnB>
                      <a:noFill/>
                    </a:lnB>
                  </a:tcPr>
                </a:tc>
                <a:extLst>
                  <a:ext uri="{0D108BD9-81ED-4DB2-BD59-A6C34878D82A}">
                    <a16:rowId xmlns:a16="http://schemas.microsoft.com/office/drawing/2014/main" val="3397543030"/>
                  </a:ext>
                </a:extLst>
              </a:tr>
            </a:tbl>
          </a:graphicData>
        </a:graphic>
      </p:graphicFrame>
    </p:spTree>
    <p:extLst>
      <p:ext uri="{BB962C8B-B14F-4D97-AF65-F5344CB8AC3E}">
        <p14:creationId xmlns:p14="http://schemas.microsoft.com/office/powerpoint/2010/main" val="1411834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59C49B7-0964-4600-98F0-ADC69C582529}"/>
              </a:ext>
            </a:extLst>
          </p:cNvPr>
          <p:cNvSpPr>
            <a:spLocks noGrp="1"/>
          </p:cNvSpPr>
          <p:nvPr>
            <p:ph type="title"/>
          </p:nvPr>
        </p:nvSpPr>
        <p:spPr/>
        <p:txBody>
          <a:bodyPr/>
          <a:lstStyle/>
          <a:p>
            <a:r>
              <a:rPr lang="tr-TR" dirty="0" err="1"/>
              <a:t>Some</a:t>
            </a:r>
            <a:r>
              <a:rPr lang="tr-TR" dirty="0"/>
              <a:t> </a:t>
            </a:r>
            <a:r>
              <a:rPr lang="tr-TR" dirty="0" err="1"/>
              <a:t>queries</a:t>
            </a:r>
            <a:r>
              <a:rPr lang="tr-TR" dirty="0"/>
              <a:t> </a:t>
            </a:r>
            <a:r>
              <a:rPr lang="tr-TR" dirty="0" err="1"/>
              <a:t>about</a:t>
            </a:r>
            <a:r>
              <a:rPr lang="tr-TR" dirty="0"/>
              <a:t> </a:t>
            </a:r>
            <a:r>
              <a:rPr lang="tr-TR" dirty="0" err="1"/>
              <a:t>database</a:t>
            </a:r>
            <a:endParaRPr lang="tr-TR" dirty="0"/>
          </a:p>
        </p:txBody>
      </p:sp>
      <p:sp>
        <p:nvSpPr>
          <p:cNvPr id="3" name="Metin Yer Tutucusu 2">
            <a:extLst>
              <a:ext uri="{FF2B5EF4-FFF2-40B4-BE49-F238E27FC236}">
                <a16:creationId xmlns:a16="http://schemas.microsoft.com/office/drawing/2014/main" id="{5BEBB4DF-8793-472C-B1D7-A2B6EE562329}"/>
              </a:ext>
            </a:extLst>
          </p:cNvPr>
          <p:cNvSpPr>
            <a:spLocks noGrp="1"/>
          </p:cNvSpPr>
          <p:nvPr>
            <p:ph type="body" sz="half" idx="2"/>
          </p:nvPr>
        </p:nvSpPr>
        <p:spPr/>
        <p:txBody>
          <a:bodyPr/>
          <a:lstStyle/>
          <a:p>
            <a:endParaRPr lang="tr-TR"/>
          </a:p>
        </p:txBody>
      </p:sp>
      <p:sp>
        <p:nvSpPr>
          <p:cNvPr id="4" name="İçerik Yer Tutucusu 3">
            <a:extLst>
              <a:ext uri="{FF2B5EF4-FFF2-40B4-BE49-F238E27FC236}">
                <a16:creationId xmlns:a16="http://schemas.microsoft.com/office/drawing/2014/main" id="{A92E8C14-6F56-4E24-8532-96D300842AA7}"/>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val="939137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350B85-12B2-4F9B-B2DF-B0B3BE96D82D}"/>
              </a:ext>
            </a:extLst>
          </p:cNvPr>
          <p:cNvSpPr>
            <a:spLocks noGrp="1"/>
          </p:cNvSpPr>
          <p:nvPr>
            <p:ph type="title"/>
          </p:nvPr>
        </p:nvSpPr>
        <p:spPr/>
        <p:txBody>
          <a:bodyPr/>
          <a:lstStyle/>
          <a:p>
            <a:r>
              <a:rPr lang="en-US" sz="1800" dirty="0">
                <a:solidFill>
                  <a:srgbClr val="008000"/>
                </a:solidFill>
                <a:latin typeface="Consolas" panose="020B0609020204030204" pitchFamily="49" charset="0"/>
              </a:rPr>
              <a:t>Find customers that have one paid for at least an item from each restricted shop.</a:t>
            </a:r>
            <a:endParaRPr lang="tr-TR" dirty="0"/>
          </a:p>
        </p:txBody>
      </p:sp>
      <p:sp>
        <p:nvSpPr>
          <p:cNvPr id="3" name="Metin Yer Tutucusu 2">
            <a:extLst>
              <a:ext uri="{FF2B5EF4-FFF2-40B4-BE49-F238E27FC236}">
                <a16:creationId xmlns:a16="http://schemas.microsoft.com/office/drawing/2014/main" id="{C85CFC44-1731-4720-8AAF-768149C073DB}"/>
              </a:ext>
            </a:extLst>
          </p:cNvPr>
          <p:cNvSpPr>
            <a:spLocks noGrp="1"/>
          </p:cNvSpPr>
          <p:nvPr>
            <p:ph type="body" sz="half" idx="2"/>
          </p:nvPr>
        </p:nvSpPr>
        <p:spPr>
          <a:xfrm>
            <a:off x="1104900" y="1600200"/>
            <a:ext cx="9980682" cy="4572000"/>
          </a:xfrm>
        </p:spPr>
        <p:txBody>
          <a:bodyPr>
            <a:normAutofit fontScale="92500" lnSpcReduction="20000"/>
          </a:bodyPr>
          <a:lstStyle/>
          <a:p>
            <a:r>
              <a:rPr lang="tr-TR" sz="1800" dirty="0">
                <a:solidFill>
                  <a:srgbClr val="0000FF"/>
                </a:solidFill>
                <a:latin typeface="Consolas" panose="020B0609020204030204" pitchFamily="49" charset="0"/>
              </a:rPr>
              <a:t>SELECT</a:t>
            </a:r>
            <a:r>
              <a:rPr lang="tr-TR" sz="1800" dirty="0">
                <a:solidFill>
                  <a:srgbClr val="000000"/>
                </a:solidFill>
                <a:latin typeface="Consolas" panose="020B0609020204030204" pitchFamily="49" charset="0"/>
              </a:rPr>
              <a:t> </a:t>
            </a:r>
            <a:r>
              <a:rPr lang="tr-TR" sz="1800" dirty="0" err="1">
                <a:solidFill>
                  <a:srgbClr val="000000"/>
                </a:solidFill>
                <a:latin typeface="Consolas" panose="020B0609020204030204" pitchFamily="49" charset="0"/>
              </a:rPr>
              <a:t>c</a:t>
            </a:r>
            <a:r>
              <a:rPr lang="tr-TR" sz="1800" dirty="0" err="1">
                <a:solidFill>
                  <a:srgbClr val="808080"/>
                </a:solidFill>
                <a:latin typeface="Consolas" panose="020B0609020204030204" pitchFamily="49" charset="0"/>
              </a:rPr>
              <a:t>.</a:t>
            </a:r>
            <a:r>
              <a:rPr lang="tr-TR" sz="1800" dirty="0" err="1">
                <a:solidFill>
                  <a:srgbClr val="000000"/>
                </a:solidFill>
                <a:latin typeface="Consolas" panose="020B0609020204030204" pitchFamily="49" charset="0"/>
              </a:rPr>
              <a:t>FullName</a:t>
            </a:r>
            <a:r>
              <a:rPr lang="tr-TR" sz="1800" dirty="0">
                <a:solidFill>
                  <a:srgbClr val="000000"/>
                </a:solidFill>
                <a:latin typeface="Consolas" panose="020B0609020204030204" pitchFamily="49" charset="0"/>
              </a:rPr>
              <a:t> </a:t>
            </a:r>
          </a:p>
          <a:p>
            <a:r>
              <a:rPr lang="tr-TR" sz="1800" dirty="0">
                <a:solidFill>
                  <a:srgbClr val="0000FF"/>
                </a:solidFill>
                <a:latin typeface="Consolas" panose="020B0609020204030204" pitchFamily="49" charset="0"/>
              </a:rPr>
              <a:t>FROM</a:t>
            </a:r>
            <a:r>
              <a:rPr lang="tr-TR" sz="1800" dirty="0">
                <a:solidFill>
                  <a:srgbClr val="000000"/>
                </a:solidFill>
                <a:latin typeface="Consolas" panose="020B0609020204030204" pitchFamily="49" charset="0"/>
              </a:rPr>
              <a:t> </a:t>
            </a:r>
            <a:r>
              <a:rPr lang="tr-TR" sz="1800" dirty="0" err="1">
                <a:solidFill>
                  <a:srgbClr val="000000"/>
                </a:solidFill>
                <a:latin typeface="Consolas" panose="020B0609020204030204" pitchFamily="49" charset="0"/>
              </a:rPr>
              <a:t>Customer</a:t>
            </a:r>
            <a:r>
              <a:rPr lang="tr-TR" sz="1800" dirty="0">
                <a:solidFill>
                  <a:srgbClr val="000000"/>
                </a:solidFill>
                <a:latin typeface="Consolas" panose="020B0609020204030204" pitchFamily="49" charset="0"/>
              </a:rPr>
              <a:t> c </a:t>
            </a:r>
          </a:p>
          <a:p>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Orders o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o</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CustomerID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CustomerID</a:t>
            </a:r>
            <a:r>
              <a:rPr lang="en-US" sz="1800" dirty="0">
                <a:solidFill>
                  <a:srgbClr val="000000"/>
                </a:solidFill>
                <a:latin typeface="Consolas" panose="020B0609020204030204" pitchFamily="49" charset="0"/>
              </a:rPr>
              <a:t> </a:t>
            </a:r>
          </a:p>
          <a:p>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CreditCard</a:t>
            </a:r>
            <a:r>
              <a:rPr lang="en-US" sz="1800" dirty="0">
                <a:solidFill>
                  <a:srgbClr val="000000"/>
                </a:solidFill>
                <a:latin typeface="Consolas" panose="020B0609020204030204" pitchFamily="49" charset="0"/>
              </a:rPr>
              <a:t> cc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cc</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CustomerID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CustomerID</a:t>
            </a:r>
            <a:r>
              <a:rPr lang="en-US" sz="1800" dirty="0">
                <a:solidFill>
                  <a:srgbClr val="000000"/>
                </a:solidFill>
                <a:latin typeface="Consolas" panose="020B0609020204030204" pitchFamily="49" charset="0"/>
              </a:rPr>
              <a:t> </a:t>
            </a:r>
          </a:p>
          <a:p>
            <a:r>
              <a:rPr lang="tr-TR" sz="1800" dirty="0">
                <a:solidFill>
                  <a:srgbClr val="808080"/>
                </a:solidFill>
                <a:latin typeface="Consolas" panose="020B0609020204030204" pitchFamily="49" charset="0"/>
              </a:rPr>
              <a:t>JOIN</a:t>
            </a:r>
            <a:r>
              <a:rPr lang="tr-TR" sz="1800" dirty="0">
                <a:solidFill>
                  <a:srgbClr val="000000"/>
                </a:solidFill>
                <a:latin typeface="Consolas" panose="020B0609020204030204" pitchFamily="49" charset="0"/>
              </a:rPr>
              <a:t> </a:t>
            </a:r>
            <a:r>
              <a:rPr lang="tr-TR" sz="1800" dirty="0" err="1">
                <a:solidFill>
                  <a:srgbClr val="000000"/>
                </a:solidFill>
                <a:latin typeface="Consolas" panose="020B0609020204030204" pitchFamily="49" charset="0"/>
              </a:rPr>
              <a:t>OrderItem</a:t>
            </a:r>
            <a:r>
              <a:rPr lang="tr-TR" sz="1800" dirty="0">
                <a:solidFill>
                  <a:srgbClr val="000000"/>
                </a:solidFill>
                <a:latin typeface="Consolas" panose="020B0609020204030204" pitchFamily="49" charset="0"/>
              </a:rPr>
              <a:t> </a:t>
            </a:r>
            <a:r>
              <a:rPr lang="tr-TR" sz="1800" dirty="0" err="1">
                <a:solidFill>
                  <a:srgbClr val="000000"/>
                </a:solidFill>
                <a:latin typeface="Consolas" panose="020B0609020204030204" pitchFamily="49" charset="0"/>
              </a:rPr>
              <a:t>oi</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ON</a:t>
            </a:r>
            <a:r>
              <a:rPr lang="tr-TR" sz="1800" dirty="0">
                <a:solidFill>
                  <a:srgbClr val="000000"/>
                </a:solidFill>
                <a:latin typeface="Consolas" panose="020B0609020204030204" pitchFamily="49" charset="0"/>
              </a:rPr>
              <a:t> </a:t>
            </a:r>
            <a:r>
              <a:rPr lang="tr-TR" sz="1800" dirty="0" err="1">
                <a:solidFill>
                  <a:srgbClr val="000000"/>
                </a:solidFill>
                <a:latin typeface="Consolas" panose="020B0609020204030204" pitchFamily="49" charset="0"/>
              </a:rPr>
              <a:t>oi</a:t>
            </a:r>
            <a:r>
              <a:rPr lang="tr-TR" sz="1800" dirty="0" err="1">
                <a:solidFill>
                  <a:srgbClr val="808080"/>
                </a:solidFill>
                <a:latin typeface="Consolas" panose="020B0609020204030204" pitchFamily="49" charset="0"/>
              </a:rPr>
              <a:t>.</a:t>
            </a:r>
            <a:r>
              <a:rPr lang="tr-TR" sz="1800" dirty="0" err="1">
                <a:solidFill>
                  <a:srgbClr val="000000"/>
                </a:solidFill>
                <a:latin typeface="Consolas" panose="020B0609020204030204" pitchFamily="49" charset="0"/>
              </a:rPr>
              <a:t>OrderID</a:t>
            </a:r>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 </a:t>
            </a:r>
            <a:r>
              <a:rPr lang="tr-TR" sz="1800" dirty="0" err="1">
                <a:solidFill>
                  <a:srgbClr val="000000"/>
                </a:solidFill>
                <a:latin typeface="Consolas" panose="020B0609020204030204" pitchFamily="49" charset="0"/>
              </a:rPr>
              <a:t>o</a:t>
            </a:r>
            <a:r>
              <a:rPr lang="tr-TR" sz="1800" dirty="0" err="1">
                <a:solidFill>
                  <a:srgbClr val="808080"/>
                </a:solidFill>
                <a:latin typeface="Consolas" panose="020B0609020204030204" pitchFamily="49" charset="0"/>
              </a:rPr>
              <a:t>.</a:t>
            </a:r>
            <a:r>
              <a:rPr lang="tr-TR" sz="1800" dirty="0" err="1">
                <a:solidFill>
                  <a:srgbClr val="000000"/>
                </a:solidFill>
                <a:latin typeface="Consolas" panose="020B0609020204030204" pitchFamily="49" charset="0"/>
              </a:rPr>
              <a:t>OrderID</a:t>
            </a:r>
            <a:r>
              <a:rPr lang="tr-TR" sz="1800" dirty="0">
                <a:solidFill>
                  <a:srgbClr val="000000"/>
                </a:solidFill>
                <a:latin typeface="Consolas" panose="020B0609020204030204" pitchFamily="49" charset="0"/>
              </a:rPr>
              <a:t> </a:t>
            </a:r>
          </a:p>
          <a:p>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Invoice </a:t>
            </a:r>
            <a:r>
              <a:rPr lang="en-US" sz="1800" dirty="0" err="1">
                <a:solidFill>
                  <a:srgbClr val="000000"/>
                </a:solidFill>
                <a:latin typeface="Consolas" panose="020B0609020204030204" pitchFamily="49" charset="0"/>
              </a:rPr>
              <a:t>i</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InvoiceNumber</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o</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InvoiceNumber</a:t>
            </a:r>
            <a:r>
              <a:rPr lang="en-US" sz="1800" dirty="0">
                <a:solidFill>
                  <a:srgbClr val="000000"/>
                </a:solidFill>
                <a:latin typeface="Consolas" panose="020B0609020204030204" pitchFamily="49" charset="0"/>
              </a:rPr>
              <a:t> </a:t>
            </a:r>
          </a:p>
          <a:p>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Product p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ProductID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oi</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ProductID</a:t>
            </a:r>
            <a:r>
              <a:rPr lang="en-US" sz="1800" dirty="0">
                <a:solidFill>
                  <a:srgbClr val="000000"/>
                </a:solidFill>
                <a:latin typeface="Consolas" panose="020B0609020204030204" pitchFamily="49" charset="0"/>
              </a:rPr>
              <a:t> </a:t>
            </a:r>
          </a:p>
          <a:p>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RestrictedShop</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rs</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ProductTypeID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ProductTypeID</a:t>
            </a:r>
            <a:r>
              <a:rPr lang="en-US" sz="1800" dirty="0">
                <a:solidFill>
                  <a:srgbClr val="000000"/>
                </a:solidFill>
                <a:latin typeface="Consolas" panose="020B0609020204030204" pitchFamily="49" charset="0"/>
              </a:rPr>
              <a:t> </a:t>
            </a:r>
          </a:p>
          <a:p>
            <a:r>
              <a:rPr lang="tr-TR" sz="1800" dirty="0">
                <a:solidFill>
                  <a:srgbClr val="0000FF"/>
                </a:solidFill>
                <a:latin typeface="Consolas" panose="020B0609020204030204" pitchFamily="49" charset="0"/>
              </a:rPr>
              <a:t>WHERE</a:t>
            </a:r>
            <a:r>
              <a:rPr lang="tr-TR" sz="1800" dirty="0">
                <a:solidFill>
                  <a:srgbClr val="000000"/>
                </a:solidFill>
                <a:latin typeface="Consolas" panose="020B0609020204030204" pitchFamily="49" charset="0"/>
              </a:rPr>
              <a:t> </a:t>
            </a:r>
            <a:r>
              <a:rPr lang="tr-TR" sz="1800" dirty="0" err="1">
                <a:solidFill>
                  <a:srgbClr val="000000"/>
                </a:solidFill>
                <a:latin typeface="Consolas" panose="020B0609020204030204" pitchFamily="49" charset="0"/>
              </a:rPr>
              <a:t>i</a:t>
            </a:r>
            <a:r>
              <a:rPr lang="tr-TR" sz="1800" dirty="0" err="1">
                <a:solidFill>
                  <a:srgbClr val="808080"/>
                </a:solidFill>
                <a:latin typeface="Consolas" panose="020B0609020204030204" pitchFamily="49" charset="0"/>
              </a:rPr>
              <a:t>.</a:t>
            </a:r>
            <a:r>
              <a:rPr lang="tr-TR" sz="1800" dirty="0" err="1">
                <a:solidFill>
                  <a:srgbClr val="000000"/>
                </a:solidFill>
                <a:latin typeface="Consolas" panose="020B0609020204030204" pitchFamily="49" charset="0"/>
              </a:rPr>
              <a:t>InvoiceStatus</a:t>
            </a:r>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 </a:t>
            </a:r>
            <a:r>
              <a:rPr lang="tr-TR" sz="1800" dirty="0">
                <a:solidFill>
                  <a:srgbClr val="FF0000"/>
                </a:solidFill>
                <a:latin typeface="Consolas" panose="020B0609020204030204" pitchFamily="49" charset="0"/>
              </a:rPr>
              <a:t>'</a:t>
            </a:r>
            <a:r>
              <a:rPr lang="tr-TR" sz="1800" dirty="0" err="1">
                <a:solidFill>
                  <a:srgbClr val="FF0000"/>
                </a:solidFill>
                <a:latin typeface="Consolas" panose="020B0609020204030204" pitchFamily="49" charset="0"/>
              </a:rPr>
              <a:t>paid</a:t>
            </a:r>
            <a:r>
              <a:rPr lang="tr-TR" sz="1800" dirty="0">
                <a:solidFill>
                  <a:srgbClr val="FF0000"/>
                </a:solidFill>
                <a:latin typeface="Consolas" panose="020B0609020204030204" pitchFamily="49" charset="0"/>
              </a:rPr>
              <a:t>'</a:t>
            </a:r>
            <a:r>
              <a:rPr lang="tr-TR" sz="1800" dirty="0">
                <a:solidFill>
                  <a:srgbClr val="000000"/>
                </a:solidFill>
                <a:latin typeface="Consolas" panose="020B0609020204030204" pitchFamily="49" charset="0"/>
              </a:rPr>
              <a:t> </a:t>
            </a:r>
          </a:p>
          <a:p>
            <a:r>
              <a:rPr lang="tr-TR" sz="1800" dirty="0">
                <a:solidFill>
                  <a:srgbClr val="0000FF"/>
                </a:solidFill>
                <a:latin typeface="Consolas" panose="020B0609020204030204" pitchFamily="49" charset="0"/>
              </a:rPr>
              <a:t>GROUP</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BY</a:t>
            </a:r>
            <a:r>
              <a:rPr lang="tr-TR" sz="1800" dirty="0">
                <a:solidFill>
                  <a:srgbClr val="000000"/>
                </a:solidFill>
                <a:latin typeface="Consolas" panose="020B0609020204030204" pitchFamily="49" charset="0"/>
              </a:rPr>
              <a:t>  </a:t>
            </a:r>
            <a:r>
              <a:rPr lang="tr-TR" sz="1800" dirty="0" err="1">
                <a:solidFill>
                  <a:srgbClr val="000000"/>
                </a:solidFill>
                <a:latin typeface="Consolas" panose="020B0609020204030204" pitchFamily="49" charset="0"/>
              </a:rPr>
              <a:t>c</a:t>
            </a:r>
            <a:r>
              <a:rPr lang="tr-TR" sz="1800" dirty="0" err="1">
                <a:solidFill>
                  <a:srgbClr val="808080"/>
                </a:solidFill>
                <a:latin typeface="Consolas" panose="020B0609020204030204" pitchFamily="49" charset="0"/>
              </a:rPr>
              <a:t>.</a:t>
            </a:r>
            <a:r>
              <a:rPr lang="tr-TR" sz="1800" dirty="0" err="1">
                <a:solidFill>
                  <a:srgbClr val="000000"/>
                </a:solidFill>
                <a:latin typeface="Consolas" panose="020B0609020204030204" pitchFamily="49" charset="0"/>
              </a:rPr>
              <a:t>FullName</a:t>
            </a:r>
            <a:r>
              <a:rPr lang="tr-TR"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HAVING</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count</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distinct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ShopID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count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r>
              <a:rPr lang="tr-TR" sz="1800" dirty="0">
                <a:solidFill>
                  <a:srgbClr val="0000FF"/>
                </a:solidFill>
                <a:latin typeface="Consolas" panose="020B0609020204030204" pitchFamily="49" charset="0"/>
              </a:rPr>
              <a:t>FROM</a:t>
            </a:r>
            <a:r>
              <a:rPr lang="tr-TR" sz="1800" dirty="0">
                <a:solidFill>
                  <a:srgbClr val="000000"/>
                </a:solidFill>
                <a:latin typeface="Consolas" panose="020B0609020204030204" pitchFamily="49" charset="0"/>
              </a:rPr>
              <a:t> </a:t>
            </a:r>
            <a:r>
              <a:rPr lang="tr-TR" sz="1800" dirty="0" err="1">
                <a:solidFill>
                  <a:srgbClr val="000000"/>
                </a:solidFill>
                <a:latin typeface="Consolas" panose="020B0609020204030204" pitchFamily="49" charset="0"/>
              </a:rPr>
              <a:t>RestrictedShop</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 </a:t>
            </a:r>
          </a:p>
          <a:p>
            <a:r>
              <a:rPr lang="tr-TR" sz="1800" dirty="0">
                <a:solidFill>
                  <a:srgbClr val="808080"/>
                </a:solidFill>
                <a:latin typeface="Consolas" panose="020B0609020204030204" pitchFamily="49" charset="0"/>
              </a:rPr>
              <a:t>;</a:t>
            </a:r>
            <a:endParaRPr lang="tr-TR" dirty="0"/>
          </a:p>
        </p:txBody>
      </p:sp>
    </p:spTree>
    <p:extLst>
      <p:ext uri="{BB962C8B-B14F-4D97-AF65-F5344CB8AC3E}">
        <p14:creationId xmlns:p14="http://schemas.microsoft.com/office/powerpoint/2010/main" val="440776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71BC4D2-1F21-4472-84E3-2F9CAC700F8B}"/>
              </a:ext>
            </a:extLst>
          </p:cNvPr>
          <p:cNvSpPr>
            <a:spLocks noGrp="1"/>
          </p:cNvSpPr>
          <p:nvPr>
            <p:ph type="title"/>
          </p:nvPr>
        </p:nvSpPr>
        <p:spPr/>
        <p:txBody>
          <a:bodyPr/>
          <a:lstStyle/>
          <a:p>
            <a:r>
              <a:rPr lang="en-US" sz="1800" dirty="0">
                <a:solidFill>
                  <a:srgbClr val="008000"/>
                </a:solidFill>
                <a:latin typeface="Consolas" panose="020B0609020204030204" pitchFamily="49" charset="0"/>
              </a:rPr>
              <a:t>Find the 3 bestselling product type ids in terms of product quantity sold. The products of concerned have to</a:t>
            </a:r>
            <a:r>
              <a:rPr lang="tr-TR" sz="1800" dirty="0">
                <a:solidFill>
                  <a:srgbClr val="000000"/>
                </a:solidFill>
                <a:latin typeface="Consolas" panose="020B0609020204030204" pitchFamily="49" charset="0"/>
              </a:rPr>
              <a:t> </a:t>
            </a:r>
            <a:r>
              <a:rPr lang="tr-TR" sz="1800" dirty="0">
                <a:solidFill>
                  <a:srgbClr val="008000"/>
                </a:solidFill>
                <a:latin typeface="Consolas" panose="020B0609020204030204" pitchFamily="49" charset="0"/>
              </a:rPr>
              <a:t>be </a:t>
            </a:r>
            <a:r>
              <a:rPr lang="tr-TR" sz="1800" dirty="0" err="1">
                <a:solidFill>
                  <a:srgbClr val="008000"/>
                </a:solidFill>
                <a:latin typeface="Consolas" panose="020B0609020204030204" pitchFamily="49" charset="0"/>
              </a:rPr>
              <a:t>ordered</a:t>
            </a:r>
            <a:r>
              <a:rPr lang="tr-TR" sz="1800" dirty="0">
                <a:solidFill>
                  <a:srgbClr val="008000"/>
                </a:solidFill>
                <a:latin typeface="Consolas" panose="020B0609020204030204" pitchFamily="49" charset="0"/>
              </a:rPr>
              <a:t> </a:t>
            </a:r>
            <a:r>
              <a:rPr lang="tr-TR" sz="1800" dirty="0" err="1">
                <a:solidFill>
                  <a:srgbClr val="008000"/>
                </a:solidFill>
                <a:latin typeface="Consolas" panose="020B0609020204030204" pitchFamily="49" charset="0"/>
              </a:rPr>
              <a:t>and</a:t>
            </a:r>
            <a:r>
              <a:rPr lang="tr-TR" sz="1800" dirty="0">
                <a:solidFill>
                  <a:srgbClr val="008000"/>
                </a:solidFill>
                <a:latin typeface="Consolas" panose="020B0609020204030204" pitchFamily="49" charset="0"/>
              </a:rPr>
              <a:t> </a:t>
            </a:r>
            <a:r>
              <a:rPr lang="tr-TR" sz="1800" dirty="0" err="1">
                <a:solidFill>
                  <a:srgbClr val="008000"/>
                </a:solidFill>
                <a:latin typeface="Consolas" panose="020B0609020204030204" pitchFamily="49" charset="0"/>
              </a:rPr>
              <a:t>paid</a:t>
            </a:r>
            <a:r>
              <a:rPr lang="tr-TR" sz="1800" dirty="0">
                <a:solidFill>
                  <a:srgbClr val="008000"/>
                </a:solidFill>
                <a:latin typeface="Consolas" panose="020B0609020204030204" pitchFamily="49" charset="0"/>
              </a:rPr>
              <a:t>.</a:t>
            </a:r>
            <a:endParaRPr lang="tr-TR" dirty="0"/>
          </a:p>
        </p:txBody>
      </p:sp>
      <p:sp>
        <p:nvSpPr>
          <p:cNvPr id="3" name="Metin Yer Tutucusu 2">
            <a:extLst>
              <a:ext uri="{FF2B5EF4-FFF2-40B4-BE49-F238E27FC236}">
                <a16:creationId xmlns:a16="http://schemas.microsoft.com/office/drawing/2014/main" id="{70CE6BE5-E983-4F26-AD69-1FFDF730E201}"/>
              </a:ext>
            </a:extLst>
          </p:cNvPr>
          <p:cNvSpPr>
            <a:spLocks noGrp="1"/>
          </p:cNvSpPr>
          <p:nvPr>
            <p:ph type="body" sz="half" idx="2"/>
          </p:nvPr>
        </p:nvSpPr>
        <p:spPr>
          <a:xfrm>
            <a:off x="1104900" y="1600200"/>
            <a:ext cx="9980682" cy="4572000"/>
          </a:xfrm>
        </p:spPr>
        <p:txBody>
          <a:bodyPr/>
          <a:lstStyle/>
          <a:p>
            <a:r>
              <a:rPr lang="tr-TR" sz="1800" dirty="0">
                <a:solidFill>
                  <a:srgbClr val="0000FF"/>
                </a:solidFill>
                <a:latin typeface="Consolas" panose="020B0609020204030204" pitchFamily="49" charset="0"/>
              </a:rPr>
              <a:t>SELECT</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TOP</a:t>
            </a:r>
            <a:r>
              <a:rPr lang="tr-TR" sz="1800" dirty="0">
                <a:solidFill>
                  <a:srgbClr val="000000"/>
                </a:solidFill>
                <a:latin typeface="Consolas" panose="020B0609020204030204" pitchFamily="49" charset="0"/>
              </a:rPr>
              <a:t> 3 </a:t>
            </a:r>
          </a:p>
          <a:p>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oi</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ProductID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SUM</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oi</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Quantity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TotalQuantity</a:t>
            </a:r>
            <a:r>
              <a:rPr lang="en-US" sz="1800" dirty="0">
                <a:solidFill>
                  <a:srgbClr val="000000"/>
                </a:solidFill>
                <a:latin typeface="Consolas" panose="020B0609020204030204" pitchFamily="49" charset="0"/>
              </a:rPr>
              <a:t> </a:t>
            </a:r>
          </a:p>
          <a:p>
            <a:r>
              <a:rPr lang="tr-TR" sz="1800" dirty="0">
                <a:solidFill>
                  <a:srgbClr val="0000FF"/>
                </a:solidFill>
                <a:latin typeface="Consolas" panose="020B0609020204030204" pitchFamily="49" charset="0"/>
              </a:rPr>
              <a:t>FROM</a:t>
            </a:r>
            <a:r>
              <a:rPr lang="tr-TR" sz="1800" dirty="0">
                <a:solidFill>
                  <a:srgbClr val="000000"/>
                </a:solidFill>
                <a:latin typeface="Consolas" panose="020B0609020204030204" pitchFamily="49" charset="0"/>
              </a:rPr>
              <a:t> </a:t>
            </a:r>
            <a:r>
              <a:rPr lang="tr-TR" sz="1800" dirty="0" err="1">
                <a:solidFill>
                  <a:srgbClr val="000000"/>
                </a:solidFill>
                <a:latin typeface="Consolas" panose="020B0609020204030204" pitchFamily="49" charset="0"/>
              </a:rPr>
              <a:t>ProductType</a:t>
            </a:r>
            <a:r>
              <a:rPr lang="tr-TR" sz="1800" dirty="0">
                <a:solidFill>
                  <a:srgbClr val="000000"/>
                </a:solidFill>
                <a:latin typeface="Consolas" panose="020B0609020204030204" pitchFamily="49" charset="0"/>
              </a:rPr>
              <a:t> </a:t>
            </a:r>
            <a:r>
              <a:rPr lang="tr-TR" sz="1800" dirty="0" err="1">
                <a:solidFill>
                  <a:srgbClr val="000000"/>
                </a:solidFill>
                <a:latin typeface="Consolas" panose="020B0609020204030204" pitchFamily="49" charset="0"/>
              </a:rPr>
              <a:t>pt</a:t>
            </a:r>
            <a:r>
              <a:rPr lang="tr-TR" sz="1800" dirty="0">
                <a:solidFill>
                  <a:srgbClr val="000000"/>
                </a:solidFill>
                <a:latin typeface="Consolas" panose="020B0609020204030204" pitchFamily="49" charset="0"/>
              </a:rPr>
              <a:t>     </a:t>
            </a:r>
          </a:p>
          <a:p>
            <a:r>
              <a:rPr lang="tr-TR" sz="1800" dirty="0">
                <a:solidFill>
                  <a:srgbClr val="808080"/>
                </a:solidFill>
                <a:latin typeface="Consolas" panose="020B0609020204030204" pitchFamily="49" charset="0"/>
              </a:rPr>
              <a:t>INNER</a:t>
            </a:r>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JOIN</a:t>
            </a:r>
            <a:r>
              <a:rPr lang="tr-TR" sz="1800" dirty="0">
                <a:solidFill>
                  <a:srgbClr val="000000"/>
                </a:solidFill>
                <a:latin typeface="Consolas" panose="020B0609020204030204" pitchFamily="49" charset="0"/>
              </a:rPr>
              <a:t> Product p </a:t>
            </a:r>
            <a:r>
              <a:rPr lang="tr-TR" sz="1800" dirty="0">
                <a:solidFill>
                  <a:srgbClr val="0000FF"/>
                </a:solidFill>
                <a:latin typeface="Consolas" panose="020B0609020204030204" pitchFamily="49" charset="0"/>
              </a:rPr>
              <a:t>ON</a:t>
            </a:r>
            <a:r>
              <a:rPr lang="tr-TR" sz="1800" dirty="0">
                <a:solidFill>
                  <a:srgbClr val="000000"/>
                </a:solidFill>
                <a:latin typeface="Consolas" panose="020B0609020204030204" pitchFamily="49" charset="0"/>
              </a:rPr>
              <a:t> </a:t>
            </a:r>
            <a:r>
              <a:rPr lang="tr-TR" sz="1800" dirty="0" err="1">
                <a:solidFill>
                  <a:srgbClr val="000000"/>
                </a:solidFill>
                <a:latin typeface="Consolas" panose="020B0609020204030204" pitchFamily="49" charset="0"/>
              </a:rPr>
              <a:t>p</a:t>
            </a:r>
            <a:r>
              <a:rPr lang="tr-TR" sz="1800" dirty="0" err="1">
                <a:solidFill>
                  <a:srgbClr val="808080"/>
                </a:solidFill>
                <a:latin typeface="Consolas" panose="020B0609020204030204" pitchFamily="49" charset="0"/>
              </a:rPr>
              <a:t>.</a:t>
            </a:r>
            <a:r>
              <a:rPr lang="tr-TR" sz="1800" dirty="0" err="1">
                <a:solidFill>
                  <a:srgbClr val="000000"/>
                </a:solidFill>
                <a:latin typeface="Consolas" panose="020B0609020204030204" pitchFamily="49" charset="0"/>
              </a:rPr>
              <a:t>ProductTypeID</a:t>
            </a:r>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 </a:t>
            </a:r>
            <a:r>
              <a:rPr lang="tr-TR" sz="1800" dirty="0" err="1">
                <a:solidFill>
                  <a:srgbClr val="000000"/>
                </a:solidFill>
                <a:latin typeface="Consolas" panose="020B0609020204030204" pitchFamily="49" charset="0"/>
              </a:rPr>
              <a:t>pt</a:t>
            </a:r>
            <a:r>
              <a:rPr lang="tr-TR" sz="1800" dirty="0" err="1">
                <a:solidFill>
                  <a:srgbClr val="808080"/>
                </a:solidFill>
                <a:latin typeface="Consolas" panose="020B0609020204030204" pitchFamily="49" charset="0"/>
              </a:rPr>
              <a:t>.</a:t>
            </a:r>
            <a:r>
              <a:rPr lang="tr-TR" sz="1800" dirty="0" err="1">
                <a:solidFill>
                  <a:srgbClr val="000000"/>
                </a:solidFill>
                <a:latin typeface="Consolas" panose="020B0609020204030204" pitchFamily="49" charset="0"/>
              </a:rPr>
              <a:t>ProductTypeID</a:t>
            </a:r>
            <a:r>
              <a:rPr lang="tr-TR" sz="1800" dirty="0">
                <a:solidFill>
                  <a:srgbClr val="000000"/>
                </a:solidFill>
                <a:latin typeface="Consolas" panose="020B0609020204030204" pitchFamily="49" charset="0"/>
              </a:rPr>
              <a:t>     </a:t>
            </a:r>
          </a:p>
          <a:p>
            <a:r>
              <a:rPr lang="tr-TR" sz="1800" dirty="0">
                <a:solidFill>
                  <a:srgbClr val="808080"/>
                </a:solidFill>
                <a:latin typeface="Consolas" panose="020B0609020204030204" pitchFamily="49" charset="0"/>
              </a:rPr>
              <a:t>INNER</a:t>
            </a:r>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JOIN</a:t>
            </a:r>
            <a:r>
              <a:rPr lang="tr-TR" sz="1800" dirty="0">
                <a:solidFill>
                  <a:srgbClr val="000000"/>
                </a:solidFill>
                <a:latin typeface="Consolas" panose="020B0609020204030204" pitchFamily="49" charset="0"/>
              </a:rPr>
              <a:t> </a:t>
            </a:r>
            <a:r>
              <a:rPr lang="tr-TR" sz="1800" dirty="0" err="1">
                <a:solidFill>
                  <a:srgbClr val="000000"/>
                </a:solidFill>
                <a:latin typeface="Consolas" panose="020B0609020204030204" pitchFamily="49" charset="0"/>
              </a:rPr>
              <a:t>OrderItem</a:t>
            </a:r>
            <a:r>
              <a:rPr lang="tr-TR" sz="1800" dirty="0">
                <a:solidFill>
                  <a:srgbClr val="000000"/>
                </a:solidFill>
                <a:latin typeface="Consolas" panose="020B0609020204030204" pitchFamily="49" charset="0"/>
              </a:rPr>
              <a:t> </a:t>
            </a:r>
            <a:r>
              <a:rPr lang="tr-TR" sz="1800" dirty="0" err="1">
                <a:solidFill>
                  <a:srgbClr val="000000"/>
                </a:solidFill>
                <a:latin typeface="Consolas" panose="020B0609020204030204" pitchFamily="49" charset="0"/>
              </a:rPr>
              <a:t>oi</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ON</a:t>
            </a:r>
            <a:r>
              <a:rPr lang="tr-TR" sz="1800" dirty="0">
                <a:solidFill>
                  <a:srgbClr val="000000"/>
                </a:solidFill>
                <a:latin typeface="Consolas" panose="020B0609020204030204" pitchFamily="49" charset="0"/>
              </a:rPr>
              <a:t> </a:t>
            </a:r>
            <a:r>
              <a:rPr lang="tr-TR" sz="1800" dirty="0" err="1">
                <a:solidFill>
                  <a:srgbClr val="000000"/>
                </a:solidFill>
                <a:latin typeface="Consolas" panose="020B0609020204030204" pitchFamily="49" charset="0"/>
              </a:rPr>
              <a:t>oi</a:t>
            </a:r>
            <a:r>
              <a:rPr lang="tr-TR" sz="1800" dirty="0" err="1">
                <a:solidFill>
                  <a:srgbClr val="808080"/>
                </a:solidFill>
                <a:latin typeface="Consolas" panose="020B0609020204030204" pitchFamily="49" charset="0"/>
              </a:rPr>
              <a:t>.</a:t>
            </a:r>
            <a:r>
              <a:rPr lang="tr-TR" sz="1800" dirty="0" err="1">
                <a:solidFill>
                  <a:srgbClr val="000000"/>
                </a:solidFill>
                <a:latin typeface="Consolas" panose="020B0609020204030204" pitchFamily="49" charset="0"/>
              </a:rPr>
              <a:t>ProductID</a:t>
            </a:r>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 </a:t>
            </a:r>
            <a:r>
              <a:rPr lang="tr-TR" sz="1800" dirty="0" err="1">
                <a:solidFill>
                  <a:srgbClr val="000000"/>
                </a:solidFill>
                <a:latin typeface="Consolas" panose="020B0609020204030204" pitchFamily="49" charset="0"/>
              </a:rPr>
              <a:t>p</a:t>
            </a:r>
            <a:r>
              <a:rPr lang="tr-TR" sz="1800" dirty="0" err="1">
                <a:solidFill>
                  <a:srgbClr val="808080"/>
                </a:solidFill>
                <a:latin typeface="Consolas" panose="020B0609020204030204" pitchFamily="49" charset="0"/>
              </a:rPr>
              <a:t>.</a:t>
            </a:r>
            <a:r>
              <a:rPr lang="tr-TR" sz="1800" dirty="0" err="1">
                <a:solidFill>
                  <a:srgbClr val="000000"/>
                </a:solidFill>
                <a:latin typeface="Consolas" panose="020B0609020204030204" pitchFamily="49" charset="0"/>
              </a:rPr>
              <a:t>ProductID</a:t>
            </a:r>
            <a:r>
              <a:rPr lang="tr-TR" sz="1800" dirty="0">
                <a:solidFill>
                  <a:srgbClr val="000000"/>
                </a:solidFill>
                <a:latin typeface="Consolas" panose="020B0609020204030204" pitchFamily="49" charset="0"/>
              </a:rPr>
              <a:t>     </a:t>
            </a:r>
          </a:p>
          <a:p>
            <a:r>
              <a:rPr lang="tr-TR" sz="1800" dirty="0">
                <a:solidFill>
                  <a:srgbClr val="808080"/>
                </a:solidFill>
                <a:latin typeface="Consolas" panose="020B0609020204030204" pitchFamily="49" charset="0"/>
              </a:rPr>
              <a:t>INNER</a:t>
            </a:r>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JOIN</a:t>
            </a:r>
            <a:r>
              <a:rPr lang="tr-TR" sz="1800" dirty="0">
                <a:solidFill>
                  <a:srgbClr val="000000"/>
                </a:solidFill>
                <a:latin typeface="Consolas" panose="020B0609020204030204" pitchFamily="49" charset="0"/>
              </a:rPr>
              <a:t> </a:t>
            </a:r>
            <a:r>
              <a:rPr lang="tr-TR" sz="1800" dirty="0" err="1">
                <a:solidFill>
                  <a:srgbClr val="000000"/>
                </a:solidFill>
                <a:latin typeface="Consolas" panose="020B0609020204030204" pitchFamily="49" charset="0"/>
              </a:rPr>
              <a:t>Orders</a:t>
            </a:r>
            <a:r>
              <a:rPr lang="tr-TR" sz="1800" dirty="0">
                <a:solidFill>
                  <a:srgbClr val="000000"/>
                </a:solidFill>
                <a:latin typeface="Consolas" panose="020B0609020204030204" pitchFamily="49" charset="0"/>
              </a:rPr>
              <a:t> o </a:t>
            </a:r>
            <a:r>
              <a:rPr lang="tr-TR" sz="1800" dirty="0">
                <a:solidFill>
                  <a:srgbClr val="0000FF"/>
                </a:solidFill>
                <a:latin typeface="Consolas" panose="020B0609020204030204" pitchFamily="49" charset="0"/>
              </a:rPr>
              <a:t>ON</a:t>
            </a:r>
            <a:r>
              <a:rPr lang="tr-TR" sz="1800" dirty="0">
                <a:solidFill>
                  <a:srgbClr val="000000"/>
                </a:solidFill>
                <a:latin typeface="Consolas" panose="020B0609020204030204" pitchFamily="49" charset="0"/>
              </a:rPr>
              <a:t> </a:t>
            </a:r>
            <a:r>
              <a:rPr lang="tr-TR" sz="1800" dirty="0" err="1">
                <a:solidFill>
                  <a:srgbClr val="000000"/>
                </a:solidFill>
                <a:latin typeface="Consolas" panose="020B0609020204030204" pitchFamily="49" charset="0"/>
              </a:rPr>
              <a:t>o</a:t>
            </a:r>
            <a:r>
              <a:rPr lang="tr-TR" sz="1800" dirty="0" err="1">
                <a:solidFill>
                  <a:srgbClr val="808080"/>
                </a:solidFill>
                <a:latin typeface="Consolas" panose="020B0609020204030204" pitchFamily="49" charset="0"/>
              </a:rPr>
              <a:t>.</a:t>
            </a:r>
            <a:r>
              <a:rPr lang="tr-TR" sz="1800" dirty="0" err="1">
                <a:solidFill>
                  <a:srgbClr val="000000"/>
                </a:solidFill>
                <a:latin typeface="Consolas" panose="020B0609020204030204" pitchFamily="49" charset="0"/>
              </a:rPr>
              <a:t>OrderID</a:t>
            </a:r>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 </a:t>
            </a:r>
            <a:r>
              <a:rPr lang="tr-TR" sz="1800" dirty="0" err="1">
                <a:solidFill>
                  <a:srgbClr val="000000"/>
                </a:solidFill>
                <a:latin typeface="Consolas" panose="020B0609020204030204" pitchFamily="49" charset="0"/>
              </a:rPr>
              <a:t>oi</a:t>
            </a:r>
            <a:r>
              <a:rPr lang="tr-TR" sz="1800" dirty="0" err="1">
                <a:solidFill>
                  <a:srgbClr val="808080"/>
                </a:solidFill>
                <a:latin typeface="Consolas" panose="020B0609020204030204" pitchFamily="49" charset="0"/>
              </a:rPr>
              <a:t>.</a:t>
            </a:r>
            <a:r>
              <a:rPr lang="tr-TR" sz="1800" dirty="0" err="1">
                <a:solidFill>
                  <a:srgbClr val="000000"/>
                </a:solidFill>
                <a:latin typeface="Consolas" panose="020B0609020204030204" pitchFamily="49" charset="0"/>
              </a:rPr>
              <a:t>OrderID</a:t>
            </a:r>
            <a:r>
              <a:rPr lang="tr-TR" sz="1800" dirty="0">
                <a:solidFill>
                  <a:srgbClr val="000000"/>
                </a:solidFill>
                <a:latin typeface="Consolas" panose="020B0609020204030204" pitchFamily="49" charset="0"/>
              </a:rPr>
              <a:t>     </a:t>
            </a:r>
          </a:p>
          <a:p>
            <a:r>
              <a:rPr lang="en-US" sz="1800" dirty="0">
                <a:solidFill>
                  <a:srgbClr val="808080"/>
                </a:solidFill>
                <a:latin typeface="Consolas" panose="020B0609020204030204" pitchFamily="49" charset="0"/>
              </a:rPr>
              <a:t>INNER</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Invoice </a:t>
            </a:r>
            <a:r>
              <a:rPr lang="en-US" sz="1800" dirty="0" err="1">
                <a:solidFill>
                  <a:srgbClr val="000000"/>
                </a:solidFill>
                <a:latin typeface="Consolas" panose="020B0609020204030204" pitchFamily="49" charset="0"/>
              </a:rPr>
              <a:t>i</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InvoiceNumber</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o</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InvoiceNumber</a:t>
            </a:r>
            <a:r>
              <a:rPr lang="en-US" sz="1800" dirty="0">
                <a:solidFill>
                  <a:srgbClr val="000000"/>
                </a:solidFill>
                <a:latin typeface="Consolas" panose="020B0609020204030204" pitchFamily="49" charset="0"/>
              </a:rPr>
              <a:t> </a:t>
            </a:r>
          </a:p>
          <a:p>
            <a:r>
              <a:rPr lang="tr-TR" sz="1800" dirty="0">
                <a:solidFill>
                  <a:srgbClr val="0000FF"/>
                </a:solidFill>
                <a:latin typeface="Consolas" panose="020B0609020204030204" pitchFamily="49" charset="0"/>
              </a:rPr>
              <a:t>WHERE</a:t>
            </a:r>
            <a:r>
              <a:rPr lang="tr-TR" sz="1800" dirty="0">
                <a:solidFill>
                  <a:srgbClr val="000000"/>
                </a:solidFill>
                <a:latin typeface="Consolas" panose="020B0609020204030204" pitchFamily="49" charset="0"/>
              </a:rPr>
              <a:t> </a:t>
            </a:r>
            <a:r>
              <a:rPr lang="tr-TR" sz="1800" dirty="0" err="1">
                <a:solidFill>
                  <a:srgbClr val="000000"/>
                </a:solidFill>
                <a:latin typeface="Consolas" panose="020B0609020204030204" pitchFamily="49" charset="0"/>
              </a:rPr>
              <a:t>i</a:t>
            </a:r>
            <a:r>
              <a:rPr lang="tr-TR" sz="1800" dirty="0" err="1">
                <a:solidFill>
                  <a:srgbClr val="808080"/>
                </a:solidFill>
                <a:latin typeface="Consolas" panose="020B0609020204030204" pitchFamily="49" charset="0"/>
              </a:rPr>
              <a:t>.</a:t>
            </a:r>
            <a:r>
              <a:rPr lang="tr-TR" sz="1800" dirty="0" err="1">
                <a:solidFill>
                  <a:srgbClr val="000000"/>
                </a:solidFill>
                <a:latin typeface="Consolas" panose="020B0609020204030204" pitchFamily="49" charset="0"/>
              </a:rPr>
              <a:t>InvoiceStatus</a:t>
            </a:r>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 </a:t>
            </a:r>
            <a:r>
              <a:rPr lang="tr-TR" sz="1800" dirty="0">
                <a:solidFill>
                  <a:srgbClr val="FF0000"/>
                </a:solidFill>
                <a:latin typeface="Consolas" panose="020B0609020204030204" pitchFamily="49" charset="0"/>
              </a:rPr>
              <a:t>'</a:t>
            </a:r>
            <a:r>
              <a:rPr lang="tr-TR" sz="1800" dirty="0" err="1">
                <a:solidFill>
                  <a:srgbClr val="FF0000"/>
                </a:solidFill>
                <a:latin typeface="Consolas" panose="020B0609020204030204" pitchFamily="49" charset="0"/>
              </a:rPr>
              <a:t>paid</a:t>
            </a:r>
            <a:r>
              <a:rPr lang="tr-TR" sz="1800" dirty="0">
                <a:solidFill>
                  <a:srgbClr val="FF0000"/>
                </a:solidFill>
                <a:latin typeface="Consolas" panose="020B0609020204030204" pitchFamily="49" charset="0"/>
              </a:rPr>
              <a:t>'</a:t>
            </a:r>
            <a:r>
              <a:rPr lang="tr-TR" sz="1800" dirty="0">
                <a:solidFill>
                  <a:srgbClr val="000000"/>
                </a:solidFill>
                <a:latin typeface="Consolas" panose="020B0609020204030204" pitchFamily="49" charset="0"/>
              </a:rPr>
              <a:t> </a:t>
            </a:r>
          </a:p>
          <a:p>
            <a:r>
              <a:rPr lang="tr-TR" sz="1800" dirty="0">
                <a:solidFill>
                  <a:srgbClr val="0000FF"/>
                </a:solidFill>
                <a:latin typeface="Consolas" panose="020B0609020204030204" pitchFamily="49" charset="0"/>
              </a:rPr>
              <a:t>GROUP</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BY</a:t>
            </a:r>
            <a:r>
              <a:rPr lang="tr-TR" sz="1800" dirty="0">
                <a:solidFill>
                  <a:srgbClr val="000000"/>
                </a:solidFill>
                <a:latin typeface="Consolas" panose="020B0609020204030204" pitchFamily="49" charset="0"/>
              </a:rPr>
              <a:t> </a:t>
            </a:r>
            <a:r>
              <a:rPr lang="tr-TR" sz="1800" dirty="0" err="1">
                <a:solidFill>
                  <a:srgbClr val="000000"/>
                </a:solidFill>
                <a:latin typeface="Consolas" panose="020B0609020204030204" pitchFamily="49" charset="0"/>
              </a:rPr>
              <a:t>oi</a:t>
            </a:r>
            <a:r>
              <a:rPr lang="tr-TR" sz="1800" dirty="0" err="1">
                <a:solidFill>
                  <a:srgbClr val="808080"/>
                </a:solidFill>
                <a:latin typeface="Consolas" panose="020B0609020204030204" pitchFamily="49" charset="0"/>
              </a:rPr>
              <a:t>.</a:t>
            </a:r>
            <a:r>
              <a:rPr lang="tr-TR" sz="1800" dirty="0" err="1">
                <a:solidFill>
                  <a:srgbClr val="000000"/>
                </a:solidFill>
                <a:latin typeface="Consolas" panose="020B0609020204030204" pitchFamily="49" charset="0"/>
              </a:rPr>
              <a:t>ProductID</a:t>
            </a:r>
            <a:r>
              <a:rPr lang="tr-TR" sz="1800" dirty="0">
                <a:solidFill>
                  <a:srgbClr val="000000"/>
                </a:solidFill>
                <a:latin typeface="Consolas" panose="020B0609020204030204" pitchFamily="49" charset="0"/>
              </a:rPr>
              <a:t> </a:t>
            </a:r>
          </a:p>
          <a:p>
            <a:r>
              <a:rPr lang="tr-TR" sz="1800" dirty="0">
                <a:solidFill>
                  <a:srgbClr val="0000FF"/>
                </a:solidFill>
                <a:latin typeface="Consolas" panose="020B0609020204030204" pitchFamily="49" charset="0"/>
              </a:rPr>
              <a:t>ORDER</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BY</a:t>
            </a:r>
            <a:r>
              <a:rPr lang="tr-TR" sz="1800" dirty="0">
                <a:solidFill>
                  <a:srgbClr val="000000"/>
                </a:solidFill>
                <a:latin typeface="Consolas" panose="020B0609020204030204" pitchFamily="49" charset="0"/>
              </a:rPr>
              <a:t> </a:t>
            </a:r>
            <a:r>
              <a:rPr lang="tr-TR" sz="1800" dirty="0" err="1">
                <a:solidFill>
                  <a:srgbClr val="000000"/>
                </a:solidFill>
                <a:latin typeface="Consolas" panose="020B0609020204030204" pitchFamily="49" charset="0"/>
              </a:rPr>
              <a:t>TotalQuantity</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DESC</a:t>
            </a:r>
            <a:endParaRPr lang="tr-TR" sz="1800" dirty="0">
              <a:solidFill>
                <a:srgbClr val="000000"/>
              </a:solidFill>
              <a:latin typeface="Consolas" panose="020B0609020204030204" pitchFamily="49" charset="0"/>
            </a:endParaRPr>
          </a:p>
          <a:p>
            <a:r>
              <a:rPr lang="tr-TR" sz="1800" dirty="0">
                <a:solidFill>
                  <a:srgbClr val="808080"/>
                </a:solidFill>
                <a:latin typeface="Consolas" panose="020B0609020204030204" pitchFamily="49" charset="0"/>
              </a:rPr>
              <a:t>;</a:t>
            </a:r>
            <a:endParaRPr lang="tr-TR" dirty="0"/>
          </a:p>
        </p:txBody>
      </p:sp>
    </p:spTree>
    <p:extLst>
      <p:ext uri="{BB962C8B-B14F-4D97-AF65-F5344CB8AC3E}">
        <p14:creationId xmlns:p14="http://schemas.microsoft.com/office/powerpoint/2010/main" val="1888105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F1F0A74-A89E-44A1-8909-56EFFA64D1E4}"/>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BB448B67-9B71-4C78-A81C-3C5A46D7D9D2}"/>
              </a:ext>
            </a:extLst>
          </p:cNvPr>
          <p:cNvSpPr>
            <a:spLocks noGrp="1"/>
          </p:cNvSpPr>
          <p:nvPr>
            <p:ph idx="1"/>
          </p:nvPr>
        </p:nvSpPr>
        <p:spPr/>
        <p:txBody>
          <a:bodyPr>
            <a:normAutofit/>
          </a:bodyPr>
          <a:lstStyle/>
          <a:p>
            <a:pPr algn="just"/>
            <a:r>
              <a:rPr lang="en-US" sz="2400" b="1" i="0" dirty="0">
                <a:solidFill>
                  <a:srgbClr val="202124"/>
                </a:solidFill>
                <a:effectLst/>
                <a:latin typeface="arial" panose="020B0604020202020204" pitchFamily="34" charset="0"/>
              </a:rPr>
              <a:t>Customer</a:t>
            </a:r>
            <a:r>
              <a:rPr lang="en-US" sz="2400" b="0" i="0" dirty="0">
                <a:solidFill>
                  <a:srgbClr val="202124"/>
                </a:solidFill>
                <a:effectLst/>
                <a:latin typeface="arial" panose="020B0604020202020204" pitchFamily="34" charset="0"/>
              </a:rPr>
              <a:t> data </a:t>
            </a:r>
            <a:r>
              <a:rPr lang="en-US" sz="2400" b="1" i="0" dirty="0">
                <a:solidFill>
                  <a:srgbClr val="202124"/>
                </a:solidFill>
                <a:effectLst/>
                <a:latin typeface="arial" panose="020B0604020202020204" pitchFamily="34" charset="0"/>
              </a:rPr>
              <a:t>management</a:t>
            </a:r>
            <a:r>
              <a:rPr lang="en-US" sz="2400" b="0" i="0" dirty="0">
                <a:solidFill>
                  <a:srgbClr val="202124"/>
                </a:solidFill>
                <a:effectLst/>
                <a:latin typeface="arial" panose="020B0604020202020204" pitchFamily="34" charset="0"/>
              </a:rPr>
              <a:t> can help you sort, search, and select clients that you have had previous contact with. Databases can also help you collect and act on sales leads. How you manage your clients and contacts will have lasting effects on the success or failure of your business.</a:t>
            </a:r>
            <a:endParaRPr lang="tr-TR" sz="2400" b="0" i="0" dirty="0">
              <a:solidFill>
                <a:srgbClr val="202124"/>
              </a:solidFill>
              <a:effectLst/>
              <a:latin typeface="arial" panose="020B0604020202020204" pitchFamily="34" charset="0"/>
            </a:endParaRPr>
          </a:p>
          <a:p>
            <a:pPr algn="just"/>
            <a:r>
              <a:rPr lang="en-US" sz="2400" b="0" i="0" dirty="0">
                <a:solidFill>
                  <a:srgbClr val="202124"/>
                </a:solidFill>
                <a:effectLst/>
                <a:latin typeface="arial" panose="020B0604020202020204" pitchFamily="34" charset="0"/>
              </a:rPr>
              <a:t>Your </a:t>
            </a:r>
            <a:r>
              <a:rPr lang="en-US" sz="2400" b="1" i="0" dirty="0">
                <a:solidFill>
                  <a:srgbClr val="202124"/>
                </a:solidFill>
                <a:effectLst/>
                <a:latin typeface="arial" panose="020B0604020202020204" pitchFamily="34" charset="0"/>
              </a:rPr>
              <a:t>database</a:t>
            </a:r>
            <a:r>
              <a:rPr lang="en-US" sz="2400" b="0" i="0" dirty="0">
                <a:solidFill>
                  <a:srgbClr val="202124"/>
                </a:solidFill>
                <a:effectLst/>
                <a:latin typeface="arial" panose="020B0604020202020204" pitchFamily="34" charset="0"/>
              </a:rPr>
              <a:t> stores valuable information about your </a:t>
            </a:r>
            <a:r>
              <a:rPr lang="en-US" sz="2400" b="1" i="0" dirty="0">
                <a:solidFill>
                  <a:srgbClr val="202124"/>
                </a:solidFill>
                <a:effectLst/>
                <a:latin typeface="arial" panose="020B0604020202020204" pitchFamily="34" charset="0"/>
              </a:rPr>
              <a:t>customers</a:t>
            </a:r>
            <a:r>
              <a:rPr lang="en-US" sz="2400" b="0" i="0" dirty="0">
                <a:solidFill>
                  <a:srgbClr val="202124"/>
                </a:solidFill>
                <a:effectLst/>
                <a:latin typeface="arial" panose="020B0604020202020204" pitchFamily="34" charset="0"/>
              </a:rPr>
              <a:t>, such as </a:t>
            </a:r>
            <a:r>
              <a:rPr lang="tr-TR" sz="2400" b="0" i="0" dirty="0">
                <a:solidFill>
                  <a:srgbClr val="202124"/>
                </a:solidFill>
                <a:effectLst/>
                <a:latin typeface="arial" panose="020B0604020202020204" pitchFamily="34" charset="0"/>
              </a:rPr>
              <a:t>name, </a:t>
            </a:r>
            <a:r>
              <a:rPr lang="en-US" sz="2400" b="0" i="0" dirty="0">
                <a:solidFill>
                  <a:srgbClr val="202124"/>
                </a:solidFill>
                <a:effectLst/>
                <a:latin typeface="arial" panose="020B0604020202020204" pitchFamily="34" charset="0"/>
              </a:rPr>
              <a:t>e</a:t>
            </a:r>
            <a:r>
              <a:rPr lang="tr-TR" sz="2400" b="0" i="0" dirty="0">
                <a:solidFill>
                  <a:srgbClr val="202124"/>
                </a:solidFill>
                <a:effectLst/>
                <a:latin typeface="arial" panose="020B0604020202020204" pitchFamily="34" charset="0"/>
              </a:rPr>
              <a:t>-</a:t>
            </a:r>
            <a:r>
              <a:rPr lang="en-US" sz="2400" b="0" i="0" dirty="0">
                <a:solidFill>
                  <a:srgbClr val="202124"/>
                </a:solidFill>
                <a:effectLst/>
                <a:latin typeface="arial" panose="020B0604020202020204" pitchFamily="34" charset="0"/>
              </a:rPr>
              <a:t>mails</a:t>
            </a:r>
            <a:r>
              <a:rPr lang="tr-TR" sz="2400" b="0" i="0" dirty="0">
                <a:solidFill>
                  <a:srgbClr val="202124"/>
                </a:solidFill>
                <a:effectLst/>
                <a:latin typeface="arial" panose="020B0604020202020204" pitchFamily="34" charset="0"/>
              </a:rPr>
              <a:t> </a:t>
            </a:r>
            <a:r>
              <a:rPr lang="en-US" sz="2400" b="0" i="0" dirty="0">
                <a:solidFill>
                  <a:srgbClr val="202124"/>
                </a:solidFill>
                <a:effectLst/>
                <a:latin typeface="arial" panose="020B0604020202020204" pitchFamily="34" charset="0"/>
              </a:rPr>
              <a:t>and purchasing history. The </a:t>
            </a:r>
            <a:r>
              <a:rPr lang="en-US" sz="2400" b="1" i="0" dirty="0">
                <a:solidFill>
                  <a:srgbClr val="202124"/>
                </a:solidFill>
                <a:effectLst/>
                <a:latin typeface="arial" panose="020B0604020202020204" pitchFamily="34" charset="0"/>
              </a:rPr>
              <a:t>database</a:t>
            </a:r>
            <a:r>
              <a:rPr lang="en-US" sz="2400" b="0" i="0" dirty="0">
                <a:solidFill>
                  <a:srgbClr val="202124"/>
                </a:solidFill>
                <a:effectLst/>
                <a:latin typeface="arial" panose="020B0604020202020204" pitchFamily="34" charset="0"/>
              </a:rPr>
              <a:t> provides visibility over </a:t>
            </a:r>
            <a:r>
              <a:rPr lang="en-US" sz="2400" b="1" i="0" dirty="0">
                <a:solidFill>
                  <a:srgbClr val="202124"/>
                </a:solidFill>
                <a:effectLst/>
                <a:latin typeface="arial" panose="020B0604020202020204" pitchFamily="34" charset="0"/>
              </a:rPr>
              <a:t>customers</a:t>
            </a:r>
            <a:r>
              <a:rPr lang="en-US" sz="2400" b="0" i="0" dirty="0">
                <a:solidFill>
                  <a:srgbClr val="202124"/>
                </a:solidFill>
                <a:effectLst/>
                <a:latin typeface="arial" panose="020B0604020202020204" pitchFamily="34" charset="0"/>
              </a:rPr>
              <a:t> who are buying your products or services</a:t>
            </a:r>
            <a:r>
              <a:rPr lang="tr-TR" sz="2400" b="0" i="0" dirty="0">
                <a:solidFill>
                  <a:srgbClr val="202124"/>
                </a:solidFill>
                <a:effectLst/>
                <a:latin typeface="arial" panose="020B0604020202020204" pitchFamily="34" charset="0"/>
              </a:rPr>
              <a:t>.</a:t>
            </a:r>
            <a:endParaRPr lang="tr-TR" sz="2400" dirty="0"/>
          </a:p>
        </p:txBody>
      </p:sp>
    </p:spTree>
    <p:extLst>
      <p:ext uri="{BB962C8B-B14F-4D97-AF65-F5344CB8AC3E}">
        <p14:creationId xmlns:p14="http://schemas.microsoft.com/office/powerpoint/2010/main" val="2193028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A22D3B3-70C2-42D3-9539-68AC449153F0}"/>
              </a:ext>
            </a:extLst>
          </p:cNvPr>
          <p:cNvSpPr>
            <a:spLocks noGrp="1"/>
          </p:cNvSpPr>
          <p:nvPr>
            <p:ph type="title"/>
          </p:nvPr>
        </p:nvSpPr>
        <p:spPr/>
        <p:txBody>
          <a:bodyPr/>
          <a:lstStyle/>
          <a:p>
            <a:r>
              <a:rPr lang="en-US" sz="1800" dirty="0">
                <a:solidFill>
                  <a:srgbClr val="008000"/>
                </a:solidFill>
                <a:latin typeface="Consolas" panose="020B0609020204030204" pitchFamily="49" charset="0"/>
              </a:rPr>
              <a:t>Given a customer by an email address, returns the product ids that have been ordered and paid by this</a:t>
            </a:r>
            <a:r>
              <a:rPr lang="tr-TR"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customer but not yet shipped.</a:t>
            </a:r>
            <a:endParaRPr lang="tr-TR" dirty="0"/>
          </a:p>
        </p:txBody>
      </p:sp>
      <p:sp>
        <p:nvSpPr>
          <p:cNvPr id="3" name="Metin Yer Tutucusu 2">
            <a:extLst>
              <a:ext uri="{FF2B5EF4-FFF2-40B4-BE49-F238E27FC236}">
                <a16:creationId xmlns:a16="http://schemas.microsoft.com/office/drawing/2014/main" id="{34F56B17-BE34-451F-9CE7-FA62008920FC}"/>
              </a:ext>
            </a:extLst>
          </p:cNvPr>
          <p:cNvSpPr>
            <a:spLocks noGrp="1"/>
          </p:cNvSpPr>
          <p:nvPr>
            <p:ph type="body" sz="half" idx="2"/>
          </p:nvPr>
        </p:nvSpPr>
        <p:spPr>
          <a:xfrm>
            <a:off x="1104900" y="1600200"/>
            <a:ext cx="9980682" cy="4572000"/>
          </a:xfrm>
        </p:spPr>
        <p:txBody>
          <a:bodyPr/>
          <a:lstStyle/>
          <a:p>
            <a:r>
              <a:rPr lang="tr-TR" sz="1800" dirty="0">
                <a:solidFill>
                  <a:srgbClr val="0000FF"/>
                </a:solidFill>
                <a:latin typeface="Consolas" panose="020B0609020204030204" pitchFamily="49" charset="0"/>
              </a:rPr>
              <a:t>SELECT</a:t>
            </a:r>
            <a:r>
              <a:rPr lang="tr-TR" sz="1800" dirty="0">
                <a:solidFill>
                  <a:srgbClr val="000000"/>
                </a:solidFill>
                <a:latin typeface="Consolas" panose="020B0609020204030204" pitchFamily="49" charset="0"/>
              </a:rPr>
              <a:t> </a:t>
            </a:r>
            <a:r>
              <a:rPr lang="tr-TR" sz="1800" dirty="0" err="1">
                <a:solidFill>
                  <a:srgbClr val="000000"/>
                </a:solidFill>
                <a:latin typeface="Consolas" panose="020B0609020204030204" pitchFamily="49" charset="0"/>
              </a:rPr>
              <a:t>p</a:t>
            </a:r>
            <a:r>
              <a:rPr lang="tr-TR" sz="1800" dirty="0" err="1">
                <a:solidFill>
                  <a:srgbClr val="808080"/>
                </a:solidFill>
                <a:latin typeface="Consolas" panose="020B0609020204030204" pitchFamily="49" charset="0"/>
              </a:rPr>
              <a:t>.</a:t>
            </a:r>
            <a:r>
              <a:rPr lang="tr-TR" sz="1800" dirty="0" err="1">
                <a:solidFill>
                  <a:srgbClr val="000000"/>
                </a:solidFill>
                <a:latin typeface="Consolas" panose="020B0609020204030204" pitchFamily="49" charset="0"/>
              </a:rPr>
              <a:t>ProductID</a:t>
            </a:r>
            <a:r>
              <a:rPr lang="tr-TR" sz="1800" dirty="0">
                <a:solidFill>
                  <a:srgbClr val="000000"/>
                </a:solidFill>
                <a:latin typeface="Consolas" panose="020B0609020204030204" pitchFamily="49" charset="0"/>
              </a:rPr>
              <a:t> </a:t>
            </a:r>
          </a:p>
          <a:p>
            <a:r>
              <a:rPr lang="tr-TR" sz="1800" dirty="0">
                <a:solidFill>
                  <a:srgbClr val="0000FF"/>
                </a:solidFill>
                <a:latin typeface="Consolas" panose="020B0609020204030204" pitchFamily="49" charset="0"/>
              </a:rPr>
              <a:t>FROM</a:t>
            </a:r>
            <a:r>
              <a:rPr lang="tr-TR" sz="1800" dirty="0">
                <a:solidFill>
                  <a:srgbClr val="000000"/>
                </a:solidFill>
                <a:latin typeface="Consolas" panose="020B0609020204030204" pitchFamily="49" charset="0"/>
              </a:rPr>
              <a:t> Product p     </a:t>
            </a:r>
          </a:p>
          <a:p>
            <a:r>
              <a:rPr lang="tr-TR" sz="1800" dirty="0">
                <a:solidFill>
                  <a:srgbClr val="808080"/>
                </a:solidFill>
                <a:latin typeface="Consolas" panose="020B0609020204030204" pitchFamily="49" charset="0"/>
              </a:rPr>
              <a:t>INNER</a:t>
            </a:r>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JOIN</a:t>
            </a:r>
            <a:r>
              <a:rPr lang="tr-TR" sz="1800" dirty="0">
                <a:solidFill>
                  <a:srgbClr val="000000"/>
                </a:solidFill>
                <a:latin typeface="Consolas" panose="020B0609020204030204" pitchFamily="49" charset="0"/>
              </a:rPr>
              <a:t> </a:t>
            </a:r>
            <a:r>
              <a:rPr lang="tr-TR" sz="1800" dirty="0" err="1">
                <a:solidFill>
                  <a:srgbClr val="000000"/>
                </a:solidFill>
                <a:latin typeface="Consolas" panose="020B0609020204030204" pitchFamily="49" charset="0"/>
              </a:rPr>
              <a:t>OrderItem</a:t>
            </a:r>
            <a:r>
              <a:rPr lang="tr-TR" sz="1800" dirty="0">
                <a:solidFill>
                  <a:srgbClr val="000000"/>
                </a:solidFill>
                <a:latin typeface="Consolas" panose="020B0609020204030204" pitchFamily="49" charset="0"/>
              </a:rPr>
              <a:t> </a:t>
            </a:r>
            <a:r>
              <a:rPr lang="tr-TR" sz="1800" dirty="0" err="1">
                <a:solidFill>
                  <a:srgbClr val="000000"/>
                </a:solidFill>
                <a:latin typeface="Consolas" panose="020B0609020204030204" pitchFamily="49" charset="0"/>
              </a:rPr>
              <a:t>oi</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ON</a:t>
            </a:r>
            <a:r>
              <a:rPr lang="tr-TR" sz="1800" dirty="0">
                <a:solidFill>
                  <a:srgbClr val="000000"/>
                </a:solidFill>
                <a:latin typeface="Consolas" panose="020B0609020204030204" pitchFamily="49" charset="0"/>
              </a:rPr>
              <a:t> </a:t>
            </a:r>
            <a:r>
              <a:rPr lang="tr-TR" sz="1800" dirty="0" err="1">
                <a:solidFill>
                  <a:srgbClr val="000000"/>
                </a:solidFill>
                <a:latin typeface="Consolas" panose="020B0609020204030204" pitchFamily="49" charset="0"/>
              </a:rPr>
              <a:t>p</a:t>
            </a:r>
            <a:r>
              <a:rPr lang="tr-TR" sz="1800" dirty="0" err="1">
                <a:solidFill>
                  <a:srgbClr val="808080"/>
                </a:solidFill>
                <a:latin typeface="Consolas" panose="020B0609020204030204" pitchFamily="49" charset="0"/>
              </a:rPr>
              <a:t>.</a:t>
            </a:r>
            <a:r>
              <a:rPr lang="tr-TR" sz="1800" dirty="0" err="1">
                <a:solidFill>
                  <a:srgbClr val="000000"/>
                </a:solidFill>
                <a:latin typeface="Consolas" panose="020B0609020204030204" pitchFamily="49" charset="0"/>
              </a:rPr>
              <a:t>ProductID</a:t>
            </a:r>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 </a:t>
            </a:r>
            <a:r>
              <a:rPr lang="tr-TR" sz="1800" dirty="0" err="1">
                <a:solidFill>
                  <a:srgbClr val="000000"/>
                </a:solidFill>
                <a:latin typeface="Consolas" panose="020B0609020204030204" pitchFamily="49" charset="0"/>
              </a:rPr>
              <a:t>oi</a:t>
            </a:r>
            <a:r>
              <a:rPr lang="tr-TR" sz="1800" dirty="0" err="1">
                <a:solidFill>
                  <a:srgbClr val="808080"/>
                </a:solidFill>
                <a:latin typeface="Consolas" panose="020B0609020204030204" pitchFamily="49" charset="0"/>
              </a:rPr>
              <a:t>.</a:t>
            </a:r>
            <a:r>
              <a:rPr lang="tr-TR" sz="1800" dirty="0" err="1">
                <a:solidFill>
                  <a:srgbClr val="000000"/>
                </a:solidFill>
                <a:latin typeface="Consolas" panose="020B0609020204030204" pitchFamily="49" charset="0"/>
              </a:rPr>
              <a:t>ProductID</a:t>
            </a:r>
            <a:r>
              <a:rPr lang="tr-TR" sz="1800" dirty="0">
                <a:solidFill>
                  <a:srgbClr val="000000"/>
                </a:solidFill>
                <a:latin typeface="Consolas" panose="020B0609020204030204" pitchFamily="49" charset="0"/>
              </a:rPr>
              <a:t>     </a:t>
            </a:r>
          </a:p>
          <a:p>
            <a:r>
              <a:rPr lang="tr-TR" sz="1800" dirty="0">
                <a:solidFill>
                  <a:srgbClr val="808080"/>
                </a:solidFill>
                <a:latin typeface="Consolas" panose="020B0609020204030204" pitchFamily="49" charset="0"/>
              </a:rPr>
              <a:t>INNER</a:t>
            </a:r>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JOIN</a:t>
            </a:r>
            <a:r>
              <a:rPr lang="tr-TR" sz="1800" dirty="0">
                <a:solidFill>
                  <a:srgbClr val="000000"/>
                </a:solidFill>
                <a:latin typeface="Consolas" panose="020B0609020204030204" pitchFamily="49" charset="0"/>
              </a:rPr>
              <a:t> </a:t>
            </a:r>
            <a:r>
              <a:rPr lang="tr-TR" sz="1800" dirty="0" err="1">
                <a:solidFill>
                  <a:srgbClr val="000000"/>
                </a:solidFill>
                <a:latin typeface="Consolas" panose="020B0609020204030204" pitchFamily="49" charset="0"/>
              </a:rPr>
              <a:t>Orders</a:t>
            </a:r>
            <a:r>
              <a:rPr lang="tr-TR" sz="1800" dirty="0">
                <a:solidFill>
                  <a:srgbClr val="000000"/>
                </a:solidFill>
                <a:latin typeface="Consolas" panose="020B0609020204030204" pitchFamily="49" charset="0"/>
              </a:rPr>
              <a:t> o </a:t>
            </a:r>
            <a:r>
              <a:rPr lang="tr-TR" sz="1800" dirty="0">
                <a:solidFill>
                  <a:srgbClr val="0000FF"/>
                </a:solidFill>
                <a:latin typeface="Consolas" panose="020B0609020204030204" pitchFamily="49" charset="0"/>
              </a:rPr>
              <a:t>ON</a:t>
            </a:r>
            <a:r>
              <a:rPr lang="tr-TR" sz="1800" dirty="0">
                <a:solidFill>
                  <a:srgbClr val="000000"/>
                </a:solidFill>
                <a:latin typeface="Consolas" panose="020B0609020204030204" pitchFamily="49" charset="0"/>
              </a:rPr>
              <a:t> </a:t>
            </a:r>
            <a:r>
              <a:rPr lang="tr-TR" sz="1800" dirty="0" err="1">
                <a:solidFill>
                  <a:srgbClr val="000000"/>
                </a:solidFill>
                <a:latin typeface="Consolas" panose="020B0609020204030204" pitchFamily="49" charset="0"/>
              </a:rPr>
              <a:t>o</a:t>
            </a:r>
            <a:r>
              <a:rPr lang="tr-TR" sz="1800" dirty="0" err="1">
                <a:solidFill>
                  <a:srgbClr val="808080"/>
                </a:solidFill>
                <a:latin typeface="Consolas" panose="020B0609020204030204" pitchFamily="49" charset="0"/>
              </a:rPr>
              <a:t>.</a:t>
            </a:r>
            <a:r>
              <a:rPr lang="tr-TR" sz="1800" dirty="0" err="1">
                <a:solidFill>
                  <a:srgbClr val="000000"/>
                </a:solidFill>
                <a:latin typeface="Consolas" panose="020B0609020204030204" pitchFamily="49" charset="0"/>
              </a:rPr>
              <a:t>OrderID</a:t>
            </a:r>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 </a:t>
            </a:r>
            <a:r>
              <a:rPr lang="tr-TR" sz="1800" dirty="0" err="1">
                <a:solidFill>
                  <a:srgbClr val="000000"/>
                </a:solidFill>
                <a:latin typeface="Consolas" panose="020B0609020204030204" pitchFamily="49" charset="0"/>
              </a:rPr>
              <a:t>oi</a:t>
            </a:r>
            <a:r>
              <a:rPr lang="tr-TR" sz="1800" dirty="0" err="1">
                <a:solidFill>
                  <a:srgbClr val="808080"/>
                </a:solidFill>
                <a:latin typeface="Consolas" panose="020B0609020204030204" pitchFamily="49" charset="0"/>
              </a:rPr>
              <a:t>.</a:t>
            </a:r>
            <a:r>
              <a:rPr lang="tr-TR" sz="1800" dirty="0" err="1">
                <a:solidFill>
                  <a:srgbClr val="000000"/>
                </a:solidFill>
                <a:latin typeface="Consolas" panose="020B0609020204030204" pitchFamily="49" charset="0"/>
              </a:rPr>
              <a:t>OrderID</a:t>
            </a:r>
            <a:r>
              <a:rPr lang="tr-TR" sz="1800" dirty="0">
                <a:solidFill>
                  <a:srgbClr val="000000"/>
                </a:solidFill>
                <a:latin typeface="Consolas" panose="020B0609020204030204" pitchFamily="49" charset="0"/>
              </a:rPr>
              <a:t>     </a:t>
            </a:r>
          </a:p>
          <a:p>
            <a:r>
              <a:rPr lang="en-US" sz="1800" dirty="0">
                <a:solidFill>
                  <a:srgbClr val="808080"/>
                </a:solidFill>
                <a:latin typeface="Consolas" panose="020B0609020204030204" pitchFamily="49" charset="0"/>
              </a:rPr>
              <a:t>INNER</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Customer c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CustomerID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o</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CustomerID</a:t>
            </a:r>
            <a:r>
              <a:rPr lang="en-US" sz="1800" dirty="0">
                <a:solidFill>
                  <a:srgbClr val="000000"/>
                </a:solidFill>
                <a:latin typeface="Consolas" panose="020B0609020204030204" pitchFamily="49" charset="0"/>
              </a:rPr>
              <a:t>     </a:t>
            </a:r>
          </a:p>
          <a:p>
            <a:r>
              <a:rPr lang="en-US" sz="1800" dirty="0">
                <a:solidFill>
                  <a:srgbClr val="808080"/>
                </a:solidFill>
                <a:latin typeface="Consolas" panose="020B0609020204030204" pitchFamily="49" charset="0"/>
              </a:rPr>
              <a:t>INNER</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Invoice </a:t>
            </a:r>
            <a:r>
              <a:rPr lang="en-US" sz="1800" dirty="0" err="1">
                <a:solidFill>
                  <a:srgbClr val="000000"/>
                </a:solidFill>
                <a:latin typeface="Consolas" panose="020B0609020204030204" pitchFamily="49" charset="0"/>
              </a:rPr>
              <a:t>i</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InvoiceNumber</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o</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InvoiceNumber</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oi</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ItemStatus</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&lt;&gt;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'shipped'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AND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InvoiceStatus</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'paid'</a:t>
            </a:r>
            <a:r>
              <a:rPr lang="en-US" sz="1800" dirty="0">
                <a:solidFill>
                  <a:srgbClr val="000000"/>
                </a:solidFill>
                <a:latin typeface="Consolas" panose="020B0609020204030204" pitchFamily="49" charset="0"/>
              </a:rPr>
              <a:t> </a:t>
            </a:r>
          </a:p>
          <a:p>
            <a:r>
              <a:rPr lang="en-US" sz="1800" dirty="0">
                <a:solidFill>
                  <a:srgbClr val="808080"/>
                </a:solidFill>
                <a:latin typeface="Consolas" panose="020B0609020204030204" pitchFamily="49" charset="0"/>
              </a:rPr>
              <a:t>AND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o</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CustomerID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CustomerID</a:t>
            </a:r>
            <a:r>
              <a:rPr lang="en-US" sz="1800" dirty="0">
                <a:solidFill>
                  <a:srgbClr val="000000"/>
                </a:solidFill>
                <a:latin typeface="Consolas" panose="020B0609020204030204" pitchFamily="49" charset="0"/>
              </a:rPr>
              <a:t>     </a:t>
            </a:r>
          </a:p>
          <a:p>
            <a:r>
              <a:rPr lang="tr-TR" sz="1800" dirty="0">
                <a:solidFill>
                  <a:srgbClr val="0000FF"/>
                </a:solidFill>
                <a:latin typeface="Consolas" panose="020B0609020204030204" pitchFamily="49" charset="0"/>
              </a:rPr>
              <a:t>FROM</a:t>
            </a:r>
            <a:r>
              <a:rPr lang="tr-TR" sz="1800" dirty="0">
                <a:solidFill>
                  <a:srgbClr val="000000"/>
                </a:solidFill>
                <a:latin typeface="Consolas" panose="020B0609020204030204" pitchFamily="49" charset="0"/>
              </a:rPr>
              <a:t> </a:t>
            </a:r>
            <a:r>
              <a:rPr lang="tr-TR" sz="1800" dirty="0" err="1">
                <a:solidFill>
                  <a:srgbClr val="000000"/>
                </a:solidFill>
                <a:latin typeface="Consolas" panose="020B0609020204030204" pitchFamily="49" charset="0"/>
              </a:rPr>
              <a:t>Customer</a:t>
            </a:r>
            <a:r>
              <a:rPr lang="tr-TR"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Email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'baran09@hotmail.com'</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tr-TR" sz="1800" dirty="0">
                <a:solidFill>
                  <a:srgbClr val="808080"/>
                </a:solidFill>
                <a:latin typeface="Consolas" panose="020B0609020204030204" pitchFamily="49" charset="0"/>
              </a:rPr>
              <a:t>;</a:t>
            </a:r>
            <a:endParaRPr lang="tr-TR" dirty="0"/>
          </a:p>
        </p:txBody>
      </p:sp>
    </p:spTree>
    <p:extLst>
      <p:ext uri="{BB962C8B-B14F-4D97-AF65-F5344CB8AC3E}">
        <p14:creationId xmlns:p14="http://schemas.microsoft.com/office/powerpoint/2010/main" val="3554997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C47E4AA-FFCB-4BAF-BB1A-DBDEB1E7EBB3}"/>
              </a:ext>
            </a:extLst>
          </p:cNvPr>
          <p:cNvSpPr>
            <a:spLocks noGrp="1"/>
          </p:cNvSpPr>
          <p:nvPr>
            <p:ph type="title"/>
          </p:nvPr>
        </p:nvSpPr>
        <p:spPr/>
        <p:txBody>
          <a:bodyPr/>
          <a:lstStyle/>
          <a:p>
            <a:r>
              <a:rPr lang="tr-TR" dirty="0" err="1"/>
              <a:t>Conclusion</a:t>
            </a:r>
            <a:endParaRPr lang="tr-TR" dirty="0"/>
          </a:p>
        </p:txBody>
      </p:sp>
      <p:sp>
        <p:nvSpPr>
          <p:cNvPr id="3" name="Metin Yer Tutucusu 2">
            <a:extLst>
              <a:ext uri="{FF2B5EF4-FFF2-40B4-BE49-F238E27FC236}">
                <a16:creationId xmlns:a16="http://schemas.microsoft.com/office/drawing/2014/main" id="{71712D05-DE47-4131-80BF-7ACF11D53208}"/>
              </a:ext>
            </a:extLst>
          </p:cNvPr>
          <p:cNvSpPr>
            <a:spLocks noGrp="1"/>
          </p:cNvSpPr>
          <p:nvPr>
            <p:ph type="body" sz="half" idx="2"/>
          </p:nvPr>
        </p:nvSpPr>
        <p:spPr>
          <a:xfrm>
            <a:off x="1104899" y="1634924"/>
            <a:ext cx="9980681" cy="4572000"/>
          </a:xfrm>
        </p:spPr>
        <p:txBody>
          <a:bodyPr>
            <a:normAutofit/>
          </a:bodyPr>
          <a:lstStyle/>
          <a:p>
            <a:pPr algn="just"/>
            <a:r>
              <a:rPr lang="en-US" sz="2400" b="0" i="0" dirty="0">
                <a:solidFill>
                  <a:srgbClr val="202124"/>
                </a:solidFill>
                <a:effectLst/>
                <a:latin typeface="arial" panose="020B0604020202020204" pitchFamily="34" charset="0"/>
              </a:rPr>
              <a:t>A </a:t>
            </a:r>
            <a:r>
              <a:rPr lang="en-US" sz="2400" b="1" i="0" dirty="0">
                <a:solidFill>
                  <a:srgbClr val="202124"/>
                </a:solidFill>
                <a:effectLst/>
                <a:latin typeface="arial" panose="020B0604020202020204" pitchFamily="34" charset="0"/>
              </a:rPr>
              <a:t>customer database</a:t>
            </a:r>
            <a:r>
              <a:rPr lang="en-US" sz="2400" b="0" i="0" dirty="0">
                <a:solidFill>
                  <a:srgbClr val="202124"/>
                </a:solidFill>
                <a:effectLst/>
                <a:latin typeface="arial" panose="020B0604020202020204" pitchFamily="34" charset="0"/>
              </a:rPr>
              <a:t> is the collection of information that is gathered from each person. The </a:t>
            </a:r>
            <a:r>
              <a:rPr lang="en-US" sz="2400" b="1" i="0" dirty="0">
                <a:solidFill>
                  <a:srgbClr val="202124"/>
                </a:solidFill>
                <a:effectLst/>
                <a:latin typeface="arial" panose="020B0604020202020204" pitchFamily="34" charset="0"/>
              </a:rPr>
              <a:t>database</a:t>
            </a:r>
            <a:r>
              <a:rPr lang="en-US" sz="2400" b="0" i="0" dirty="0">
                <a:solidFill>
                  <a:srgbClr val="202124"/>
                </a:solidFill>
                <a:effectLst/>
                <a:latin typeface="arial" panose="020B0604020202020204" pitchFamily="34" charset="0"/>
              </a:rPr>
              <a:t> may include contact information, like the person's name, address, phone number, and e-mail address. The </a:t>
            </a:r>
            <a:r>
              <a:rPr lang="en-US" sz="2400" b="1" i="0" dirty="0">
                <a:solidFill>
                  <a:srgbClr val="202124"/>
                </a:solidFill>
                <a:effectLst/>
                <a:latin typeface="arial" panose="020B0604020202020204" pitchFamily="34" charset="0"/>
              </a:rPr>
              <a:t>database</a:t>
            </a:r>
            <a:r>
              <a:rPr lang="en-US" sz="2400" b="0" i="0" dirty="0">
                <a:solidFill>
                  <a:srgbClr val="202124"/>
                </a:solidFill>
                <a:effectLst/>
                <a:latin typeface="arial" panose="020B0604020202020204" pitchFamily="34" charset="0"/>
              </a:rPr>
              <a:t> may also include past purchases and future needs.</a:t>
            </a:r>
            <a:endParaRPr lang="tr-TR" sz="2400" b="0" i="0" dirty="0">
              <a:solidFill>
                <a:srgbClr val="202124"/>
              </a:solidFill>
              <a:effectLst/>
              <a:latin typeface="arial" panose="020B0604020202020204" pitchFamily="34" charset="0"/>
            </a:endParaRPr>
          </a:p>
          <a:p>
            <a:pPr algn="l"/>
            <a:r>
              <a:rPr lang="en-US" sz="2400" b="1" i="0" dirty="0">
                <a:solidFill>
                  <a:srgbClr val="202124"/>
                </a:solidFill>
                <a:effectLst/>
                <a:latin typeface="Google Sans"/>
              </a:rPr>
              <a:t>Effective customer data management provides several business benefits:</a:t>
            </a:r>
            <a:endParaRPr lang="en-US" sz="2400" b="0" i="0" dirty="0">
              <a:solidFill>
                <a:srgbClr val="202124"/>
              </a:solidFill>
              <a:effectLst/>
              <a:latin typeface="Google Sans"/>
            </a:endParaRPr>
          </a:p>
          <a:p>
            <a:pPr algn="l">
              <a:buFont typeface="Arial" panose="020B0604020202020204" pitchFamily="34" charset="0"/>
              <a:buChar char="•"/>
            </a:pPr>
            <a:r>
              <a:rPr lang="en-US" sz="2400" b="0" i="0" dirty="0">
                <a:solidFill>
                  <a:srgbClr val="202124"/>
                </a:solidFill>
                <a:effectLst/>
                <a:latin typeface="arial" panose="020B0604020202020204" pitchFamily="34" charset="0"/>
              </a:rPr>
              <a:t>Boost in sales through better knowledge of </a:t>
            </a:r>
            <a:r>
              <a:rPr lang="en-US" sz="2400" b="1" i="0" dirty="0">
                <a:solidFill>
                  <a:srgbClr val="202124"/>
                </a:solidFill>
                <a:effectLst/>
                <a:latin typeface="arial" panose="020B0604020202020204" pitchFamily="34" charset="0"/>
              </a:rPr>
              <a:t>customer</a:t>
            </a:r>
            <a:r>
              <a:rPr lang="en-US" sz="2400" b="0" i="0" dirty="0">
                <a:solidFill>
                  <a:srgbClr val="202124"/>
                </a:solidFill>
                <a:effectLst/>
                <a:latin typeface="arial" panose="020B0604020202020204" pitchFamily="34" charset="0"/>
              </a:rPr>
              <a:t> needs.</a:t>
            </a:r>
          </a:p>
          <a:p>
            <a:pPr algn="l">
              <a:buFont typeface="Arial" panose="020B0604020202020204" pitchFamily="34" charset="0"/>
              <a:buChar char="•"/>
            </a:pPr>
            <a:r>
              <a:rPr lang="en-US" sz="2400" b="0" i="0" dirty="0">
                <a:solidFill>
                  <a:srgbClr val="202124"/>
                </a:solidFill>
                <a:effectLst/>
                <a:latin typeface="arial" panose="020B0604020202020204" pitchFamily="34" charset="0"/>
              </a:rPr>
              <a:t>Higher efficiency of business processes by eliminating duplication and junk </a:t>
            </a:r>
            <a:r>
              <a:rPr lang="en-US" sz="2400" b="1" i="0" dirty="0">
                <a:solidFill>
                  <a:srgbClr val="202124"/>
                </a:solidFill>
                <a:effectLst/>
                <a:latin typeface="arial" panose="020B0604020202020204" pitchFamily="34" charset="0"/>
              </a:rPr>
              <a:t>data</a:t>
            </a:r>
            <a:r>
              <a:rPr lang="en-US" sz="2400" b="0" i="0" dirty="0">
                <a:solidFill>
                  <a:srgbClr val="202124"/>
                </a:solidFill>
                <a:effectLst/>
                <a:latin typeface="arial" panose="020B0604020202020204" pitchFamily="34" charset="0"/>
              </a:rPr>
              <a:t> collection.</a:t>
            </a:r>
          </a:p>
          <a:p>
            <a:pPr algn="l">
              <a:buFont typeface="Arial" panose="020B0604020202020204" pitchFamily="34" charset="0"/>
              <a:buChar char="•"/>
            </a:pPr>
            <a:r>
              <a:rPr lang="en-US" sz="2400" b="0" i="0" dirty="0">
                <a:solidFill>
                  <a:srgbClr val="202124"/>
                </a:solidFill>
                <a:effectLst/>
                <a:latin typeface="arial" panose="020B0604020202020204" pitchFamily="34" charset="0"/>
              </a:rPr>
              <a:t>Compliance and </a:t>
            </a:r>
            <a:r>
              <a:rPr lang="en-US" sz="2400" b="1" i="0" dirty="0">
                <a:solidFill>
                  <a:srgbClr val="202124"/>
                </a:solidFill>
                <a:effectLst/>
                <a:latin typeface="arial" panose="020B0604020202020204" pitchFamily="34" charset="0"/>
              </a:rPr>
              <a:t>data</a:t>
            </a:r>
            <a:r>
              <a:rPr lang="en-US" sz="2400" b="0" i="0" dirty="0">
                <a:solidFill>
                  <a:srgbClr val="202124"/>
                </a:solidFill>
                <a:effectLst/>
                <a:latin typeface="arial" panose="020B0604020202020204" pitchFamily="34" charset="0"/>
              </a:rPr>
              <a:t> security through </a:t>
            </a:r>
            <a:r>
              <a:rPr lang="en-US" sz="2400" b="0" i="0" dirty="0" err="1">
                <a:solidFill>
                  <a:srgbClr val="202124"/>
                </a:solidFill>
                <a:effectLst/>
                <a:latin typeface="arial" panose="020B0604020202020204" pitchFamily="34" charset="0"/>
              </a:rPr>
              <a:t>standardisation</a:t>
            </a:r>
            <a:r>
              <a:rPr lang="en-US" sz="2400" b="0" i="0" dirty="0">
                <a:solidFill>
                  <a:srgbClr val="202124"/>
                </a:solidFill>
                <a:effectLst/>
                <a:latin typeface="arial" panose="020B0604020202020204" pitchFamily="34" charset="0"/>
              </a:rPr>
              <a:t> and </a:t>
            </a:r>
            <a:r>
              <a:rPr lang="en-US" sz="2400" b="0" i="0" dirty="0" err="1">
                <a:solidFill>
                  <a:srgbClr val="202124"/>
                </a:solidFill>
                <a:effectLst/>
                <a:latin typeface="arial" panose="020B0604020202020204" pitchFamily="34" charset="0"/>
              </a:rPr>
              <a:t>centralisation</a:t>
            </a:r>
            <a:r>
              <a:rPr lang="en-US" sz="2400" b="0" i="0" dirty="0">
                <a:solidFill>
                  <a:srgbClr val="202124"/>
                </a:solidFill>
                <a:effectLst/>
                <a:latin typeface="arial" panose="020B0604020202020204" pitchFamily="34" charset="0"/>
              </a:rPr>
              <a:t> of </a:t>
            </a:r>
            <a:r>
              <a:rPr lang="en-US" sz="2400" b="1" i="0" dirty="0">
                <a:solidFill>
                  <a:srgbClr val="202124"/>
                </a:solidFill>
                <a:effectLst/>
                <a:latin typeface="arial" panose="020B0604020202020204" pitchFamily="34" charset="0"/>
              </a:rPr>
              <a:t>data</a:t>
            </a:r>
            <a:r>
              <a:rPr lang="en-US" sz="2400" b="0" i="0" dirty="0">
                <a:solidFill>
                  <a:srgbClr val="202124"/>
                </a:solidFill>
                <a:effectLst/>
                <a:latin typeface="arial" panose="020B0604020202020204" pitchFamily="34" charset="0"/>
              </a:rPr>
              <a:t>.</a:t>
            </a:r>
          </a:p>
          <a:p>
            <a:pPr algn="just"/>
            <a:endParaRPr lang="tr-TR" sz="2400" dirty="0"/>
          </a:p>
        </p:txBody>
      </p:sp>
    </p:spTree>
    <p:extLst>
      <p:ext uri="{BB962C8B-B14F-4D97-AF65-F5344CB8AC3E}">
        <p14:creationId xmlns:p14="http://schemas.microsoft.com/office/powerpoint/2010/main" val="1899529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lt Başlık 5">
            <a:extLst>
              <a:ext uri="{FF2B5EF4-FFF2-40B4-BE49-F238E27FC236}">
                <a16:creationId xmlns:a16="http://schemas.microsoft.com/office/drawing/2014/main" id="{A3730414-DA57-411C-844A-2FE3440E9875}"/>
              </a:ext>
            </a:extLst>
          </p:cNvPr>
          <p:cNvSpPr>
            <a:spLocks noGrp="1"/>
          </p:cNvSpPr>
          <p:nvPr>
            <p:ph type="subTitle" idx="1"/>
          </p:nvPr>
        </p:nvSpPr>
        <p:spPr>
          <a:xfrm>
            <a:off x="1047749" y="2798731"/>
            <a:ext cx="10096501" cy="2004764"/>
          </a:xfrm>
        </p:spPr>
        <p:txBody>
          <a:bodyPr>
            <a:normAutofit/>
          </a:bodyPr>
          <a:lstStyle/>
          <a:p>
            <a:pPr>
              <a:lnSpc>
                <a:spcPct val="150000"/>
              </a:lnSpc>
            </a:pPr>
            <a:endParaRPr lang="tr-TR" dirty="0"/>
          </a:p>
          <a:p>
            <a:pPr algn="ctr">
              <a:lnSpc>
                <a:spcPct val="150000"/>
              </a:lnSpc>
            </a:pPr>
            <a:r>
              <a:rPr lang="tr-TR" sz="2400" b="1" dirty="0" err="1"/>
              <a:t>Thanks</a:t>
            </a:r>
            <a:r>
              <a:rPr lang="tr-TR" sz="2400" b="1" dirty="0"/>
              <a:t> </a:t>
            </a:r>
            <a:r>
              <a:rPr lang="tr-TR" sz="2400" b="1" dirty="0" err="1"/>
              <a:t>for</a:t>
            </a:r>
            <a:r>
              <a:rPr lang="tr-TR" sz="2400" b="1" dirty="0"/>
              <a:t> </a:t>
            </a:r>
            <a:r>
              <a:rPr lang="tr-TR" sz="2400" b="1" dirty="0" err="1"/>
              <a:t>listening</a:t>
            </a:r>
            <a:r>
              <a:rPr lang="tr-TR" sz="2400" b="1" dirty="0"/>
              <a:t>.</a:t>
            </a:r>
          </a:p>
          <a:p>
            <a:pPr algn="ctr">
              <a:lnSpc>
                <a:spcPct val="150000"/>
              </a:lnSpc>
            </a:pPr>
            <a:r>
              <a:rPr lang="tr-TR" sz="2400" b="1" dirty="0" err="1"/>
              <a:t>Questions</a:t>
            </a:r>
            <a:r>
              <a:rPr lang="tr-TR" sz="2400" b="1" dirty="0"/>
              <a:t>?</a:t>
            </a:r>
          </a:p>
        </p:txBody>
      </p:sp>
    </p:spTree>
    <p:extLst>
      <p:ext uri="{BB962C8B-B14F-4D97-AF65-F5344CB8AC3E}">
        <p14:creationId xmlns:p14="http://schemas.microsoft.com/office/powerpoint/2010/main" val="983809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err="1"/>
              <a:t>Customer</a:t>
            </a:r>
            <a:r>
              <a:rPr lang="tr-TR" dirty="0"/>
              <a:t> Management Database </a:t>
            </a:r>
            <a:r>
              <a:rPr lang="tr-TR" dirty="0" err="1"/>
              <a:t>Diagram</a:t>
            </a:r>
            <a:endParaRPr lang="tr-TR" dirty="0"/>
          </a:p>
        </p:txBody>
      </p:sp>
      <p:sp>
        <p:nvSpPr>
          <p:cNvPr id="3" name="Metin Yer Tutucusu 2"/>
          <p:cNvSpPr>
            <a:spLocks noGrp="1"/>
          </p:cNvSpPr>
          <p:nvPr>
            <p:ph type="body" idx="1"/>
          </p:nvPr>
        </p:nvSpPr>
        <p:spPr/>
        <p:txBody>
          <a:bodyPr rtlCol="0"/>
          <a:lstStyle/>
          <a:p>
            <a:pPr rtl="0"/>
            <a:endParaRPr lang="tr-TR" dirty="0"/>
          </a:p>
        </p:txBody>
      </p:sp>
      <p:sp>
        <p:nvSpPr>
          <p:cNvPr id="4" name="İçerik Yer Tutucusu 3"/>
          <p:cNvSpPr>
            <a:spLocks noGrp="1"/>
          </p:cNvSpPr>
          <p:nvPr>
            <p:ph sz="half" idx="2"/>
          </p:nvPr>
        </p:nvSpPr>
        <p:spPr/>
        <p:txBody>
          <a:bodyPr rtlCol="0"/>
          <a:lstStyle/>
          <a:p>
            <a:pPr rtl="0"/>
            <a:endParaRPr lang="tr-TR"/>
          </a:p>
        </p:txBody>
      </p:sp>
      <p:sp>
        <p:nvSpPr>
          <p:cNvPr id="5" name="Metin Yer Tutucusu 4"/>
          <p:cNvSpPr>
            <a:spLocks noGrp="1"/>
          </p:cNvSpPr>
          <p:nvPr>
            <p:ph type="body" sz="quarter" idx="3"/>
          </p:nvPr>
        </p:nvSpPr>
        <p:spPr/>
        <p:txBody>
          <a:bodyPr rtlCol="0"/>
          <a:lstStyle/>
          <a:p>
            <a:pPr rtl="0"/>
            <a:endParaRPr lang="tr-TR"/>
          </a:p>
        </p:txBody>
      </p:sp>
      <p:sp>
        <p:nvSpPr>
          <p:cNvPr id="6" name="İçerik Yer Tutucusu 5"/>
          <p:cNvSpPr>
            <a:spLocks noGrp="1"/>
          </p:cNvSpPr>
          <p:nvPr>
            <p:ph sz="quarter" idx="4"/>
          </p:nvPr>
        </p:nvSpPr>
        <p:spPr/>
        <p:txBody>
          <a:bodyPr rtlCol="0"/>
          <a:lstStyle/>
          <a:p>
            <a:pPr rtl="0"/>
            <a:endParaRPr lang="tr-TR"/>
          </a:p>
        </p:txBody>
      </p:sp>
      <p:pic>
        <p:nvPicPr>
          <p:cNvPr id="8" name="Resim 7">
            <a:extLst>
              <a:ext uri="{FF2B5EF4-FFF2-40B4-BE49-F238E27FC236}">
                <a16:creationId xmlns:a16="http://schemas.microsoft.com/office/drawing/2014/main" id="{3F199816-0522-4EA7-90DB-F6A157C811EF}"/>
              </a:ext>
            </a:extLst>
          </p:cNvPr>
          <p:cNvPicPr>
            <a:picLocks noChangeAspect="1"/>
          </p:cNvPicPr>
          <p:nvPr/>
        </p:nvPicPr>
        <p:blipFill>
          <a:blip r:embed="rId3"/>
          <a:stretch>
            <a:fillRect/>
          </a:stretch>
        </p:blipFill>
        <p:spPr>
          <a:xfrm>
            <a:off x="0" y="1600200"/>
            <a:ext cx="12192000" cy="5471160"/>
          </a:xfrm>
          <a:prstGeom prst="rect">
            <a:avLst/>
          </a:prstGeom>
        </p:spPr>
      </p:pic>
    </p:spTree>
    <p:extLst>
      <p:ext uri="{BB962C8B-B14F-4D97-AF65-F5344CB8AC3E}">
        <p14:creationId xmlns:p14="http://schemas.microsoft.com/office/powerpoint/2010/main" val="222449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o 2">
            <a:extLst>
              <a:ext uri="{FF2B5EF4-FFF2-40B4-BE49-F238E27FC236}">
                <a16:creationId xmlns:a16="http://schemas.microsoft.com/office/drawing/2014/main" id="{5E871ED9-31CF-4D51-8D48-45A6D328870E}"/>
              </a:ext>
            </a:extLst>
          </p:cNvPr>
          <p:cNvGraphicFramePr>
            <a:graphicFrameLocks noGrp="1"/>
          </p:cNvGraphicFramePr>
          <p:nvPr>
            <p:extLst>
              <p:ext uri="{D42A27DB-BD31-4B8C-83A1-F6EECF244321}">
                <p14:modId xmlns:p14="http://schemas.microsoft.com/office/powerpoint/2010/main" val="812560291"/>
              </p:ext>
            </p:extLst>
          </p:nvPr>
        </p:nvGraphicFramePr>
        <p:xfrm>
          <a:off x="2031241" y="1439725"/>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230081423"/>
                    </a:ext>
                  </a:extLst>
                </a:gridCol>
                <a:gridCol w="2709333">
                  <a:extLst>
                    <a:ext uri="{9D8B030D-6E8A-4147-A177-3AD203B41FA5}">
                      <a16:colId xmlns:a16="http://schemas.microsoft.com/office/drawing/2014/main" val="33298616"/>
                    </a:ext>
                  </a:extLst>
                </a:gridCol>
                <a:gridCol w="2709333">
                  <a:extLst>
                    <a:ext uri="{9D8B030D-6E8A-4147-A177-3AD203B41FA5}">
                      <a16:colId xmlns:a16="http://schemas.microsoft.com/office/drawing/2014/main" val="2765887870"/>
                    </a:ext>
                  </a:extLst>
                </a:gridCol>
              </a:tblGrid>
              <a:tr h="370840">
                <a:tc>
                  <a:txBody>
                    <a:bodyPr/>
                    <a:lstStyle/>
                    <a:p>
                      <a:r>
                        <a:rPr lang="tr-TR" dirty="0" err="1"/>
                        <a:t>Column</a:t>
                      </a:r>
                      <a:r>
                        <a:rPr lang="tr-TR" dirty="0"/>
                        <a:t> Name</a:t>
                      </a:r>
                    </a:p>
                  </a:txBody>
                  <a:tcPr/>
                </a:tc>
                <a:tc>
                  <a:txBody>
                    <a:bodyPr/>
                    <a:lstStyle/>
                    <a:p>
                      <a:r>
                        <a:rPr lang="tr-TR" dirty="0"/>
                        <a:t>Data </a:t>
                      </a:r>
                      <a:r>
                        <a:rPr lang="tr-TR" dirty="0" err="1"/>
                        <a:t>Type</a:t>
                      </a:r>
                      <a:endParaRPr lang="tr-TR" dirty="0"/>
                    </a:p>
                  </a:txBody>
                  <a:tcPr/>
                </a:tc>
                <a:tc>
                  <a:txBody>
                    <a:bodyPr/>
                    <a:lstStyle/>
                    <a:p>
                      <a:r>
                        <a:rPr lang="tr-TR" dirty="0" err="1"/>
                        <a:t>Allow</a:t>
                      </a:r>
                      <a:r>
                        <a:rPr lang="tr-TR" dirty="0"/>
                        <a:t> </a:t>
                      </a:r>
                      <a:r>
                        <a:rPr lang="tr-TR" dirty="0" err="1"/>
                        <a:t>Nulls</a:t>
                      </a:r>
                      <a:endParaRPr lang="tr-TR" dirty="0"/>
                    </a:p>
                  </a:txBody>
                  <a:tcPr/>
                </a:tc>
                <a:extLst>
                  <a:ext uri="{0D108BD9-81ED-4DB2-BD59-A6C34878D82A}">
                    <a16:rowId xmlns:a16="http://schemas.microsoft.com/office/drawing/2014/main" val="2278987304"/>
                  </a:ext>
                </a:extLst>
              </a:tr>
              <a:tr h="370840">
                <a:tc>
                  <a:txBody>
                    <a:bodyPr/>
                    <a:lstStyle/>
                    <a:p>
                      <a:r>
                        <a:rPr lang="tr-TR" dirty="0" err="1"/>
                        <a:t>CreditCardNumber</a:t>
                      </a:r>
                      <a:r>
                        <a:rPr lang="tr-TR" dirty="0"/>
                        <a:t>(PK)</a:t>
                      </a:r>
                    </a:p>
                  </a:txBody>
                  <a:tcPr/>
                </a:tc>
                <a:tc>
                  <a:txBody>
                    <a:bodyPr/>
                    <a:lstStyle/>
                    <a:p>
                      <a:r>
                        <a:rPr lang="tr-TR" dirty="0" err="1"/>
                        <a:t>varchar</a:t>
                      </a:r>
                      <a:r>
                        <a:rPr lang="tr-TR" dirty="0"/>
                        <a:t>(20)</a:t>
                      </a:r>
                    </a:p>
                  </a:txBody>
                  <a:tcPr/>
                </a:tc>
                <a:tc>
                  <a:txBody>
                    <a:bodyPr/>
                    <a:lstStyle/>
                    <a:p>
                      <a:r>
                        <a:rPr lang="tr-TR" dirty="0"/>
                        <a:t>No</a:t>
                      </a:r>
                    </a:p>
                  </a:txBody>
                  <a:tcPr/>
                </a:tc>
                <a:extLst>
                  <a:ext uri="{0D108BD9-81ED-4DB2-BD59-A6C34878D82A}">
                    <a16:rowId xmlns:a16="http://schemas.microsoft.com/office/drawing/2014/main" val="3419075149"/>
                  </a:ext>
                </a:extLst>
              </a:tr>
              <a:tr h="370840">
                <a:tc>
                  <a:txBody>
                    <a:bodyPr/>
                    <a:lstStyle/>
                    <a:p>
                      <a:r>
                        <a:rPr lang="tr-TR" dirty="0" err="1"/>
                        <a:t>CustomerID</a:t>
                      </a:r>
                      <a:r>
                        <a:rPr lang="tr-TR" dirty="0"/>
                        <a:t>(FK)</a:t>
                      </a:r>
                    </a:p>
                  </a:txBody>
                  <a:tcPr/>
                </a:tc>
                <a:tc>
                  <a:txBody>
                    <a:bodyPr/>
                    <a:lstStyle/>
                    <a:p>
                      <a:r>
                        <a:rPr lang="tr-TR" dirty="0" err="1"/>
                        <a:t>int</a:t>
                      </a:r>
                      <a:endParaRPr lang="tr-TR" dirty="0"/>
                    </a:p>
                  </a:txBody>
                  <a:tcPr/>
                </a:tc>
                <a:tc>
                  <a:txBody>
                    <a:bodyPr/>
                    <a:lstStyle/>
                    <a:p>
                      <a:r>
                        <a:rPr lang="tr-TR" dirty="0"/>
                        <a:t>No</a:t>
                      </a:r>
                    </a:p>
                  </a:txBody>
                  <a:tcPr/>
                </a:tc>
                <a:extLst>
                  <a:ext uri="{0D108BD9-81ED-4DB2-BD59-A6C34878D82A}">
                    <a16:rowId xmlns:a16="http://schemas.microsoft.com/office/drawing/2014/main" val="1616079478"/>
                  </a:ext>
                </a:extLst>
              </a:tr>
            </a:tbl>
          </a:graphicData>
        </a:graphic>
      </p:graphicFrame>
      <p:sp>
        <p:nvSpPr>
          <p:cNvPr id="3" name="Başlık 2">
            <a:extLst>
              <a:ext uri="{FF2B5EF4-FFF2-40B4-BE49-F238E27FC236}">
                <a16:creationId xmlns:a16="http://schemas.microsoft.com/office/drawing/2014/main" id="{CEB93E92-6D4C-41D6-BE77-9BA13421FA01}"/>
              </a:ext>
            </a:extLst>
          </p:cNvPr>
          <p:cNvSpPr>
            <a:spLocks noGrp="1"/>
          </p:cNvSpPr>
          <p:nvPr>
            <p:ph type="title"/>
          </p:nvPr>
        </p:nvSpPr>
        <p:spPr/>
        <p:txBody>
          <a:bodyPr/>
          <a:lstStyle/>
          <a:p>
            <a:r>
              <a:rPr lang="tr-TR" dirty="0" err="1"/>
              <a:t>CreditCard</a:t>
            </a:r>
            <a:r>
              <a:rPr lang="tr-TR" dirty="0"/>
              <a:t> </a:t>
            </a:r>
            <a:r>
              <a:rPr lang="tr-TR" dirty="0" err="1"/>
              <a:t>Entity</a:t>
            </a:r>
            <a:endParaRPr lang="tr-TR" dirty="0"/>
          </a:p>
        </p:txBody>
      </p:sp>
      <p:sp>
        <p:nvSpPr>
          <p:cNvPr id="4" name="Metin kutusu 3">
            <a:extLst>
              <a:ext uri="{FF2B5EF4-FFF2-40B4-BE49-F238E27FC236}">
                <a16:creationId xmlns:a16="http://schemas.microsoft.com/office/drawing/2014/main" id="{4960825F-7601-4235-B3A8-1AD60D0753A2}"/>
              </a:ext>
            </a:extLst>
          </p:cNvPr>
          <p:cNvSpPr txBox="1"/>
          <p:nvPr/>
        </p:nvSpPr>
        <p:spPr>
          <a:xfrm>
            <a:off x="1200434" y="3661012"/>
            <a:ext cx="9280478" cy="923330"/>
          </a:xfrm>
          <a:prstGeom prst="rect">
            <a:avLst/>
          </a:prstGeom>
          <a:noFill/>
        </p:spPr>
        <p:txBody>
          <a:bodyPr wrap="square" rtlCol="0">
            <a:spAutoFit/>
          </a:bodyPr>
          <a:lstStyle/>
          <a:p>
            <a:r>
              <a:rPr lang="tr-TR" dirty="0" err="1"/>
              <a:t>Relationships</a:t>
            </a:r>
            <a:r>
              <a:rPr lang="tr-TR" dirty="0"/>
              <a:t>:</a:t>
            </a:r>
          </a:p>
          <a:p>
            <a:r>
              <a:rPr lang="tr-TR" dirty="0" err="1"/>
              <a:t>Payment-CreditCard</a:t>
            </a:r>
            <a:endParaRPr lang="tr-TR" dirty="0"/>
          </a:p>
          <a:p>
            <a:r>
              <a:rPr lang="tr-TR" dirty="0" err="1"/>
              <a:t>CreditCard-Customer</a:t>
            </a:r>
            <a:endParaRPr lang="tr-TR" dirty="0"/>
          </a:p>
        </p:txBody>
      </p:sp>
    </p:spTree>
    <p:extLst>
      <p:ext uri="{BB962C8B-B14F-4D97-AF65-F5344CB8AC3E}">
        <p14:creationId xmlns:p14="http://schemas.microsoft.com/office/powerpoint/2010/main" val="1800380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o 3">
            <a:extLst>
              <a:ext uri="{FF2B5EF4-FFF2-40B4-BE49-F238E27FC236}">
                <a16:creationId xmlns:a16="http://schemas.microsoft.com/office/drawing/2014/main" id="{2948F6FB-4636-406A-935B-0E7B448389C1}"/>
              </a:ext>
            </a:extLst>
          </p:cNvPr>
          <p:cNvGraphicFramePr>
            <a:graphicFrameLocks noGrp="1"/>
          </p:cNvGraphicFramePr>
          <p:nvPr>
            <p:extLst>
              <p:ext uri="{D42A27DB-BD31-4B8C-83A1-F6EECF244321}">
                <p14:modId xmlns:p14="http://schemas.microsoft.com/office/powerpoint/2010/main" val="4255436017"/>
              </p:ext>
            </p:extLst>
          </p:nvPr>
        </p:nvGraphicFramePr>
        <p:xfrm>
          <a:off x="2031241" y="1429349"/>
          <a:ext cx="8127999" cy="22250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904935145"/>
                    </a:ext>
                  </a:extLst>
                </a:gridCol>
                <a:gridCol w="2709333">
                  <a:extLst>
                    <a:ext uri="{9D8B030D-6E8A-4147-A177-3AD203B41FA5}">
                      <a16:colId xmlns:a16="http://schemas.microsoft.com/office/drawing/2014/main" val="1656564649"/>
                    </a:ext>
                  </a:extLst>
                </a:gridCol>
                <a:gridCol w="2709333">
                  <a:extLst>
                    <a:ext uri="{9D8B030D-6E8A-4147-A177-3AD203B41FA5}">
                      <a16:colId xmlns:a16="http://schemas.microsoft.com/office/drawing/2014/main" val="2663105669"/>
                    </a:ext>
                  </a:extLst>
                </a:gridCol>
              </a:tblGrid>
              <a:tr h="370840">
                <a:tc>
                  <a:txBody>
                    <a:bodyPr/>
                    <a:lstStyle/>
                    <a:p>
                      <a:r>
                        <a:rPr lang="tr-TR" dirty="0" err="1"/>
                        <a:t>Column</a:t>
                      </a:r>
                      <a:r>
                        <a:rPr lang="tr-TR" dirty="0"/>
                        <a:t> Name</a:t>
                      </a:r>
                    </a:p>
                  </a:txBody>
                  <a:tcPr/>
                </a:tc>
                <a:tc>
                  <a:txBody>
                    <a:bodyPr/>
                    <a:lstStyle/>
                    <a:p>
                      <a:r>
                        <a:rPr lang="tr-TR" dirty="0"/>
                        <a:t>Data </a:t>
                      </a:r>
                      <a:r>
                        <a:rPr lang="tr-TR" dirty="0" err="1"/>
                        <a:t>Type</a:t>
                      </a:r>
                      <a:endParaRPr lang="tr-TR" dirty="0"/>
                    </a:p>
                  </a:txBody>
                  <a:tcPr/>
                </a:tc>
                <a:tc>
                  <a:txBody>
                    <a:bodyPr/>
                    <a:lstStyle/>
                    <a:p>
                      <a:r>
                        <a:rPr lang="tr-TR" dirty="0" err="1"/>
                        <a:t>Allow</a:t>
                      </a:r>
                      <a:r>
                        <a:rPr lang="tr-TR" dirty="0"/>
                        <a:t> </a:t>
                      </a:r>
                      <a:r>
                        <a:rPr lang="tr-TR" dirty="0" err="1"/>
                        <a:t>Nulls</a:t>
                      </a:r>
                      <a:endParaRPr lang="tr-TR" dirty="0"/>
                    </a:p>
                  </a:txBody>
                  <a:tcPr/>
                </a:tc>
                <a:extLst>
                  <a:ext uri="{0D108BD9-81ED-4DB2-BD59-A6C34878D82A}">
                    <a16:rowId xmlns:a16="http://schemas.microsoft.com/office/drawing/2014/main" val="741545291"/>
                  </a:ext>
                </a:extLst>
              </a:tr>
              <a:tr h="370840">
                <a:tc>
                  <a:txBody>
                    <a:bodyPr/>
                    <a:lstStyle/>
                    <a:p>
                      <a:r>
                        <a:rPr lang="tr-TR" dirty="0" err="1"/>
                        <a:t>CustomerID</a:t>
                      </a:r>
                      <a:r>
                        <a:rPr lang="tr-TR" dirty="0"/>
                        <a:t>(PK)</a:t>
                      </a:r>
                    </a:p>
                  </a:txBody>
                  <a:tcPr/>
                </a:tc>
                <a:tc>
                  <a:txBody>
                    <a:bodyPr/>
                    <a:lstStyle/>
                    <a:p>
                      <a:r>
                        <a:rPr lang="tr-TR" dirty="0" err="1"/>
                        <a:t>İnt</a:t>
                      </a:r>
                      <a:endParaRPr lang="tr-TR" dirty="0"/>
                    </a:p>
                  </a:txBody>
                  <a:tcPr/>
                </a:tc>
                <a:tc>
                  <a:txBody>
                    <a:bodyPr/>
                    <a:lstStyle/>
                    <a:p>
                      <a:r>
                        <a:rPr lang="tr-TR" dirty="0"/>
                        <a:t>No</a:t>
                      </a:r>
                    </a:p>
                  </a:txBody>
                  <a:tcPr/>
                </a:tc>
                <a:extLst>
                  <a:ext uri="{0D108BD9-81ED-4DB2-BD59-A6C34878D82A}">
                    <a16:rowId xmlns:a16="http://schemas.microsoft.com/office/drawing/2014/main" val="4140819563"/>
                  </a:ext>
                </a:extLst>
              </a:tr>
              <a:tr h="370840">
                <a:tc>
                  <a:txBody>
                    <a:bodyPr/>
                    <a:lstStyle/>
                    <a:p>
                      <a:r>
                        <a:rPr lang="tr-TR" dirty="0" err="1"/>
                        <a:t>FullName</a:t>
                      </a:r>
                      <a:endParaRPr lang="tr-TR" dirty="0"/>
                    </a:p>
                  </a:txBody>
                  <a:tcPr/>
                </a:tc>
                <a:tc>
                  <a:txBody>
                    <a:bodyPr/>
                    <a:lstStyle/>
                    <a:p>
                      <a:r>
                        <a:rPr lang="tr-TR" dirty="0" err="1"/>
                        <a:t>varchar</a:t>
                      </a:r>
                      <a:r>
                        <a:rPr lang="tr-TR" dirty="0"/>
                        <a:t>(50)</a:t>
                      </a:r>
                    </a:p>
                  </a:txBody>
                  <a:tcPr/>
                </a:tc>
                <a:tc>
                  <a:txBody>
                    <a:bodyPr/>
                    <a:lstStyle/>
                    <a:p>
                      <a:r>
                        <a:rPr lang="tr-TR" dirty="0"/>
                        <a:t>No</a:t>
                      </a:r>
                    </a:p>
                  </a:txBody>
                  <a:tcPr/>
                </a:tc>
                <a:extLst>
                  <a:ext uri="{0D108BD9-81ED-4DB2-BD59-A6C34878D82A}">
                    <a16:rowId xmlns:a16="http://schemas.microsoft.com/office/drawing/2014/main" val="3203968813"/>
                  </a:ext>
                </a:extLst>
              </a:tr>
              <a:tr h="370840">
                <a:tc>
                  <a:txBody>
                    <a:bodyPr/>
                    <a:lstStyle/>
                    <a:p>
                      <a:r>
                        <a:rPr lang="tr-TR" dirty="0" err="1"/>
                        <a:t>FullAddress</a:t>
                      </a:r>
                      <a:endParaRPr lang="tr-TR" dirty="0"/>
                    </a:p>
                  </a:txBody>
                  <a:tcPr/>
                </a:tc>
                <a:tc>
                  <a:txBody>
                    <a:bodyPr/>
                    <a:lstStyle/>
                    <a:p>
                      <a:r>
                        <a:rPr lang="tr-TR" dirty="0" err="1"/>
                        <a:t>varchar</a:t>
                      </a:r>
                      <a:r>
                        <a:rPr lang="tr-TR" dirty="0"/>
                        <a:t>(50)</a:t>
                      </a:r>
                    </a:p>
                  </a:txBody>
                  <a:tcPr/>
                </a:tc>
                <a:tc>
                  <a:txBody>
                    <a:bodyPr/>
                    <a:lstStyle/>
                    <a:p>
                      <a:r>
                        <a:rPr lang="tr-TR" dirty="0"/>
                        <a:t>No</a:t>
                      </a:r>
                    </a:p>
                  </a:txBody>
                  <a:tcPr/>
                </a:tc>
                <a:extLst>
                  <a:ext uri="{0D108BD9-81ED-4DB2-BD59-A6C34878D82A}">
                    <a16:rowId xmlns:a16="http://schemas.microsoft.com/office/drawing/2014/main" val="797981399"/>
                  </a:ext>
                </a:extLst>
              </a:tr>
              <a:tr h="370840">
                <a:tc>
                  <a:txBody>
                    <a:bodyPr/>
                    <a:lstStyle/>
                    <a:p>
                      <a:r>
                        <a:rPr lang="tr-TR" dirty="0" err="1"/>
                        <a:t>Email</a:t>
                      </a:r>
                      <a:endParaRPr lang="tr-TR" dirty="0"/>
                    </a:p>
                  </a:txBody>
                  <a:tcPr/>
                </a:tc>
                <a:tc>
                  <a:txBody>
                    <a:bodyPr/>
                    <a:lstStyle/>
                    <a:p>
                      <a:r>
                        <a:rPr lang="tr-TR" dirty="0" err="1"/>
                        <a:t>varchar</a:t>
                      </a:r>
                      <a:r>
                        <a:rPr lang="tr-TR" dirty="0"/>
                        <a:t>(50)</a:t>
                      </a:r>
                    </a:p>
                  </a:txBody>
                  <a:tcPr/>
                </a:tc>
                <a:tc>
                  <a:txBody>
                    <a:bodyPr/>
                    <a:lstStyle/>
                    <a:p>
                      <a:r>
                        <a:rPr lang="tr-TR" dirty="0"/>
                        <a:t>No</a:t>
                      </a:r>
                    </a:p>
                  </a:txBody>
                  <a:tcPr/>
                </a:tc>
                <a:extLst>
                  <a:ext uri="{0D108BD9-81ED-4DB2-BD59-A6C34878D82A}">
                    <a16:rowId xmlns:a16="http://schemas.microsoft.com/office/drawing/2014/main" val="2119728568"/>
                  </a:ext>
                </a:extLst>
              </a:tr>
              <a:tr h="370840">
                <a:tc>
                  <a:txBody>
                    <a:bodyPr/>
                    <a:lstStyle/>
                    <a:p>
                      <a:r>
                        <a:rPr lang="tr-TR" dirty="0" err="1"/>
                        <a:t>UserName</a:t>
                      </a:r>
                      <a:endParaRPr lang="tr-TR" dirty="0"/>
                    </a:p>
                  </a:txBody>
                  <a:tcPr/>
                </a:tc>
                <a:tc>
                  <a:txBody>
                    <a:bodyPr/>
                    <a:lstStyle/>
                    <a:p>
                      <a:r>
                        <a:rPr lang="tr-TR" dirty="0" err="1"/>
                        <a:t>varchar</a:t>
                      </a:r>
                      <a:r>
                        <a:rPr lang="tr-TR" dirty="0"/>
                        <a:t>(20)</a:t>
                      </a:r>
                    </a:p>
                  </a:txBody>
                  <a:tcPr/>
                </a:tc>
                <a:tc>
                  <a:txBody>
                    <a:bodyPr/>
                    <a:lstStyle/>
                    <a:p>
                      <a:r>
                        <a:rPr lang="tr-TR" dirty="0"/>
                        <a:t>No</a:t>
                      </a:r>
                    </a:p>
                  </a:txBody>
                  <a:tcPr/>
                </a:tc>
                <a:extLst>
                  <a:ext uri="{0D108BD9-81ED-4DB2-BD59-A6C34878D82A}">
                    <a16:rowId xmlns:a16="http://schemas.microsoft.com/office/drawing/2014/main" val="627367169"/>
                  </a:ext>
                </a:extLst>
              </a:tr>
            </a:tbl>
          </a:graphicData>
        </a:graphic>
      </p:graphicFrame>
      <p:sp>
        <p:nvSpPr>
          <p:cNvPr id="4" name="Başlık 3">
            <a:extLst>
              <a:ext uri="{FF2B5EF4-FFF2-40B4-BE49-F238E27FC236}">
                <a16:creationId xmlns:a16="http://schemas.microsoft.com/office/drawing/2014/main" id="{C18050AE-FF04-4BEB-A7B8-FA7F3C1A7547}"/>
              </a:ext>
            </a:extLst>
          </p:cNvPr>
          <p:cNvSpPr>
            <a:spLocks noGrp="1"/>
          </p:cNvSpPr>
          <p:nvPr>
            <p:ph type="title"/>
          </p:nvPr>
        </p:nvSpPr>
        <p:spPr/>
        <p:txBody>
          <a:bodyPr/>
          <a:lstStyle/>
          <a:p>
            <a:r>
              <a:rPr lang="tr-TR" dirty="0" err="1"/>
              <a:t>Customer</a:t>
            </a:r>
            <a:r>
              <a:rPr lang="tr-TR" dirty="0"/>
              <a:t> </a:t>
            </a:r>
            <a:r>
              <a:rPr lang="tr-TR" dirty="0" err="1"/>
              <a:t>Entity</a:t>
            </a:r>
            <a:endParaRPr lang="tr-TR" dirty="0"/>
          </a:p>
        </p:txBody>
      </p:sp>
      <p:sp>
        <p:nvSpPr>
          <p:cNvPr id="5" name="Metin kutusu 4">
            <a:extLst>
              <a:ext uri="{FF2B5EF4-FFF2-40B4-BE49-F238E27FC236}">
                <a16:creationId xmlns:a16="http://schemas.microsoft.com/office/drawing/2014/main" id="{5D1B13AA-B134-4AA5-BF32-7A79AA0E3E8A}"/>
              </a:ext>
            </a:extLst>
          </p:cNvPr>
          <p:cNvSpPr txBox="1"/>
          <p:nvPr/>
        </p:nvSpPr>
        <p:spPr>
          <a:xfrm>
            <a:off x="1104900" y="4316104"/>
            <a:ext cx="9280478" cy="923330"/>
          </a:xfrm>
          <a:prstGeom prst="rect">
            <a:avLst/>
          </a:prstGeom>
          <a:noFill/>
        </p:spPr>
        <p:txBody>
          <a:bodyPr wrap="square" rtlCol="0">
            <a:spAutoFit/>
          </a:bodyPr>
          <a:lstStyle/>
          <a:p>
            <a:r>
              <a:rPr lang="tr-TR" dirty="0" err="1"/>
              <a:t>Relationships</a:t>
            </a:r>
            <a:r>
              <a:rPr lang="tr-TR" dirty="0"/>
              <a:t>:</a:t>
            </a:r>
          </a:p>
          <a:p>
            <a:r>
              <a:rPr lang="tr-TR" dirty="0" err="1"/>
              <a:t>Payment-CreditCard</a:t>
            </a:r>
            <a:endParaRPr lang="tr-TR" dirty="0"/>
          </a:p>
          <a:p>
            <a:r>
              <a:rPr lang="tr-TR" dirty="0" err="1"/>
              <a:t>Orders-Customer</a:t>
            </a:r>
            <a:endParaRPr lang="tr-TR" dirty="0"/>
          </a:p>
        </p:txBody>
      </p:sp>
    </p:spTree>
    <p:extLst>
      <p:ext uri="{BB962C8B-B14F-4D97-AF65-F5344CB8AC3E}">
        <p14:creationId xmlns:p14="http://schemas.microsoft.com/office/powerpoint/2010/main" val="2219468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o 2">
            <a:extLst>
              <a:ext uri="{FF2B5EF4-FFF2-40B4-BE49-F238E27FC236}">
                <a16:creationId xmlns:a16="http://schemas.microsoft.com/office/drawing/2014/main" id="{54425ADA-051F-4702-9A7F-732BCD0B721A}"/>
              </a:ext>
            </a:extLst>
          </p:cNvPr>
          <p:cNvGraphicFramePr>
            <a:graphicFrameLocks noGrp="1"/>
          </p:cNvGraphicFramePr>
          <p:nvPr>
            <p:extLst>
              <p:ext uri="{D42A27DB-BD31-4B8C-83A1-F6EECF244321}">
                <p14:modId xmlns:p14="http://schemas.microsoft.com/office/powerpoint/2010/main" val="4056393774"/>
              </p:ext>
            </p:extLst>
          </p:nvPr>
        </p:nvGraphicFramePr>
        <p:xfrm>
          <a:off x="2031241" y="1429349"/>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199897132"/>
                    </a:ext>
                  </a:extLst>
                </a:gridCol>
                <a:gridCol w="2709333">
                  <a:extLst>
                    <a:ext uri="{9D8B030D-6E8A-4147-A177-3AD203B41FA5}">
                      <a16:colId xmlns:a16="http://schemas.microsoft.com/office/drawing/2014/main" val="4116878224"/>
                    </a:ext>
                  </a:extLst>
                </a:gridCol>
                <a:gridCol w="2709333">
                  <a:extLst>
                    <a:ext uri="{9D8B030D-6E8A-4147-A177-3AD203B41FA5}">
                      <a16:colId xmlns:a16="http://schemas.microsoft.com/office/drawing/2014/main" val="4193183884"/>
                    </a:ext>
                  </a:extLst>
                </a:gridCol>
              </a:tblGrid>
              <a:tr h="370840">
                <a:tc>
                  <a:txBody>
                    <a:bodyPr/>
                    <a:lstStyle/>
                    <a:p>
                      <a:r>
                        <a:rPr lang="tr-TR" dirty="0" err="1"/>
                        <a:t>Column</a:t>
                      </a:r>
                      <a:r>
                        <a:rPr lang="tr-TR" dirty="0"/>
                        <a:t> Name</a:t>
                      </a:r>
                    </a:p>
                  </a:txBody>
                  <a:tcPr/>
                </a:tc>
                <a:tc>
                  <a:txBody>
                    <a:bodyPr/>
                    <a:lstStyle/>
                    <a:p>
                      <a:r>
                        <a:rPr lang="tr-TR" dirty="0"/>
                        <a:t>Data </a:t>
                      </a:r>
                      <a:r>
                        <a:rPr lang="tr-TR" dirty="0" err="1"/>
                        <a:t>Type</a:t>
                      </a:r>
                      <a:endParaRPr lang="tr-TR" dirty="0"/>
                    </a:p>
                  </a:txBody>
                  <a:tcPr/>
                </a:tc>
                <a:tc>
                  <a:txBody>
                    <a:bodyPr/>
                    <a:lstStyle/>
                    <a:p>
                      <a:r>
                        <a:rPr lang="tr-TR" dirty="0" err="1"/>
                        <a:t>Allow</a:t>
                      </a:r>
                      <a:r>
                        <a:rPr lang="tr-TR" dirty="0"/>
                        <a:t> </a:t>
                      </a:r>
                      <a:r>
                        <a:rPr lang="tr-TR" dirty="0" err="1"/>
                        <a:t>Nulls</a:t>
                      </a:r>
                      <a:endParaRPr lang="tr-TR" dirty="0"/>
                    </a:p>
                  </a:txBody>
                  <a:tcPr/>
                </a:tc>
                <a:extLst>
                  <a:ext uri="{0D108BD9-81ED-4DB2-BD59-A6C34878D82A}">
                    <a16:rowId xmlns:a16="http://schemas.microsoft.com/office/drawing/2014/main" val="2022716799"/>
                  </a:ext>
                </a:extLst>
              </a:tr>
              <a:tr h="370840">
                <a:tc>
                  <a:txBody>
                    <a:bodyPr/>
                    <a:lstStyle/>
                    <a:p>
                      <a:r>
                        <a:rPr lang="tr-TR" dirty="0" err="1"/>
                        <a:t>InvoiceNumber</a:t>
                      </a:r>
                      <a:r>
                        <a:rPr lang="tr-TR" dirty="0"/>
                        <a:t>(PK)</a:t>
                      </a:r>
                    </a:p>
                  </a:txBody>
                  <a:tcPr/>
                </a:tc>
                <a:tc>
                  <a:txBody>
                    <a:bodyPr/>
                    <a:lstStyle/>
                    <a:p>
                      <a:r>
                        <a:rPr lang="tr-TR" dirty="0" err="1"/>
                        <a:t>İnt</a:t>
                      </a:r>
                      <a:endParaRPr lang="tr-TR" dirty="0"/>
                    </a:p>
                  </a:txBody>
                  <a:tcPr/>
                </a:tc>
                <a:tc>
                  <a:txBody>
                    <a:bodyPr/>
                    <a:lstStyle/>
                    <a:p>
                      <a:r>
                        <a:rPr lang="tr-TR" dirty="0"/>
                        <a:t>No</a:t>
                      </a:r>
                    </a:p>
                  </a:txBody>
                  <a:tcPr/>
                </a:tc>
                <a:extLst>
                  <a:ext uri="{0D108BD9-81ED-4DB2-BD59-A6C34878D82A}">
                    <a16:rowId xmlns:a16="http://schemas.microsoft.com/office/drawing/2014/main" val="3573837641"/>
                  </a:ext>
                </a:extLst>
              </a:tr>
              <a:tr h="370840">
                <a:tc>
                  <a:txBody>
                    <a:bodyPr/>
                    <a:lstStyle/>
                    <a:p>
                      <a:r>
                        <a:rPr lang="tr-TR" dirty="0" err="1"/>
                        <a:t>InvoiceStatus</a:t>
                      </a:r>
                      <a:endParaRPr lang="tr-TR" dirty="0"/>
                    </a:p>
                  </a:txBody>
                  <a:tcPr/>
                </a:tc>
                <a:tc>
                  <a:txBody>
                    <a:bodyPr/>
                    <a:lstStyle/>
                    <a:p>
                      <a:r>
                        <a:rPr lang="tr-TR" dirty="0" err="1"/>
                        <a:t>varchar</a:t>
                      </a:r>
                      <a:r>
                        <a:rPr lang="tr-TR" dirty="0"/>
                        <a:t>(20)</a:t>
                      </a:r>
                    </a:p>
                  </a:txBody>
                  <a:tcPr/>
                </a:tc>
                <a:tc>
                  <a:txBody>
                    <a:bodyPr/>
                    <a:lstStyle/>
                    <a:p>
                      <a:r>
                        <a:rPr lang="tr-TR" dirty="0"/>
                        <a:t>No</a:t>
                      </a:r>
                    </a:p>
                  </a:txBody>
                  <a:tcPr/>
                </a:tc>
                <a:extLst>
                  <a:ext uri="{0D108BD9-81ED-4DB2-BD59-A6C34878D82A}">
                    <a16:rowId xmlns:a16="http://schemas.microsoft.com/office/drawing/2014/main" val="2615933970"/>
                  </a:ext>
                </a:extLst>
              </a:tr>
            </a:tbl>
          </a:graphicData>
        </a:graphic>
      </p:graphicFrame>
      <p:sp>
        <p:nvSpPr>
          <p:cNvPr id="3" name="Başlık 2">
            <a:extLst>
              <a:ext uri="{FF2B5EF4-FFF2-40B4-BE49-F238E27FC236}">
                <a16:creationId xmlns:a16="http://schemas.microsoft.com/office/drawing/2014/main" id="{C4311A8F-5EF3-48C0-B880-478EFD4ECAFC}"/>
              </a:ext>
            </a:extLst>
          </p:cNvPr>
          <p:cNvSpPr>
            <a:spLocks noGrp="1"/>
          </p:cNvSpPr>
          <p:nvPr>
            <p:ph type="title"/>
          </p:nvPr>
        </p:nvSpPr>
        <p:spPr/>
        <p:txBody>
          <a:bodyPr/>
          <a:lstStyle/>
          <a:p>
            <a:r>
              <a:rPr lang="tr-TR" dirty="0" err="1"/>
              <a:t>Invoice</a:t>
            </a:r>
            <a:r>
              <a:rPr lang="tr-TR" dirty="0"/>
              <a:t> </a:t>
            </a:r>
            <a:r>
              <a:rPr lang="tr-TR" dirty="0" err="1"/>
              <a:t>Entity</a:t>
            </a:r>
            <a:endParaRPr lang="tr-TR" dirty="0"/>
          </a:p>
        </p:txBody>
      </p:sp>
      <p:sp>
        <p:nvSpPr>
          <p:cNvPr id="4" name="Metin kutusu 3">
            <a:extLst>
              <a:ext uri="{FF2B5EF4-FFF2-40B4-BE49-F238E27FC236}">
                <a16:creationId xmlns:a16="http://schemas.microsoft.com/office/drawing/2014/main" id="{BB2FF12E-D2F6-428B-A911-28D0AAB39C5C}"/>
              </a:ext>
            </a:extLst>
          </p:cNvPr>
          <p:cNvSpPr txBox="1"/>
          <p:nvPr/>
        </p:nvSpPr>
        <p:spPr>
          <a:xfrm>
            <a:off x="1583140" y="3429000"/>
            <a:ext cx="9280478" cy="923330"/>
          </a:xfrm>
          <a:prstGeom prst="rect">
            <a:avLst/>
          </a:prstGeom>
          <a:noFill/>
        </p:spPr>
        <p:txBody>
          <a:bodyPr wrap="square" rtlCol="0">
            <a:spAutoFit/>
          </a:bodyPr>
          <a:lstStyle/>
          <a:p>
            <a:r>
              <a:rPr lang="tr-TR" dirty="0" err="1"/>
              <a:t>Relationships</a:t>
            </a:r>
            <a:r>
              <a:rPr lang="tr-TR" dirty="0"/>
              <a:t>:</a:t>
            </a:r>
          </a:p>
          <a:p>
            <a:r>
              <a:rPr lang="tr-TR" dirty="0" err="1"/>
              <a:t>Orders-Invoice</a:t>
            </a:r>
            <a:endParaRPr lang="tr-TR" dirty="0"/>
          </a:p>
          <a:p>
            <a:r>
              <a:rPr lang="tr-TR" dirty="0" err="1"/>
              <a:t>Payment-Invoice</a:t>
            </a:r>
            <a:endParaRPr lang="tr-TR" dirty="0"/>
          </a:p>
        </p:txBody>
      </p:sp>
    </p:spTree>
    <p:extLst>
      <p:ext uri="{BB962C8B-B14F-4D97-AF65-F5344CB8AC3E}">
        <p14:creationId xmlns:p14="http://schemas.microsoft.com/office/powerpoint/2010/main" val="249598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o 2">
            <a:extLst>
              <a:ext uri="{FF2B5EF4-FFF2-40B4-BE49-F238E27FC236}">
                <a16:creationId xmlns:a16="http://schemas.microsoft.com/office/drawing/2014/main" id="{384B40B7-2321-489F-9FDE-7ED2164CF0B0}"/>
              </a:ext>
            </a:extLst>
          </p:cNvPr>
          <p:cNvGraphicFramePr>
            <a:graphicFrameLocks noGrp="1"/>
          </p:cNvGraphicFramePr>
          <p:nvPr>
            <p:extLst>
              <p:ext uri="{D42A27DB-BD31-4B8C-83A1-F6EECF244321}">
                <p14:modId xmlns:p14="http://schemas.microsoft.com/office/powerpoint/2010/main" val="2605620281"/>
              </p:ext>
            </p:extLst>
          </p:nvPr>
        </p:nvGraphicFramePr>
        <p:xfrm>
          <a:off x="2031241" y="1429349"/>
          <a:ext cx="8127999" cy="25958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946723026"/>
                    </a:ext>
                  </a:extLst>
                </a:gridCol>
                <a:gridCol w="2709333">
                  <a:extLst>
                    <a:ext uri="{9D8B030D-6E8A-4147-A177-3AD203B41FA5}">
                      <a16:colId xmlns:a16="http://schemas.microsoft.com/office/drawing/2014/main" val="3728505180"/>
                    </a:ext>
                  </a:extLst>
                </a:gridCol>
                <a:gridCol w="2709333">
                  <a:extLst>
                    <a:ext uri="{9D8B030D-6E8A-4147-A177-3AD203B41FA5}">
                      <a16:colId xmlns:a16="http://schemas.microsoft.com/office/drawing/2014/main" val="348569107"/>
                    </a:ext>
                  </a:extLst>
                </a:gridCol>
              </a:tblGrid>
              <a:tr h="370840">
                <a:tc>
                  <a:txBody>
                    <a:bodyPr/>
                    <a:lstStyle/>
                    <a:p>
                      <a:r>
                        <a:rPr lang="tr-TR" dirty="0" err="1"/>
                        <a:t>Column</a:t>
                      </a:r>
                      <a:r>
                        <a:rPr lang="tr-TR" dirty="0"/>
                        <a:t> Name</a:t>
                      </a:r>
                    </a:p>
                  </a:txBody>
                  <a:tcPr/>
                </a:tc>
                <a:tc>
                  <a:txBody>
                    <a:bodyPr/>
                    <a:lstStyle/>
                    <a:p>
                      <a:r>
                        <a:rPr lang="tr-TR" dirty="0"/>
                        <a:t>Data </a:t>
                      </a:r>
                      <a:r>
                        <a:rPr lang="tr-TR" dirty="0" err="1"/>
                        <a:t>Type</a:t>
                      </a:r>
                      <a:endParaRPr lang="tr-TR" dirty="0"/>
                    </a:p>
                  </a:txBody>
                  <a:tcPr/>
                </a:tc>
                <a:tc>
                  <a:txBody>
                    <a:bodyPr/>
                    <a:lstStyle/>
                    <a:p>
                      <a:r>
                        <a:rPr lang="tr-TR" dirty="0" err="1"/>
                        <a:t>Allow</a:t>
                      </a:r>
                      <a:r>
                        <a:rPr lang="tr-TR" dirty="0"/>
                        <a:t> </a:t>
                      </a:r>
                      <a:r>
                        <a:rPr lang="tr-TR" dirty="0" err="1"/>
                        <a:t>Nulls</a:t>
                      </a:r>
                      <a:endParaRPr lang="tr-TR" dirty="0"/>
                    </a:p>
                  </a:txBody>
                  <a:tcPr/>
                </a:tc>
                <a:extLst>
                  <a:ext uri="{0D108BD9-81ED-4DB2-BD59-A6C34878D82A}">
                    <a16:rowId xmlns:a16="http://schemas.microsoft.com/office/drawing/2014/main" val="3669446793"/>
                  </a:ext>
                </a:extLst>
              </a:tr>
              <a:tr h="370840">
                <a:tc>
                  <a:txBody>
                    <a:bodyPr/>
                    <a:lstStyle/>
                    <a:p>
                      <a:r>
                        <a:rPr lang="tr-TR" dirty="0" err="1"/>
                        <a:t>OrderID</a:t>
                      </a:r>
                      <a:r>
                        <a:rPr lang="tr-TR" dirty="0"/>
                        <a:t>(FK)</a:t>
                      </a:r>
                    </a:p>
                  </a:txBody>
                  <a:tcPr/>
                </a:tc>
                <a:tc>
                  <a:txBody>
                    <a:bodyPr/>
                    <a:lstStyle/>
                    <a:p>
                      <a:r>
                        <a:rPr lang="tr-TR" dirty="0" err="1"/>
                        <a:t>int</a:t>
                      </a:r>
                      <a:endParaRPr lang="tr-TR" dirty="0"/>
                    </a:p>
                  </a:txBody>
                  <a:tcPr/>
                </a:tc>
                <a:tc>
                  <a:txBody>
                    <a:bodyPr/>
                    <a:lstStyle/>
                    <a:p>
                      <a:r>
                        <a:rPr lang="tr-TR" dirty="0"/>
                        <a:t>No</a:t>
                      </a:r>
                    </a:p>
                  </a:txBody>
                  <a:tcPr/>
                </a:tc>
                <a:extLst>
                  <a:ext uri="{0D108BD9-81ED-4DB2-BD59-A6C34878D82A}">
                    <a16:rowId xmlns:a16="http://schemas.microsoft.com/office/drawing/2014/main" val="1899449455"/>
                  </a:ext>
                </a:extLst>
              </a:tr>
              <a:tr h="370840">
                <a:tc>
                  <a:txBody>
                    <a:bodyPr/>
                    <a:lstStyle/>
                    <a:p>
                      <a:r>
                        <a:rPr lang="tr-TR" dirty="0" err="1"/>
                        <a:t>SequenceID</a:t>
                      </a:r>
                      <a:r>
                        <a:rPr lang="tr-TR" dirty="0"/>
                        <a:t>(PK)</a:t>
                      </a:r>
                    </a:p>
                  </a:txBody>
                  <a:tcPr/>
                </a:tc>
                <a:tc>
                  <a:txBody>
                    <a:bodyPr/>
                    <a:lstStyle/>
                    <a:p>
                      <a:r>
                        <a:rPr lang="tr-TR" dirty="0" err="1"/>
                        <a:t>int</a:t>
                      </a:r>
                      <a:endParaRPr lang="tr-TR" dirty="0"/>
                    </a:p>
                  </a:txBody>
                  <a:tcPr/>
                </a:tc>
                <a:tc>
                  <a:txBody>
                    <a:bodyPr/>
                    <a:lstStyle/>
                    <a:p>
                      <a:r>
                        <a:rPr lang="tr-TR" dirty="0"/>
                        <a:t>No</a:t>
                      </a:r>
                    </a:p>
                  </a:txBody>
                  <a:tcPr/>
                </a:tc>
                <a:extLst>
                  <a:ext uri="{0D108BD9-81ED-4DB2-BD59-A6C34878D82A}">
                    <a16:rowId xmlns:a16="http://schemas.microsoft.com/office/drawing/2014/main" val="1047213515"/>
                  </a:ext>
                </a:extLst>
              </a:tr>
              <a:tr h="370840">
                <a:tc>
                  <a:txBody>
                    <a:bodyPr/>
                    <a:lstStyle/>
                    <a:p>
                      <a:r>
                        <a:rPr lang="tr-TR" dirty="0" err="1"/>
                        <a:t>ProductID</a:t>
                      </a:r>
                      <a:r>
                        <a:rPr lang="tr-TR" dirty="0"/>
                        <a:t>(FK)</a:t>
                      </a:r>
                    </a:p>
                  </a:txBody>
                  <a:tcPr/>
                </a:tc>
                <a:tc>
                  <a:txBody>
                    <a:bodyPr/>
                    <a:lstStyle/>
                    <a:p>
                      <a:r>
                        <a:rPr lang="tr-TR" dirty="0" err="1"/>
                        <a:t>int</a:t>
                      </a:r>
                      <a:endParaRPr lang="tr-TR" dirty="0"/>
                    </a:p>
                  </a:txBody>
                  <a:tcPr/>
                </a:tc>
                <a:tc>
                  <a:txBody>
                    <a:bodyPr/>
                    <a:lstStyle/>
                    <a:p>
                      <a:r>
                        <a:rPr lang="tr-TR" dirty="0"/>
                        <a:t>No</a:t>
                      </a:r>
                    </a:p>
                  </a:txBody>
                  <a:tcPr/>
                </a:tc>
                <a:extLst>
                  <a:ext uri="{0D108BD9-81ED-4DB2-BD59-A6C34878D82A}">
                    <a16:rowId xmlns:a16="http://schemas.microsoft.com/office/drawing/2014/main" val="1241639527"/>
                  </a:ext>
                </a:extLst>
              </a:tr>
              <a:tr h="370840">
                <a:tc>
                  <a:txBody>
                    <a:bodyPr/>
                    <a:lstStyle/>
                    <a:p>
                      <a:r>
                        <a:rPr lang="tr-TR" dirty="0" err="1"/>
                        <a:t>Quantity</a:t>
                      </a:r>
                      <a:endParaRPr lang="tr-TR" dirty="0"/>
                    </a:p>
                  </a:txBody>
                  <a:tcPr/>
                </a:tc>
                <a:tc>
                  <a:txBody>
                    <a:bodyPr/>
                    <a:lstStyle/>
                    <a:p>
                      <a:r>
                        <a:rPr lang="tr-TR" dirty="0" err="1"/>
                        <a:t>int</a:t>
                      </a:r>
                      <a:endParaRPr lang="tr-TR" dirty="0"/>
                    </a:p>
                  </a:txBody>
                  <a:tcPr/>
                </a:tc>
                <a:tc>
                  <a:txBody>
                    <a:bodyPr/>
                    <a:lstStyle/>
                    <a:p>
                      <a:r>
                        <a:rPr lang="tr-TR" dirty="0"/>
                        <a:t>No</a:t>
                      </a:r>
                    </a:p>
                  </a:txBody>
                  <a:tcPr/>
                </a:tc>
                <a:extLst>
                  <a:ext uri="{0D108BD9-81ED-4DB2-BD59-A6C34878D82A}">
                    <a16:rowId xmlns:a16="http://schemas.microsoft.com/office/drawing/2014/main" val="1935684814"/>
                  </a:ext>
                </a:extLst>
              </a:tr>
              <a:tr h="370840">
                <a:tc>
                  <a:txBody>
                    <a:bodyPr/>
                    <a:lstStyle/>
                    <a:p>
                      <a:r>
                        <a:rPr lang="tr-TR" dirty="0" err="1"/>
                        <a:t>UnitPrice</a:t>
                      </a:r>
                      <a:endParaRPr lang="tr-TR" dirty="0"/>
                    </a:p>
                  </a:txBody>
                  <a:tcPr/>
                </a:tc>
                <a:tc>
                  <a:txBody>
                    <a:bodyPr/>
                    <a:lstStyle/>
                    <a:p>
                      <a:r>
                        <a:rPr lang="tr-TR" dirty="0" err="1"/>
                        <a:t>decimal</a:t>
                      </a:r>
                      <a:r>
                        <a:rPr lang="tr-TR" dirty="0"/>
                        <a:t>(8,2)</a:t>
                      </a:r>
                    </a:p>
                  </a:txBody>
                  <a:tcPr/>
                </a:tc>
                <a:tc>
                  <a:txBody>
                    <a:bodyPr/>
                    <a:lstStyle/>
                    <a:p>
                      <a:r>
                        <a:rPr lang="tr-TR" dirty="0"/>
                        <a:t>No</a:t>
                      </a:r>
                    </a:p>
                  </a:txBody>
                  <a:tcPr/>
                </a:tc>
                <a:extLst>
                  <a:ext uri="{0D108BD9-81ED-4DB2-BD59-A6C34878D82A}">
                    <a16:rowId xmlns:a16="http://schemas.microsoft.com/office/drawing/2014/main" val="2127300758"/>
                  </a:ext>
                </a:extLst>
              </a:tr>
              <a:tr h="370840">
                <a:tc>
                  <a:txBody>
                    <a:bodyPr/>
                    <a:lstStyle/>
                    <a:p>
                      <a:r>
                        <a:rPr lang="tr-TR" dirty="0" err="1"/>
                        <a:t>ItemStatus</a:t>
                      </a:r>
                      <a:endParaRPr lang="tr-TR" dirty="0"/>
                    </a:p>
                  </a:txBody>
                  <a:tcPr/>
                </a:tc>
                <a:tc>
                  <a:txBody>
                    <a:bodyPr/>
                    <a:lstStyle/>
                    <a:p>
                      <a:r>
                        <a:rPr lang="tr-TR" dirty="0" err="1"/>
                        <a:t>varchar</a:t>
                      </a:r>
                      <a:r>
                        <a:rPr lang="tr-TR" dirty="0"/>
                        <a:t>(20)</a:t>
                      </a:r>
                    </a:p>
                  </a:txBody>
                  <a:tcPr/>
                </a:tc>
                <a:tc>
                  <a:txBody>
                    <a:bodyPr/>
                    <a:lstStyle/>
                    <a:p>
                      <a:r>
                        <a:rPr lang="tr-TR" dirty="0"/>
                        <a:t>No</a:t>
                      </a:r>
                    </a:p>
                  </a:txBody>
                  <a:tcPr/>
                </a:tc>
                <a:extLst>
                  <a:ext uri="{0D108BD9-81ED-4DB2-BD59-A6C34878D82A}">
                    <a16:rowId xmlns:a16="http://schemas.microsoft.com/office/drawing/2014/main" val="620907452"/>
                  </a:ext>
                </a:extLst>
              </a:tr>
            </a:tbl>
          </a:graphicData>
        </a:graphic>
      </p:graphicFrame>
      <p:sp>
        <p:nvSpPr>
          <p:cNvPr id="3" name="Başlık 2">
            <a:extLst>
              <a:ext uri="{FF2B5EF4-FFF2-40B4-BE49-F238E27FC236}">
                <a16:creationId xmlns:a16="http://schemas.microsoft.com/office/drawing/2014/main" id="{16C9C716-3C1D-409A-B90F-0E7333F18A72}"/>
              </a:ext>
            </a:extLst>
          </p:cNvPr>
          <p:cNvSpPr>
            <a:spLocks noGrp="1"/>
          </p:cNvSpPr>
          <p:nvPr>
            <p:ph type="title"/>
          </p:nvPr>
        </p:nvSpPr>
        <p:spPr/>
        <p:txBody>
          <a:bodyPr/>
          <a:lstStyle/>
          <a:p>
            <a:r>
              <a:rPr lang="tr-TR" dirty="0" err="1"/>
              <a:t>OrderItem</a:t>
            </a:r>
            <a:r>
              <a:rPr lang="tr-TR" dirty="0"/>
              <a:t> </a:t>
            </a:r>
            <a:r>
              <a:rPr lang="tr-TR" dirty="0" err="1"/>
              <a:t>Entity</a:t>
            </a:r>
            <a:endParaRPr lang="tr-TR" dirty="0"/>
          </a:p>
        </p:txBody>
      </p:sp>
      <p:sp>
        <p:nvSpPr>
          <p:cNvPr id="4" name="Metin kutusu 3">
            <a:extLst>
              <a:ext uri="{FF2B5EF4-FFF2-40B4-BE49-F238E27FC236}">
                <a16:creationId xmlns:a16="http://schemas.microsoft.com/office/drawing/2014/main" id="{8F0BAEB7-3C91-4182-AC8A-19DC9FFCCCC1}"/>
              </a:ext>
            </a:extLst>
          </p:cNvPr>
          <p:cNvSpPr txBox="1"/>
          <p:nvPr/>
        </p:nvSpPr>
        <p:spPr>
          <a:xfrm>
            <a:off x="1104900" y="4508733"/>
            <a:ext cx="9280478" cy="923330"/>
          </a:xfrm>
          <a:prstGeom prst="rect">
            <a:avLst/>
          </a:prstGeom>
          <a:noFill/>
        </p:spPr>
        <p:txBody>
          <a:bodyPr wrap="square" rtlCol="0">
            <a:spAutoFit/>
          </a:bodyPr>
          <a:lstStyle/>
          <a:p>
            <a:r>
              <a:rPr lang="tr-TR" dirty="0" err="1"/>
              <a:t>Relationships</a:t>
            </a:r>
            <a:r>
              <a:rPr lang="tr-TR" dirty="0"/>
              <a:t>:</a:t>
            </a:r>
          </a:p>
          <a:p>
            <a:r>
              <a:rPr lang="tr-TR" dirty="0" err="1"/>
              <a:t>OrderItem-Order</a:t>
            </a:r>
            <a:endParaRPr lang="tr-TR" dirty="0"/>
          </a:p>
          <a:p>
            <a:r>
              <a:rPr lang="tr-TR" dirty="0" err="1"/>
              <a:t>OrderItem</a:t>
            </a:r>
            <a:r>
              <a:rPr lang="tr-TR" dirty="0"/>
              <a:t>-Product</a:t>
            </a:r>
          </a:p>
        </p:txBody>
      </p:sp>
    </p:spTree>
    <p:extLst>
      <p:ext uri="{BB962C8B-B14F-4D97-AF65-F5344CB8AC3E}">
        <p14:creationId xmlns:p14="http://schemas.microsoft.com/office/powerpoint/2010/main" val="1801256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o 2">
            <a:extLst>
              <a:ext uri="{FF2B5EF4-FFF2-40B4-BE49-F238E27FC236}">
                <a16:creationId xmlns:a16="http://schemas.microsoft.com/office/drawing/2014/main" id="{7C6E0E59-64EF-4052-8C5B-257F9015A951}"/>
              </a:ext>
            </a:extLst>
          </p:cNvPr>
          <p:cNvGraphicFramePr>
            <a:graphicFrameLocks noGrp="1"/>
          </p:cNvGraphicFramePr>
          <p:nvPr>
            <p:extLst>
              <p:ext uri="{D42A27DB-BD31-4B8C-83A1-F6EECF244321}">
                <p14:modId xmlns:p14="http://schemas.microsoft.com/office/powerpoint/2010/main" val="3526018292"/>
              </p:ext>
            </p:extLst>
          </p:nvPr>
        </p:nvGraphicFramePr>
        <p:xfrm>
          <a:off x="2031241" y="1415701"/>
          <a:ext cx="8127999" cy="22250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504165601"/>
                    </a:ext>
                  </a:extLst>
                </a:gridCol>
                <a:gridCol w="2709333">
                  <a:extLst>
                    <a:ext uri="{9D8B030D-6E8A-4147-A177-3AD203B41FA5}">
                      <a16:colId xmlns:a16="http://schemas.microsoft.com/office/drawing/2014/main" val="209133896"/>
                    </a:ext>
                  </a:extLst>
                </a:gridCol>
                <a:gridCol w="2709333">
                  <a:extLst>
                    <a:ext uri="{9D8B030D-6E8A-4147-A177-3AD203B41FA5}">
                      <a16:colId xmlns:a16="http://schemas.microsoft.com/office/drawing/2014/main" val="1294604828"/>
                    </a:ext>
                  </a:extLst>
                </a:gridCol>
              </a:tblGrid>
              <a:tr h="370840">
                <a:tc>
                  <a:txBody>
                    <a:bodyPr/>
                    <a:lstStyle/>
                    <a:p>
                      <a:r>
                        <a:rPr lang="tr-TR" dirty="0" err="1"/>
                        <a:t>Column</a:t>
                      </a:r>
                      <a:r>
                        <a:rPr lang="tr-TR" dirty="0"/>
                        <a:t> Name</a:t>
                      </a:r>
                    </a:p>
                  </a:txBody>
                  <a:tcPr/>
                </a:tc>
                <a:tc>
                  <a:txBody>
                    <a:bodyPr/>
                    <a:lstStyle/>
                    <a:p>
                      <a:r>
                        <a:rPr lang="tr-TR" dirty="0" err="1"/>
                        <a:t>Date</a:t>
                      </a:r>
                      <a:r>
                        <a:rPr lang="tr-TR" dirty="0"/>
                        <a:t> </a:t>
                      </a:r>
                      <a:r>
                        <a:rPr lang="tr-TR" dirty="0" err="1"/>
                        <a:t>Type</a:t>
                      </a:r>
                      <a:endParaRPr lang="tr-TR" dirty="0"/>
                    </a:p>
                  </a:txBody>
                  <a:tcPr/>
                </a:tc>
                <a:tc>
                  <a:txBody>
                    <a:bodyPr/>
                    <a:lstStyle/>
                    <a:p>
                      <a:r>
                        <a:rPr lang="tr-TR" dirty="0" err="1"/>
                        <a:t>Allow</a:t>
                      </a:r>
                      <a:r>
                        <a:rPr lang="tr-TR" dirty="0"/>
                        <a:t> </a:t>
                      </a:r>
                      <a:r>
                        <a:rPr lang="tr-TR" dirty="0" err="1"/>
                        <a:t>Nulls</a:t>
                      </a:r>
                      <a:endParaRPr lang="tr-TR" dirty="0"/>
                    </a:p>
                  </a:txBody>
                  <a:tcPr/>
                </a:tc>
                <a:extLst>
                  <a:ext uri="{0D108BD9-81ED-4DB2-BD59-A6C34878D82A}">
                    <a16:rowId xmlns:a16="http://schemas.microsoft.com/office/drawing/2014/main" val="3280858124"/>
                  </a:ext>
                </a:extLst>
              </a:tr>
              <a:tr h="370840">
                <a:tc>
                  <a:txBody>
                    <a:bodyPr/>
                    <a:lstStyle/>
                    <a:p>
                      <a:r>
                        <a:rPr lang="tr-TR" dirty="0" err="1"/>
                        <a:t>OrderID</a:t>
                      </a:r>
                      <a:r>
                        <a:rPr lang="tr-TR" dirty="0"/>
                        <a:t>(PK)</a:t>
                      </a:r>
                    </a:p>
                  </a:txBody>
                  <a:tcPr/>
                </a:tc>
                <a:tc>
                  <a:txBody>
                    <a:bodyPr/>
                    <a:lstStyle/>
                    <a:p>
                      <a:r>
                        <a:rPr lang="tr-TR" dirty="0" err="1"/>
                        <a:t>int</a:t>
                      </a:r>
                      <a:endParaRPr lang="tr-TR" dirty="0"/>
                    </a:p>
                  </a:txBody>
                  <a:tcPr/>
                </a:tc>
                <a:tc>
                  <a:txBody>
                    <a:bodyPr/>
                    <a:lstStyle/>
                    <a:p>
                      <a:r>
                        <a:rPr lang="tr-TR" dirty="0"/>
                        <a:t>No</a:t>
                      </a:r>
                    </a:p>
                  </a:txBody>
                  <a:tcPr/>
                </a:tc>
                <a:extLst>
                  <a:ext uri="{0D108BD9-81ED-4DB2-BD59-A6C34878D82A}">
                    <a16:rowId xmlns:a16="http://schemas.microsoft.com/office/drawing/2014/main" val="880864915"/>
                  </a:ext>
                </a:extLst>
              </a:tr>
              <a:tr h="370840">
                <a:tc>
                  <a:txBody>
                    <a:bodyPr/>
                    <a:lstStyle/>
                    <a:p>
                      <a:r>
                        <a:rPr lang="tr-TR" dirty="0" err="1"/>
                        <a:t>OrderDate</a:t>
                      </a:r>
                      <a:endParaRPr lang="tr-TR" dirty="0"/>
                    </a:p>
                  </a:txBody>
                  <a:tcPr/>
                </a:tc>
                <a:tc>
                  <a:txBody>
                    <a:bodyPr/>
                    <a:lstStyle/>
                    <a:p>
                      <a:r>
                        <a:rPr lang="tr-TR" dirty="0" err="1"/>
                        <a:t>date</a:t>
                      </a:r>
                      <a:endParaRPr lang="tr-TR" dirty="0"/>
                    </a:p>
                  </a:txBody>
                  <a:tcPr/>
                </a:tc>
                <a:tc>
                  <a:txBody>
                    <a:bodyPr/>
                    <a:lstStyle/>
                    <a:p>
                      <a:r>
                        <a:rPr lang="tr-TR" dirty="0"/>
                        <a:t>No</a:t>
                      </a:r>
                    </a:p>
                  </a:txBody>
                  <a:tcPr/>
                </a:tc>
                <a:extLst>
                  <a:ext uri="{0D108BD9-81ED-4DB2-BD59-A6C34878D82A}">
                    <a16:rowId xmlns:a16="http://schemas.microsoft.com/office/drawing/2014/main" val="3255192363"/>
                  </a:ext>
                </a:extLst>
              </a:tr>
              <a:tr h="370840">
                <a:tc>
                  <a:txBody>
                    <a:bodyPr/>
                    <a:lstStyle/>
                    <a:p>
                      <a:r>
                        <a:rPr lang="tr-TR" dirty="0" err="1"/>
                        <a:t>OrderStatus</a:t>
                      </a:r>
                      <a:endParaRPr lang="tr-TR" dirty="0"/>
                    </a:p>
                  </a:txBody>
                  <a:tcPr/>
                </a:tc>
                <a:tc>
                  <a:txBody>
                    <a:bodyPr/>
                    <a:lstStyle/>
                    <a:p>
                      <a:r>
                        <a:rPr lang="tr-TR" dirty="0" err="1"/>
                        <a:t>varchar</a:t>
                      </a:r>
                      <a:r>
                        <a:rPr lang="tr-TR" dirty="0"/>
                        <a:t>(20)</a:t>
                      </a:r>
                    </a:p>
                  </a:txBody>
                  <a:tcPr/>
                </a:tc>
                <a:tc>
                  <a:txBody>
                    <a:bodyPr/>
                    <a:lstStyle/>
                    <a:p>
                      <a:r>
                        <a:rPr lang="tr-TR" dirty="0"/>
                        <a:t>No</a:t>
                      </a:r>
                    </a:p>
                  </a:txBody>
                  <a:tcPr/>
                </a:tc>
                <a:extLst>
                  <a:ext uri="{0D108BD9-81ED-4DB2-BD59-A6C34878D82A}">
                    <a16:rowId xmlns:a16="http://schemas.microsoft.com/office/drawing/2014/main" val="1707636330"/>
                  </a:ext>
                </a:extLst>
              </a:tr>
              <a:tr h="370840">
                <a:tc>
                  <a:txBody>
                    <a:bodyPr/>
                    <a:lstStyle/>
                    <a:p>
                      <a:r>
                        <a:rPr lang="tr-TR" dirty="0" err="1"/>
                        <a:t>CustomerID</a:t>
                      </a:r>
                      <a:r>
                        <a:rPr lang="tr-TR" dirty="0"/>
                        <a:t>(FK)</a:t>
                      </a:r>
                    </a:p>
                  </a:txBody>
                  <a:tcPr/>
                </a:tc>
                <a:tc>
                  <a:txBody>
                    <a:bodyPr/>
                    <a:lstStyle/>
                    <a:p>
                      <a:r>
                        <a:rPr lang="tr-TR" dirty="0" err="1"/>
                        <a:t>int</a:t>
                      </a:r>
                      <a:endParaRPr lang="tr-TR" dirty="0"/>
                    </a:p>
                  </a:txBody>
                  <a:tcPr/>
                </a:tc>
                <a:tc>
                  <a:txBody>
                    <a:bodyPr/>
                    <a:lstStyle/>
                    <a:p>
                      <a:r>
                        <a:rPr lang="tr-TR" dirty="0"/>
                        <a:t>No</a:t>
                      </a:r>
                    </a:p>
                  </a:txBody>
                  <a:tcPr/>
                </a:tc>
                <a:extLst>
                  <a:ext uri="{0D108BD9-81ED-4DB2-BD59-A6C34878D82A}">
                    <a16:rowId xmlns:a16="http://schemas.microsoft.com/office/drawing/2014/main" val="1361254778"/>
                  </a:ext>
                </a:extLst>
              </a:tr>
              <a:tr h="370840">
                <a:tc>
                  <a:txBody>
                    <a:bodyPr/>
                    <a:lstStyle/>
                    <a:p>
                      <a:r>
                        <a:rPr lang="tr-TR" dirty="0" err="1"/>
                        <a:t>InvoiceNumber</a:t>
                      </a:r>
                      <a:r>
                        <a:rPr lang="tr-TR" dirty="0"/>
                        <a:t>(FK)</a:t>
                      </a:r>
                    </a:p>
                  </a:txBody>
                  <a:tcPr/>
                </a:tc>
                <a:tc>
                  <a:txBody>
                    <a:bodyPr/>
                    <a:lstStyle/>
                    <a:p>
                      <a:r>
                        <a:rPr lang="tr-TR" dirty="0" err="1"/>
                        <a:t>int</a:t>
                      </a:r>
                      <a:endParaRPr lang="tr-TR" dirty="0"/>
                    </a:p>
                  </a:txBody>
                  <a:tcPr/>
                </a:tc>
                <a:tc>
                  <a:txBody>
                    <a:bodyPr/>
                    <a:lstStyle/>
                    <a:p>
                      <a:r>
                        <a:rPr lang="tr-TR" dirty="0"/>
                        <a:t>No</a:t>
                      </a:r>
                    </a:p>
                  </a:txBody>
                  <a:tcPr/>
                </a:tc>
                <a:extLst>
                  <a:ext uri="{0D108BD9-81ED-4DB2-BD59-A6C34878D82A}">
                    <a16:rowId xmlns:a16="http://schemas.microsoft.com/office/drawing/2014/main" val="189658555"/>
                  </a:ext>
                </a:extLst>
              </a:tr>
            </a:tbl>
          </a:graphicData>
        </a:graphic>
      </p:graphicFrame>
      <p:sp>
        <p:nvSpPr>
          <p:cNvPr id="3" name="Başlık 2">
            <a:extLst>
              <a:ext uri="{FF2B5EF4-FFF2-40B4-BE49-F238E27FC236}">
                <a16:creationId xmlns:a16="http://schemas.microsoft.com/office/drawing/2014/main" id="{640E1F61-0D26-4840-B6A7-5FBDF27AE869}"/>
              </a:ext>
            </a:extLst>
          </p:cNvPr>
          <p:cNvSpPr>
            <a:spLocks noGrp="1"/>
          </p:cNvSpPr>
          <p:nvPr>
            <p:ph type="title"/>
          </p:nvPr>
        </p:nvSpPr>
        <p:spPr/>
        <p:txBody>
          <a:bodyPr/>
          <a:lstStyle/>
          <a:p>
            <a:r>
              <a:rPr lang="tr-TR" dirty="0" err="1"/>
              <a:t>Orders</a:t>
            </a:r>
            <a:r>
              <a:rPr lang="tr-TR" dirty="0"/>
              <a:t> </a:t>
            </a:r>
            <a:r>
              <a:rPr lang="tr-TR" dirty="0" err="1"/>
              <a:t>Entity</a:t>
            </a:r>
            <a:endParaRPr lang="tr-TR" dirty="0"/>
          </a:p>
        </p:txBody>
      </p:sp>
      <p:sp>
        <p:nvSpPr>
          <p:cNvPr id="4" name="Metin kutusu 3">
            <a:extLst>
              <a:ext uri="{FF2B5EF4-FFF2-40B4-BE49-F238E27FC236}">
                <a16:creationId xmlns:a16="http://schemas.microsoft.com/office/drawing/2014/main" id="{ED401193-70A3-4D43-8344-B7CA2594EC33}"/>
              </a:ext>
            </a:extLst>
          </p:cNvPr>
          <p:cNvSpPr txBox="1"/>
          <p:nvPr/>
        </p:nvSpPr>
        <p:spPr>
          <a:xfrm>
            <a:off x="1104900" y="4518969"/>
            <a:ext cx="9280478" cy="1200329"/>
          </a:xfrm>
          <a:prstGeom prst="rect">
            <a:avLst/>
          </a:prstGeom>
          <a:noFill/>
        </p:spPr>
        <p:txBody>
          <a:bodyPr wrap="square" rtlCol="0">
            <a:spAutoFit/>
          </a:bodyPr>
          <a:lstStyle/>
          <a:p>
            <a:r>
              <a:rPr lang="tr-TR" dirty="0" err="1"/>
              <a:t>Relationships</a:t>
            </a:r>
            <a:r>
              <a:rPr lang="tr-TR" dirty="0"/>
              <a:t>:</a:t>
            </a:r>
          </a:p>
          <a:p>
            <a:r>
              <a:rPr lang="tr-TR" dirty="0" err="1"/>
              <a:t>OrderItem-Orders</a:t>
            </a:r>
            <a:endParaRPr lang="tr-TR" dirty="0"/>
          </a:p>
          <a:p>
            <a:r>
              <a:rPr lang="tr-TR" dirty="0" err="1"/>
              <a:t>Orders-Customer</a:t>
            </a:r>
            <a:endParaRPr lang="tr-TR" dirty="0"/>
          </a:p>
          <a:p>
            <a:r>
              <a:rPr lang="tr-TR" dirty="0" err="1"/>
              <a:t>Orders-Invoice</a:t>
            </a:r>
            <a:endParaRPr lang="tr-TR" dirty="0"/>
          </a:p>
        </p:txBody>
      </p:sp>
    </p:spTree>
    <p:extLst>
      <p:ext uri="{BB962C8B-B14F-4D97-AF65-F5344CB8AC3E}">
        <p14:creationId xmlns:p14="http://schemas.microsoft.com/office/powerpoint/2010/main" val="4134372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kademi Yazını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50521055_TF03431380_Win32" id="{B0DE8FB3-97D6-46B0-94A5-83744676D4AB}" vid="{5173B4A1-9727-4F84-A269-409334E64E2F}"/>
    </a:ext>
  </a:extLst>
</a:theme>
</file>

<file path=ppt/theme/theme2.xml><?xml version="1.0" encoding="utf-8"?>
<a:theme xmlns:a="http://schemas.openxmlformats.org/drawingml/2006/main" name="Ofis Teması">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Akademik sunu, ince çizgiler ve şerit tasarımı (geniş ekran)</Template>
  <TotalTime>591</TotalTime>
  <Words>1614</Words>
  <Application>Microsoft Office PowerPoint</Application>
  <PresentationFormat>Geniş ekran</PresentationFormat>
  <Paragraphs>362</Paragraphs>
  <Slides>32</Slides>
  <Notes>5</Notes>
  <HiddenSlides>0</HiddenSlides>
  <MMClips>0</MMClips>
  <ScaleCrop>false</ScaleCrop>
  <HeadingPairs>
    <vt:vector size="6" baseType="variant">
      <vt:variant>
        <vt:lpstr>Kullanılan Yazı Tipleri</vt:lpstr>
      </vt:variant>
      <vt:variant>
        <vt:i4>9</vt:i4>
      </vt:variant>
      <vt:variant>
        <vt:lpstr>Tema</vt:lpstr>
      </vt:variant>
      <vt:variant>
        <vt:i4>1</vt:i4>
      </vt:variant>
      <vt:variant>
        <vt:lpstr>Slayt Başlıkları</vt:lpstr>
      </vt:variant>
      <vt:variant>
        <vt:i4>32</vt:i4>
      </vt:variant>
    </vt:vector>
  </HeadingPairs>
  <TitlesOfParts>
    <vt:vector size="42" baseType="lpstr">
      <vt:lpstr>Arial</vt:lpstr>
      <vt:lpstr>Arial</vt:lpstr>
      <vt:lpstr>Consolas</vt:lpstr>
      <vt:lpstr>Euphemia</vt:lpstr>
      <vt:lpstr>Google Sans</vt:lpstr>
      <vt:lpstr>Plantagenet Cherokee</vt:lpstr>
      <vt:lpstr>Raleway</vt:lpstr>
      <vt:lpstr>ui-monospace</vt:lpstr>
      <vt:lpstr>Wingdings</vt:lpstr>
      <vt:lpstr>Akademi Yazını 16x9</vt:lpstr>
      <vt:lpstr>Customer Management Database</vt:lpstr>
      <vt:lpstr>Customer Management Database</vt:lpstr>
      <vt:lpstr>PowerPoint Sunusu</vt:lpstr>
      <vt:lpstr>Customer Management Database Diagram</vt:lpstr>
      <vt:lpstr>CreditCard Entity</vt:lpstr>
      <vt:lpstr>Customer Entity</vt:lpstr>
      <vt:lpstr>Invoice Entity</vt:lpstr>
      <vt:lpstr>OrderItem Entity</vt:lpstr>
      <vt:lpstr>Orders Entity</vt:lpstr>
      <vt:lpstr>Payment Entity</vt:lpstr>
      <vt:lpstr>Product Entity</vt:lpstr>
      <vt:lpstr>ProductType Entity</vt:lpstr>
      <vt:lpstr>RestrictedShop Entity</vt:lpstr>
      <vt:lpstr>Shop Entity</vt:lpstr>
      <vt:lpstr>Creating Table</vt:lpstr>
      <vt:lpstr>Creating Table</vt:lpstr>
      <vt:lpstr>Creating Table</vt:lpstr>
      <vt:lpstr>Creating Table</vt:lpstr>
      <vt:lpstr>Creating Table</vt:lpstr>
      <vt:lpstr>Creating Table</vt:lpstr>
      <vt:lpstr>Creating Table</vt:lpstr>
      <vt:lpstr>Creating Table</vt:lpstr>
      <vt:lpstr>Creating Table</vt:lpstr>
      <vt:lpstr>Creating Table</vt:lpstr>
      <vt:lpstr>Inserting Into</vt:lpstr>
      <vt:lpstr>Inserting Table</vt:lpstr>
      <vt:lpstr>Some queries about database</vt:lpstr>
      <vt:lpstr>Find customers that have one paid for at least an item from each restricted shop.</vt:lpstr>
      <vt:lpstr>Find the 3 bestselling product type ids in terms of product quantity sold. The products of concerned have to be ordered and paid.</vt:lpstr>
      <vt:lpstr>Given a customer by an email address, returns the product ids that have been ordered and paid by this customer but not yet shipped.</vt:lpstr>
      <vt:lpstr>Conclusion</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Resimli Başlık Düzeni</dc:title>
  <dc:creator>91110</dc:creator>
  <cp:lastModifiedBy>91110</cp:lastModifiedBy>
  <cp:revision>63</cp:revision>
  <dcterms:created xsi:type="dcterms:W3CDTF">2021-05-30T20:59:58Z</dcterms:created>
  <dcterms:modified xsi:type="dcterms:W3CDTF">2021-06-24T06:52:15Z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