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1"/>
      <p:bold r:id="rId12"/>
      <p:italic r:id="rId13"/>
      <p:boldItalic r:id="rId14"/>
    </p:embeddedFont>
    <p:embeddedFont>
      <p:font typeface="Raleway" panose="020B0503030101060003" pitchFamily="34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3"/>
  </p:normalViewPr>
  <p:slideViewPr>
    <p:cSldViewPr snapToGrid="0">
      <p:cViewPr varScale="1">
        <p:scale>
          <a:sx n="71" d="100"/>
          <a:sy n="71" d="100"/>
        </p:scale>
        <p:origin x="168" y="9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769442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769442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769442f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8769442f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8769442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8769442f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8769442f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8769442f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8769442f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8769442f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8769442f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8769442f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5806cd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5806cd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cominghuman.ai/logistic-regression-in-python-from-scratch-954c0196d25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kaggle.com/janiobachmann/credit-fraud-dealing-with-imbalanced-datasets" TargetMode="External"/><Relationship Id="rId4" Type="http://schemas.openxmlformats.org/officeDocument/2006/relationships/hyperlink" Target="https://github.com/martinpella/logistic-reg/blob/master/logistic_reg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Credit Fraud Detection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405600" y="3172900"/>
            <a:ext cx="2012100" cy="14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Prepared by: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Aslı Yılmaz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Senih Erdem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Çağrı Tapan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Yunus Kara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Introduction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t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2015, $21.84 billion was fraudulent transaction among all credit card transactions.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t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can create by machine learning in order to predict possible credit card frauds.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t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aim to create such model to differentiate small and significant amount of fraudulent transactions from large amounts of everyday transactions.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Methods &amp; Tools of Use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227175" y="1893150"/>
            <a:ext cx="4875600" cy="24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04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Classifiers:  LogisticRegression Has a training score of 93.0 % accuracy score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3048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t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Classifiers:  KNeighborsClassifier Has a training score of 93.0 % accuracy score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3048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t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Classifiers:  SVC Has a training score of 94.0 % accuracy score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3048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t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Classifiers:  DecisionTreeClassifier Has a training score of 90.0 % accuracy score</a:t>
            </a: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t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Cross Validation Score:  93.92%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Knears Neighbors Cross Validation Score 92.99%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Classifier Cross Validation Score 94.05%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DecisionTree Classifier Cross Validation Score 89.55%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00" y="1975975"/>
            <a:ext cx="3800275" cy="26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Methods Review &amp; Background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t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Regression: the dependent variable is a binary variable that contains data coded as 1 (yes, success, etc.) or 0 (no, failure, etc.)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t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output that we test based on 1 or 0 value. Fraud transactions are “fraud=0” and non-fraud transactions are “fraud=1”.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t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Positives (TP), True Negatives (TN), False Positives (FP), and False Negatives (FN)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t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evaluation metrics: Accuracy, Precision, Recall, F1 Score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7650" y="1223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Data Cleaning &amp; Restructuring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4815000" y="1680950"/>
            <a:ext cx="4184100" cy="31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➢"/>
            </a:pPr>
            <a:r>
              <a:rPr lang="t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284,807 transactions in total and 492 of them are classified as fraud (positive class).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➢"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➢"/>
            </a:pPr>
            <a:r>
              <a:rPr lang="t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comprises of 30 features, but due to the data confidentiality reasons, features are named as V1, V2, …, V28, except the amount and time.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➢"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➢"/>
            </a:pPr>
            <a:r>
              <a:rPr lang="t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fraud transactions are almost at a negligible level compared to the non-fraud transactions.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➢"/>
            </a:pPr>
            <a:r>
              <a:rPr lang="t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having an unbalanced dataset, it is not possible to see the true correlations between the classes and features. To overcome these overfitting and wrong correlation issues, we use Random Under-Sampling technique to have a dataset with a 50/50 ratio of fraud and non-fraud transactions.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➢"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➢"/>
            </a:pP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00" y="1825950"/>
            <a:ext cx="2250050" cy="1557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905" y="3699850"/>
            <a:ext cx="4706946" cy="13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2950" y="1931900"/>
            <a:ext cx="2185409" cy="14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435550" y="1138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Statistical Analysis &amp; Data Exploration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4391425" y="2308100"/>
            <a:ext cx="4752600" cy="2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to explore our sub-sampled data more deeply, we first construct a correlation matrix between the features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V17, V14, V12 and V10 are negatively correlated with the Class. 	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t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V2, V4, V11, and V19 are positively correlated.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t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detect anomalies and have a positive impact on the accuracy of our models, we remove extreme outliers from features that have a high correlation with our classes. First, we apply Interquartile Range (IQR) method which will be calculated by the difference between the 75</a:t>
            </a:r>
            <a:r>
              <a:rPr lang="tr" sz="1200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t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percentile and 25</a:t>
            </a:r>
            <a:r>
              <a:rPr lang="tr" sz="1200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t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percentile so that we can create a threshold beyond the 75</a:t>
            </a:r>
            <a:r>
              <a:rPr lang="tr" sz="1200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t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25</a:t>
            </a:r>
            <a:r>
              <a:rPr lang="tr" sz="1200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tr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percentile and if an instance passes this threshold, it will be deleted.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25" y="1859538"/>
            <a:ext cx="42995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00" y="3416850"/>
            <a:ext cx="4299524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3500" y="508500"/>
            <a:ext cx="1941775" cy="19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Results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4032200" y="2126500"/>
            <a:ext cx="3481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t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split ratio 80/20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t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classifier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t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Accuracy: 0.947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t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Recall: 0.9444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t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 Score:  0.955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4897"/>
          <a:stretch/>
        </p:blipFill>
        <p:spPr>
          <a:xfrm>
            <a:off x="596900" y="1933438"/>
            <a:ext cx="3481400" cy="2536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Resources &amp; References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7276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Related Links: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" u="sng">
                <a:solidFill>
                  <a:schemeClr val="hlink"/>
                </a:solidFill>
                <a:hlinkClick r:id="rId3"/>
              </a:rPr>
              <a:t>https://becominghuman.ai/logistic-regression-in-python-from-scratch-954c0196d258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" u="sng">
                <a:solidFill>
                  <a:schemeClr val="hlink"/>
                </a:solidFill>
                <a:hlinkClick r:id="rId4"/>
              </a:rPr>
              <a:t>https://github.com/martinpella/logistic-reg/blob/master/logistic_reg.ipynb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" u="sng">
                <a:solidFill>
                  <a:schemeClr val="hlink"/>
                </a:solidFill>
                <a:hlinkClick r:id="rId5"/>
              </a:rPr>
              <a:t>https://www.kaggle.com/janiobachmann/credit-fraud-dealing-with-imbalanced-datasets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Macintosh PowerPoint</Application>
  <PresentationFormat>On-screen Show (16:9)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Lato</vt:lpstr>
      <vt:lpstr>Times New Roman</vt:lpstr>
      <vt:lpstr>Raleway</vt:lpstr>
      <vt:lpstr>Arial</vt:lpstr>
      <vt:lpstr>Streamline</vt:lpstr>
      <vt:lpstr>Credit Fraud Detection</vt:lpstr>
      <vt:lpstr>Introduction</vt:lpstr>
      <vt:lpstr>Methods &amp; Tools of Use</vt:lpstr>
      <vt:lpstr>Methods Review &amp; Background</vt:lpstr>
      <vt:lpstr>Data Cleaning &amp; Restructuring</vt:lpstr>
      <vt:lpstr>Statistical Analysis &amp; Data Exploration</vt:lpstr>
      <vt:lpstr>Results</vt:lpstr>
      <vt:lpstr> Resources &amp; References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Fraud Detection</dc:title>
  <cp:lastModifiedBy>çağrı tapan</cp:lastModifiedBy>
  <cp:revision>1</cp:revision>
  <dcterms:modified xsi:type="dcterms:W3CDTF">2019-05-27T20:56:48Z</dcterms:modified>
</cp:coreProperties>
</file>