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PTSansNarrow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87984473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87984473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7984473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87984473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7984473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87984473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87984473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87984473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1a315c822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1a315c822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1a315c822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1a315c822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19d27bc7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19d27bc7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19d27bc7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19d27bc7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de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Analyzation of the history of the prices is the necessary action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de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past information is reflected in the prices and all the new information will be reflected in those prices immediately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1a315c822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1a315c822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K-nearest neighbor classification aims to classify a new object by measuring similarities between other available objects, as known as its “neighbors”. A distance function, such as Euclidean, is used in order to measure the similarity.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K-value represents the number of neighbors that the algorithm uses to assign the object’s class. According to the algorithm, the object belongs to the majority of its k nearest neighbors. Simply its implementation works as follows 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19d27bc7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19d27bc7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19d27bc7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19d27bc7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1a16eef2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1a16eef2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19d27bc7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19d27bc7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-16600" y="4838775"/>
            <a:ext cx="92769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2"/>
          <p:cNvSpPr txBox="1"/>
          <p:nvPr/>
        </p:nvSpPr>
        <p:spPr>
          <a:xfrm>
            <a:off x="20250" y="4797300"/>
            <a:ext cx="91035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latin typeface="PT Sans Narrow"/>
                <a:ea typeface="PT Sans Narrow"/>
                <a:cs typeface="PT Sans Narrow"/>
                <a:sym typeface="PT Sans Narrow"/>
              </a:rPr>
              <a:t>Ömer Mustafa Atagül,  Ahmet Erdem Çetintaş, Zita Engels, Nida Nalbant, Ece Rende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" name="Google Shape;19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000">
                <a:latin typeface="PT Sans Narrow"/>
                <a:ea typeface="PT Sans Narrow"/>
                <a:cs typeface="PT Sans Narrow"/>
                <a:sym typeface="PT Sans Narrow"/>
              </a:rPr>
              <a:t>A Case for Turkish Stocks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982600" y="1411575"/>
            <a:ext cx="3178800" cy="13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30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Stock Trading Using k-NN and Technical Analysis:</a:t>
            </a:r>
            <a:endParaRPr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>
                <a:solidFill>
                  <a:schemeClr val="l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VI.</a:t>
            </a:r>
            <a:r>
              <a:rPr lang="de" sz="3600">
                <a:latin typeface="PT Sans Narrow"/>
                <a:ea typeface="PT Sans Narrow"/>
                <a:cs typeface="PT Sans Narrow"/>
                <a:sym typeface="PT Sans Narrow"/>
              </a:rPr>
              <a:t> Results</a:t>
            </a:r>
            <a:endParaRPr sz="3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/>
              <a:t>Final Returns</a:t>
            </a:r>
            <a:endParaRPr b="1"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➔"/>
            </a:pPr>
            <a:r>
              <a:rPr lang="de" sz="2000"/>
              <a:t>Cumulative Returns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2000"/>
              <a:t>														</a:t>
            </a:r>
            <a:endParaRPr sz="2000"/>
          </a:p>
        </p:txBody>
      </p:sp>
      <p:sp>
        <p:nvSpPr>
          <p:cNvPr id="127" name="Google Shape;127;p22"/>
          <p:cNvSpPr txBox="1"/>
          <p:nvPr/>
        </p:nvSpPr>
        <p:spPr>
          <a:xfrm>
            <a:off x="3516225" y="4444800"/>
            <a:ext cx="55995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200">
                <a:latin typeface="Open Sans"/>
                <a:ea typeface="Open Sans"/>
                <a:cs typeface="Open Sans"/>
                <a:sym typeface="Open Sans"/>
              </a:rPr>
              <a:t>Cumulative Return of GARAN for both the model and the buy &amp; hold strategy</a:t>
            </a:r>
            <a:endParaRPr i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825" y="1147225"/>
            <a:ext cx="5780174" cy="32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>
                <a:solidFill>
                  <a:schemeClr val="l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VI.</a:t>
            </a:r>
            <a:r>
              <a:rPr lang="de" sz="3600">
                <a:latin typeface="PT Sans Narrow"/>
                <a:ea typeface="PT Sans Narrow"/>
                <a:cs typeface="PT Sans Narrow"/>
                <a:sym typeface="PT Sans Narrow"/>
              </a:rPr>
              <a:t> Results</a:t>
            </a:r>
            <a:endParaRPr sz="3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Final Returns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de"/>
              <a:t>End equity and return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														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700" y="2273250"/>
            <a:ext cx="1924507" cy="254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125" y="1062625"/>
            <a:ext cx="5771676" cy="3616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>
                <a:solidFill>
                  <a:schemeClr val="l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VI.</a:t>
            </a:r>
            <a:r>
              <a:rPr lang="de" sz="3600">
                <a:latin typeface="PT Sans Narrow"/>
                <a:ea typeface="PT Sans Narrow"/>
                <a:cs typeface="PT Sans Narrow"/>
                <a:sym typeface="PT Sans Narrow"/>
              </a:rPr>
              <a:t> Results</a:t>
            </a:r>
            <a:endParaRPr sz="3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Financial Metrics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														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00" y="1633800"/>
            <a:ext cx="8338189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>
                <a:solidFill>
                  <a:schemeClr val="l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VII.</a:t>
            </a:r>
            <a:r>
              <a:rPr lang="de" sz="3600">
                <a:latin typeface="PT Sans Narrow"/>
                <a:ea typeface="PT Sans Narrow"/>
                <a:cs typeface="PT Sans Narrow"/>
                <a:sym typeface="PT Sans Narrow"/>
              </a:rPr>
              <a:t> Conclusion</a:t>
            </a:r>
            <a:endParaRPr sz="3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/>
              <a:t>Is k-NN model feasible in Turkey Stock Exchange Market?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➔"/>
            </a:pPr>
            <a:r>
              <a:rPr lang="de" sz="2000"/>
              <a:t>Predictability and separability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de" sz="2000"/>
              <a:t>Returns and financial metrics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de" sz="2000"/>
              <a:t>Optimal k-value 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de" sz="2000"/>
              <a:t>Further research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2000"/>
              <a:t>Worth to invest ?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														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>
                <a:solidFill>
                  <a:schemeClr val="l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VIII.</a:t>
            </a:r>
            <a:r>
              <a:rPr lang="de" sz="3600">
                <a:latin typeface="PT Sans Narrow"/>
                <a:ea typeface="PT Sans Narrow"/>
                <a:cs typeface="PT Sans Narrow"/>
                <a:sym typeface="PT Sans Narrow"/>
              </a:rPr>
              <a:t> References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de" sz="1300">
                <a:highlight>
                  <a:srgbClr val="FFFFFF"/>
                </a:highlight>
              </a:rPr>
              <a:t>Aha, D., Kibler, D. and Albert, M. (1991). Instance-based learning algorithms. </a:t>
            </a:r>
            <a:r>
              <a:rPr i="1" lang="de" sz="1300">
                <a:highlight>
                  <a:srgbClr val="FFFFFF"/>
                </a:highlight>
              </a:rPr>
              <a:t>Machine Learning</a:t>
            </a:r>
            <a:r>
              <a:rPr lang="de" sz="1300">
                <a:highlight>
                  <a:srgbClr val="FFFFFF"/>
                </a:highlight>
              </a:rPr>
              <a:t>, 6(1), pp.37-66.</a:t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de" sz="1300">
                <a:highlight>
                  <a:srgbClr val="FFFFFF"/>
                </a:highlight>
              </a:rPr>
              <a:t>Alkhatib, K., Najadat, H. and Hmeidi, I. (2013). Stock Price Prediction Using K-Nearest Neighbor (kNN) Algorithm. </a:t>
            </a:r>
            <a:r>
              <a:rPr i="1" lang="de" sz="1300">
                <a:highlight>
                  <a:srgbClr val="FFFFFF"/>
                </a:highlight>
              </a:rPr>
              <a:t>International Journal of Business, Humanities and Technology</a:t>
            </a:r>
            <a:r>
              <a:rPr lang="de" sz="1300">
                <a:highlight>
                  <a:srgbClr val="FFFFFF"/>
                </a:highlight>
              </a:rPr>
              <a:t>, 3(3), pp.32-44.</a:t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de" sz="1300"/>
              <a:t>Murphy, J. J. (1999). Technical analysis of the financial markets. New York Institute of Finance.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 </a:t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de" sz="1300"/>
              <a:t>Teixeira, L. A., &amp; De Oliveira, A. L. I. (2010). A method for automatic stock trading combining technical analysis and nearest neighbor classification. </a:t>
            </a:r>
            <a:r>
              <a:rPr i="1" lang="de" sz="1300"/>
              <a:t>Expert systems with applications</a:t>
            </a:r>
            <a:r>
              <a:rPr lang="de" sz="1300"/>
              <a:t>, </a:t>
            </a:r>
            <a:r>
              <a:rPr i="1" lang="de" sz="1300"/>
              <a:t>37</a:t>
            </a:r>
            <a:r>
              <a:rPr lang="de" sz="1300"/>
              <a:t>(10), pp.6885-6890.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 </a:t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de" sz="1300"/>
              <a:t>Theofilatos, K., Likothanassis, S., &amp; Karathanasopoulos, A. (2012). Modeling and trading the EUR/USD exchange rate using machine learning techniques. </a:t>
            </a:r>
            <a:r>
              <a:rPr i="1" lang="de" sz="1300"/>
              <a:t>Engineering, Technology &amp; Applied Science Research</a:t>
            </a:r>
            <a:r>
              <a:rPr lang="de" sz="1300"/>
              <a:t>, </a:t>
            </a:r>
            <a:r>
              <a:rPr i="1" lang="de" sz="1300"/>
              <a:t>2</a:t>
            </a:r>
            <a:r>
              <a:rPr lang="de" sz="1300"/>
              <a:t>(5), pp.269-272.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600">
                <a:latin typeface="PT Sans Narrow"/>
                <a:ea typeface="PT Sans Narrow"/>
                <a:cs typeface="PT Sans Narrow"/>
                <a:sym typeface="PT Sans Narrow"/>
              </a:rPr>
              <a:t>AGENDA</a:t>
            </a:r>
            <a:endParaRPr b="1" sz="3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AutoNum type="romanUcPeriod"/>
            </a:pPr>
            <a:r>
              <a:rPr lang="de" sz="2200"/>
              <a:t>Literature Review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AutoNum type="romanUcPeriod"/>
            </a:pPr>
            <a:r>
              <a:rPr lang="de" sz="2200"/>
              <a:t>Technical Analysis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AutoNum type="romanUcPeriod"/>
            </a:pPr>
            <a:r>
              <a:rPr lang="de" sz="2200"/>
              <a:t>k-NN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AutoNum type="romanUcPeriod"/>
            </a:pPr>
            <a:r>
              <a:rPr lang="de" sz="2200"/>
              <a:t>Data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AutoNum type="romanUcPeriod"/>
            </a:pPr>
            <a:r>
              <a:rPr lang="de" sz="2200"/>
              <a:t>Model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AutoNum type="romanUcPeriod"/>
            </a:pPr>
            <a:r>
              <a:rPr lang="de" sz="2200"/>
              <a:t>Results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AutoNum type="romanUcPeriod"/>
            </a:pPr>
            <a:r>
              <a:rPr lang="de" sz="2200"/>
              <a:t>Conclusion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AutoNum type="romanUcPeriod"/>
            </a:pPr>
            <a:r>
              <a:rPr lang="de" sz="2200"/>
              <a:t>References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257050"/>
            <a:ext cx="8520600" cy="7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PT Sans Narrow"/>
              <a:buAutoNum type="romanUcPeriod"/>
            </a:pPr>
            <a:r>
              <a:rPr lang="de" sz="3600">
                <a:latin typeface="PT Sans Narrow"/>
                <a:ea typeface="PT Sans Narrow"/>
                <a:cs typeface="PT Sans Narrow"/>
                <a:sym typeface="PT Sans Narrow"/>
              </a:rPr>
              <a:t>Literature Review</a:t>
            </a:r>
            <a:endParaRPr sz="3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082425"/>
            <a:ext cx="8520600" cy="3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/>
              <a:t>Teixeira, Oliveira (2010) 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"/>
              <a:t>Computing an </a:t>
            </a:r>
            <a:r>
              <a:rPr b="1" lang="de"/>
              <a:t>automatic stock trading method</a:t>
            </a:r>
            <a:r>
              <a:rPr lang="de"/>
              <a:t> using nearest </a:t>
            </a:r>
            <a:r>
              <a:rPr lang="de"/>
              <a:t>neighbor</a:t>
            </a:r>
            <a:r>
              <a:rPr lang="de"/>
              <a:t> classifier (k-NN) together with technical analysis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"/>
              <a:t>Exclusively based on </a:t>
            </a:r>
            <a:r>
              <a:rPr b="1" lang="de"/>
              <a:t>daily closing prices</a:t>
            </a:r>
            <a:r>
              <a:rPr lang="de"/>
              <a:t> and </a:t>
            </a:r>
            <a:r>
              <a:rPr b="1" lang="de"/>
              <a:t>trade volume</a:t>
            </a:r>
            <a:r>
              <a:rPr lang="de"/>
              <a:t> from 15 real stocks from Sao Paulo Stock Exchange, also considering transaction costs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"/>
              <a:t>P</a:t>
            </a:r>
            <a:r>
              <a:rPr lang="de"/>
              <a:t>rofitability as </a:t>
            </a:r>
            <a:r>
              <a:rPr lang="de"/>
              <a:t>key performance measure, buy-and-hold strategy as benchmark</a:t>
            </a:r>
            <a:r>
              <a:rPr lang="de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/>
              <a:t>Results: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Model </a:t>
            </a:r>
            <a:r>
              <a:rPr lang="de"/>
              <a:t>performed</a:t>
            </a:r>
            <a:r>
              <a:rPr lang="de"/>
              <a:t> better for 12 of 15 stocks while precision of classifier is relatively low (&lt;50%)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>
                <a:solidFill>
                  <a:schemeClr val="l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II.</a:t>
            </a:r>
            <a:r>
              <a:rPr lang="de" sz="3600">
                <a:latin typeface="PT Sans Narrow"/>
                <a:ea typeface="PT Sans Narrow"/>
                <a:cs typeface="PT Sans Narrow"/>
                <a:sym typeface="PT Sans Narrow"/>
              </a:rPr>
              <a:t> Technical Analysis</a:t>
            </a:r>
            <a:endParaRPr sz="3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"/>
              <a:t>Examines the market action by using charts for the prediction of future price movements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"/>
              <a:t>Principal sources: price and volume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"/>
              <a:t>Efficient Market Hypothesis</a:t>
            </a:r>
            <a:endParaRPr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de" sz="1800"/>
              <a:t>Moving averages</a:t>
            </a:r>
            <a:endParaRPr sz="180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de" sz="1800"/>
              <a:t>Relative Strength Index (RSI) </a:t>
            </a:r>
            <a:endParaRPr sz="180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de" sz="1800"/>
              <a:t>Stochastics</a:t>
            </a:r>
            <a:endParaRPr sz="180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de" sz="1800"/>
              <a:t>Bollinger bands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>
                <a:solidFill>
                  <a:schemeClr val="l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III. </a:t>
            </a:r>
            <a:r>
              <a:rPr lang="de" sz="3600">
                <a:latin typeface="PT Sans Narrow"/>
                <a:ea typeface="PT Sans Narrow"/>
                <a:cs typeface="PT Sans Narrow"/>
                <a:sym typeface="PT Sans Narrow"/>
              </a:rPr>
              <a:t>k-NN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object belongs to the majority of its k nearest neighbors. Simply it works as follows 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➔"/>
            </a:pPr>
            <a:r>
              <a:rPr lang="de"/>
              <a:t>Determining the value of 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➔"/>
            </a:pPr>
            <a:r>
              <a:rPr lang="de"/>
              <a:t>Computing the distance between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k nearest neighbors of the object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➔"/>
            </a:pPr>
            <a:r>
              <a:rPr lang="de"/>
              <a:t>Assigning the class label as the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majority of the k nearest neighbors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025" y="1956400"/>
            <a:ext cx="4169771" cy="26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>
                <a:solidFill>
                  <a:schemeClr val="l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IV.  </a:t>
            </a:r>
            <a:r>
              <a:rPr lang="de" sz="36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 sz="36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"/>
              <a:t>Obtained from EC581 course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"/>
              <a:t>15 stocks from BIST30 stocks, dated from 01/01/2009 to 31/12/2018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"/>
              <a:t>Consists of OHLC (Open, High, Low, Close) prices and volume of each stock for each day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012" y="3105125"/>
            <a:ext cx="6625975" cy="16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>
                <a:solidFill>
                  <a:schemeClr val="l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V.</a:t>
            </a:r>
            <a:r>
              <a:rPr lang="de" sz="3600">
                <a:latin typeface="PT Sans Narrow"/>
                <a:ea typeface="PT Sans Narrow"/>
                <a:cs typeface="PT Sans Narrow"/>
                <a:sym typeface="PT Sans Narrow"/>
              </a:rPr>
              <a:t> Model</a:t>
            </a:r>
            <a:endParaRPr sz="3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"/>
              <a:t>Employ k-NN algorithm, k=13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"/>
              <a:t>Features are technical analysis indicators calculated from OHLC prices and volume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"/>
              <a:t>Common technical analysis indicators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63" y="2701900"/>
            <a:ext cx="4756675" cy="23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413" y="2470850"/>
            <a:ext cx="383857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>
                <a:solidFill>
                  <a:schemeClr val="l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VI.</a:t>
            </a:r>
            <a:r>
              <a:rPr lang="de" sz="3600">
                <a:latin typeface="PT Sans Narrow"/>
                <a:ea typeface="PT Sans Narrow"/>
                <a:cs typeface="PT Sans Narrow"/>
                <a:sym typeface="PT Sans Narrow"/>
              </a:rPr>
              <a:t> Results</a:t>
            </a:r>
            <a:endParaRPr sz="3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/>
              <a:t>Evaluation Metrics</a:t>
            </a:r>
            <a:endParaRPr b="1"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➔"/>
            </a:pPr>
            <a:r>
              <a:rPr lang="de" sz="2000"/>
              <a:t>Accuracy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de" sz="2000"/>
              <a:t>Precision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2000"/>
              <a:t> </a:t>
            </a:r>
            <a:endParaRPr sz="200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625" y="1147225"/>
            <a:ext cx="5065425" cy="37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>
                <a:solidFill>
                  <a:schemeClr val="l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VI.</a:t>
            </a:r>
            <a:r>
              <a:rPr lang="de" sz="3600">
                <a:latin typeface="PT Sans Narrow"/>
                <a:ea typeface="PT Sans Narrow"/>
                <a:cs typeface="PT Sans Narrow"/>
                <a:sym typeface="PT Sans Narrow"/>
              </a:rPr>
              <a:t> Results</a:t>
            </a:r>
            <a:endParaRPr sz="3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/>
              <a:t>Evaluation Metrics</a:t>
            </a:r>
            <a:endParaRPr b="1"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➔"/>
            </a:pPr>
            <a:r>
              <a:rPr lang="de" sz="2000"/>
              <a:t>ROC and AUC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de" sz="2000"/>
              <a:t>Degree of separability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														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925" y="1147225"/>
            <a:ext cx="4974550" cy="320446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4990650" y="4268700"/>
            <a:ext cx="28191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>
                <a:latin typeface="Open Sans"/>
                <a:ea typeface="Open Sans"/>
                <a:cs typeface="Open Sans"/>
                <a:sym typeface="Open Sans"/>
              </a:rPr>
              <a:t>ROC and AUC for GARAN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