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77" r:id="rId7"/>
    <p:sldId id="288" r:id="rId8"/>
    <p:sldId id="278" r:id="rId9"/>
    <p:sldId id="279" r:id="rId10"/>
    <p:sldId id="289" r:id="rId11"/>
    <p:sldId id="280" r:id="rId12"/>
    <p:sldId id="282" r:id="rId13"/>
    <p:sldId id="290" r:id="rId14"/>
    <p:sldId id="292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2" autoAdjust="0"/>
  </p:normalViewPr>
  <p:slideViewPr>
    <p:cSldViewPr snapToGrid="0" showGuides="1">
      <p:cViewPr varScale="1">
        <p:scale>
          <a:sx n="62" d="100"/>
          <a:sy n="62" d="100"/>
        </p:scale>
        <p:origin x="44" y="72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3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1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6667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tr-TR" sz="4000" b="1" dirty="0" err="1">
                <a:solidFill>
                  <a:schemeClr val="bg1"/>
                </a:solidFill>
              </a:rPr>
              <a:t>Crunchbase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  <a:r>
              <a:rPr lang="tr-TR" sz="4000" b="1" dirty="0" err="1">
                <a:solidFill>
                  <a:schemeClr val="bg1"/>
                </a:solidFill>
              </a:rPr>
              <a:t>Rank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  <a:r>
              <a:rPr lang="tr-TR" sz="4000" b="1" dirty="0" err="1">
                <a:solidFill>
                  <a:schemeClr val="bg1"/>
                </a:solidFill>
              </a:rPr>
              <a:t>Prediction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  <a:r>
              <a:rPr lang="tr-TR" sz="4000" b="1" dirty="0" err="1">
                <a:solidFill>
                  <a:schemeClr val="bg1"/>
                </a:solidFill>
              </a:rPr>
              <a:t>using</a:t>
            </a:r>
            <a:r>
              <a:rPr lang="tr-TR" sz="4000" b="1" dirty="0">
                <a:solidFill>
                  <a:schemeClr val="bg1"/>
                </a:solidFill>
              </a:rPr>
              <a:t> </a:t>
            </a:r>
            <a:r>
              <a:rPr lang="tr-TR" sz="4000" b="1" dirty="0" err="1">
                <a:solidFill>
                  <a:schemeClr val="bg1"/>
                </a:solidFill>
              </a:rPr>
              <a:t>Linear</a:t>
            </a:r>
            <a:r>
              <a:rPr lang="tr-TR" sz="4000" b="1" dirty="0">
                <a:solidFill>
                  <a:schemeClr val="bg1"/>
                </a:solidFill>
              </a:rPr>
              <a:t> and </a:t>
            </a:r>
            <a:r>
              <a:rPr lang="tr-TR" sz="4000" b="1" dirty="0" err="1">
                <a:solidFill>
                  <a:schemeClr val="bg1"/>
                </a:solidFill>
              </a:rPr>
              <a:t>Ensemble</a:t>
            </a:r>
            <a:r>
              <a:rPr lang="tr-TR" sz="4000" b="1" dirty="0">
                <a:solidFill>
                  <a:schemeClr val="bg1"/>
                </a:solidFill>
              </a:rPr>
              <a:t> Regression </a:t>
            </a:r>
            <a:r>
              <a:rPr lang="tr-TR" sz="4000" b="1" dirty="0" err="1">
                <a:solidFill>
                  <a:schemeClr val="bg1"/>
                </a:solidFill>
              </a:rPr>
              <a:t>Methods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tr-TR" sz="4000" dirty="0" err="1">
                <a:solidFill>
                  <a:schemeClr val="accent4"/>
                </a:solidFill>
              </a:rPr>
              <a:t>Group</a:t>
            </a:r>
            <a:r>
              <a:rPr lang="tr-TR" sz="4000" dirty="0">
                <a:solidFill>
                  <a:schemeClr val="accent4"/>
                </a:solidFill>
              </a:rPr>
              <a:t> 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29559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Takeaways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/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RF model is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significantly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better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compared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to the LR model..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Considering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that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R^2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score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implies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that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model is 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better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estimator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than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global mean but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still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isn’t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very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reliable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this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might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not be 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good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predictor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the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rank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addition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Mean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Squared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Error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is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still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at an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undesired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level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despite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being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significantly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compared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to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Linear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Regression.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174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317C6F-1F4F-4620-AA23-484050DB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33726" y="522898"/>
            <a:ext cx="305827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4ED1153-5CEE-417B-9DB8-37D003B7EC3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Returning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B06A13-EF2B-4991-8CA1-BF3093891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1233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1C5E1D-DCBD-4594-956D-6858189E79FE}"/>
              </a:ext>
            </a:extLst>
          </p:cNvPr>
          <p:cNvSpPr txBox="1"/>
          <p:nvPr/>
        </p:nvSpPr>
        <p:spPr>
          <a:xfrm>
            <a:off x="1036317" y="2349726"/>
            <a:ext cx="10119365" cy="1754326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Our</a:t>
            </a:r>
            <a:r>
              <a:rPr lang="tr-TR" b="1" dirty="0"/>
              <a:t> </a:t>
            </a:r>
            <a:r>
              <a:rPr lang="tr-TR" b="1" dirty="0" err="1"/>
              <a:t>objective</a:t>
            </a:r>
            <a:r>
              <a:rPr lang="tr-TR" b="1" dirty="0"/>
              <a:t> is </a:t>
            </a:r>
            <a:r>
              <a:rPr lang="tr-TR" b="1" dirty="0" err="1"/>
              <a:t>simple</a:t>
            </a:r>
            <a:r>
              <a:rPr lang="tr-TR" b="1" dirty="0"/>
              <a:t>: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Can the </a:t>
            </a:r>
            <a:r>
              <a:rPr lang="tr-TR" dirty="0" err="1"/>
              <a:t>crunchbase</a:t>
            </a:r>
            <a:r>
              <a:rPr lang="tr-TR" dirty="0"/>
              <a:t>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be </a:t>
            </a:r>
            <a:r>
              <a:rPr lang="tr-TR" dirty="0" err="1"/>
              <a:t>utilized</a:t>
            </a:r>
            <a:r>
              <a:rPr lang="tr-TR" dirty="0"/>
              <a:t> to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on the </a:t>
            </a:r>
            <a:r>
              <a:rPr lang="tr-TR" dirty="0" err="1"/>
              <a:t>company’s</a:t>
            </a:r>
            <a:r>
              <a:rPr lang="tr-TR" dirty="0"/>
              <a:t> </a:t>
            </a:r>
            <a:r>
              <a:rPr lang="tr-TR" dirty="0" err="1"/>
              <a:t>Crunchbase</a:t>
            </a:r>
            <a:r>
              <a:rPr lang="tr-TR" dirty="0"/>
              <a:t> </a:t>
            </a:r>
            <a:r>
              <a:rPr lang="tr-TR" dirty="0" err="1"/>
              <a:t>rank</a:t>
            </a:r>
            <a:r>
              <a:rPr lang="tr-TR" dirty="0"/>
              <a:t>?</a:t>
            </a:r>
          </a:p>
          <a:p>
            <a:pPr algn="ctr"/>
            <a:endParaRPr lang="tr-TR" dirty="0"/>
          </a:p>
          <a:p>
            <a:pPr algn="ctr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, can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build</a:t>
            </a:r>
            <a:r>
              <a:rPr lang="tr-TR" dirty="0"/>
              <a:t> a </a:t>
            </a:r>
            <a:r>
              <a:rPr lang="tr-TR" dirty="0" err="1"/>
              <a:t>viable</a:t>
            </a:r>
            <a:r>
              <a:rPr lang="tr-TR" dirty="0"/>
              <a:t> model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predictive</a:t>
            </a:r>
            <a:r>
              <a:rPr lang="tr-TR" dirty="0"/>
              <a:t> </a:t>
            </a:r>
            <a:r>
              <a:rPr lang="tr-TR" dirty="0" err="1"/>
              <a:t>capabilities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the </a:t>
            </a:r>
            <a:r>
              <a:rPr lang="tr-TR" dirty="0" err="1"/>
              <a:t>company’s</a:t>
            </a:r>
            <a:r>
              <a:rPr lang="tr-TR" dirty="0"/>
              <a:t> </a:t>
            </a:r>
            <a:r>
              <a:rPr lang="tr-TR" dirty="0" err="1"/>
              <a:t>success</a:t>
            </a:r>
            <a:r>
              <a:rPr lang="tr-TR" dirty="0"/>
              <a:t>?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AA82B-F9EB-4820-90B9-F13F1A2D27D6}"/>
              </a:ext>
            </a:extLst>
          </p:cNvPr>
          <p:cNvSpPr txBox="1"/>
          <p:nvPr/>
        </p:nvSpPr>
        <p:spPr>
          <a:xfrm>
            <a:off x="326342" y="4756936"/>
            <a:ext cx="11539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The </a:t>
            </a:r>
            <a:r>
              <a:rPr lang="tr-TR" sz="2000" b="1" dirty="0" err="1"/>
              <a:t>dataset</a:t>
            </a:r>
            <a:r>
              <a:rPr lang="tr-TR" sz="2000" b="1" dirty="0"/>
              <a:t> is not a </a:t>
            </a:r>
            <a:r>
              <a:rPr lang="tr-TR" sz="2000" b="1" dirty="0" err="1"/>
              <a:t>good</a:t>
            </a:r>
            <a:r>
              <a:rPr lang="tr-TR" sz="2000" b="1" dirty="0"/>
              <a:t> </a:t>
            </a:r>
            <a:r>
              <a:rPr lang="tr-TR" sz="2000" b="1" dirty="0" err="1"/>
              <a:t>predictor</a:t>
            </a:r>
            <a:r>
              <a:rPr lang="tr-TR" sz="2000" b="1" dirty="0"/>
              <a:t> of the </a:t>
            </a:r>
            <a:r>
              <a:rPr lang="tr-TR" sz="2000" b="1" dirty="0" err="1"/>
              <a:t>rank</a:t>
            </a:r>
            <a:r>
              <a:rPr lang="tr-TR" sz="2000" b="1" dirty="0"/>
              <a:t> </a:t>
            </a:r>
            <a:r>
              <a:rPr lang="tr-TR" sz="2000" b="1" dirty="0" err="1"/>
              <a:t>although</a:t>
            </a:r>
            <a:r>
              <a:rPr lang="tr-TR" sz="2000" b="1" dirty="0"/>
              <a:t> </a:t>
            </a:r>
            <a:r>
              <a:rPr lang="tr-TR" sz="2000" b="1" dirty="0" err="1"/>
              <a:t>we</a:t>
            </a:r>
            <a:r>
              <a:rPr lang="tr-TR" sz="2000" b="1" dirty="0"/>
              <a:t> </a:t>
            </a:r>
            <a:r>
              <a:rPr lang="tr-TR" sz="2000" b="1" dirty="0" err="1"/>
              <a:t>have</a:t>
            </a:r>
            <a:r>
              <a:rPr lang="tr-TR" sz="2000" b="1" dirty="0"/>
              <a:t> a </a:t>
            </a:r>
            <a:r>
              <a:rPr lang="tr-TR" sz="2000" b="1" dirty="0" err="1"/>
              <a:t>good</a:t>
            </a:r>
            <a:r>
              <a:rPr lang="tr-TR" sz="2000" b="1" dirty="0"/>
              <a:t> idea </a:t>
            </a:r>
            <a:r>
              <a:rPr lang="tr-TR" sz="2000" b="1" dirty="0" err="1"/>
              <a:t>about</a:t>
            </a:r>
            <a:r>
              <a:rPr lang="tr-TR" sz="2000" b="1" dirty="0"/>
              <a:t> feature importances.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2943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DATA EXPLORATION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MODELS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88998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EVALUATION AND CONCLUSION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101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OUR DATA AND OBJECTIVE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IMPUTATIONS AND HYPERPARAMETERS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4897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TESTING AND ACCURACY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and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4408" y="4392222"/>
            <a:ext cx="2977210" cy="1403888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Minimum </a:t>
            </a:r>
            <a:r>
              <a:rPr lang="tr-TR" dirty="0" err="1"/>
              <a:t>Estimated</a:t>
            </a:r>
            <a:r>
              <a:rPr lang="tr-TR" dirty="0"/>
              <a:t> </a:t>
            </a:r>
            <a:r>
              <a:rPr lang="tr-TR" dirty="0" err="1"/>
              <a:t>Revenue</a:t>
            </a:r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279099" y="4392222"/>
            <a:ext cx="2977208" cy="1403887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Funding</a:t>
            </a:r>
            <a:r>
              <a:rPr lang="tr-TR" dirty="0"/>
              <a:t> </a:t>
            </a:r>
            <a:r>
              <a:rPr lang="tr-TR" dirty="0" err="1"/>
              <a:t>Amount</a:t>
            </a:r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962604" y="4422791"/>
            <a:ext cx="2977208" cy="14038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Total </a:t>
            </a:r>
            <a:r>
              <a:rPr lang="tr-TR" dirty="0" err="1"/>
              <a:t>Funding</a:t>
            </a:r>
            <a:r>
              <a:rPr lang="tr-TR" dirty="0"/>
              <a:t> </a:t>
            </a:r>
            <a:r>
              <a:rPr lang="tr-TR" dirty="0" err="1"/>
              <a:t>Amount</a:t>
            </a:r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646108" y="4422792"/>
            <a:ext cx="2977208" cy="1403887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Investors</a:t>
            </a:r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329611" y="4422791"/>
            <a:ext cx="2977209" cy="14038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Money </a:t>
            </a:r>
            <a:r>
              <a:rPr lang="tr-TR" dirty="0" err="1"/>
              <a:t>Raised</a:t>
            </a:r>
            <a:r>
              <a:rPr lang="tr-TR" dirty="0"/>
              <a:t> at IPO</a:t>
            </a:r>
            <a:endParaRPr lang="en-US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F81FF93B-EBDF-47C5-B72F-CC715A4C7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013111" y="4422791"/>
            <a:ext cx="2977210" cy="1403888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Valuation</a:t>
            </a:r>
            <a:r>
              <a:rPr lang="tr-TR" dirty="0"/>
              <a:t> at IPO</a:t>
            </a:r>
            <a:endParaRPr lang="en-US" dirty="0"/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4F88F518-1210-4DC5-A3E8-A13C93643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696612" y="4422792"/>
            <a:ext cx="2977208" cy="140388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Trrend</a:t>
            </a:r>
            <a:r>
              <a:rPr lang="tr-TR" dirty="0"/>
              <a:t> </a:t>
            </a:r>
            <a:r>
              <a:rPr lang="tr-TR" dirty="0" err="1"/>
              <a:t>Score</a:t>
            </a:r>
            <a:r>
              <a:rPr lang="tr-TR" dirty="0"/>
              <a:t> </a:t>
            </a:r>
          </a:p>
          <a:p>
            <a:pPr algn="ctr"/>
            <a:r>
              <a:rPr lang="tr-TR" dirty="0"/>
              <a:t>(</a:t>
            </a:r>
            <a:r>
              <a:rPr lang="tr-TR" dirty="0" err="1"/>
              <a:t>Last</a:t>
            </a:r>
            <a:r>
              <a:rPr lang="tr-TR" dirty="0"/>
              <a:t> 90 </a:t>
            </a:r>
            <a:r>
              <a:rPr lang="tr-TR" dirty="0" err="1"/>
              <a:t>Days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9A32B-DA2C-4216-B484-015360091685}"/>
              </a:ext>
            </a:extLst>
          </p:cNvPr>
          <p:cNvSpPr txBox="1"/>
          <p:nvPr/>
        </p:nvSpPr>
        <p:spPr>
          <a:xfrm>
            <a:off x="2174172" y="1368550"/>
            <a:ext cx="7921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Our</a:t>
            </a:r>
            <a:r>
              <a:rPr lang="tr-TR" dirty="0"/>
              <a:t> data </a:t>
            </a:r>
            <a:r>
              <a:rPr lang="tr-TR" dirty="0" err="1"/>
              <a:t>consists</a:t>
            </a:r>
            <a:r>
              <a:rPr lang="tr-TR" dirty="0"/>
              <a:t> of 1000 rows, a </a:t>
            </a:r>
            <a:r>
              <a:rPr lang="tr-TR" dirty="0" err="1"/>
              <a:t>company</a:t>
            </a:r>
            <a:r>
              <a:rPr lang="tr-TR" dirty="0"/>
              <a:t> name </a:t>
            </a:r>
            <a:r>
              <a:rPr lang="tr-TR" dirty="0" err="1"/>
              <a:t>column</a:t>
            </a:r>
            <a:r>
              <a:rPr lang="tr-TR" dirty="0"/>
              <a:t>, 7 </a:t>
            </a:r>
            <a:r>
              <a:rPr lang="tr-TR" dirty="0" err="1"/>
              <a:t>features</a:t>
            </a:r>
            <a:r>
              <a:rPr lang="tr-TR" dirty="0"/>
              <a:t> and a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the </a:t>
            </a:r>
            <a:r>
              <a:rPr lang="tr-TR" dirty="0" err="1"/>
              <a:t>company’s</a:t>
            </a:r>
            <a:r>
              <a:rPr lang="tr-TR" dirty="0"/>
              <a:t> </a:t>
            </a:r>
            <a:r>
              <a:rPr lang="tr-TR" dirty="0" err="1"/>
              <a:t>Crunchbase</a:t>
            </a:r>
            <a:r>
              <a:rPr lang="tr-TR" dirty="0"/>
              <a:t> </a:t>
            </a:r>
            <a:r>
              <a:rPr lang="tr-TR" dirty="0" err="1"/>
              <a:t>rank</a:t>
            </a:r>
            <a:r>
              <a:rPr lang="tr-TR" dirty="0"/>
              <a:t>.</a:t>
            </a:r>
          </a:p>
          <a:p>
            <a:pPr algn="ctr"/>
            <a:endParaRPr lang="tr-TR" dirty="0"/>
          </a:p>
          <a:p>
            <a:pPr algn="ctr"/>
            <a:r>
              <a:rPr lang="tr-TR" dirty="0" err="1"/>
              <a:t>Crunchbase</a:t>
            </a:r>
            <a:r>
              <a:rPr lang="tr-TR" dirty="0"/>
              <a:t> is an </a:t>
            </a:r>
            <a:r>
              <a:rPr lang="tr-TR" dirty="0" err="1"/>
              <a:t>independent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platform </a:t>
            </a:r>
            <a:r>
              <a:rPr lang="tr-TR" dirty="0" err="1"/>
              <a:t>providing</a:t>
            </a:r>
            <a:r>
              <a:rPr lang="tr-TR" dirty="0"/>
              <a:t> </a:t>
            </a:r>
            <a:r>
              <a:rPr lang="tr-TR" dirty="0" err="1"/>
              <a:t>insight</a:t>
            </a:r>
            <a:r>
              <a:rPr lang="tr-TR" dirty="0"/>
              <a:t> </a:t>
            </a:r>
            <a:r>
              <a:rPr lang="tr-TR" dirty="0" err="1"/>
              <a:t>mostly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the </a:t>
            </a:r>
            <a:r>
              <a:rPr lang="tr-TR" dirty="0" err="1"/>
              <a:t>startup</a:t>
            </a:r>
            <a:r>
              <a:rPr lang="tr-TR" dirty="0"/>
              <a:t> </a:t>
            </a:r>
            <a:r>
              <a:rPr lang="tr-TR" dirty="0" err="1"/>
              <a:t>ecosystem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317C6F-1F4F-4620-AA23-484050DB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4ED1153-5CEE-417B-9DB8-37D003B7EC3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B06A13-EF2B-4991-8CA1-BF3093891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1C5E1D-DCBD-4594-956D-6858189E79FE}"/>
              </a:ext>
            </a:extLst>
          </p:cNvPr>
          <p:cNvSpPr txBox="1"/>
          <p:nvPr/>
        </p:nvSpPr>
        <p:spPr>
          <a:xfrm>
            <a:off x="1036317" y="2349726"/>
            <a:ext cx="10119365" cy="1754326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Our</a:t>
            </a:r>
            <a:r>
              <a:rPr lang="tr-TR" b="1" dirty="0"/>
              <a:t> </a:t>
            </a:r>
            <a:r>
              <a:rPr lang="tr-TR" b="1" dirty="0" err="1"/>
              <a:t>objective</a:t>
            </a:r>
            <a:r>
              <a:rPr lang="tr-TR" b="1" dirty="0"/>
              <a:t> is </a:t>
            </a:r>
            <a:r>
              <a:rPr lang="tr-TR" b="1" dirty="0" err="1"/>
              <a:t>simple</a:t>
            </a:r>
            <a:r>
              <a:rPr lang="tr-TR" b="1" dirty="0"/>
              <a:t>: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Can the </a:t>
            </a:r>
            <a:r>
              <a:rPr lang="tr-TR" dirty="0" err="1"/>
              <a:t>crunchbase</a:t>
            </a:r>
            <a:r>
              <a:rPr lang="tr-TR" dirty="0"/>
              <a:t>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be </a:t>
            </a:r>
            <a:r>
              <a:rPr lang="tr-TR" dirty="0" err="1"/>
              <a:t>utilized</a:t>
            </a:r>
            <a:r>
              <a:rPr lang="tr-TR" dirty="0"/>
              <a:t> to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on the </a:t>
            </a:r>
            <a:r>
              <a:rPr lang="tr-TR" dirty="0" err="1"/>
              <a:t>company’s</a:t>
            </a:r>
            <a:r>
              <a:rPr lang="tr-TR" dirty="0"/>
              <a:t> </a:t>
            </a:r>
            <a:r>
              <a:rPr lang="tr-TR" dirty="0" err="1"/>
              <a:t>Crunchbase</a:t>
            </a:r>
            <a:r>
              <a:rPr lang="tr-TR" dirty="0"/>
              <a:t> </a:t>
            </a:r>
            <a:r>
              <a:rPr lang="tr-TR" dirty="0" err="1"/>
              <a:t>rank</a:t>
            </a:r>
            <a:r>
              <a:rPr lang="tr-TR" dirty="0"/>
              <a:t>?</a:t>
            </a:r>
          </a:p>
          <a:p>
            <a:pPr algn="ctr"/>
            <a:endParaRPr lang="tr-TR" dirty="0"/>
          </a:p>
          <a:p>
            <a:pPr algn="ctr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, can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build</a:t>
            </a:r>
            <a:r>
              <a:rPr lang="tr-TR" dirty="0"/>
              <a:t> a </a:t>
            </a:r>
            <a:r>
              <a:rPr lang="tr-TR" dirty="0" err="1"/>
              <a:t>viable</a:t>
            </a:r>
            <a:r>
              <a:rPr lang="tr-TR" dirty="0"/>
              <a:t> model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predictive</a:t>
            </a:r>
            <a:r>
              <a:rPr lang="tr-TR" dirty="0"/>
              <a:t> </a:t>
            </a:r>
            <a:r>
              <a:rPr lang="tr-TR" dirty="0" err="1"/>
              <a:t>capabilities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the </a:t>
            </a:r>
            <a:r>
              <a:rPr lang="tr-TR" dirty="0" err="1"/>
              <a:t>company’s</a:t>
            </a:r>
            <a:r>
              <a:rPr lang="tr-TR" dirty="0"/>
              <a:t> </a:t>
            </a:r>
            <a:r>
              <a:rPr lang="tr-TR" dirty="0" err="1"/>
              <a:t>success</a:t>
            </a:r>
            <a:r>
              <a:rPr lang="tr-TR" dirty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8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17064" y="522898"/>
            <a:ext cx="387493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Imputation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3252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</a:rPr>
              <a:t>Imputation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method</a:t>
            </a:r>
            <a:r>
              <a:rPr lang="tr-TR" sz="1600" dirty="0">
                <a:solidFill>
                  <a:schemeClr val="bg1"/>
                </a:solidFill>
              </a:rPr>
              <a:t>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</a:rPr>
              <a:t>Imputation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method</a:t>
            </a:r>
            <a:r>
              <a:rPr lang="tr-TR" sz="1600" dirty="0">
                <a:solidFill>
                  <a:schemeClr val="bg1"/>
                </a:solidFill>
              </a:rPr>
              <a:t> 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</a:rPr>
              <a:t>Clean</a:t>
            </a:r>
            <a:r>
              <a:rPr lang="tr-TR" sz="1600" dirty="0">
                <a:solidFill>
                  <a:schemeClr val="bg1"/>
                </a:solidFill>
              </a:rPr>
              <a:t> Data </a:t>
            </a:r>
            <a:r>
              <a:rPr lang="tr-TR" sz="1600" dirty="0" err="1">
                <a:solidFill>
                  <a:schemeClr val="bg1"/>
                </a:solidFill>
              </a:rPr>
              <a:t>with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no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NaN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entries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</a:rPr>
              <a:t>Our</a:t>
            </a:r>
            <a:r>
              <a:rPr lang="tr-TR" sz="1600" dirty="0">
                <a:solidFill>
                  <a:schemeClr val="bg1"/>
                </a:solidFill>
              </a:rPr>
              <a:t> Model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Feature </a:t>
            </a:r>
            <a:r>
              <a:rPr lang="tr-TR" sz="1600" dirty="0" err="1">
                <a:solidFill>
                  <a:schemeClr val="bg1"/>
                </a:solidFill>
              </a:rPr>
              <a:t>Importances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</a:rPr>
              <a:t>Predictions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29732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Accuracy </a:t>
            </a:r>
            <a:r>
              <a:rPr lang="tr-TR" sz="1600" dirty="0" err="1">
                <a:solidFill>
                  <a:schemeClr val="bg1"/>
                </a:solidFill>
              </a:rPr>
              <a:t>Metrics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2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different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13365"/>
            <a:ext cx="1348582" cy="14416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Since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not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allow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for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missing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data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data is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now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ready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after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preprocessing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424402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model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predicts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test data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labels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when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provided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features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245383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Both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provide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insight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about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feature importances.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066363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mostly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based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on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Accuracy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metrics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123032" y="1737388"/>
            <a:ext cx="1587500" cy="168533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variety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imputation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methods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and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sometimes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created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ensemble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methods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to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improve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performance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88626" y="522898"/>
            <a:ext cx="380337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Linear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Regression Model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0072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Linear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Regression model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does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not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provide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comfortable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explained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variance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score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for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further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analysis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tr-TR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~0,02</a:t>
            </a:r>
            <a:endParaRPr lang="en-US" sz="32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OUR MAX R^2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11893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mean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square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error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is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still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too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to be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operable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The mean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sway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and the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standard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deviation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errors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does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not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seem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comforting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either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even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though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global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median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imputation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provides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lowest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values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for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these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errors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~78.5k</a:t>
            </a:r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MEAN SQUARE ERROR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Substituting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missing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data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with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global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median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provides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best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Accuracy Measures.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303011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tr-T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GLOBAL MEDIAN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METHOD OF IMPUTATION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4F43F6-1EC2-4997-8CE9-A7561E7E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808346"/>
            <a:ext cx="5734209" cy="383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3707B1-DAC6-448A-9DC6-D079657D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049" y="1311965"/>
            <a:ext cx="5034126" cy="19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2844C-1E20-47D0-9323-C4169A07CBB6}"/>
              </a:ext>
            </a:extLst>
          </p:cNvPr>
          <p:cNvSpPr txBox="1"/>
          <p:nvPr/>
        </p:nvSpPr>
        <p:spPr>
          <a:xfrm>
            <a:off x="6496210" y="90863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Performance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Metrics</a:t>
            </a:r>
            <a:r>
              <a:rPr lang="tr-TR" b="1" dirty="0">
                <a:solidFill>
                  <a:srgbClr val="FF0000"/>
                </a:solidFill>
              </a:rPr>
              <a:t> &amp; </a:t>
            </a:r>
            <a:r>
              <a:rPr lang="tr-TR" b="1" dirty="0" err="1">
                <a:solidFill>
                  <a:srgbClr val="FF0000"/>
                </a:solidFill>
              </a:rPr>
              <a:t>Error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Outputs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96292" y="522898"/>
            <a:ext cx="309570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Regression Model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12486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Random Forest Regression model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provides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significantly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R^2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score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compared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to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Linear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Regression </a:t>
            </a:r>
            <a:r>
              <a:rPr lang="tr-T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but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 0.25 R^2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score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is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still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not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viable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tr-TR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~0,25</a:t>
            </a:r>
            <a:endParaRPr lang="en-US" sz="32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OUR MAX R^2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mean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squared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error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is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significantly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compared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to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previous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model but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still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at an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undesired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level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tr-TR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~57.7k</a:t>
            </a:r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MEAN SQUARE ERROR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KNN imputation followed by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row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reduction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followed by global mean imputation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provided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best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performance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metrics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case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303011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tr-T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KNN&gt;RR&gt;MEAN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METHOD OF IMPUTATION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2844C-1E20-47D0-9323-C4169A07CBB6}"/>
              </a:ext>
            </a:extLst>
          </p:cNvPr>
          <p:cNvSpPr txBox="1"/>
          <p:nvPr/>
        </p:nvSpPr>
        <p:spPr>
          <a:xfrm>
            <a:off x="6496210" y="90863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Performance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Metrics</a:t>
            </a:r>
            <a:r>
              <a:rPr lang="tr-TR" b="1" dirty="0">
                <a:solidFill>
                  <a:srgbClr val="FF0000"/>
                </a:solidFill>
              </a:rPr>
              <a:t> &amp; </a:t>
            </a:r>
            <a:r>
              <a:rPr lang="tr-TR" b="1" dirty="0" err="1">
                <a:solidFill>
                  <a:srgbClr val="FF0000"/>
                </a:solidFill>
              </a:rPr>
              <a:t>Error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Outputs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EE5C8F-780B-470C-9C63-B2B3581B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210" y="1412981"/>
            <a:ext cx="5629435" cy="69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B2EECE1-5002-4824-A7FA-0CF2F86B2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209" y="2067051"/>
            <a:ext cx="5467175" cy="274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F769B58-1F76-4561-90E9-70EED5806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3" y="908630"/>
            <a:ext cx="4857588" cy="371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36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Conclusions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dataset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has 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vast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majority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missing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datapoints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and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imputing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big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portion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data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decreases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Accuracy.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methods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have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utilized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not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allow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for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operations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with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missing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values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3566181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Since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countless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iterations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through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imputation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methods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and post-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hyperparameter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tuning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tests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still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not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provide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desired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levels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confidence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this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dataset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might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not be 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good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predictor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Crunchbase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rank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3106480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biggest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take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is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that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know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which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features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to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prioritize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investment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decisions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6343580" y="5332295"/>
            <a:ext cx="2428875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Also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another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conclusion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is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that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missing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data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greatly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increase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bias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and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reduce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Accuracy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significantly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despite</a:t>
            </a:r>
            <a:r>
              <a:rPr lang="tr-T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</a:t>
            </a:r>
            <a:r>
              <a:rPr lang="tr-T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</a:t>
            </a:r>
            <a:r>
              <a:rPr lang="tr-T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efforts</a:t>
            </a:r>
            <a:r>
              <a:rPr lang="tr-T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to </a:t>
            </a:r>
            <a:r>
              <a:rPr lang="tr-T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handle</a:t>
            </a:r>
            <a:r>
              <a:rPr lang="tr-T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them</a:t>
            </a:r>
            <a:r>
              <a:rPr lang="tr-T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LR </a:t>
            </a:r>
            <a:r>
              <a:rPr lang="tr-TR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Takeaways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326935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Regression model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especially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revolves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around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mean.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Considering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fact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that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R^2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score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implies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that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model is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hardly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better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estimator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than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the global mean,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this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is not a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good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predictor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the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rank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addition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our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sway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is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very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close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to the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average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sway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of an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arbitrary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tr-T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guess</a:t>
            </a:r>
            <a:r>
              <a: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71af3243-3dd4-4a8d-8c0d-dd76da1f02a5"/>
    <ds:schemaRef ds:uri="16c05727-aa75-4e4a-9b5f-8a80a1165891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763</Words>
  <Application>Microsoft Office PowerPoint</Application>
  <PresentationFormat>Widescreen</PresentationFormat>
  <Paragraphs>103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Crunchbase Rank Prediction using Linear and Ensemble Regression Methods Group 8</vt:lpstr>
      <vt:lpstr>Project analysis slide 2</vt:lpstr>
      <vt:lpstr>Project analysis slide 3</vt:lpstr>
      <vt:lpstr>PowerPoint Presentation</vt:lpstr>
      <vt:lpstr>Project analysis slide 4</vt:lpstr>
      <vt:lpstr>Project analysis slide 5</vt:lpstr>
      <vt:lpstr>Project analysis slide 5</vt:lpstr>
      <vt:lpstr>Project analysis slide 6</vt:lpstr>
      <vt:lpstr>Project analysis slide 10</vt:lpstr>
      <vt:lpstr>Project analysis slide 10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2019-05-27T20:07:39Z</dcterms:created>
  <dcterms:modified xsi:type="dcterms:W3CDTF">2019-05-27T20:54:55Z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