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51a030689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51a030689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51a0306894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51a030689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51a0306894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51a0306894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51a030689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51a030689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5aa41be9d7_2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5aa41be9d7_2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5aa41be9d7_2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5aa41be9d7_2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51a030689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51a030689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5aa41be9d7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5aa41be9d7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5aa41be9d7_2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5aa41be9d7_2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5aa41be9d7_2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5aa41be9d7_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5aa41be9d7_2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5aa41be9d7_2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t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4.png"/><Relationship Id="rId5"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241725" y="1002825"/>
            <a:ext cx="8675400" cy="1108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tr"/>
              <a:t>Digging into Kickstarter Data</a:t>
            </a:r>
            <a:endParaRPr/>
          </a:p>
        </p:txBody>
      </p:sp>
      <p:sp>
        <p:nvSpPr>
          <p:cNvPr id="55" name="Google Shape;55;p13"/>
          <p:cNvSpPr txBox="1"/>
          <p:nvPr>
            <p:ph idx="1" type="subTitle"/>
          </p:nvPr>
        </p:nvSpPr>
        <p:spPr>
          <a:xfrm>
            <a:off x="311700" y="2498475"/>
            <a:ext cx="8520600" cy="2162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tr"/>
              <a:t>Elif Kır</a:t>
            </a:r>
            <a:endParaRPr/>
          </a:p>
          <a:p>
            <a:pPr indent="0" lvl="0" marL="0" rtl="0" algn="ctr">
              <a:spcBef>
                <a:spcPts val="0"/>
              </a:spcBef>
              <a:spcAft>
                <a:spcPts val="0"/>
              </a:spcAft>
              <a:buNone/>
            </a:pPr>
            <a:r>
              <a:rPr lang="tr"/>
              <a:t>Hasan Alperen Tosun</a:t>
            </a:r>
            <a:endParaRPr/>
          </a:p>
          <a:p>
            <a:pPr indent="0" lvl="0" marL="0" rtl="0" algn="ctr">
              <a:spcBef>
                <a:spcPts val="0"/>
              </a:spcBef>
              <a:spcAft>
                <a:spcPts val="0"/>
              </a:spcAft>
              <a:buNone/>
            </a:pPr>
            <a:r>
              <a:rPr lang="tr"/>
              <a:t>Ufuk Seçilmiş</a:t>
            </a:r>
            <a:endParaRPr/>
          </a:p>
          <a:p>
            <a:pPr indent="0" lvl="0" marL="0" rtl="0" algn="ctr">
              <a:spcBef>
                <a:spcPts val="0"/>
              </a:spcBef>
              <a:spcAft>
                <a:spcPts val="0"/>
              </a:spcAft>
              <a:buNone/>
            </a:pPr>
            <a:r>
              <a:rPr lang="tr"/>
              <a:t>Taha Bayaz</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Methodology</a:t>
            </a:r>
            <a:endParaRPr/>
          </a:p>
        </p:txBody>
      </p:sp>
      <p:sp>
        <p:nvSpPr>
          <p:cNvPr id="119" name="Google Shape;119;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lnSpc>
                <a:spcPct val="107916"/>
              </a:lnSpc>
              <a:spcBef>
                <a:spcPts val="0"/>
              </a:spcBef>
              <a:spcAft>
                <a:spcPts val="0"/>
              </a:spcAft>
              <a:buNone/>
            </a:pPr>
            <a:r>
              <a:rPr b="1" lang="tr" sz="1600">
                <a:solidFill>
                  <a:schemeClr val="dk1"/>
                </a:solidFill>
                <a:latin typeface="Calibri"/>
                <a:ea typeface="Calibri"/>
                <a:cs typeface="Calibri"/>
                <a:sym typeface="Calibri"/>
              </a:rPr>
              <a:t> ➦ In our project, we applied two types of classifiers. The first one is Decision Tree Classifier and the second one is Naive Bayes Classifier. </a:t>
            </a:r>
            <a:endParaRPr b="1" sz="1600">
              <a:solidFill>
                <a:schemeClr val="dk1"/>
              </a:solidFill>
              <a:latin typeface="Calibri"/>
              <a:ea typeface="Calibri"/>
              <a:cs typeface="Calibri"/>
              <a:sym typeface="Calibri"/>
            </a:endParaRPr>
          </a:p>
          <a:p>
            <a:pPr indent="0" lvl="0" marL="0" rtl="0" algn="just">
              <a:lnSpc>
                <a:spcPct val="107916"/>
              </a:lnSpc>
              <a:spcBef>
                <a:spcPts val="800"/>
              </a:spcBef>
              <a:spcAft>
                <a:spcPts val="0"/>
              </a:spcAft>
              <a:buNone/>
            </a:pPr>
            <a:r>
              <a:rPr b="1" lang="tr" sz="1600">
                <a:solidFill>
                  <a:schemeClr val="dk1"/>
                </a:solidFill>
                <a:latin typeface="Calibri"/>
                <a:ea typeface="Calibri"/>
                <a:cs typeface="Calibri"/>
                <a:sym typeface="Calibri"/>
              </a:rPr>
              <a:t> ➦ A decision tree is a decision support tool that uses a tree-like graph or model of decisions and their possible consequences, including chance event outcomes, resource costs, and utility.</a:t>
            </a:r>
            <a:endParaRPr b="1" sz="1600">
              <a:solidFill>
                <a:schemeClr val="dk1"/>
              </a:solidFill>
              <a:latin typeface="Calibri"/>
              <a:ea typeface="Calibri"/>
              <a:cs typeface="Calibri"/>
              <a:sym typeface="Calibri"/>
            </a:endParaRPr>
          </a:p>
          <a:p>
            <a:pPr indent="0" lvl="0" marL="0" rtl="0" algn="just">
              <a:lnSpc>
                <a:spcPct val="107916"/>
              </a:lnSpc>
              <a:spcBef>
                <a:spcPts val="800"/>
              </a:spcBef>
              <a:spcAft>
                <a:spcPts val="0"/>
              </a:spcAft>
              <a:buNone/>
            </a:pPr>
            <a:r>
              <a:rPr b="1" lang="tr" sz="1600">
                <a:solidFill>
                  <a:schemeClr val="dk1"/>
                </a:solidFill>
                <a:latin typeface="Calibri"/>
                <a:ea typeface="Calibri"/>
                <a:cs typeface="Calibri"/>
                <a:sym typeface="Calibri"/>
              </a:rPr>
              <a:t> ➦ </a:t>
            </a:r>
            <a:r>
              <a:rPr b="1" lang="tr" sz="1600">
                <a:solidFill>
                  <a:schemeClr val="dk1"/>
                </a:solidFill>
                <a:highlight>
                  <a:srgbClr val="FFFFFF"/>
                </a:highlight>
                <a:latin typeface="Calibri"/>
                <a:ea typeface="Calibri"/>
                <a:cs typeface="Calibri"/>
                <a:sym typeface="Calibri"/>
              </a:rPr>
              <a:t>A Naive Bayes classifier is a machine learning method which benefits from the probabilistic approach. The logic of the classifier is based on the Bayes theorem. </a:t>
            </a:r>
            <a:endParaRPr b="1" sz="1600">
              <a:solidFill>
                <a:schemeClr val="dk1"/>
              </a:solidFill>
              <a:highlight>
                <a:srgbClr val="FFFFFF"/>
              </a:highlight>
              <a:latin typeface="Calibri"/>
              <a:ea typeface="Calibri"/>
              <a:cs typeface="Calibri"/>
              <a:sym typeface="Calibri"/>
            </a:endParaRPr>
          </a:p>
          <a:p>
            <a:pPr indent="-330200" lvl="0" marL="914400" rtl="0" algn="ctr">
              <a:lnSpc>
                <a:spcPct val="107916"/>
              </a:lnSpc>
              <a:spcBef>
                <a:spcPts val="800"/>
              </a:spcBef>
              <a:spcAft>
                <a:spcPts val="0"/>
              </a:spcAft>
              <a:buClr>
                <a:schemeClr val="dk1"/>
              </a:buClr>
              <a:buSzPts val="1600"/>
              <a:buFont typeface="Calibri"/>
              <a:buChar char="●"/>
            </a:pPr>
            <a:r>
              <a:rPr b="1" lang="tr" sz="1600">
                <a:solidFill>
                  <a:schemeClr val="dk1"/>
                </a:solidFill>
                <a:latin typeface="Calibri"/>
                <a:ea typeface="Calibri"/>
                <a:cs typeface="Calibri"/>
                <a:sym typeface="Calibri"/>
              </a:rPr>
              <a:t>P(A|B) = P(B|A) P(A)P(B)</a:t>
            </a:r>
            <a:endParaRPr b="1" sz="1600">
              <a:solidFill>
                <a:schemeClr val="dk1"/>
              </a:solidFill>
              <a:highlight>
                <a:srgbClr val="FFFFFF"/>
              </a:highlight>
              <a:latin typeface="Calibri"/>
              <a:ea typeface="Calibri"/>
              <a:cs typeface="Calibri"/>
              <a:sym typeface="Calibri"/>
            </a:endParaRPr>
          </a:p>
          <a:p>
            <a:pPr indent="457200" lvl="0" marL="0" rtl="0" algn="just">
              <a:lnSpc>
                <a:spcPct val="107916"/>
              </a:lnSpc>
              <a:spcBef>
                <a:spcPts val="800"/>
              </a:spcBef>
              <a:spcAft>
                <a:spcPts val="0"/>
              </a:spcAft>
              <a:buNone/>
            </a:pPr>
            <a:r>
              <a:rPr b="1" lang="tr" sz="1600">
                <a:solidFill>
                  <a:schemeClr val="dk1"/>
                </a:solidFill>
                <a:highlight>
                  <a:srgbClr val="FFFFFF"/>
                </a:highlight>
                <a:latin typeface="Calibri"/>
                <a:ea typeface="Calibri"/>
                <a:cs typeface="Calibri"/>
                <a:sym typeface="Calibri"/>
              </a:rPr>
              <a:t>It requires categorical variables to be applied. Its main algorithm is as follows:</a:t>
            </a:r>
            <a:endParaRPr b="1" sz="1600">
              <a:solidFill>
                <a:schemeClr val="dk1"/>
              </a:solidFill>
              <a:highlight>
                <a:srgbClr val="FFFFFF"/>
              </a:highlight>
              <a:latin typeface="Calibri"/>
              <a:ea typeface="Calibri"/>
              <a:cs typeface="Calibri"/>
              <a:sym typeface="Calibri"/>
            </a:endParaRPr>
          </a:p>
          <a:p>
            <a:pPr indent="-330200" lvl="0" marL="914400" rtl="0" algn="ctr">
              <a:lnSpc>
                <a:spcPct val="107916"/>
              </a:lnSpc>
              <a:spcBef>
                <a:spcPts val="800"/>
              </a:spcBef>
              <a:spcAft>
                <a:spcPts val="0"/>
              </a:spcAft>
              <a:buClr>
                <a:schemeClr val="dk1"/>
              </a:buClr>
              <a:buSzPts val="1600"/>
              <a:buFont typeface="Calibri"/>
              <a:buChar char="●"/>
            </a:pPr>
            <a:r>
              <a:rPr b="1" lang="tr" sz="1600">
                <a:solidFill>
                  <a:schemeClr val="dk1"/>
                </a:solidFill>
                <a:highlight>
                  <a:srgbClr val="FFFFFF"/>
                </a:highlight>
                <a:latin typeface="Calibri"/>
                <a:ea typeface="Calibri"/>
                <a:cs typeface="Calibri"/>
                <a:sym typeface="Calibri"/>
              </a:rPr>
              <a:t> For a response with m classes C1,C2,...,Cm and the predictors x1, x2, ... ,xp, compute P(Ci|x1, . . . , xp) </a:t>
            </a:r>
            <a:endParaRPr b="1" sz="1600">
              <a:solidFill>
                <a:schemeClr val="dk1"/>
              </a:solidFill>
              <a:highlight>
                <a:srgbClr val="FFFFFF"/>
              </a:highlight>
              <a:latin typeface="Calibri"/>
              <a:ea typeface="Calibri"/>
              <a:cs typeface="Calibri"/>
              <a:sym typeface="Calibri"/>
            </a:endParaRPr>
          </a:p>
          <a:p>
            <a:pPr indent="0" lvl="0" marL="0" rtl="0" algn="just">
              <a:lnSpc>
                <a:spcPct val="107916"/>
              </a:lnSpc>
              <a:spcBef>
                <a:spcPts val="800"/>
              </a:spcBef>
              <a:spcAft>
                <a:spcPts val="0"/>
              </a:spcAft>
              <a:buClr>
                <a:schemeClr val="dk1"/>
              </a:buClr>
              <a:buSzPts val="1100"/>
              <a:buFont typeface="Arial"/>
              <a:buNone/>
            </a:pPr>
            <a:r>
              <a:t/>
            </a:r>
            <a:endParaRPr b="1" sz="1600">
              <a:solidFill>
                <a:schemeClr val="dk1"/>
              </a:solidFill>
              <a:latin typeface="Calibri"/>
              <a:ea typeface="Calibri"/>
              <a:cs typeface="Calibri"/>
              <a:sym typeface="Calibri"/>
            </a:endParaRPr>
          </a:p>
          <a:p>
            <a:pPr indent="0" lvl="0" marL="0" rtl="0" algn="l">
              <a:spcBef>
                <a:spcPts val="800"/>
              </a:spcBef>
              <a:spcAft>
                <a:spcPts val="1600"/>
              </a:spcAft>
              <a:buNone/>
            </a:pPr>
            <a:r>
              <a:t/>
            </a:r>
            <a:endParaRPr sz="16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Results</a:t>
            </a:r>
            <a:endParaRPr/>
          </a:p>
        </p:txBody>
      </p:sp>
      <p:sp>
        <p:nvSpPr>
          <p:cNvPr id="125" name="Google Shape;125;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7916"/>
              </a:lnSpc>
              <a:spcBef>
                <a:spcPts val="0"/>
              </a:spcBef>
              <a:spcAft>
                <a:spcPts val="0"/>
              </a:spcAft>
              <a:buNone/>
            </a:pPr>
            <a:r>
              <a:rPr b="1" lang="tr" sz="1600">
                <a:solidFill>
                  <a:schemeClr val="dk1"/>
                </a:solidFill>
                <a:latin typeface="Calibri"/>
                <a:ea typeface="Calibri"/>
                <a:cs typeface="Calibri"/>
                <a:sym typeface="Calibri"/>
              </a:rPr>
              <a:t>➦ </a:t>
            </a:r>
            <a:r>
              <a:rPr b="1" lang="tr" sz="1600">
                <a:solidFill>
                  <a:schemeClr val="dk1"/>
                </a:solidFill>
                <a:latin typeface="Calibri"/>
                <a:ea typeface="Calibri"/>
                <a:cs typeface="Calibri"/>
                <a:sym typeface="Calibri"/>
              </a:rPr>
              <a:t>We reached 67% accuracy rate as designing model in the training part of the data at the decision tree method,which is good enough because after a point high accuracy rate implies a high error rate as well.</a:t>
            </a:r>
            <a:endParaRPr b="1" sz="1600">
              <a:solidFill>
                <a:schemeClr val="dk1"/>
              </a:solidFill>
              <a:latin typeface="Calibri"/>
              <a:ea typeface="Calibri"/>
              <a:cs typeface="Calibri"/>
              <a:sym typeface="Calibri"/>
            </a:endParaRPr>
          </a:p>
          <a:p>
            <a:pPr indent="0" lvl="0" marL="0" rtl="0" algn="l">
              <a:lnSpc>
                <a:spcPct val="107916"/>
              </a:lnSpc>
              <a:spcBef>
                <a:spcPts val="800"/>
              </a:spcBef>
              <a:spcAft>
                <a:spcPts val="0"/>
              </a:spcAft>
              <a:buNone/>
            </a:pPr>
            <a:r>
              <a:t/>
            </a:r>
            <a:endParaRPr b="1" sz="1600">
              <a:solidFill>
                <a:schemeClr val="dk1"/>
              </a:solidFill>
              <a:latin typeface="Calibri"/>
              <a:ea typeface="Calibri"/>
              <a:cs typeface="Calibri"/>
              <a:sym typeface="Calibri"/>
            </a:endParaRPr>
          </a:p>
          <a:p>
            <a:pPr indent="0" lvl="0" marL="0" rtl="0" algn="l">
              <a:lnSpc>
                <a:spcPct val="107916"/>
              </a:lnSpc>
              <a:spcBef>
                <a:spcPts val="800"/>
              </a:spcBef>
              <a:spcAft>
                <a:spcPts val="0"/>
              </a:spcAft>
              <a:buNone/>
            </a:pPr>
            <a:r>
              <a:rPr b="1" lang="tr" sz="1600">
                <a:solidFill>
                  <a:schemeClr val="dk1"/>
                </a:solidFill>
                <a:latin typeface="Calibri"/>
                <a:ea typeface="Calibri"/>
                <a:cs typeface="Calibri"/>
                <a:sym typeface="Calibri"/>
              </a:rPr>
              <a:t>➦ As applying Naive Bayes model, the accuracy rate is around 44%, which is not predictive enough. The confusion matrices are consistent with this comparison. </a:t>
            </a:r>
            <a:endParaRPr b="1" sz="1600">
              <a:solidFill>
                <a:schemeClr val="dk1"/>
              </a:solidFill>
              <a:latin typeface="Calibri"/>
              <a:ea typeface="Calibri"/>
              <a:cs typeface="Calibri"/>
              <a:sym typeface="Calibri"/>
            </a:endParaRPr>
          </a:p>
          <a:p>
            <a:pPr indent="0" lvl="0" marL="0" rtl="0" algn="l">
              <a:lnSpc>
                <a:spcPct val="107916"/>
              </a:lnSpc>
              <a:spcBef>
                <a:spcPts val="800"/>
              </a:spcBef>
              <a:spcAft>
                <a:spcPts val="0"/>
              </a:spcAft>
              <a:buNone/>
            </a:pPr>
            <a:r>
              <a:t/>
            </a:r>
            <a:endParaRPr b="1" sz="1600">
              <a:solidFill>
                <a:schemeClr val="dk1"/>
              </a:solidFill>
              <a:latin typeface="Calibri"/>
              <a:ea typeface="Calibri"/>
              <a:cs typeface="Calibri"/>
              <a:sym typeface="Calibri"/>
            </a:endParaRPr>
          </a:p>
          <a:p>
            <a:pPr indent="0" lvl="0" marL="0" rtl="0" algn="l">
              <a:lnSpc>
                <a:spcPct val="107916"/>
              </a:lnSpc>
              <a:spcBef>
                <a:spcPts val="800"/>
              </a:spcBef>
              <a:spcAft>
                <a:spcPts val="800"/>
              </a:spcAft>
              <a:buClr>
                <a:schemeClr val="dk1"/>
              </a:buClr>
              <a:buSzPts val="1100"/>
              <a:buFont typeface="Arial"/>
              <a:buNone/>
            </a:pPr>
            <a:r>
              <a:t/>
            </a:r>
            <a:endParaRPr b="1" sz="16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Conclusion</a:t>
            </a:r>
            <a:endParaRPr/>
          </a:p>
        </p:txBody>
      </p:sp>
      <p:sp>
        <p:nvSpPr>
          <p:cNvPr id="131" name="Google Shape;131;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lnSpc>
                <a:spcPct val="107916"/>
              </a:lnSpc>
              <a:spcBef>
                <a:spcPts val="0"/>
              </a:spcBef>
              <a:spcAft>
                <a:spcPts val="0"/>
              </a:spcAft>
              <a:buNone/>
            </a:pPr>
            <a:r>
              <a:rPr b="1" lang="tr" sz="1600">
                <a:solidFill>
                  <a:schemeClr val="dk1"/>
                </a:solidFill>
                <a:latin typeface="Calibri"/>
                <a:ea typeface="Calibri"/>
                <a:cs typeface="Calibri"/>
                <a:sym typeface="Calibri"/>
              </a:rPr>
              <a:t>➦ Our work’s foundations lies on the economic theory of creative destruction. Stemming from the questions we asked about the success of new ideas, we developed a framework to study the data from the crowdfunding website, Kickstarter.</a:t>
            </a:r>
            <a:endParaRPr b="1" sz="1600">
              <a:solidFill>
                <a:schemeClr val="dk1"/>
              </a:solidFill>
              <a:latin typeface="Calibri"/>
              <a:ea typeface="Calibri"/>
              <a:cs typeface="Calibri"/>
              <a:sym typeface="Calibri"/>
            </a:endParaRPr>
          </a:p>
          <a:p>
            <a:pPr indent="0" lvl="0" marL="0" rtl="0" algn="just">
              <a:lnSpc>
                <a:spcPct val="107916"/>
              </a:lnSpc>
              <a:spcBef>
                <a:spcPts val="800"/>
              </a:spcBef>
              <a:spcAft>
                <a:spcPts val="0"/>
              </a:spcAft>
              <a:buNone/>
            </a:pPr>
            <a:r>
              <a:t/>
            </a:r>
            <a:endParaRPr b="1" sz="1600">
              <a:solidFill>
                <a:schemeClr val="dk1"/>
              </a:solidFill>
              <a:latin typeface="Calibri"/>
              <a:ea typeface="Calibri"/>
              <a:cs typeface="Calibri"/>
              <a:sym typeface="Calibri"/>
            </a:endParaRPr>
          </a:p>
          <a:p>
            <a:pPr indent="0" lvl="0" marL="0" rtl="0" algn="just">
              <a:lnSpc>
                <a:spcPct val="107916"/>
              </a:lnSpc>
              <a:spcBef>
                <a:spcPts val="800"/>
              </a:spcBef>
              <a:spcAft>
                <a:spcPts val="0"/>
              </a:spcAft>
              <a:buNone/>
            </a:pPr>
            <a:r>
              <a:rPr b="1" lang="tr" sz="1600">
                <a:solidFill>
                  <a:schemeClr val="dk1"/>
                </a:solidFill>
                <a:latin typeface="Calibri"/>
                <a:ea typeface="Calibri"/>
                <a:cs typeface="Calibri"/>
                <a:sym typeface="Calibri"/>
              </a:rPr>
              <a:t>➦ </a:t>
            </a:r>
            <a:r>
              <a:rPr b="1" lang="tr" sz="1600">
                <a:solidFill>
                  <a:schemeClr val="dk1"/>
                </a:solidFill>
                <a:latin typeface="Calibri"/>
                <a:ea typeface="Calibri"/>
                <a:cs typeface="Calibri"/>
                <a:sym typeface="Calibri"/>
              </a:rPr>
              <a:t>We divided the projects into three sets according to their state: i) high success ii) moderate success and iii) shallow success</a:t>
            </a:r>
            <a:endParaRPr b="1" sz="1600">
              <a:solidFill>
                <a:schemeClr val="dk1"/>
              </a:solidFill>
              <a:latin typeface="Calibri"/>
              <a:ea typeface="Calibri"/>
              <a:cs typeface="Calibri"/>
              <a:sym typeface="Calibri"/>
            </a:endParaRPr>
          </a:p>
          <a:p>
            <a:pPr indent="0" lvl="0" marL="0" rtl="0" algn="just">
              <a:lnSpc>
                <a:spcPct val="107916"/>
              </a:lnSpc>
              <a:spcBef>
                <a:spcPts val="800"/>
              </a:spcBef>
              <a:spcAft>
                <a:spcPts val="0"/>
              </a:spcAft>
              <a:buNone/>
            </a:pPr>
            <a:r>
              <a:t/>
            </a:r>
            <a:endParaRPr b="1" sz="1600">
              <a:solidFill>
                <a:schemeClr val="dk1"/>
              </a:solidFill>
              <a:latin typeface="Calibri"/>
              <a:ea typeface="Calibri"/>
              <a:cs typeface="Calibri"/>
              <a:sym typeface="Calibri"/>
            </a:endParaRPr>
          </a:p>
          <a:p>
            <a:pPr indent="0" lvl="0" marL="0" rtl="0" algn="just">
              <a:lnSpc>
                <a:spcPct val="107916"/>
              </a:lnSpc>
              <a:spcBef>
                <a:spcPts val="800"/>
              </a:spcBef>
              <a:spcAft>
                <a:spcPts val="0"/>
              </a:spcAft>
              <a:buNone/>
            </a:pPr>
            <a:r>
              <a:rPr b="1" lang="tr" sz="1600">
                <a:solidFill>
                  <a:schemeClr val="dk1"/>
                </a:solidFill>
                <a:latin typeface="Calibri"/>
                <a:ea typeface="Calibri"/>
                <a:cs typeface="Calibri"/>
                <a:sym typeface="Calibri"/>
              </a:rPr>
              <a:t>➦ Our work puts the machine learning tools together with the economic theory.</a:t>
            </a:r>
            <a:endParaRPr b="1" sz="1600">
              <a:solidFill>
                <a:schemeClr val="dk1"/>
              </a:solidFill>
              <a:latin typeface="Calibri"/>
              <a:ea typeface="Calibri"/>
              <a:cs typeface="Calibri"/>
              <a:sym typeface="Calibri"/>
            </a:endParaRPr>
          </a:p>
          <a:p>
            <a:pPr indent="0" lvl="0" marL="0" rtl="0" algn="just">
              <a:lnSpc>
                <a:spcPct val="107916"/>
              </a:lnSpc>
              <a:spcBef>
                <a:spcPts val="800"/>
              </a:spcBef>
              <a:spcAft>
                <a:spcPts val="0"/>
              </a:spcAft>
              <a:buNone/>
            </a:pPr>
            <a:r>
              <a:t/>
            </a:r>
            <a:endParaRPr b="1" sz="1600">
              <a:solidFill>
                <a:schemeClr val="dk1"/>
              </a:solidFill>
              <a:latin typeface="Calibri"/>
              <a:ea typeface="Calibri"/>
              <a:cs typeface="Calibri"/>
              <a:sym typeface="Calibri"/>
            </a:endParaRPr>
          </a:p>
          <a:p>
            <a:pPr indent="0" lvl="0" marL="0" rtl="0" algn="just">
              <a:lnSpc>
                <a:spcPct val="107916"/>
              </a:lnSpc>
              <a:spcBef>
                <a:spcPts val="800"/>
              </a:spcBef>
              <a:spcAft>
                <a:spcPts val="0"/>
              </a:spcAft>
              <a:buNone/>
            </a:pPr>
            <a:r>
              <a:rPr b="1" lang="tr" sz="1600">
                <a:solidFill>
                  <a:schemeClr val="dk1"/>
                </a:solidFill>
                <a:latin typeface="Calibri"/>
                <a:ea typeface="Calibri"/>
                <a:cs typeface="Calibri"/>
                <a:sym typeface="Calibri"/>
              </a:rPr>
              <a:t>➦ The Decision Tree Classifier is accurate around 67%, which is an improvable overall accuracy. The Naive Bayes Classifier has a worse overall accuracy, nearly 44%. </a:t>
            </a:r>
            <a:endParaRPr b="1" sz="1600">
              <a:solidFill>
                <a:schemeClr val="dk1"/>
              </a:solidFill>
              <a:latin typeface="Calibri"/>
              <a:ea typeface="Calibri"/>
              <a:cs typeface="Calibri"/>
              <a:sym typeface="Calibri"/>
            </a:endParaRPr>
          </a:p>
          <a:p>
            <a:pPr indent="0" lvl="0" marL="0" rtl="0" algn="just">
              <a:lnSpc>
                <a:spcPct val="107916"/>
              </a:lnSpc>
              <a:spcBef>
                <a:spcPts val="800"/>
              </a:spcBef>
              <a:spcAft>
                <a:spcPts val="800"/>
              </a:spcAft>
              <a:buClr>
                <a:schemeClr val="dk1"/>
              </a:buClr>
              <a:buSzPts val="1100"/>
              <a:buFont typeface="Arial"/>
              <a:buNone/>
            </a:pPr>
            <a:r>
              <a:t/>
            </a:r>
            <a:endParaRPr b="1" sz="16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Introduction</a:t>
            </a:r>
            <a:endParaRPr/>
          </a:p>
        </p:txBody>
      </p:sp>
      <p:sp>
        <p:nvSpPr>
          <p:cNvPr id="61" name="Google Shape;61;p14"/>
          <p:cNvSpPr txBox="1"/>
          <p:nvPr>
            <p:ph idx="1" type="body"/>
          </p:nvPr>
        </p:nvSpPr>
        <p:spPr>
          <a:xfrm>
            <a:off x="311700" y="1152475"/>
            <a:ext cx="8520600" cy="3904800"/>
          </a:xfrm>
          <a:prstGeom prst="rect">
            <a:avLst/>
          </a:prstGeom>
        </p:spPr>
        <p:txBody>
          <a:bodyPr anchorCtr="0" anchor="t" bIns="91425" lIns="91425" spcFirstLastPara="1" rIns="91425" wrap="square" tIns="91425">
            <a:noAutofit/>
          </a:bodyPr>
          <a:lstStyle/>
          <a:p>
            <a:pPr indent="0" lvl="0" marL="0" rtl="0" algn="just">
              <a:lnSpc>
                <a:spcPct val="107916"/>
              </a:lnSpc>
              <a:spcBef>
                <a:spcPts val="0"/>
              </a:spcBef>
              <a:spcAft>
                <a:spcPts val="0"/>
              </a:spcAft>
              <a:buNone/>
            </a:pPr>
            <a:r>
              <a:rPr b="1" lang="tr" sz="1600">
                <a:solidFill>
                  <a:schemeClr val="dk1"/>
                </a:solidFill>
                <a:latin typeface="Calibri"/>
                <a:ea typeface="Calibri"/>
                <a:cs typeface="Calibri"/>
                <a:sym typeface="Calibri"/>
              </a:rPr>
              <a:t>➦ </a:t>
            </a:r>
            <a:r>
              <a:rPr b="1" lang="tr" sz="1600">
                <a:solidFill>
                  <a:schemeClr val="dk1"/>
                </a:solidFill>
                <a:latin typeface="Calibri"/>
                <a:ea typeface="Calibri"/>
                <a:cs typeface="Calibri"/>
                <a:sym typeface="Calibri"/>
              </a:rPr>
              <a:t>Is it possible to predict by using previous crowdfunding data and machine learning algorithms whether an idea is good enough to be funded?</a:t>
            </a:r>
            <a:endParaRPr b="1" sz="1600">
              <a:solidFill>
                <a:schemeClr val="dk1"/>
              </a:solidFill>
              <a:latin typeface="Calibri"/>
              <a:ea typeface="Calibri"/>
              <a:cs typeface="Calibri"/>
              <a:sym typeface="Calibri"/>
            </a:endParaRPr>
          </a:p>
          <a:p>
            <a:pPr indent="0" lvl="0" marL="0" rtl="0" algn="just">
              <a:lnSpc>
                <a:spcPct val="107916"/>
              </a:lnSpc>
              <a:spcBef>
                <a:spcPts val="800"/>
              </a:spcBef>
              <a:spcAft>
                <a:spcPts val="0"/>
              </a:spcAft>
              <a:buNone/>
            </a:pPr>
            <a:r>
              <a:rPr b="1" lang="tr" sz="1600">
                <a:solidFill>
                  <a:schemeClr val="dk1"/>
                </a:solidFill>
                <a:latin typeface="Calibri"/>
                <a:ea typeface="Calibri"/>
                <a:cs typeface="Calibri"/>
                <a:sym typeface="Calibri"/>
              </a:rPr>
              <a:t> </a:t>
            </a:r>
            <a:endParaRPr b="1" sz="1600">
              <a:solidFill>
                <a:schemeClr val="dk1"/>
              </a:solidFill>
              <a:latin typeface="Calibri"/>
              <a:ea typeface="Calibri"/>
              <a:cs typeface="Calibri"/>
              <a:sym typeface="Calibri"/>
            </a:endParaRPr>
          </a:p>
          <a:p>
            <a:pPr indent="0" lvl="0" marL="0" rtl="0" algn="just">
              <a:lnSpc>
                <a:spcPct val="107916"/>
              </a:lnSpc>
              <a:spcBef>
                <a:spcPts val="800"/>
              </a:spcBef>
              <a:spcAft>
                <a:spcPts val="0"/>
              </a:spcAft>
              <a:buNone/>
            </a:pPr>
            <a:r>
              <a:rPr b="1" lang="tr" sz="1600">
                <a:solidFill>
                  <a:schemeClr val="dk1"/>
                </a:solidFill>
                <a:latin typeface="Calibri"/>
                <a:ea typeface="Calibri"/>
                <a:cs typeface="Calibri"/>
                <a:sym typeface="Calibri"/>
              </a:rPr>
              <a:t>➦ </a:t>
            </a:r>
            <a:r>
              <a:rPr b="1" lang="tr" sz="1600">
                <a:solidFill>
                  <a:schemeClr val="dk1"/>
                </a:solidFill>
                <a:latin typeface="Calibri"/>
                <a:ea typeface="Calibri"/>
                <a:cs typeface="Calibri"/>
                <a:sym typeface="Calibri"/>
              </a:rPr>
              <a:t>Kickstarter.com is a website where people with ideas but without money go online and ask for donations.</a:t>
            </a:r>
            <a:endParaRPr b="1" sz="1600">
              <a:solidFill>
                <a:schemeClr val="dk1"/>
              </a:solidFill>
              <a:latin typeface="Calibri"/>
              <a:ea typeface="Calibri"/>
              <a:cs typeface="Calibri"/>
              <a:sym typeface="Calibri"/>
            </a:endParaRPr>
          </a:p>
          <a:p>
            <a:pPr indent="0" lvl="0" marL="0" rtl="0" algn="just">
              <a:lnSpc>
                <a:spcPct val="107916"/>
              </a:lnSpc>
              <a:spcBef>
                <a:spcPts val="800"/>
              </a:spcBef>
              <a:spcAft>
                <a:spcPts val="0"/>
              </a:spcAft>
              <a:buNone/>
            </a:pPr>
            <a:r>
              <a:t/>
            </a:r>
            <a:endParaRPr b="1" sz="1600">
              <a:solidFill>
                <a:schemeClr val="dk1"/>
              </a:solidFill>
              <a:latin typeface="Calibri"/>
              <a:ea typeface="Calibri"/>
              <a:cs typeface="Calibri"/>
              <a:sym typeface="Calibri"/>
            </a:endParaRPr>
          </a:p>
          <a:p>
            <a:pPr indent="0" lvl="0" marL="0" rtl="0" algn="just">
              <a:lnSpc>
                <a:spcPct val="107916"/>
              </a:lnSpc>
              <a:spcBef>
                <a:spcPts val="800"/>
              </a:spcBef>
              <a:spcAft>
                <a:spcPts val="0"/>
              </a:spcAft>
              <a:buClr>
                <a:schemeClr val="dk1"/>
              </a:buClr>
              <a:buSzPts val="1100"/>
              <a:buFont typeface="Arial"/>
              <a:buNone/>
            </a:pPr>
            <a:r>
              <a:rPr b="1" lang="tr" sz="1600">
                <a:solidFill>
                  <a:schemeClr val="dk1"/>
                </a:solidFill>
                <a:latin typeface="Calibri"/>
                <a:ea typeface="Calibri"/>
                <a:cs typeface="Calibri"/>
                <a:sym typeface="Calibri"/>
              </a:rPr>
              <a:t>➦ This dataset consists of more than 300,000 projects which were launched at the website before the 01.02.2018.</a:t>
            </a:r>
            <a:endParaRPr b="1" sz="1600">
              <a:solidFill>
                <a:schemeClr val="dk1"/>
              </a:solidFill>
              <a:latin typeface="Calibri"/>
              <a:ea typeface="Calibri"/>
              <a:cs typeface="Calibri"/>
              <a:sym typeface="Calibri"/>
            </a:endParaRPr>
          </a:p>
          <a:p>
            <a:pPr indent="0" lvl="0" marL="0" rtl="0" algn="just">
              <a:lnSpc>
                <a:spcPct val="107916"/>
              </a:lnSpc>
              <a:spcBef>
                <a:spcPts val="800"/>
              </a:spcBef>
              <a:spcAft>
                <a:spcPts val="0"/>
              </a:spcAft>
              <a:buNone/>
            </a:pPr>
            <a:r>
              <a:t/>
            </a:r>
            <a:endParaRPr b="1" sz="1600">
              <a:solidFill>
                <a:schemeClr val="dk1"/>
              </a:solidFill>
              <a:latin typeface="Calibri"/>
              <a:ea typeface="Calibri"/>
              <a:cs typeface="Calibri"/>
              <a:sym typeface="Calibri"/>
            </a:endParaRPr>
          </a:p>
          <a:p>
            <a:pPr indent="0" lvl="0" marL="0" rtl="0" algn="just">
              <a:lnSpc>
                <a:spcPct val="107916"/>
              </a:lnSpc>
              <a:spcBef>
                <a:spcPts val="800"/>
              </a:spcBef>
              <a:spcAft>
                <a:spcPts val="0"/>
              </a:spcAft>
              <a:buNone/>
            </a:pPr>
            <a:r>
              <a:rPr b="1" lang="tr" sz="1600">
                <a:solidFill>
                  <a:schemeClr val="dk1"/>
                </a:solidFill>
                <a:latin typeface="Calibri"/>
                <a:ea typeface="Calibri"/>
                <a:cs typeface="Calibri"/>
                <a:sym typeface="Calibri"/>
              </a:rPr>
              <a:t> </a:t>
            </a:r>
            <a:endParaRPr b="1" sz="1600">
              <a:solidFill>
                <a:schemeClr val="dk1"/>
              </a:solidFill>
              <a:latin typeface="Calibri"/>
              <a:ea typeface="Calibri"/>
              <a:cs typeface="Calibri"/>
              <a:sym typeface="Calibri"/>
            </a:endParaRPr>
          </a:p>
          <a:p>
            <a:pPr indent="0" lvl="0" marL="0" rtl="0" algn="just">
              <a:lnSpc>
                <a:spcPct val="107916"/>
              </a:lnSpc>
              <a:spcBef>
                <a:spcPts val="800"/>
              </a:spcBef>
              <a:spcAft>
                <a:spcPts val="0"/>
              </a:spcAft>
              <a:buNone/>
            </a:pPr>
            <a:r>
              <a:t/>
            </a:r>
            <a:endParaRPr b="1">
              <a:solidFill>
                <a:schemeClr val="dk1"/>
              </a:solidFill>
              <a:latin typeface="Calibri"/>
              <a:ea typeface="Calibri"/>
              <a:cs typeface="Calibri"/>
              <a:sym typeface="Calibri"/>
            </a:endParaRPr>
          </a:p>
          <a:p>
            <a:pPr indent="0" lvl="0" marL="0" rtl="0" algn="just">
              <a:lnSpc>
                <a:spcPct val="107916"/>
              </a:lnSpc>
              <a:spcBef>
                <a:spcPts val="800"/>
              </a:spcBef>
              <a:spcAft>
                <a:spcPts val="800"/>
              </a:spcAft>
              <a:buClr>
                <a:schemeClr val="dk1"/>
              </a:buClr>
              <a:buSzPts val="1100"/>
              <a:buFont typeface="Arial"/>
              <a:buNone/>
            </a:pPr>
            <a:r>
              <a:t/>
            </a:r>
            <a:endParaRPr b="1">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tr"/>
              <a:t>Introduction</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lnSpc>
                <a:spcPct val="107916"/>
              </a:lnSpc>
              <a:spcBef>
                <a:spcPts val="0"/>
              </a:spcBef>
              <a:spcAft>
                <a:spcPts val="0"/>
              </a:spcAft>
              <a:buNone/>
            </a:pPr>
            <a:r>
              <a:rPr b="1" lang="tr" sz="1600">
                <a:solidFill>
                  <a:schemeClr val="dk1"/>
                </a:solidFill>
                <a:latin typeface="Calibri"/>
                <a:ea typeface="Calibri"/>
                <a:cs typeface="Calibri"/>
                <a:sym typeface="Calibri"/>
              </a:rPr>
              <a:t> </a:t>
            </a:r>
            <a:endParaRPr b="1" sz="1600">
              <a:solidFill>
                <a:schemeClr val="dk1"/>
              </a:solidFill>
              <a:latin typeface="Calibri"/>
              <a:ea typeface="Calibri"/>
              <a:cs typeface="Calibri"/>
              <a:sym typeface="Calibri"/>
            </a:endParaRPr>
          </a:p>
          <a:p>
            <a:pPr indent="0" lvl="0" marL="0" rtl="0" algn="just">
              <a:lnSpc>
                <a:spcPct val="107916"/>
              </a:lnSpc>
              <a:spcBef>
                <a:spcPts val="800"/>
              </a:spcBef>
              <a:spcAft>
                <a:spcPts val="0"/>
              </a:spcAft>
              <a:buNone/>
            </a:pPr>
            <a:r>
              <a:t/>
            </a:r>
            <a:endParaRPr b="1" sz="1600">
              <a:solidFill>
                <a:schemeClr val="dk1"/>
              </a:solidFill>
              <a:latin typeface="Calibri"/>
              <a:ea typeface="Calibri"/>
              <a:cs typeface="Calibri"/>
              <a:sym typeface="Calibri"/>
            </a:endParaRPr>
          </a:p>
          <a:p>
            <a:pPr indent="0" lvl="0" marL="0" rtl="0" algn="just">
              <a:lnSpc>
                <a:spcPct val="107916"/>
              </a:lnSpc>
              <a:spcBef>
                <a:spcPts val="800"/>
              </a:spcBef>
              <a:spcAft>
                <a:spcPts val="0"/>
              </a:spcAft>
              <a:buNone/>
            </a:pPr>
            <a:r>
              <a:t/>
            </a:r>
            <a:endParaRPr b="1" sz="1600">
              <a:solidFill>
                <a:schemeClr val="dk1"/>
              </a:solidFill>
              <a:latin typeface="Calibri"/>
              <a:ea typeface="Calibri"/>
              <a:cs typeface="Calibri"/>
              <a:sym typeface="Calibri"/>
            </a:endParaRPr>
          </a:p>
          <a:p>
            <a:pPr indent="0" lvl="0" marL="0" rtl="0" algn="just">
              <a:lnSpc>
                <a:spcPct val="107916"/>
              </a:lnSpc>
              <a:spcBef>
                <a:spcPts val="800"/>
              </a:spcBef>
              <a:spcAft>
                <a:spcPts val="0"/>
              </a:spcAft>
              <a:buNone/>
            </a:pPr>
            <a:r>
              <a:t/>
            </a:r>
            <a:endParaRPr b="1" sz="1600">
              <a:solidFill>
                <a:schemeClr val="dk1"/>
              </a:solidFill>
              <a:latin typeface="Calibri"/>
              <a:ea typeface="Calibri"/>
              <a:cs typeface="Calibri"/>
              <a:sym typeface="Calibri"/>
            </a:endParaRPr>
          </a:p>
          <a:p>
            <a:pPr indent="0" lvl="0" marL="0" rtl="0" algn="just">
              <a:lnSpc>
                <a:spcPct val="107916"/>
              </a:lnSpc>
              <a:spcBef>
                <a:spcPts val="800"/>
              </a:spcBef>
              <a:spcAft>
                <a:spcPts val="0"/>
              </a:spcAft>
              <a:buNone/>
            </a:pPr>
            <a:r>
              <a:t/>
            </a:r>
            <a:endParaRPr b="1" sz="1600">
              <a:solidFill>
                <a:schemeClr val="dk1"/>
              </a:solidFill>
              <a:latin typeface="Calibri"/>
              <a:ea typeface="Calibri"/>
              <a:cs typeface="Calibri"/>
              <a:sym typeface="Calibri"/>
            </a:endParaRPr>
          </a:p>
          <a:p>
            <a:pPr indent="0" lvl="0" marL="0" rtl="0" algn="just">
              <a:lnSpc>
                <a:spcPct val="107916"/>
              </a:lnSpc>
              <a:spcBef>
                <a:spcPts val="800"/>
              </a:spcBef>
              <a:spcAft>
                <a:spcPts val="0"/>
              </a:spcAft>
              <a:buNone/>
            </a:pPr>
            <a:r>
              <a:t/>
            </a:r>
            <a:endParaRPr b="1" sz="1600">
              <a:solidFill>
                <a:schemeClr val="dk1"/>
              </a:solidFill>
              <a:latin typeface="Calibri"/>
              <a:ea typeface="Calibri"/>
              <a:cs typeface="Calibri"/>
              <a:sym typeface="Calibri"/>
            </a:endParaRPr>
          </a:p>
          <a:p>
            <a:pPr indent="0" lvl="0" marL="0" rtl="0" algn="just">
              <a:lnSpc>
                <a:spcPct val="107916"/>
              </a:lnSpc>
              <a:spcBef>
                <a:spcPts val="800"/>
              </a:spcBef>
              <a:spcAft>
                <a:spcPts val="0"/>
              </a:spcAft>
              <a:buNone/>
            </a:pPr>
            <a:r>
              <a:t/>
            </a:r>
            <a:endParaRPr b="1" sz="1600">
              <a:solidFill>
                <a:schemeClr val="dk1"/>
              </a:solidFill>
              <a:latin typeface="Calibri"/>
              <a:ea typeface="Calibri"/>
              <a:cs typeface="Calibri"/>
              <a:sym typeface="Calibri"/>
            </a:endParaRPr>
          </a:p>
          <a:p>
            <a:pPr indent="0" lvl="0" marL="0" rtl="0" algn="just">
              <a:lnSpc>
                <a:spcPct val="107916"/>
              </a:lnSpc>
              <a:spcBef>
                <a:spcPts val="800"/>
              </a:spcBef>
              <a:spcAft>
                <a:spcPts val="0"/>
              </a:spcAft>
              <a:buClr>
                <a:schemeClr val="dk1"/>
              </a:buClr>
              <a:buSzPts val="1100"/>
              <a:buFont typeface="Arial"/>
              <a:buNone/>
            </a:pPr>
            <a:r>
              <a:rPr b="1" lang="tr" sz="1600">
                <a:solidFill>
                  <a:schemeClr val="dk1"/>
                </a:solidFill>
                <a:latin typeface="Calibri"/>
                <a:ea typeface="Calibri"/>
                <a:cs typeface="Calibri"/>
                <a:sym typeface="Calibri"/>
              </a:rPr>
              <a:t>➦ The techniques we used to process the data are Decision Tree and Naive Bayes Classifiers.</a:t>
            </a:r>
            <a:endParaRPr b="1" sz="1600"/>
          </a:p>
          <a:p>
            <a:pPr indent="0" lvl="0" marL="0" rtl="0" algn="l">
              <a:spcBef>
                <a:spcPts val="800"/>
              </a:spcBef>
              <a:spcAft>
                <a:spcPts val="1600"/>
              </a:spcAft>
              <a:buNone/>
            </a:pPr>
            <a:r>
              <a:t/>
            </a:r>
            <a:endParaRPr/>
          </a:p>
        </p:txBody>
      </p:sp>
      <p:pic>
        <p:nvPicPr>
          <p:cNvPr id="68" name="Google Shape;68;p15"/>
          <p:cNvPicPr preferRelativeResize="0"/>
          <p:nvPr/>
        </p:nvPicPr>
        <p:blipFill>
          <a:blip r:embed="rId3">
            <a:alphaModFix/>
          </a:blip>
          <a:stretch>
            <a:fillRect/>
          </a:stretch>
        </p:blipFill>
        <p:spPr>
          <a:xfrm>
            <a:off x="446600" y="1152475"/>
            <a:ext cx="5574675" cy="23586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just">
              <a:lnSpc>
                <a:spcPct val="107916"/>
              </a:lnSpc>
              <a:spcBef>
                <a:spcPts val="0"/>
              </a:spcBef>
              <a:spcAft>
                <a:spcPts val="800"/>
              </a:spcAft>
              <a:buClr>
                <a:schemeClr val="dk1"/>
              </a:buClr>
              <a:buSzPts val="1100"/>
              <a:buFont typeface="Arial"/>
              <a:buNone/>
            </a:pPr>
            <a:r>
              <a:rPr b="1" lang="tr">
                <a:latin typeface="Calibri"/>
                <a:ea typeface="Calibri"/>
                <a:cs typeface="Calibri"/>
                <a:sym typeface="Calibri"/>
              </a:rPr>
              <a:t>Economic theory of creative destruction. </a:t>
            </a:r>
            <a:endParaRPr b="1"/>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lnSpc>
                <a:spcPct val="107916"/>
              </a:lnSpc>
              <a:spcBef>
                <a:spcPts val="0"/>
              </a:spcBef>
              <a:spcAft>
                <a:spcPts val="0"/>
              </a:spcAft>
              <a:buNone/>
            </a:pPr>
            <a:r>
              <a:rPr b="1" lang="tr" sz="1600">
                <a:solidFill>
                  <a:schemeClr val="dk1"/>
                </a:solidFill>
                <a:latin typeface="Calibri"/>
                <a:ea typeface="Calibri"/>
                <a:cs typeface="Calibri"/>
                <a:sym typeface="Calibri"/>
              </a:rPr>
              <a:t> </a:t>
            </a:r>
            <a:r>
              <a:rPr b="1" lang="tr" sz="1600">
                <a:solidFill>
                  <a:schemeClr val="dk1"/>
                </a:solidFill>
                <a:latin typeface="Calibri"/>
                <a:ea typeface="Calibri"/>
                <a:cs typeface="Calibri"/>
                <a:sym typeface="Calibri"/>
              </a:rPr>
              <a:t>➦ </a:t>
            </a:r>
            <a:r>
              <a:rPr b="1" lang="tr" sz="1600">
                <a:solidFill>
                  <a:schemeClr val="dk1"/>
                </a:solidFill>
                <a:latin typeface="Calibri"/>
                <a:ea typeface="Calibri"/>
                <a:cs typeface="Calibri"/>
                <a:sym typeface="Calibri"/>
              </a:rPr>
              <a:t>The main implications of our research are for modern economic theory within the creative destruction and entrepreneurship paradigms.</a:t>
            </a:r>
            <a:endParaRPr b="1" sz="1600">
              <a:solidFill>
                <a:schemeClr val="dk1"/>
              </a:solidFill>
              <a:latin typeface="Calibri"/>
              <a:ea typeface="Calibri"/>
              <a:cs typeface="Calibri"/>
              <a:sym typeface="Calibri"/>
            </a:endParaRPr>
          </a:p>
          <a:p>
            <a:pPr indent="0" lvl="0" marL="0" rtl="0" algn="just">
              <a:lnSpc>
                <a:spcPct val="107916"/>
              </a:lnSpc>
              <a:spcBef>
                <a:spcPts val="800"/>
              </a:spcBef>
              <a:spcAft>
                <a:spcPts val="0"/>
              </a:spcAft>
              <a:buNone/>
            </a:pPr>
            <a:r>
              <a:rPr b="1" lang="tr" sz="1600">
                <a:solidFill>
                  <a:schemeClr val="dk1"/>
                </a:solidFill>
                <a:latin typeface="Calibri"/>
                <a:ea typeface="Calibri"/>
                <a:cs typeface="Calibri"/>
                <a:sym typeface="Calibri"/>
              </a:rPr>
              <a:t> ➦ The idea of creative destruction lies on the fact that the old and inefficient firms will be destroyed and put out of business environment by new and efficient firms to reach a better output/input ratio, i.e. more productive industries. </a:t>
            </a:r>
            <a:endParaRPr b="1" sz="1600">
              <a:solidFill>
                <a:schemeClr val="dk1"/>
              </a:solidFill>
              <a:latin typeface="Calibri"/>
              <a:ea typeface="Calibri"/>
              <a:cs typeface="Calibri"/>
              <a:sym typeface="Calibri"/>
            </a:endParaRPr>
          </a:p>
          <a:p>
            <a:pPr indent="0" lvl="0" marL="0" rtl="0" algn="just">
              <a:lnSpc>
                <a:spcPct val="107916"/>
              </a:lnSpc>
              <a:spcBef>
                <a:spcPts val="800"/>
              </a:spcBef>
              <a:spcAft>
                <a:spcPts val="0"/>
              </a:spcAft>
              <a:buNone/>
            </a:pPr>
            <a:r>
              <a:rPr b="1" lang="tr" sz="1600">
                <a:solidFill>
                  <a:schemeClr val="dk1"/>
                </a:solidFill>
                <a:latin typeface="Calibri"/>
                <a:ea typeface="Calibri"/>
                <a:cs typeface="Calibri"/>
                <a:sym typeface="Calibri"/>
              </a:rPr>
              <a:t> </a:t>
            </a:r>
            <a:r>
              <a:rPr b="1" lang="tr" sz="1600">
                <a:solidFill>
                  <a:schemeClr val="dk1"/>
                </a:solidFill>
                <a:latin typeface="Calibri"/>
                <a:ea typeface="Calibri"/>
                <a:cs typeface="Calibri"/>
                <a:sym typeface="Calibri"/>
              </a:rPr>
              <a:t>➦ </a:t>
            </a:r>
            <a:r>
              <a:rPr b="1" lang="tr" sz="1600">
                <a:solidFill>
                  <a:schemeClr val="dk1"/>
                </a:solidFill>
                <a:latin typeface="Calibri"/>
                <a:ea typeface="Calibri"/>
                <a:cs typeface="Calibri"/>
                <a:sym typeface="Calibri"/>
              </a:rPr>
              <a:t>Our work stems from the theoretical and empirical importance of new businesses and start-ups. </a:t>
            </a:r>
            <a:endParaRPr b="1" sz="1600">
              <a:solidFill>
                <a:schemeClr val="dk1"/>
              </a:solidFill>
              <a:latin typeface="Calibri"/>
              <a:ea typeface="Calibri"/>
              <a:cs typeface="Calibri"/>
              <a:sym typeface="Calibri"/>
            </a:endParaRPr>
          </a:p>
          <a:p>
            <a:pPr indent="0" lvl="0" marL="0" rtl="0" algn="just">
              <a:lnSpc>
                <a:spcPct val="107916"/>
              </a:lnSpc>
              <a:spcBef>
                <a:spcPts val="800"/>
              </a:spcBef>
              <a:spcAft>
                <a:spcPts val="800"/>
              </a:spcAft>
              <a:buClr>
                <a:schemeClr val="dk1"/>
              </a:buClr>
              <a:buSzPts val="1100"/>
              <a:buFont typeface="Arial"/>
              <a:buNone/>
            </a:pPr>
            <a:r>
              <a:rPr b="1" lang="tr" sz="1600">
                <a:solidFill>
                  <a:schemeClr val="dk1"/>
                </a:solidFill>
                <a:latin typeface="Calibri"/>
                <a:ea typeface="Calibri"/>
                <a:cs typeface="Calibri"/>
                <a:sym typeface="Calibri"/>
              </a:rPr>
              <a:t> </a:t>
            </a:r>
            <a:r>
              <a:rPr b="1" lang="tr" sz="1600">
                <a:solidFill>
                  <a:schemeClr val="dk1"/>
                </a:solidFill>
                <a:latin typeface="Calibri"/>
                <a:ea typeface="Calibri"/>
                <a:cs typeface="Calibri"/>
                <a:sym typeface="Calibri"/>
              </a:rPr>
              <a:t>➦ </a:t>
            </a:r>
            <a:r>
              <a:rPr b="1" lang="tr" sz="1600">
                <a:solidFill>
                  <a:schemeClr val="dk1"/>
                </a:solidFill>
                <a:latin typeface="Calibri"/>
                <a:ea typeface="Calibri"/>
                <a:cs typeface="Calibri"/>
                <a:sym typeface="Calibri"/>
              </a:rPr>
              <a:t>A mechanism that predicts which firms are worthy to be funded is extremely helpful in order to accelerate economic growth.</a:t>
            </a:r>
            <a:endParaRPr b="1" sz="16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Data Exploration</a:t>
            </a:r>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lnSpc>
                <a:spcPct val="107916"/>
              </a:lnSpc>
              <a:spcBef>
                <a:spcPts val="0"/>
              </a:spcBef>
              <a:spcAft>
                <a:spcPts val="0"/>
              </a:spcAft>
              <a:buNone/>
            </a:pPr>
            <a:r>
              <a:rPr lang="tr" sz="1600">
                <a:solidFill>
                  <a:schemeClr val="dk1"/>
                </a:solidFill>
                <a:latin typeface="Calibri"/>
                <a:ea typeface="Calibri"/>
                <a:cs typeface="Calibri"/>
                <a:sym typeface="Calibri"/>
              </a:rPr>
              <a:t> </a:t>
            </a:r>
            <a:r>
              <a:rPr b="1" lang="tr" sz="1600">
                <a:solidFill>
                  <a:schemeClr val="dk1"/>
                </a:solidFill>
                <a:latin typeface="Calibri"/>
                <a:ea typeface="Calibri"/>
                <a:cs typeface="Calibri"/>
                <a:sym typeface="Calibri"/>
              </a:rPr>
              <a:t>➦  </a:t>
            </a:r>
            <a:r>
              <a:rPr b="1" lang="tr" sz="1600">
                <a:solidFill>
                  <a:schemeClr val="dk1"/>
                </a:solidFill>
                <a:latin typeface="Calibri"/>
                <a:ea typeface="Calibri"/>
                <a:cs typeface="Calibri"/>
                <a:sym typeface="Calibri"/>
              </a:rPr>
              <a:t>We first convert deadline and launched dates to datetime objects, then convert goal, pledged and backers columns to numeric objects.</a:t>
            </a:r>
            <a:endParaRPr b="1" sz="1600">
              <a:solidFill>
                <a:schemeClr val="dk1"/>
              </a:solidFill>
              <a:latin typeface="Calibri"/>
              <a:ea typeface="Calibri"/>
              <a:cs typeface="Calibri"/>
              <a:sym typeface="Calibri"/>
            </a:endParaRPr>
          </a:p>
          <a:p>
            <a:pPr indent="0" lvl="0" marL="0" rtl="0" algn="just">
              <a:lnSpc>
                <a:spcPct val="107916"/>
              </a:lnSpc>
              <a:spcBef>
                <a:spcPts val="800"/>
              </a:spcBef>
              <a:spcAft>
                <a:spcPts val="0"/>
              </a:spcAft>
              <a:buNone/>
            </a:pPr>
            <a:r>
              <a:rPr b="1" lang="tr" sz="1600">
                <a:solidFill>
                  <a:schemeClr val="dk1"/>
                </a:solidFill>
                <a:latin typeface="Calibri"/>
                <a:ea typeface="Calibri"/>
                <a:cs typeface="Calibri"/>
                <a:sym typeface="Calibri"/>
              </a:rPr>
              <a:t>  ➦</a:t>
            </a:r>
            <a:r>
              <a:rPr lang="tr" sz="1600">
                <a:solidFill>
                  <a:schemeClr val="dk1"/>
                </a:solidFill>
                <a:latin typeface="Calibri"/>
                <a:ea typeface="Calibri"/>
                <a:cs typeface="Calibri"/>
                <a:sym typeface="Calibri"/>
              </a:rPr>
              <a:t> </a:t>
            </a:r>
            <a:r>
              <a:rPr b="1" lang="tr" sz="1600">
                <a:solidFill>
                  <a:schemeClr val="dk1"/>
                </a:solidFill>
                <a:latin typeface="Calibri"/>
                <a:ea typeface="Calibri"/>
                <a:cs typeface="Calibri"/>
                <a:sym typeface="Calibri"/>
              </a:rPr>
              <a:t>The next step is to rule out the unusable data from the dataset</a:t>
            </a:r>
            <a:endParaRPr b="1" sz="1600">
              <a:solidFill>
                <a:schemeClr val="dk1"/>
              </a:solidFill>
              <a:latin typeface="Calibri"/>
              <a:ea typeface="Calibri"/>
              <a:cs typeface="Calibri"/>
              <a:sym typeface="Calibri"/>
            </a:endParaRPr>
          </a:p>
          <a:p>
            <a:pPr indent="0" lvl="0" marL="0" rtl="0" algn="just">
              <a:lnSpc>
                <a:spcPct val="107916"/>
              </a:lnSpc>
              <a:spcBef>
                <a:spcPts val="800"/>
              </a:spcBef>
              <a:spcAft>
                <a:spcPts val="0"/>
              </a:spcAft>
              <a:buNone/>
            </a:pPr>
            <a:r>
              <a:t/>
            </a:r>
            <a:endParaRPr b="1" sz="1600">
              <a:solidFill>
                <a:schemeClr val="dk1"/>
              </a:solidFill>
              <a:latin typeface="Calibri"/>
              <a:ea typeface="Calibri"/>
              <a:cs typeface="Calibri"/>
              <a:sym typeface="Calibri"/>
            </a:endParaRPr>
          </a:p>
          <a:p>
            <a:pPr indent="0" lvl="0" marL="0" rtl="0" algn="just">
              <a:lnSpc>
                <a:spcPct val="107916"/>
              </a:lnSpc>
              <a:spcBef>
                <a:spcPts val="800"/>
              </a:spcBef>
              <a:spcAft>
                <a:spcPts val="800"/>
              </a:spcAft>
              <a:buClr>
                <a:schemeClr val="dk1"/>
              </a:buClr>
              <a:buSzPts val="1100"/>
              <a:buFont typeface="Arial"/>
              <a:buNone/>
            </a:pPr>
            <a:r>
              <a:t/>
            </a:r>
            <a:endParaRPr b="1" sz="1600">
              <a:solidFill>
                <a:schemeClr val="dk1"/>
              </a:solidFill>
              <a:latin typeface="Calibri"/>
              <a:ea typeface="Calibri"/>
              <a:cs typeface="Calibri"/>
              <a:sym typeface="Calibri"/>
            </a:endParaRPr>
          </a:p>
        </p:txBody>
      </p:sp>
      <p:pic>
        <p:nvPicPr>
          <p:cNvPr id="81" name="Google Shape;81;p17"/>
          <p:cNvPicPr preferRelativeResize="0"/>
          <p:nvPr/>
        </p:nvPicPr>
        <p:blipFill>
          <a:blip r:embed="rId3">
            <a:alphaModFix/>
          </a:blip>
          <a:stretch>
            <a:fillRect/>
          </a:stretch>
        </p:blipFill>
        <p:spPr>
          <a:xfrm>
            <a:off x="311700" y="2248350"/>
            <a:ext cx="4924200" cy="2895150"/>
          </a:xfrm>
          <a:prstGeom prst="rect">
            <a:avLst/>
          </a:prstGeom>
          <a:noFill/>
          <a:ln>
            <a:noFill/>
          </a:ln>
        </p:spPr>
      </p:pic>
      <p:pic>
        <p:nvPicPr>
          <p:cNvPr id="82" name="Google Shape;82;p17"/>
          <p:cNvPicPr preferRelativeResize="0"/>
          <p:nvPr/>
        </p:nvPicPr>
        <p:blipFill>
          <a:blip r:embed="rId4">
            <a:alphaModFix/>
          </a:blip>
          <a:stretch>
            <a:fillRect/>
          </a:stretch>
        </p:blipFill>
        <p:spPr>
          <a:xfrm>
            <a:off x="5128100" y="2346050"/>
            <a:ext cx="3908100" cy="25457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tr"/>
              <a:t>Data Exploration</a:t>
            </a:r>
            <a:endParaRPr/>
          </a:p>
        </p:txBody>
      </p:sp>
      <p:sp>
        <p:nvSpPr>
          <p:cNvPr id="88" name="Google Shape;88;p18"/>
          <p:cNvSpPr txBox="1"/>
          <p:nvPr>
            <p:ph idx="1" type="body"/>
          </p:nvPr>
        </p:nvSpPr>
        <p:spPr>
          <a:xfrm>
            <a:off x="250100" y="10908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sz="1200">
                <a:solidFill>
                  <a:schemeClr val="dk1"/>
                </a:solidFill>
                <a:highlight>
                  <a:srgbClr val="FFFFFF"/>
                </a:highlight>
              </a:rPr>
              <a:t>                   </a:t>
            </a:r>
            <a:r>
              <a:rPr b="1" lang="tr" sz="1200">
                <a:solidFill>
                  <a:schemeClr val="dk1"/>
                </a:solidFill>
                <a:highlight>
                  <a:srgbClr val="FFFFFF"/>
                </a:highlight>
              </a:rPr>
              <a:t> </a:t>
            </a:r>
            <a:r>
              <a:rPr lang="tr" sz="1200">
                <a:solidFill>
                  <a:schemeClr val="dk1"/>
                </a:solidFill>
                <a:highlight>
                  <a:srgbClr val="FFFFFF"/>
                </a:highlight>
              </a:rPr>
              <a:t>                                                                                                         </a:t>
            </a:r>
            <a:br>
              <a:rPr lang="tr" sz="1200">
                <a:solidFill>
                  <a:schemeClr val="dk1"/>
                </a:solidFill>
                <a:highlight>
                  <a:srgbClr val="FFFFFF"/>
                </a:highlight>
              </a:rPr>
            </a:br>
            <a:r>
              <a:rPr lang="tr" sz="1200">
                <a:solidFill>
                  <a:schemeClr val="dk1"/>
                </a:solidFill>
                <a:highlight>
                  <a:srgbClr val="FFFFFF"/>
                </a:highlight>
              </a:rPr>
              <a:t>  </a:t>
            </a:r>
            <a:br>
              <a:rPr lang="tr" sz="1050">
                <a:solidFill>
                  <a:schemeClr val="dk1"/>
                </a:solidFill>
                <a:highlight>
                  <a:srgbClr val="FFFFFF"/>
                </a:highlight>
              </a:rPr>
            </a:br>
            <a:endParaRPr sz="1050">
              <a:solidFill>
                <a:schemeClr val="dk1"/>
              </a:solidFill>
              <a:highlight>
                <a:srgbClr val="FFFFFF"/>
              </a:highlight>
            </a:endParaRPr>
          </a:p>
          <a:p>
            <a:pPr indent="0" lvl="0" marL="0" rtl="0" algn="l">
              <a:spcBef>
                <a:spcPts val="1600"/>
              </a:spcBef>
              <a:spcAft>
                <a:spcPts val="0"/>
              </a:spcAft>
              <a:buNone/>
            </a:pPr>
            <a:br>
              <a:rPr lang="tr" sz="1200">
                <a:solidFill>
                  <a:schemeClr val="dk1"/>
                </a:solidFill>
                <a:highlight>
                  <a:srgbClr val="FFFFFF"/>
                </a:highlight>
              </a:rPr>
            </a:br>
            <a:br>
              <a:rPr lang="tr" sz="1200">
                <a:solidFill>
                  <a:schemeClr val="dk1"/>
                </a:solidFill>
                <a:highlight>
                  <a:srgbClr val="FFFFFF"/>
                </a:highlight>
              </a:rPr>
            </a:br>
            <a:r>
              <a:rPr lang="tr" sz="1200">
                <a:solidFill>
                  <a:schemeClr val="dk1"/>
                </a:solidFill>
                <a:highlight>
                  <a:srgbClr val="FFFFFF"/>
                </a:highlight>
              </a:rPr>
              <a:t>       </a:t>
            </a:r>
            <a:br>
              <a:rPr lang="tr" sz="1050">
                <a:solidFill>
                  <a:schemeClr val="dk1"/>
                </a:solidFill>
                <a:highlight>
                  <a:srgbClr val="FFFFFF"/>
                </a:highlight>
              </a:rPr>
            </a:br>
            <a:br>
              <a:rPr lang="tr" sz="1200">
                <a:solidFill>
                  <a:schemeClr val="dk1"/>
                </a:solidFill>
                <a:highlight>
                  <a:srgbClr val="FFFFFF"/>
                </a:highlight>
              </a:rPr>
            </a:br>
            <a:r>
              <a:rPr lang="tr" sz="1200">
                <a:solidFill>
                  <a:schemeClr val="dk1"/>
                </a:solidFill>
                <a:highlight>
                  <a:srgbClr val="FFFFFF"/>
                </a:highlight>
              </a:rPr>
              <a:t>         </a:t>
            </a:r>
            <a:br>
              <a:rPr lang="tr" sz="1050">
                <a:solidFill>
                  <a:schemeClr val="dk1"/>
                </a:solidFill>
                <a:highlight>
                  <a:srgbClr val="FFFFFF"/>
                </a:highlight>
              </a:rPr>
            </a:br>
            <a:br>
              <a:rPr lang="tr" sz="1050">
                <a:solidFill>
                  <a:schemeClr val="dk1"/>
                </a:solidFill>
                <a:highlight>
                  <a:srgbClr val="FFFFFF"/>
                </a:highlight>
              </a:rPr>
            </a:br>
            <a:br>
              <a:rPr lang="tr" sz="1200">
                <a:solidFill>
                  <a:schemeClr val="dk1"/>
                </a:solidFill>
                <a:highlight>
                  <a:srgbClr val="FFFFFF"/>
                </a:highlight>
              </a:rPr>
            </a:br>
            <a:endParaRPr sz="1200">
              <a:solidFill>
                <a:schemeClr val="dk1"/>
              </a:solidFill>
              <a:highlight>
                <a:srgbClr val="FFFFFF"/>
              </a:highlight>
            </a:endParaRPr>
          </a:p>
          <a:p>
            <a:pPr indent="0" lvl="0" marL="0" rtl="0" algn="l">
              <a:spcBef>
                <a:spcPts val="1600"/>
              </a:spcBef>
              <a:spcAft>
                <a:spcPts val="0"/>
              </a:spcAft>
              <a:buNone/>
            </a:pPr>
            <a:r>
              <a:rPr lang="tr"/>
              <a:t>                                                                             </a:t>
            </a:r>
            <a:endParaRPr/>
          </a:p>
          <a:p>
            <a:pPr indent="0" lvl="0" marL="0" rtl="0" algn="l">
              <a:spcBef>
                <a:spcPts val="1600"/>
              </a:spcBef>
              <a:spcAft>
                <a:spcPts val="0"/>
              </a:spcAft>
              <a:buNone/>
            </a:pPr>
            <a:r>
              <a:rPr lang="tr"/>
              <a:t>                                                               </a:t>
            </a:r>
            <a:endParaRPr/>
          </a:p>
          <a:p>
            <a:pPr indent="0" lvl="0" marL="0" rtl="0" algn="l">
              <a:spcBef>
                <a:spcPts val="1600"/>
              </a:spcBef>
              <a:spcAft>
                <a:spcPts val="1600"/>
              </a:spcAft>
              <a:buNone/>
            </a:pPr>
            <a:r>
              <a:rPr lang="tr"/>
              <a:t> </a:t>
            </a:r>
            <a:endParaRPr/>
          </a:p>
        </p:txBody>
      </p:sp>
      <p:pic>
        <p:nvPicPr>
          <p:cNvPr id="89" name="Google Shape;89;p18"/>
          <p:cNvPicPr preferRelativeResize="0"/>
          <p:nvPr/>
        </p:nvPicPr>
        <p:blipFill>
          <a:blip r:embed="rId3">
            <a:alphaModFix/>
          </a:blip>
          <a:stretch>
            <a:fillRect/>
          </a:stretch>
        </p:blipFill>
        <p:spPr>
          <a:xfrm>
            <a:off x="1293575" y="1285875"/>
            <a:ext cx="7083850" cy="33121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tr"/>
              <a:t>Data Exploration</a:t>
            </a:r>
            <a:endParaRPr/>
          </a:p>
        </p:txBody>
      </p:sp>
      <p:sp>
        <p:nvSpPr>
          <p:cNvPr id="95" name="Google Shape;95;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tr"/>
              <a:t>          </a:t>
            </a:r>
            <a:r>
              <a:rPr b="1" lang="tr"/>
              <a:t>Descriptive Statistics</a:t>
            </a:r>
            <a:endParaRPr b="1"/>
          </a:p>
        </p:txBody>
      </p:sp>
      <p:pic>
        <p:nvPicPr>
          <p:cNvPr id="96" name="Google Shape;96;p19"/>
          <p:cNvPicPr preferRelativeResize="0"/>
          <p:nvPr/>
        </p:nvPicPr>
        <p:blipFill>
          <a:blip r:embed="rId3">
            <a:alphaModFix/>
          </a:blip>
          <a:stretch>
            <a:fillRect/>
          </a:stretch>
        </p:blipFill>
        <p:spPr>
          <a:xfrm>
            <a:off x="5389900" y="1152475"/>
            <a:ext cx="3357125" cy="2690950"/>
          </a:xfrm>
          <a:prstGeom prst="rect">
            <a:avLst/>
          </a:prstGeom>
          <a:noFill/>
          <a:ln>
            <a:noFill/>
          </a:ln>
        </p:spPr>
      </p:pic>
      <p:pic>
        <p:nvPicPr>
          <p:cNvPr id="97" name="Google Shape;97;p19"/>
          <p:cNvPicPr preferRelativeResize="0"/>
          <p:nvPr/>
        </p:nvPicPr>
        <p:blipFill>
          <a:blip r:embed="rId4">
            <a:alphaModFix/>
          </a:blip>
          <a:stretch>
            <a:fillRect/>
          </a:stretch>
        </p:blipFill>
        <p:spPr>
          <a:xfrm>
            <a:off x="440975" y="1758668"/>
            <a:ext cx="2009775" cy="2204025"/>
          </a:xfrm>
          <a:prstGeom prst="rect">
            <a:avLst/>
          </a:prstGeom>
          <a:noFill/>
          <a:ln>
            <a:noFill/>
          </a:ln>
        </p:spPr>
      </p:pic>
      <p:pic>
        <p:nvPicPr>
          <p:cNvPr id="98" name="Google Shape;98;p19"/>
          <p:cNvPicPr preferRelativeResize="0"/>
          <p:nvPr/>
        </p:nvPicPr>
        <p:blipFill>
          <a:blip r:embed="rId5">
            <a:alphaModFix/>
          </a:blip>
          <a:stretch>
            <a:fillRect/>
          </a:stretch>
        </p:blipFill>
        <p:spPr>
          <a:xfrm>
            <a:off x="2512375" y="1758675"/>
            <a:ext cx="2286000" cy="22040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tr"/>
              <a:t>Data Exploration</a:t>
            </a:r>
            <a:endParaRPr/>
          </a:p>
        </p:txBody>
      </p:sp>
      <p:sp>
        <p:nvSpPr>
          <p:cNvPr id="104" name="Google Shape;104;p20"/>
          <p:cNvSpPr txBox="1"/>
          <p:nvPr>
            <p:ph idx="1" type="body"/>
          </p:nvPr>
        </p:nvSpPr>
        <p:spPr>
          <a:xfrm>
            <a:off x="311700" y="1152475"/>
            <a:ext cx="8520600" cy="3744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tr" sz="1400">
                <a:solidFill>
                  <a:schemeClr val="dk1"/>
                </a:solidFill>
                <a:latin typeface="Calibri"/>
                <a:ea typeface="Calibri"/>
                <a:cs typeface="Calibri"/>
                <a:sym typeface="Calibri"/>
              </a:rPr>
              <a:t>High Success: Dance, Theatre, Comics and Music projects</a:t>
            </a:r>
            <a:br>
              <a:rPr b="1" lang="tr" sz="1400">
                <a:solidFill>
                  <a:schemeClr val="dk1"/>
                </a:solidFill>
                <a:latin typeface="Calibri"/>
                <a:ea typeface="Calibri"/>
                <a:cs typeface="Calibri"/>
                <a:sym typeface="Calibri"/>
              </a:rPr>
            </a:br>
            <a:r>
              <a:rPr b="1" lang="tr" sz="1400">
                <a:solidFill>
                  <a:schemeClr val="dk1"/>
                </a:solidFill>
                <a:latin typeface="Calibri"/>
                <a:ea typeface="Calibri"/>
                <a:cs typeface="Calibri"/>
                <a:sym typeface="Calibri"/>
              </a:rPr>
              <a:t>Moderate Success: Following six categories, Art, Games, Film &amp; Video, Design, Publishing and Photography</a:t>
            </a:r>
            <a:br>
              <a:rPr b="1" lang="tr" sz="1400">
                <a:solidFill>
                  <a:schemeClr val="dk1"/>
                </a:solidFill>
                <a:latin typeface="Calibri"/>
                <a:ea typeface="Calibri"/>
                <a:cs typeface="Calibri"/>
                <a:sym typeface="Calibri"/>
              </a:rPr>
            </a:br>
            <a:r>
              <a:rPr b="1" lang="tr" sz="1400">
                <a:solidFill>
                  <a:schemeClr val="dk1"/>
                </a:solidFill>
                <a:latin typeface="Calibri"/>
                <a:ea typeface="Calibri"/>
                <a:cs typeface="Calibri"/>
                <a:sym typeface="Calibri"/>
              </a:rPr>
              <a:t>Shallow Success</a:t>
            </a:r>
            <a:endParaRPr b="1" sz="1400">
              <a:solidFill>
                <a:schemeClr val="dk1"/>
              </a:solidFill>
              <a:latin typeface="Calibri"/>
              <a:ea typeface="Calibri"/>
              <a:cs typeface="Calibri"/>
              <a:sym typeface="Calibri"/>
            </a:endParaRPr>
          </a:p>
        </p:txBody>
      </p:sp>
      <p:pic>
        <p:nvPicPr>
          <p:cNvPr id="105" name="Google Shape;105;p20"/>
          <p:cNvPicPr preferRelativeResize="0"/>
          <p:nvPr/>
        </p:nvPicPr>
        <p:blipFill>
          <a:blip r:embed="rId3">
            <a:alphaModFix/>
          </a:blip>
          <a:stretch>
            <a:fillRect/>
          </a:stretch>
        </p:blipFill>
        <p:spPr>
          <a:xfrm>
            <a:off x="5183600" y="2114550"/>
            <a:ext cx="3771900" cy="3028950"/>
          </a:xfrm>
          <a:prstGeom prst="rect">
            <a:avLst/>
          </a:prstGeom>
          <a:noFill/>
          <a:ln>
            <a:noFill/>
          </a:ln>
        </p:spPr>
      </p:pic>
      <p:pic>
        <p:nvPicPr>
          <p:cNvPr id="106" name="Google Shape;106;p20"/>
          <p:cNvPicPr preferRelativeResize="0"/>
          <p:nvPr/>
        </p:nvPicPr>
        <p:blipFill>
          <a:blip r:embed="rId4">
            <a:alphaModFix/>
          </a:blip>
          <a:stretch>
            <a:fillRect/>
          </a:stretch>
        </p:blipFill>
        <p:spPr>
          <a:xfrm>
            <a:off x="373300" y="1960550"/>
            <a:ext cx="4342700" cy="30289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tr"/>
              <a:t>Data Exploration</a:t>
            </a:r>
            <a:endParaRPr/>
          </a:p>
        </p:txBody>
      </p:sp>
      <p:sp>
        <p:nvSpPr>
          <p:cNvPr id="112" name="Google Shape;112;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13" name="Google Shape;113;p21"/>
          <p:cNvPicPr preferRelativeResize="0"/>
          <p:nvPr/>
        </p:nvPicPr>
        <p:blipFill>
          <a:blip r:embed="rId3">
            <a:alphaModFix/>
          </a:blip>
          <a:stretch>
            <a:fillRect/>
          </a:stretch>
        </p:blipFill>
        <p:spPr>
          <a:xfrm>
            <a:off x="2287425" y="1277675"/>
            <a:ext cx="4733450" cy="3416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