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EREN\Downloads\dataset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EREN\Downloads\dataset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EREN\Downloads\dataset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Count of Estimated Minimum Revenue Amount (in Millions)</c:v>
          </c:tx>
          <c:spPr>
            <a:solidFill>
              <a:schemeClr val="accent1"/>
            </a:solidFill>
            <a:ln>
              <a:noFill/>
            </a:ln>
            <a:effectLst/>
          </c:spPr>
          <c:invertIfNegative val="0"/>
          <c:cat>
            <c:numRef>
              <c:f>[dataset2.xlsx]Sheet3!$G$4:$G$10</c:f>
              <c:numCache>
                <c:formatCode>General</c:formatCode>
                <c:ptCount val="7"/>
                <c:pt idx="0">
                  <c:v>1</c:v>
                </c:pt>
                <c:pt idx="1">
                  <c:v>10</c:v>
                </c:pt>
                <c:pt idx="2">
                  <c:v>50</c:v>
                </c:pt>
                <c:pt idx="3">
                  <c:v>100</c:v>
                </c:pt>
                <c:pt idx="4">
                  <c:v>500</c:v>
                </c:pt>
                <c:pt idx="5">
                  <c:v>1000</c:v>
                </c:pt>
                <c:pt idx="6">
                  <c:v>10000</c:v>
                </c:pt>
              </c:numCache>
            </c:numRef>
          </c:cat>
          <c:val>
            <c:numRef>
              <c:f>[dataset2.xlsx]Sheet3!$H$4:$H$10</c:f>
              <c:numCache>
                <c:formatCode>General</c:formatCode>
                <c:ptCount val="7"/>
                <c:pt idx="0">
                  <c:v>57</c:v>
                </c:pt>
                <c:pt idx="1">
                  <c:v>25</c:v>
                </c:pt>
                <c:pt idx="2">
                  <c:v>12</c:v>
                </c:pt>
                <c:pt idx="3">
                  <c:v>19</c:v>
                </c:pt>
                <c:pt idx="4">
                  <c:v>2</c:v>
                </c:pt>
                <c:pt idx="5">
                  <c:v>3</c:v>
                </c:pt>
                <c:pt idx="6">
                  <c:v>1</c:v>
                </c:pt>
              </c:numCache>
            </c:numRef>
          </c:val>
        </c:ser>
        <c:dLbls>
          <c:showLegendKey val="0"/>
          <c:showVal val="0"/>
          <c:showCatName val="0"/>
          <c:showSerName val="0"/>
          <c:showPercent val="0"/>
          <c:showBubbleSize val="0"/>
        </c:dLbls>
        <c:gapWidth val="219"/>
        <c:overlap val="-27"/>
        <c:axId val="430324712"/>
        <c:axId val="430119088"/>
      </c:barChart>
      <c:catAx>
        <c:axId val="430324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119088"/>
        <c:crosses val="autoZero"/>
        <c:auto val="1"/>
        <c:lblAlgn val="ctr"/>
        <c:lblOffset val="100"/>
        <c:noMultiLvlLbl val="0"/>
      </c:catAx>
      <c:valAx>
        <c:axId val="430119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324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Investment Amount (in Millions)</c:v>
          </c:tx>
          <c:spPr>
            <a:solidFill>
              <a:schemeClr val="accent1"/>
            </a:solidFill>
            <a:ln>
              <a:noFill/>
            </a:ln>
            <a:effectLst/>
          </c:spPr>
          <c:invertIfNegative val="0"/>
          <c:cat>
            <c:numRef>
              <c:f>[dataset2.xlsx]Sheet6!$A$2:$A$6</c:f>
              <c:numCache>
                <c:formatCode>General</c:formatCode>
                <c:ptCount val="5"/>
                <c:pt idx="0">
                  <c:v>100</c:v>
                </c:pt>
                <c:pt idx="1">
                  <c:v>500</c:v>
                </c:pt>
                <c:pt idx="2">
                  <c:v>1000</c:v>
                </c:pt>
                <c:pt idx="3">
                  <c:v>10000</c:v>
                </c:pt>
                <c:pt idx="4">
                  <c:v>100000</c:v>
                </c:pt>
              </c:numCache>
            </c:numRef>
          </c:cat>
          <c:val>
            <c:numRef>
              <c:f>[dataset2.xlsx]Sheet6!$B$2:$B$6</c:f>
              <c:numCache>
                <c:formatCode>General</c:formatCode>
                <c:ptCount val="5"/>
                <c:pt idx="0">
                  <c:v>140</c:v>
                </c:pt>
                <c:pt idx="1">
                  <c:v>153</c:v>
                </c:pt>
                <c:pt idx="2">
                  <c:v>43</c:v>
                </c:pt>
                <c:pt idx="3">
                  <c:v>55</c:v>
                </c:pt>
                <c:pt idx="4">
                  <c:v>4</c:v>
                </c:pt>
              </c:numCache>
            </c:numRef>
          </c:val>
        </c:ser>
        <c:dLbls>
          <c:showLegendKey val="0"/>
          <c:showVal val="0"/>
          <c:showCatName val="0"/>
          <c:showSerName val="0"/>
          <c:showPercent val="0"/>
          <c:showBubbleSize val="0"/>
        </c:dLbls>
        <c:gapWidth val="219"/>
        <c:overlap val="-27"/>
        <c:axId val="468439520"/>
        <c:axId val="468442656"/>
      </c:barChart>
      <c:catAx>
        <c:axId val="46843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42656"/>
        <c:crosses val="autoZero"/>
        <c:auto val="1"/>
        <c:lblAlgn val="ctr"/>
        <c:lblOffset val="100"/>
        <c:noMultiLvlLbl val="0"/>
      </c:catAx>
      <c:valAx>
        <c:axId val="46844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39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Trend Score vs. CB Rank</a:t>
            </a:r>
            <a:endParaRPr lang="en-GB"/>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'[dataset2.xlsx]Training Data'!$J$9:$J$408</c:f>
              <c:numCache>
                <c:formatCode>General</c:formatCode>
                <c:ptCount val="4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14</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35</c:v>
                </c:pt>
                <c:pt idx="34">
                  <c:v>35</c:v>
                </c:pt>
                <c:pt idx="35">
                  <c:v>36</c:v>
                </c:pt>
                <c:pt idx="36">
                  <c:v>37</c:v>
                </c:pt>
                <c:pt idx="37">
                  <c:v>38</c:v>
                </c:pt>
                <c:pt idx="38">
                  <c:v>39</c:v>
                </c:pt>
                <c:pt idx="39">
                  <c:v>40</c:v>
                </c:pt>
                <c:pt idx="40">
                  <c:v>41</c:v>
                </c:pt>
                <c:pt idx="41">
                  <c:v>42</c:v>
                </c:pt>
                <c:pt idx="42">
                  <c:v>44</c:v>
                </c:pt>
                <c:pt idx="43">
                  <c:v>45</c:v>
                </c:pt>
                <c:pt idx="44">
                  <c:v>45</c:v>
                </c:pt>
                <c:pt idx="45">
                  <c:v>47</c:v>
                </c:pt>
                <c:pt idx="46">
                  <c:v>47</c:v>
                </c:pt>
                <c:pt idx="47">
                  <c:v>49</c:v>
                </c:pt>
                <c:pt idx="48">
                  <c:v>50</c:v>
                </c:pt>
                <c:pt idx="49">
                  <c:v>51</c:v>
                </c:pt>
                <c:pt idx="50">
                  <c:v>52</c:v>
                </c:pt>
                <c:pt idx="51">
                  <c:v>52</c:v>
                </c:pt>
                <c:pt idx="52">
                  <c:v>53</c:v>
                </c:pt>
                <c:pt idx="53">
                  <c:v>55</c:v>
                </c:pt>
                <c:pt idx="54">
                  <c:v>55</c:v>
                </c:pt>
                <c:pt idx="55">
                  <c:v>57</c:v>
                </c:pt>
                <c:pt idx="56">
                  <c:v>57</c:v>
                </c:pt>
                <c:pt idx="57">
                  <c:v>59</c:v>
                </c:pt>
                <c:pt idx="58">
                  <c:v>60</c:v>
                </c:pt>
                <c:pt idx="59">
                  <c:v>61</c:v>
                </c:pt>
                <c:pt idx="60">
                  <c:v>61</c:v>
                </c:pt>
                <c:pt idx="61">
                  <c:v>62</c:v>
                </c:pt>
                <c:pt idx="62">
                  <c:v>63</c:v>
                </c:pt>
                <c:pt idx="63">
                  <c:v>65</c:v>
                </c:pt>
                <c:pt idx="64">
                  <c:v>65</c:v>
                </c:pt>
                <c:pt idx="65">
                  <c:v>66</c:v>
                </c:pt>
                <c:pt idx="66">
                  <c:v>67</c:v>
                </c:pt>
                <c:pt idx="67">
                  <c:v>68</c:v>
                </c:pt>
                <c:pt idx="68">
                  <c:v>69</c:v>
                </c:pt>
                <c:pt idx="69">
                  <c:v>71</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87</c:v>
                </c:pt>
                <c:pt idx="88">
                  <c:v>89</c:v>
                </c:pt>
                <c:pt idx="89">
                  <c:v>90</c:v>
                </c:pt>
                <c:pt idx="90">
                  <c:v>92</c:v>
                </c:pt>
                <c:pt idx="91">
                  <c:v>92</c:v>
                </c:pt>
                <c:pt idx="92">
                  <c:v>93</c:v>
                </c:pt>
                <c:pt idx="93">
                  <c:v>95</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108</c:v>
                </c:pt>
                <c:pt idx="107">
                  <c:v>109</c:v>
                </c:pt>
                <c:pt idx="108">
                  <c:v>109</c:v>
                </c:pt>
                <c:pt idx="109">
                  <c:v>111</c:v>
                </c:pt>
                <c:pt idx="110">
                  <c:v>112</c:v>
                </c:pt>
                <c:pt idx="111">
                  <c:v>113</c:v>
                </c:pt>
                <c:pt idx="112">
                  <c:v>113</c:v>
                </c:pt>
                <c:pt idx="113">
                  <c:v>115</c:v>
                </c:pt>
                <c:pt idx="114">
                  <c:v>115</c:v>
                </c:pt>
                <c:pt idx="115">
                  <c:v>116</c:v>
                </c:pt>
                <c:pt idx="116">
                  <c:v>117</c:v>
                </c:pt>
                <c:pt idx="117">
                  <c:v>119</c:v>
                </c:pt>
                <c:pt idx="118">
                  <c:v>119</c:v>
                </c:pt>
                <c:pt idx="119">
                  <c:v>120</c:v>
                </c:pt>
                <c:pt idx="120">
                  <c:v>121</c:v>
                </c:pt>
                <c:pt idx="121">
                  <c:v>122</c:v>
                </c:pt>
                <c:pt idx="122">
                  <c:v>123</c:v>
                </c:pt>
                <c:pt idx="123">
                  <c:v>124</c:v>
                </c:pt>
                <c:pt idx="124">
                  <c:v>125</c:v>
                </c:pt>
                <c:pt idx="125">
                  <c:v>127</c:v>
                </c:pt>
                <c:pt idx="126">
                  <c:v>128</c:v>
                </c:pt>
                <c:pt idx="127">
                  <c:v>129</c:v>
                </c:pt>
                <c:pt idx="128">
                  <c:v>130</c:v>
                </c:pt>
                <c:pt idx="129">
                  <c:v>131</c:v>
                </c:pt>
                <c:pt idx="130">
                  <c:v>132</c:v>
                </c:pt>
                <c:pt idx="131">
                  <c:v>132</c:v>
                </c:pt>
                <c:pt idx="132">
                  <c:v>134</c:v>
                </c:pt>
                <c:pt idx="133">
                  <c:v>136</c:v>
                </c:pt>
                <c:pt idx="134">
                  <c:v>136</c:v>
                </c:pt>
                <c:pt idx="135">
                  <c:v>138</c:v>
                </c:pt>
                <c:pt idx="136">
                  <c:v>138</c:v>
                </c:pt>
                <c:pt idx="137">
                  <c:v>139</c:v>
                </c:pt>
                <c:pt idx="138">
                  <c:v>140</c:v>
                </c:pt>
                <c:pt idx="139">
                  <c:v>141</c:v>
                </c:pt>
                <c:pt idx="140">
                  <c:v>141</c:v>
                </c:pt>
                <c:pt idx="141">
                  <c:v>142</c:v>
                </c:pt>
                <c:pt idx="142">
                  <c:v>144</c:v>
                </c:pt>
                <c:pt idx="143">
                  <c:v>145</c:v>
                </c:pt>
                <c:pt idx="144">
                  <c:v>146</c:v>
                </c:pt>
                <c:pt idx="145">
                  <c:v>147</c:v>
                </c:pt>
                <c:pt idx="146">
                  <c:v>147</c:v>
                </c:pt>
                <c:pt idx="147">
                  <c:v>149</c:v>
                </c:pt>
                <c:pt idx="148">
                  <c:v>150</c:v>
                </c:pt>
                <c:pt idx="149">
                  <c:v>150</c:v>
                </c:pt>
                <c:pt idx="150">
                  <c:v>151</c:v>
                </c:pt>
                <c:pt idx="151">
                  <c:v>152</c:v>
                </c:pt>
                <c:pt idx="152">
                  <c:v>153</c:v>
                </c:pt>
                <c:pt idx="153">
                  <c:v>154</c:v>
                </c:pt>
                <c:pt idx="154">
                  <c:v>156</c:v>
                </c:pt>
                <c:pt idx="155">
                  <c:v>157</c:v>
                </c:pt>
                <c:pt idx="156">
                  <c:v>158</c:v>
                </c:pt>
                <c:pt idx="157">
                  <c:v>159</c:v>
                </c:pt>
                <c:pt idx="158">
                  <c:v>159</c:v>
                </c:pt>
                <c:pt idx="159">
                  <c:v>160</c:v>
                </c:pt>
                <c:pt idx="160">
                  <c:v>162</c:v>
                </c:pt>
                <c:pt idx="161">
                  <c:v>162</c:v>
                </c:pt>
                <c:pt idx="162">
                  <c:v>163</c:v>
                </c:pt>
                <c:pt idx="163">
                  <c:v>165</c:v>
                </c:pt>
                <c:pt idx="164">
                  <c:v>165</c:v>
                </c:pt>
                <c:pt idx="165">
                  <c:v>166</c:v>
                </c:pt>
                <c:pt idx="166">
                  <c:v>167</c:v>
                </c:pt>
                <c:pt idx="167">
                  <c:v>168</c:v>
                </c:pt>
                <c:pt idx="168">
                  <c:v>169</c:v>
                </c:pt>
                <c:pt idx="169">
                  <c:v>170</c:v>
                </c:pt>
                <c:pt idx="170">
                  <c:v>172</c:v>
                </c:pt>
                <c:pt idx="171">
                  <c:v>172</c:v>
                </c:pt>
                <c:pt idx="172">
                  <c:v>173</c:v>
                </c:pt>
                <c:pt idx="173">
                  <c:v>175</c:v>
                </c:pt>
                <c:pt idx="174">
                  <c:v>175</c:v>
                </c:pt>
                <c:pt idx="175">
                  <c:v>176</c:v>
                </c:pt>
                <c:pt idx="176">
                  <c:v>178</c:v>
                </c:pt>
                <c:pt idx="177">
                  <c:v>179</c:v>
                </c:pt>
                <c:pt idx="178">
                  <c:v>179</c:v>
                </c:pt>
                <c:pt idx="179">
                  <c:v>180</c:v>
                </c:pt>
                <c:pt idx="180">
                  <c:v>181</c:v>
                </c:pt>
                <c:pt idx="181">
                  <c:v>183</c:v>
                </c:pt>
                <c:pt idx="182">
                  <c:v>184</c:v>
                </c:pt>
                <c:pt idx="183">
                  <c:v>185</c:v>
                </c:pt>
                <c:pt idx="184">
                  <c:v>185</c:v>
                </c:pt>
                <c:pt idx="185">
                  <c:v>187</c:v>
                </c:pt>
                <c:pt idx="186">
                  <c:v>188</c:v>
                </c:pt>
                <c:pt idx="187">
                  <c:v>189</c:v>
                </c:pt>
                <c:pt idx="188">
                  <c:v>189</c:v>
                </c:pt>
                <c:pt idx="189">
                  <c:v>191</c:v>
                </c:pt>
                <c:pt idx="190">
                  <c:v>192</c:v>
                </c:pt>
                <c:pt idx="191">
                  <c:v>193</c:v>
                </c:pt>
                <c:pt idx="192">
                  <c:v>193</c:v>
                </c:pt>
                <c:pt idx="193">
                  <c:v>195</c:v>
                </c:pt>
                <c:pt idx="194">
                  <c:v>196</c:v>
                </c:pt>
                <c:pt idx="195">
                  <c:v>196</c:v>
                </c:pt>
                <c:pt idx="196">
                  <c:v>197</c:v>
                </c:pt>
                <c:pt idx="197">
                  <c:v>198</c:v>
                </c:pt>
                <c:pt idx="198">
                  <c:v>200</c:v>
                </c:pt>
                <c:pt idx="199">
                  <c:v>201</c:v>
                </c:pt>
                <c:pt idx="200">
                  <c:v>202</c:v>
                </c:pt>
                <c:pt idx="201">
                  <c:v>202</c:v>
                </c:pt>
                <c:pt idx="202">
                  <c:v>204</c:v>
                </c:pt>
                <c:pt idx="203">
                  <c:v>204</c:v>
                </c:pt>
                <c:pt idx="204">
                  <c:v>205</c:v>
                </c:pt>
                <c:pt idx="205">
                  <c:v>206</c:v>
                </c:pt>
                <c:pt idx="206">
                  <c:v>207</c:v>
                </c:pt>
                <c:pt idx="207">
                  <c:v>209</c:v>
                </c:pt>
                <c:pt idx="208">
                  <c:v>209</c:v>
                </c:pt>
                <c:pt idx="209">
                  <c:v>210</c:v>
                </c:pt>
                <c:pt idx="210">
                  <c:v>211</c:v>
                </c:pt>
                <c:pt idx="211">
                  <c:v>212</c:v>
                </c:pt>
                <c:pt idx="212">
                  <c:v>213</c:v>
                </c:pt>
                <c:pt idx="213">
                  <c:v>215</c:v>
                </c:pt>
                <c:pt idx="214">
                  <c:v>215</c:v>
                </c:pt>
                <c:pt idx="215">
                  <c:v>217</c:v>
                </c:pt>
                <c:pt idx="216">
                  <c:v>217</c:v>
                </c:pt>
                <c:pt idx="217">
                  <c:v>218</c:v>
                </c:pt>
                <c:pt idx="218">
                  <c:v>220</c:v>
                </c:pt>
                <c:pt idx="219">
                  <c:v>221</c:v>
                </c:pt>
                <c:pt idx="220">
                  <c:v>222</c:v>
                </c:pt>
                <c:pt idx="221">
                  <c:v>222</c:v>
                </c:pt>
                <c:pt idx="222">
                  <c:v>224</c:v>
                </c:pt>
                <c:pt idx="223">
                  <c:v>224</c:v>
                </c:pt>
                <c:pt idx="224">
                  <c:v>226</c:v>
                </c:pt>
                <c:pt idx="225">
                  <c:v>227</c:v>
                </c:pt>
                <c:pt idx="226">
                  <c:v>228</c:v>
                </c:pt>
                <c:pt idx="227">
                  <c:v>229</c:v>
                </c:pt>
                <c:pt idx="228">
                  <c:v>230</c:v>
                </c:pt>
                <c:pt idx="229">
                  <c:v>231</c:v>
                </c:pt>
                <c:pt idx="230">
                  <c:v>232</c:v>
                </c:pt>
                <c:pt idx="231">
                  <c:v>233</c:v>
                </c:pt>
                <c:pt idx="232">
                  <c:v>233</c:v>
                </c:pt>
                <c:pt idx="233">
                  <c:v>235</c:v>
                </c:pt>
                <c:pt idx="234">
                  <c:v>235</c:v>
                </c:pt>
                <c:pt idx="235">
                  <c:v>236</c:v>
                </c:pt>
                <c:pt idx="236">
                  <c:v>238</c:v>
                </c:pt>
                <c:pt idx="237">
                  <c:v>239</c:v>
                </c:pt>
                <c:pt idx="238">
                  <c:v>240</c:v>
                </c:pt>
                <c:pt idx="239">
                  <c:v>240</c:v>
                </c:pt>
                <c:pt idx="240">
                  <c:v>241</c:v>
                </c:pt>
                <c:pt idx="241">
                  <c:v>242</c:v>
                </c:pt>
                <c:pt idx="242">
                  <c:v>243</c:v>
                </c:pt>
                <c:pt idx="243">
                  <c:v>244</c:v>
                </c:pt>
                <c:pt idx="244">
                  <c:v>245</c:v>
                </c:pt>
                <c:pt idx="245">
                  <c:v>246</c:v>
                </c:pt>
                <c:pt idx="246">
                  <c:v>247</c:v>
                </c:pt>
                <c:pt idx="247">
                  <c:v>248</c:v>
                </c:pt>
                <c:pt idx="248">
                  <c:v>250</c:v>
                </c:pt>
                <c:pt idx="249">
                  <c:v>251</c:v>
                </c:pt>
                <c:pt idx="250">
                  <c:v>252</c:v>
                </c:pt>
                <c:pt idx="251">
                  <c:v>253</c:v>
                </c:pt>
                <c:pt idx="252">
                  <c:v>253</c:v>
                </c:pt>
                <c:pt idx="253">
                  <c:v>254</c:v>
                </c:pt>
                <c:pt idx="254">
                  <c:v>256</c:v>
                </c:pt>
                <c:pt idx="255">
                  <c:v>257</c:v>
                </c:pt>
                <c:pt idx="256">
                  <c:v>257</c:v>
                </c:pt>
                <c:pt idx="257">
                  <c:v>258</c:v>
                </c:pt>
                <c:pt idx="258">
                  <c:v>258</c:v>
                </c:pt>
                <c:pt idx="259">
                  <c:v>259</c:v>
                </c:pt>
                <c:pt idx="260">
                  <c:v>260</c:v>
                </c:pt>
                <c:pt idx="261">
                  <c:v>262</c:v>
                </c:pt>
                <c:pt idx="262">
                  <c:v>263</c:v>
                </c:pt>
                <c:pt idx="263">
                  <c:v>263</c:v>
                </c:pt>
                <c:pt idx="264">
                  <c:v>264</c:v>
                </c:pt>
                <c:pt idx="265">
                  <c:v>265</c:v>
                </c:pt>
                <c:pt idx="266">
                  <c:v>266</c:v>
                </c:pt>
                <c:pt idx="267">
                  <c:v>269</c:v>
                </c:pt>
                <c:pt idx="268">
                  <c:v>269</c:v>
                </c:pt>
                <c:pt idx="269">
                  <c:v>270</c:v>
                </c:pt>
                <c:pt idx="270">
                  <c:v>270</c:v>
                </c:pt>
                <c:pt idx="271">
                  <c:v>271</c:v>
                </c:pt>
                <c:pt idx="272">
                  <c:v>274</c:v>
                </c:pt>
                <c:pt idx="273">
                  <c:v>274</c:v>
                </c:pt>
                <c:pt idx="274">
                  <c:v>275</c:v>
                </c:pt>
                <c:pt idx="275">
                  <c:v>275</c:v>
                </c:pt>
                <c:pt idx="276">
                  <c:v>278</c:v>
                </c:pt>
                <c:pt idx="277">
                  <c:v>278</c:v>
                </c:pt>
                <c:pt idx="278">
                  <c:v>279</c:v>
                </c:pt>
                <c:pt idx="279">
                  <c:v>280</c:v>
                </c:pt>
                <c:pt idx="280">
                  <c:v>281</c:v>
                </c:pt>
                <c:pt idx="281">
                  <c:v>283</c:v>
                </c:pt>
                <c:pt idx="282">
                  <c:v>284</c:v>
                </c:pt>
                <c:pt idx="283">
                  <c:v>285</c:v>
                </c:pt>
                <c:pt idx="284">
                  <c:v>285</c:v>
                </c:pt>
                <c:pt idx="285">
                  <c:v>286</c:v>
                </c:pt>
                <c:pt idx="286">
                  <c:v>286</c:v>
                </c:pt>
                <c:pt idx="287">
                  <c:v>287</c:v>
                </c:pt>
                <c:pt idx="288">
                  <c:v>290</c:v>
                </c:pt>
                <c:pt idx="289">
                  <c:v>290</c:v>
                </c:pt>
                <c:pt idx="290">
                  <c:v>292</c:v>
                </c:pt>
                <c:pt idx="291">
                  <c:v>293</c:v>
                </c:pt>
                <c:pt idx="292">
                  <c:v>293</c:v>
                </c:pt>
                <c:pt idx="293">
                  <c:v>294</c:v>
                </c:pt>
                <c:pt idx="294">
                  <c:v>296</c:v>
                </c:pt>
                <c:pt idx="295">
                  <c:v>297</c:v>
                </c:pt>
                <c:pt idx="296">
                  <c:v>297</c:v>
                </c:pt>
                <c:pt idx="297">
                  <c:v>299</c:v>
                </c:pt>
                <c:pt idx="298">
                  <c:v>299</c:v>
                </c:pt>
                <c:pt idx="299">
                  <c:v>300</c:v>
                </c:pt>
                <c:pt idx="300">
                  <c:v>302</c:v>
                </c:pt>
                <c:pt idx="301">
                  <c:v>303</c:v>
                </c:pt>
                <c:pt idx="302">
                  <c:v>303</c:v>
                </c:pt>
                <c:pt idx="303">
                  <c:v>304</c:v>
                </c:pt>
                <c:pt idx="304">
                  <c:v>305</c:v>
                </c:pt>
                <c:pt idx="305">
                  <c:v>307</c:v>
                </c:pt>
                <c:pt idx="306">
                  <c:v>307</c:v>
                </c:pt>
                <c:pt idx="307">
                  <c:v>308</c:v>
                </c:pt>
                <c:pt idx="308">
                  <c:v>309</c:v>
                </c:pt>
                <c:pt idx="309">
                  <c:v>311</c:v>
                </c:pt>
                <c:pt idx="310">
                  <c:v>311</c:v>
                </c:pt>
                <c:pt idx="311">
                  <c:v>312</c:v>
                </c:pt>
                <c:pt idx="312">
                  <c:v>314</c:v>
                </c:pt>
                <c:pt idx="313">
                  <c:v>316</c:v>
                </c:pt>
                <c:pt idx="314">
                  <c:v>316</c:v>
                </c:pt>
                <c:pt idx="315">
                  <c:v>317</c:v>
                </c:pt>
                <c:pt idx="316">
                  <c:v>317</c:v>
                </c:pt>
                <c:pt idx="317">
                  <c:v>318</c:v>
                </c:pt>
                <c:pt idx="318">
                  <c:v>319</c:v>
                </c:pt>
                <c:pt idx="319">
                  <c:v>320</c:v>
                </c:pt>
                <c:pt idx="320">
                  <c:v>321</c:v>
                </c:pt>
                <c:pt idx="321">
                  <c:v>323</c:v>
                </c:pt>
                <c:pt idx="322">
                  <c:v>323</c:v>
                </c:pt>
                <c:pt idx="323">
                  <c:v>325</c:v>
                </c:pt>
                <c:pt idx="324">
                  <c:v>326</c:v>
                </c:pt>
                <c:pt idx="325">
                  <c:v>326</c:v>
                </c:pt>
                <c:pt idx="326">
                  <c:v>328</c:v>
                </c:pt>
                <c:pt idx="327">
                  <c:v>328</c:v>
                </c:pt>
                <c:pt idx="328">
                  <c:v>329</c:v>
                </c:pt>
                <c:pt idx="329">
                  <c:v>330</c:v>
                </c:pt>
                <c:pt idx="330">
                  <c:v>331</c:v>
                </c:pt>
                <c:pt idx="331">
                  <c:v>332</c:v>
                </c:pt>
                <c:pt idx="332">
                  <c:v>334</c:v>
                </c:pt>
                <c:pt idx="333">
                  <c:v>334</c:v>
                </c:pt>
                <c:pt idx="334">
                  <c:v>335</c:v>
                </c:pt>
                <c:pt idx="335">
                  <c:v>337</c:v>
                </c:pt>
                <c:pt idx="336">
                  <c:v>337</c:v>
                </c:pt>
                <c:pt idx="337">
                  <c:v>338</c:v>
                </c:pt>
                <c:pt idx="338">
                  <c:v>340</c:v>
                </c:pt>
                <c:pt idx="339">
                  <c:v>341</c:v>
                </c:pt>
                <c:pt idx="340">
                  <c:v>341</c:v>
                </c:pt>
                <c:pt idx="341">
                  <c:v>342</c:v>
                </c:pt>
                <c:pt idx="342">
                  <c:v>344</c:v>
                </c:pt>
                <c:pt idx="343">
                  <c:v>345</c:v>
                </c:pt>
                <c:pt idx="344">
                  <c:v>345</c:v>
                </c:pt>
                <c:pt idx="345">
                  <c:v>347</c:v>
                </c:pt>
                <c:pt idx="346">
                  <c:v>348</c:v>
                </c:pt>
                <c:pt idx="347">
                  <c:v>349</c:v>
                </c:pt>
                <c:pt idx="348">
                  <c:v>350</c:v>
                </c:pt>
                <c:pt idx="349">
                  <c:v>350</c:v>
                </c:pt>
                <c:pt idx="350">
                  <c:v>352</c:v>
                </c:pt>
                <c:pt idx="351">
                  <c:v>353</c:v>
                </c:pt>
                <c:pt idx="352">
                  <c:v>355</c:v>
                </c:pt>
                <c:pt idx="353">
                  <c:v>356</c:v>
                </c:pt>
                <c:pt idx="354">
                  <c:v>356</c:v>
                </c:pt>
                <c:pt idx="355">
                  <c:v>357</c:v>
                </c:pt>
                <c:pt idx="356">
                  <c:v>359</c:v>
                </c:pt>
                <c:pt idx="357">
                  <c:v>360</c:v>
                </c:pt>
                <c:pt idx="358">
                  <c:v>361</c:v>
                </c:pt>
                <c:pt idx="359">
                  <c:v>362</c:v>
                </c:pt>
                <c:pt idx="360">
                  <c:v>362</c:v>
                </c:pt>
                <c:pt idx="361">
                  <c:v>363</c:v>
                </c:pt>
                <c:pt idx="362">
                  <c:v>363</c:v>
                </c:pt>
                <c:pt idx="363">
                  <c:v>364</c:v>
                </c:pt>
                <c:pt idx="364">
                  <c:v>365</c:v>
                </c:pt>
                <c:pt idx="365">
                  <c:v>367</c:v>
                </c:pt>
                <c:pt idx="366">
                  <c:v>368</c:v>
                </c:pt>
                <c:pt idx="367">
                  <c:v>368</c:v>
                </c:pt>
                <c:pt idx="368">
                  <c:v>369</c:v>
                </c:pt>
                <c:pt idx="369">
                  <c:v>371</c:v>
                </c:pt>
                <c:pt idx="370">
                  <c:v>371</c:v>
                </c:pt>
                <c:pt idx="371">
                  <c:v>372</c:v>
                </c:pt>
                <c:pt idx="372">
                  <c:v>373</c:v>
                </c:pt>
                <c:pt idx="373">
                  <c:v>375</c:v>
                </c:pt>
                <c:pt idx="374">
                  <c:v>375</c:v>
                </c:pt>
                <c:pt idx="375">
                  <c:v>377</c:v>
                </c:pt>
                <c:pt idx="376">
                  <c:v>377</c:v>
                </c:pt>
                <c:pt idx="377">
                  <c:v>379</c:v>
                </c:pt>
                <c:pt idx="378">
                  <c:v>380</c:v>
                </c:pt>
                <c:pt idx="379">
                  <c:v>381</c:v>
                </c:pt>
                <c:pt idx="380">
                  <c:v>381</c:v>
                </c:pt>
                <c:pt idx="381">
                  <c:v>383</c:v>
                </c:pt>
                <c:pt idx="382">
                  <c:v>383</c:v>
                </c:pt>
                <c:pt idx="383">
                  <c:v>384</c:v>
                </c:pt>
                <c:pt idx="384">
                  <c:v>386</c:v>
                </c:pt>
                <c:pt idx="385">
                  <c:v>386</c:v>
                </c:pt>
                <c:pt idx="386">
                  <c:v>388</c:v>
                </c:pt>
                <c:pt idx="387">
                  <c:v>388</c:v>
                </c:pt>
                <c:pt idx="388">
                  <c:v>389</c:v>
                </c:pt>
                <c:pt idx="389">
                  <c:v>390</c:v>
                </c:pt>
                <c:pt idx="390">
                  <c:v>391</c:v>
                </c:pt>
                <c:pt idx="391">
                  <c:v>393</c:v>
                </c:pt>
                <c:pt idx="392">
                  <c:v>394</c:v>
                </c:pt>
                <c:pt idx="393">
                  <c:v>394</c:v>
                </c:pt>
                <c:pt idx="394">
                  <c:v>395</c:v>
                </c:pt>
                <c:pt idx="395">
                  <c:v>397</c:v>
                </c:pt>
                <c:pt idx="396">
                  <c:v>397</c:v>
                </c:pt>
                <c:pt idx="397">
                  <c:v>398</c:v>
                </c:pt>
                <c:pt idx="398">
                  <c:v>400</c:v>
                </c:pt>
                <c:pt idx="399">
                  <c:v>400</c:v>
                </c:pt>
              </c:numCache>
            </c:numRef>
          </c:xVal>
          <c:yVal>
            <c:numRef>
              <c:f>'[dataset2.xlsx]Training Data'!$I$9:$I$408</c:f>
              <c:numCache>
                <c:formatCode>General</c:formatCode>
                <c:ptCount val="400"/>
                <c:pt idx="0">
                  <c:v>-0.2</c:v>
                </c:pt>
                <c:pt idx="1">
                  <c:v>3.1</c:v>
                </c:pt>
                <c:pt idx="2">
                  <c:v>9.8000000000000007</c:v>
                </c:pt>
                <c:pt idx="3">
                  <c:v>-0.4</c:v>
                </c:pt>
                <c:pt idx="4">
                  <c:v>3.6</c:v>
                </c:pt>
                <c:pt idx="5">
                  <c:v>-0.5</c:v>
                </c:pt>
                <c:pt idx="6">
                  <c:v>5.5</c:v>
                </c:pt>
                <c:pt idx="7">
                  <c:v>9.9</c:v>
                </c:pt>
                <c:pt idx="8">
                  <c:v>1.6</c:v>
                </c:pt>
                <c:pt idx="9">
                  <c:v>9.8000000000000007</c:v>
                </c:pt>
                <c:pt idx="10">
                  <c:v>7.6</c:v>
                </c:pt>
                <c:pt idx="11">
                  <c:v>8.1</c:v>
                </c:pt>
                <c:pt idx="12">
                  <c:v>4.0999999999999996</c:v>
                </c:pt>
                <c:pt idx="13">
                  <c:v>-0.1</c:v>
                </c:pt>
                <c:pt idx="14">
                  <c:v>9.3000000000000007</c:v>
                </c:pt>
                <c:pt idx="15">
                  <c:v>9.1</c:v>
                </c:pt>
                <c:pt idx="16">
                  <c:v>-1</c:v>
                </c:pt>
                <c:pt idx="17">
                  <c:v>6.9</c:v>
                </c:pt>
                <c:pt idx="18">
                  <c:v>7.5</c:v>
                </c:pt>
                <c:pt idx="19">
                  <c:v>9.6999999999999993</c:v>
                </c:pt>
                <c:pt idx="20">
                  <c:v>7.5</c:v>
                </c:pt>
                <c:pt idx="21">
                  <c:v>9.6999999999999993</c:v>
                </c:pt>
                <c:pt idx="22">
                  <c:v>2</c:v>
                </c:pt>
                <c:pt idx="23">
                  <c:v>9.8000000000000007</c:v>
                </c:pt>
                <c:pt idx="24">
                  <c:v>8.6999999999999993</c:v>
                </c:pt>
                <c:pt idx="25">
                  <c:v>6.4</c:v>
                </c:pt>
                <c:pt idx="26">
                  <c:v>-0.7</c:v>
                </c:pt>
                <c:pt idx="27">
                  <c:v>-2.4</c:v>
                </c:pt>
                <c:pt idx="28">
                  <c:v>-1.4</c:v>
                </c:pt>
                <c:pt idx="29">
                  <c:v>9.5</c:v>
                </c:pt>
                <c:pt idx="30">
                  <c:v>7.8</c:v>
                </c:pt>
                <c:pt idx="31">
                  <c:v>4</c:v>
                </c:pt>
                <c:pt idx="32">
                  <c:v>9.6999999999999993</c:v>
                </c:pt>
                <c:pt idx="33">
                  <c:v>6.1</c:v>
                </c:pt>
                <c:pt idx="34">
                  <c:v>8.9</c:v>
                </c:pt>
                <c:pt idx="35">
                  <c:v>-0.9</c:v>
                </c:pt>
                <c:pt idx="36">
                  <c:v>9.9</c:v>
                </c:pt>
                <c:pt idx="37">
                  <c:v>2.8</c:v>
                </c:pt>
                <c:pt idx="38">
                  <c:v>5.8</c:v>
                </c:pt>
                <c:pt idx="39">
                  <c:v>5.5</c:v>
                </c:pt>
                <c:pt idx="40">
                  <c:v>10</c:v>
                </c:pt>
                <c:pt idx="41">
                  <c:v>7.4</c:v>
                </c:pt>
                <c:pt idx="42">
                  <c:v>-1.9</c:v>
                </c:pt>
                <c:pt idx="43">
                  <c:v>9.8000000000000007</c:v>
                </c:pt>
                <c:pt idx="44">
                  <c:v>9.4</c:v>
                </c:pt>
                <c:pt idx="45">
                  <c:v>6.3</c:v>
                </c:pt>
                <c:pt idx="46">
                  <c:v>9.8000000000000007</c:v>
                </c:pt>
                <c:pt idx="47">
                  <c:v>5.7</c:v>
                </c:pt>
                <c:pt idx="48">
                  <c:v>-0.4</c:v>
                </c:pt>
                <c:pt idx="49">
                  <c:v>7.9</c:v>
                </c:pt>
                <c:pt idx="50">
                  <c:v>9.9</c:v>
                </c:pt>
                <c:pt idx="51">
                  <c:v>-2.2000000000000002</c:v>
                </c:pt>
                <c:pt idx="52">
                  <c:v>9.6</c:v>
                </c:pt>
                <c:pt idx="53">
                  <c:v>8.3000000000000007</c:v>
                </c:pt>
                <c:pt idx="54">
                  <c:v>9.6999999999999993</c:v>
                </c:pt>
                <c:pt idx="55">
                  <c:v>5.9</c:v>
                </c:pt>
                <c:pt idx="56">
                  <c:v>9</c:v>
                </c:pt>
                <c:pt idx="57">
                  <c:v>-1.4</c:v>
                </c:pt>
                <c:pt idx="58">
                  <c:v>-1.4</c:v>
                </c:pt>
                <c:pt idx="59">
                  <c:v>8.3000000000000007</c:v>
                </c:pt>
                <c:pt idx="60">
                  <c:v>9</c:v>
                </c:pt>
                <c:pt idx="61">
                  <c:v>-0.1</c:v>
                </c:pt>
                <c:pt idx="62">
                  <c:v>-2</c:v>
                </c:pt>
                <c:pt idx="63">
                  <c:v>-2.8</c:v>
                </c:pt>
                <c:pt idx="64">
                  <c:v>9.3000000000000007</c:v>
                </c:pt>
                <c:pt idx="65">
                  <c:v>5.3</c:v>
                </c:pt>
                <c:pt idx="66">
                  <c:v>5.7</c:v>
                </c:pt>
                <c:pt idx="67">
                  <c:v>9.6999999999999993</c:v>
                </c:pt>
                <c:pt idx="68">
                  <c:v>9.4</c:v>
                </c:pt>
                <c:pt idx="69">
                  <c:v>6.2</c:v>
                </c:pt>
                <c:pt idx="70">
                  <c:v>1.4</c:v>
                </c:pt>
                <c:pt idx="71">
                  <c:v>9.5</c:v>
                </c:pt>
                <c:pt idx="72">
                  <c:v>9.3000000000000007</c:v>
                </c:pt>
                <c:pt idx="73">
                  <c:v>-0.2</c:v>
                </c:pt>
                <c:pt idx="74">
                  <c:v>8.9</c:v>
                </c:pt>
                <c:pt idx="75">
                  <c:v>10</c:v>
                </c:pt>
                <c:pt idx="76">
                  <c:v>2.6</c:v>
                </c:pt>
                <c:pt idx="77">
                  <c:v>9.1999999999999993</c:v>
                </c:pt>
                <c:pt idx="78">
                  <c:v>-0.8</c:v>
                </c:pt>
                <c:pt idx="79">
                  <c:v>7.3</c:v>
                </c:pt>
                <c:pt idx="80">
                  <c:v>-0.3</c:v>
                </c:pt>
                <c:pt idx="81">
                  <c:v>2.9</c:v>
                </c:pt>
                <c:pt idx="82">
                  <c:v>4.4000000000000004</c:v>
                </c:pt>
                <c:pt idx="83">
                  <c:v>-2.6</c:v>
                </c:pt>
                <c:pt idx="84">
                  <c:v>9.5</c:v>
                </c:pt>
                <c:pt idx="85">
                  <c:v>6.4</c:v>
                </c:pt>
                <c:pt idx="86">
                  <c:v>9.5</c:v>
                </c:pt>
                <c:pt idx="87">
                  <c:v>7.8</c:v>
                </c:pt>
                <c:pt idx="88">
                  <c:v>8.4</c:v>
                </c:pt>
                <c:pt idx="89">
                  <c:v>9.5</c:v>
                </c:pt>
                <c:pt idx="90">
                  <c:v>9.6</c:v>
                </c:pt>
                <c:pt idx="91">
                  <c:v>-1.9</c:v>
                </c:pt>
                <c:pt idx="92">
                  <c:v>9.3000000000000007</c:v>
                </c:pt>
                <c:pt idx="93">
                  <c:v>1.7</c:v>
                </c:pt>
                <c:pt idx="94">
                  <c:v>-1.2</c:v>
                </c:pt>
                <c:pt idx="95">
                  <c:v>8.6999999999999993</c:v>
                </c:pt>
                <c:pt idx="96">
                  <c:v>-0.6</c:v>
                </c:pt>
                <c:pt idx="97">
                  <c:v>-2.1</c:v>
                </c:pt>
                <c:pt idx="98">
                  <c:v>7.1</c:v>
                </c:pt>
                <c:pt idx="99">
                  <c:v>3.1</c:v>
                </c:pt>
                <c:pt idx="100">
                  <c:v>9.9</c:v>
                </c:pt>
                <c:pt idx="101">
                  <c:v>9.1999999999999993</c:v>
                </c:pt>
                <c:pt idx="102">
                  <c:v>9.6</c:v>
                </c:pt>
                <c:pt idx="103">
                  <c:v>0</c:v>
                </c:pt>
                <c:pt idx="104">
                  <c:v>8</c:v>
                </c:pt>
                <c:pt idx="105">
                  <c:v>9.4</c:v>
                </c:pt>
                <c:pt idx="106">
                  <c:v>8.8000000000000007</c:v>
                </c:pt>
                <c:pt idx="107">
                  <c:v>7.8</c:v>
                </c:pt>
                <c:pt idx="108">
                  <c:v>7.1</c:v>
                </c:pt>
                <c:pt idx="109">
                  <c:v>9.9</c:v>
                </c:pt>
                <c:pt idx="110">
                  <c:v>7.7</c:v>
                </c:pt>
                <c:pt idx="111">
                  <c:v>9.4</c:v>
                </c:pt>
                <c:pt idx="112">
                  <c:v>9</c:v>
                </c:pt>
                <c:pt idx="113">
                  <c:v>-0.4</c:v>
                </c:pt>
                <c:pt idx="114">
                  <c:v>9.8000000000000007</c:v>
                </c:pt>
                <c:pt idx="115">
                  <c:v>9.4</c:v>
                </c:pt>
                <c:pt idx="116">
                  <c:v>9.9</c:v>
                </c:pt>
                <c:pt idx="117">
                  <c:v>8.9</c:v>
                </c:pt>
                <c:pt idx="118">
                  <c:v>9.6</c:v>
                </c:pt>
                <c:pt idx="119">
                  <c:v>8.6</c:v>
                </c:pt>
                <c:pt idx="120">
                  <c:v>7.2</c:v>
                </c:pt>
                <c:pt idx="121">
                  <c:v>9.6</c:v>
                </c:pt>
                <c:pt idx="122">
                  <c:v>-0.8</c:v>
                </c:pt>
                <c:pt idx="123">
                  <c:v>9.4</c:v>
                </c:pt>
                <c:pt idx="124">
                  <c:v>1.6</c:v>
                </c:pt>
                <c:pt idx="125">
                  <c:v>9.6</c:v>
                </c:pt>
                <c:pt idx="126">
                  <c:v>-0.1</c:v>
                </c:pt>
                <c:pt idx="127">
                  <c:v>-0.1</c:v>
                </c:pt>
                <c:pt idx="128">
                  <c:v>-0.1</c:v>
                </c:pt>
                <c:pt idx="129">
                  <c:v>9.8000000000000007</c:v>
                </c:pt>
                <c:pt idx="130">
                  <c:v>9.5</c:v>
                </c:pt>
                <c:pt idx="131">
                  <c:v>8</c:v>
                </c:pt>
                <c:pt idx="132">
                  <c:v>9.4</c:v>
                </c:pt>
                <c:pt idx="133">
                  <c:v>5.6</c:v>
                </c:pt>
                <c:pt idx="134">
                  <c:v>8.8000000000000007</c:v>
                </c:pt>
                <c:pt idx="135">
                  <c:v>2.7</c:v>
                </c:pt>
                <c:pt idx="136">
                  <c:v>7.5</c:v>
                </c:pt>
                <c:pt idx="137">
                  <c:v>9</c:v>
                </c:pt>
                <c:pt idx="138">
                  <c:v>-1.7</c:v>
                </c:pt>
                <c:pt idx="139">
                  <c:v>6.8</c:v>
                </c:pt>
                <c:pt idx="140">
                  <c:v>6.8</c:v>
                </c:pt>
                <c:pt idx="141">
                  <c:v>9.6999999999999993</c:v>
                </c:pt>
                <c:pt idx="142">
                  <c:v>9.3000000000000007</c:v>
                </c:pt>
                <c:pt idx="143">
                  <c:v>9.8000000000000007</c:v>
                </c:pt>
                <c:pt idx="144">
                  <c:v>9.1999999999999993</c:v>
                </c:pt>
                <c:pt idx="145">
                  <c:v>-0.3</c:v>
                </c:pt>
                <c:pt idx="146">
                  <c:v>9.8000000000000007</c:v>
                </c:pt>
                <c:pt idx="147">
                  <c:v>9.4</c:v>
                </c:pt>
                <c:pt idx="148">
                  <c:v>6.6</c:v>
                </c:pt>
                <c:pt idx="149">
                  <c:v>7.9</c:v>
                </c:pt>
                <c:pt idx="150">
                  <c:v>-0.9</c:v>
                </c:pt>
                <c:pt idx="151">
                  <c:v>6.8</c:v>
                </c:pt>
                <c:pt idx="152">
                  <c:v>9.4</c:v>
                </c:pt>
                <c:pt idx="153">
                  <c:v>-2.5</c:v>
                </c:pt>
                <c:pt idx="154">
                  <c:v>8.6</c:v>
                </c:pt>
                <c:pt idx="155">
                  <c:v>-2.2999999999999998</c:v>
                </c:pt>
                <c:pt idx="156">
                  <c:v>9.1</c:v>
                </c:pt>
                <c:pt idx="157">
                  <c:v>9.6999999999999993</c:v>
                </c:pt>
                <c:pt idx="158">
                  <c:v>5.9</c:v>
                </c:pt>
                <c:pt idx="159">
                  <c:v>-0.1</c:v>
                </c:pt>
                <c:pt idx="160">
                  <c:v>-0.7</c:v>
                </c:pt>
                <c:pt idx="161">
                  <c:v>-0.5</c:v>
                </c:pt>
                <c:pt idx="162">
                  <c:v>8.6</c:v>
                </c:pt>
                <c:pt idx="163">
                  <c:v>-1.1000000000000001</c:v>
                </c:pt>
                <c:pt idx="164">
                  <c:v>7</c:v>
                </c:pt>
                <c:pt idx="165">
                  <c:v>6.5</c:v>
                </c:pt>
                <c:pt idx="166">
                  <c:v>6</c:v>
                </c:pt>
                <c:pt idx="167">
                  <c:v>8.3000000000000007</c:v>
                </c:pt>
                <c:pt idx="168">
                  <c:v>-0.7</c:v>
                </c:pt>
                <c:pt idx="169">
                  <c:v>2.9</c:v>
                </c:pt>
                <c:pt idx="170">
                  <c:v>6.3</c:v>
                </c:pt>
                <c:pt idx="171">
                  <c:v>0.2</c:v>
                </c:pt>
                <c:pt idx="172">
                  <c:v>-1.9</c:v>
                </c:pt>
                <c:pt idx="173">
                  <c:v>9.4</c:v>
                </c:pt>
                <c:pt idx="174">
                  <c:v>10</c:v>
                </c:pt>
                <c:pt idx="175">
                  <c:v>8.9</c:v>
                </c:pt>
                <c:pt idx="176">
                  <c:v>0.9</c:v>
                </c:pt>
                <c:pt idx="177">
                  <c:v>4</c:v>
                </c:pt>
                <c:pt idx="178">
                  <c:v>-0.2</c:v>
                </c:pt>
                <c:pt idx="179">
                  <c:v>0</c:v>
                </c:pt>
                <c:pt idx="180">
                  <c:v>9.6</c:v>
                </c:pt>
                <c:pt idx="181">
                  <c:v>-0.7</c:v>
                </c:pt>
                <c:pt idx="182">
                  <c:v>1.7</c:v>
                </c:pt>
                <c:pt idx="183">
                  <c:v>5.6</c:v>
                </c:pt>
                <c:pt idx="184">
                  <c:v>9.4</c:v>
                </c:pt>
                <c:pt idx="185">
                  <c:v>9.1999999999999993</c:v>
                </c:pt>
                <c:pt idx="186">
                  <c:v>9.3000000000000007</c:v>
                </c:pt>
                <c:pt idx="187">
                  <c:v>7.1</c:v>
                </c:pt>
                <c:pt idx="188">
                  <c:v>9.5</c:v>
                </c:pt>
                <c:pt idx="189">
                  <c:v>8.5</c:v>
                </c:pt>
                <c:pt idx="190">
                  <c:v>8.1999999999999993</c:v>
                </c:pt>
                <c:pt idx="191">
                  <c:v>-3.5</c:v>
                </c:pt>
                <c:pt idx="192">
                  <c:v>4</c:v>
                </c:pt>
                <c:pt idx="193">
                  <c:v>9.9</c:v>
                </c:pt>
                <c:pt idx="194">
                  <c:v>0.6</c:v>
                </c:pt>
                <c:pt idx="195">
                  <c:v>-0.1</c:v>
                </c:pt>
                <c:pt idx="196">
                  <c:v>8</c:v>
                </c:pt>
                <c:pt idx="197">
                  <c:v>7.6</c:v>
                </c:pt>
                <c:pt idx="198">
                  <c:v>9.3000000000000007</c:v>
                </c:pt>
                <c:pt idx="199">
                  <c:v>7.5</c:v>
                </c:pt>
                <c:pt idx="200">
                  <c:v>8.3000000000000007</c:v>
                </c:pt>
                <c:pt idx="201">
                  <c:v>-0.3</c:v>
                </c:pt>
                <c:pt idx="202">
                  <c:v>8.5</c:v>
                </c:pt>
                <c:pt idx="203">
                  <c:v>3.8</c:v>
                </c:pt>
                <c:pt idx="204">
                  <c:v>-1.7</c:v>
                </c:pt>
                <c:pt idx="205">
                  <c:v>1.7</c:v>
                </c:pt>
                <c:pt idx="206">
                  <c:v>7</c:v>
                </c:pt>
                <c:pt idx="207">
                  <c:v>9.6999999999999993</c:v>
                </c:pt>
                <c:pt idx="208">
                  <c:v>7.6</c:v>
                </c:pt>
                <c:pt idx="209">
                  <c:v>-2.9</c:v>
                </c:pt>
                <c:pt idx="210">
                  <c:v>9.1</c:v>
                </c:pt>
                <c:pt idx="211">
                  <c:v>-1.6</c:v>
                </c:pt>
                <c:pt idx="212">
                  <c:v>7.8</c:v>
                </c:pt>
                <c:pt idx="213">
                  <c:v>7.9</c:v>
                </c:pt>
                <c:pt idx="214">
                  <c:v>-0.6</c:v>
                </c:pt>
                <c:pt idx="215">
                  <c:v>9.5</c:v>
                </c:pt>
                <c:pt idx="216">
                  <c:v>6.4</c:v>
                </c:pt>
                <c:pt idx="217">
                  <c:v>9</c:v>
                </c:pt>
                <c:pt idx="218">
                  <c:v>3.1</c:v>
                </c:pt>
                <c:pt idx="219">
                  <c:v>6.1</c:v>
                </c:pt>
                <c:pt idx="220">
                  <c:v>9.8000000000000007</c:v>
                </c:pt>
                <c:pt idx="221">
                  <c:v>8.9</c:v>
                </c:pt>
                <c:pt idx="222">
                  <c:v>9.1</c:v>
                </c:pt>
                <c:pt idx="223">
                  <c:v>-2.2000000000000002</c:v>
                </c:pt>
                <c:pt idx="224">
                  <c:v>1.5</c:v>
                </c:pt>
                <c:pt idx="225">
                  <c:v>4.3</c:v>
                </c:pt>
                <c:pt idx="226">
                  <c:v>-0.6</c:v>
                </c:pt>
                <c:pt idx="227">
                  <c:v>7.9</c:v>
                </c:pt>
                <c:pt idx="228">
                  <c:v>10</c:v>
                </c:pt>
                <c:pt idx="229">
                  <c:v>-1.4</c:v>
                </c:pt>
                <c:pt idx="230">
                  <c:v>7.2</c:v>
                </c:pt>
                <c:pt idx="231">
                  <c:v>-1.9</c:v>
                </c:pt>
                <c:pt idx="232">
                  <c:v>9.4</c:v>
                </c:pt>
                <c:pt idx="233">
                  <c:v>7.8</c:v>
                </c:pt>
                <c:pt idx="234">
                  <c:v>9</c:v>
                </c:pt>
                <c:pt idx="235">
                  <c:v>-1.2</c:v>
                </c:pt>
                <c:pt idx="236">
                  <c:v>9.5</c:v>
                </c:pt>
                <c:pt idx="237">
                  <c:v>10</c:v>
                </c:pt>
                <c:pt idx="238">
                  <c:v>8.9</c:v>
                </c:pt>
                <c:pt idx="239">
                  <c:v>9.6999999999999993</c:v>
                </c:pt>
                <c:pt idx="240">
                  <c:v>5.2</c:v>
                </c:pt>
                <c:pt idx="241">
                  <c:v>-1</c:v>
                </c:pt>
                <c:pt idx="242">
                  <c:v>6.4</c:v>
                </c:pt>
                <c:pt idx="243">
                  <c:v>-2.4</c:v>
                </c:pt>
                <c:pt idx="244">
                  <c:v>10</c:v>
                </c:pt>
                <c:pt idx="245">
                  <c:v>8.9</c:v>
                </c:pt>
                <c:pt idx="246">
                  <c:v>8.4</c:v>
                </c:pt>
                <c:pt idx="247">
                  <c:v>8.9</c:v>
                </c:pt>
                <c:pt idx="248">
                  <c:v>6</c:v>
                </c:pt>
                <c:pt idx="249">
                  <c:v>9.1999999999999993</c:v>
                </c:pt>
                <c:pt idx="250">
                  <c:v>8.1</c:v>
                </c:pt>
                <c:pt idx="251">
                  <c:v>-1.4</c:v>
                </c:pt>
                <c:pt idx="252">
                  <c:v>9.1</c:v>
                </c:pt>
                <c:pt idx="253">
                  <c:v>9.1999999999999993</c:v>
                </c:pt>
                <c:pt idx="254">
                  <c:v>9.9</c:v>
                </c:pt>
                <c:pt idx="255">
                  <c:v>-0.3</c:v>
                </c:pt>
                <c:pt idx="256">
                  <c:v>9.6</c:v>
                </c:pt>
                <c:pt idx="257">
                  <c:v>5.9</c:v>
                </c:pt>
                <c:pt idx="258">
                  <c:v>5.4</c:v>
                </c:pt>
                <c:pt idx="259">
                  <c:v>7.3</c:v>
                </c:pt>
                <c:pt idx="260">
                  <c:v>9.1999999999999993</c:v>
                </c:pt>
                <c:pt idx="261">
                  <c:v>-1.2</c:v>
                </c:pt>
                <c:pt idx="262">
                  <c:v>9</c:v>
                </c:pt>
                <c:pt idx="263">
                  <c:v>-3.3</c:v>
                </c:pt>
                <c:pt idx="264">
                  <c:v>9.4</c:v>
                </c:pt>
                <c:pt idx="265">
                  <c:v>9.3000000000000007</c:v>
                </c:pt>
                <c:pt idx="266">
                  <c:v>9.4</c:v>
                </c:pt>
                <c:pt idx="267">
                  <c:v>3.9</c:v>
                </c:pt>
                <c:pt idx="268">
                  <c:v>-0.5</c:v>
                </c:pt>
                <c:pt idx="269">
                  <c:v>8.1</c:v>
                </c:pt>
                <c:pt idx="270">
                  <c:v>-0.7</c:v>
                </c:pt>
                <c:pt idx="271">
                  <c:v>9.6</c:v>
                </c:pt>
                <c:pt idx="272">
                  <c:v>10</c:v>
                </c:pt>
                <c:pt idx="273">
                  <c:v>1.2</c:v>
                </c:pt>
                <c:pt idx="274">
                  <c:v>9.6999999999999993</c:v>
                </c:pt>
                <c:pt idx="275">
                  <c:v>9.6</c:v>
                </c:pt>
                <c:pt idx="276">
                  <c:v>7.4</c:v>
                </c:pt>
                <c:pt idx="277">
                  <c:v>8.1</c:v>
                </c:pt>
                <c:pt idx="278">
                  <c:v>-2.4</c:v>
                </c:pt>
                <c:pt idx="279">
                  <c:v>8.4</c:v>
                </c:pt>
                <c:pt idx="280">
                  <c:v>-1.9</c:v>
                </c:pt>
                <c:pt idx="281">
                  <c:v>-0.9</c:v>
                </c:pt>
                <c:pt idx="282">
                  <c:v>9.8000000000000007</c:v>
                </c:pt>
                <c:pt idx="283">
                  <c:v>-1.3</c:v>
                </c:pt>
                <c:pt idx="284">
                  <c:v>7</c:v>
                </c:pt>
                <c:pt idx="285">
                  <c:v>9.4</c:v>
                </c:pt>
                <c:pt idx="286">
                  <c:v>9.4</c:v>
                </c:pt>
                <c:pt idx="287">
                  <c:v>9.1999999999999993</c:v>
                </c:pt>
                <c:pt idx="288">
                  <c:v>9.5</c:v>
                </c:pt>
                <c:pt idx="289">
                  <c:v>8.8000000000000007</c:v>
                </c:pt>
                <c:pt idx="290">
                  <c:v>9.5</c:v>
                </c:pt>
                <c:pt idx="291">
                  <c:v>9.1</c:v>
                </c:pt>
                <c:pt idx="292">
                  <c:v>7.3</c:v>
                </c:pt>
                <c:pt idx="293">
                  <c:v>-2.5</c:v>
                </c:pt>
                <c:pt idx="294">
                  <c:v>7.6</c:v>
                </c:pt>
                <c:pt idx="295">
                  <c:v>4.3</c:v>
                </c:pt>
                <c:pt idx="296">
                  <c:v>-2</c:v>
                </c:pt>
                <c:pt idx="297">
                  <c:v>7.2</c:v>
                </c:pt>
                <c:pt idx="298">
                  <c:v>9.1</c:v>
                </c:pt>
                <c:pt idx="299">
                  <c:v>9.1999999999999993</c:v>
                </c:pt>
                <c:pt idx="300">
                  <c:v>7.3</c:v>
                </c:pt>
                <c:pt idx="301">
                  <c:v>9</c:v>
                </c:pt>
                <c:pt idx="302">
                  <c:v>8.6</c:v>
                </c:pt>
                <c:pt idx="303">
                  <c:v>-3.4</c:v>
                </c:pt>
                <c:pt idx="304">
                  <c:v>8.1</c:v>
                </c:pt>
                <c:pt idx="305">
                  <c:v>4.2</c:v>
                </c:pt>
                <c:pt idx="306">
                  <c:v>9.6999999999999993</c:v>
                </c:pt>
                <c:pt idx="307">
                  <c:v>5.4</c:v>
                </c:pt>
                <c:pt idx="308">
                  <c:v>6.4</c:v>
                </c:pt>
                <c:pt idx="309">
                  <c:v>6.5</c:v>
                </c:pt>
                <c:pt idx="310">
                  <c:v>-0.4</c:v>
                </c:pt>
                <c:pt idx="311">
                  <c:v>7</c:v>
                </c:pt>
                <c:pt idx="312">
                  <c:v>-3.4</c:v>
                </c:pt>
                <c:pt idx="313">
                  <c:v>-0.5</c:v>
                </c:pt>
                <c:pt idx="314">
                  <c:v>9.4</c:v>
                </c:pt>
                <c:pt idx="315">
                  <c:v>7.7</c:v>
                </c:pt>
                <c:pt idx="316">
                  <c:v>-1.2</c:v>
                </c:pt>
                <c:pt idx="317">
                  <c:v>-1.5</c:v>
                </c:pt>
                <c:pt idx="318">
                  <c:v>-2.1</c:v>
                </c:pt>
                <c:pt idx="319">
                  <c:v>9.9</c:v>
                </c:pt>
                <c:pt idx="320">
                  <c:v>8.5</c:v>
                </c:pt>
                <c:pt idx="321">
                  <c:v>4.7</c:v>
                </c:pt>
                <c:pt idx="322">
                  <c:v>5.6</c:v>
                </c:pt>
                <c:pt idx="323">
                  <c:v>8</c:v>
                </c:pt>
                <c:pt idx="324">
                  <c:v>6.4</c:v>
                </c:pt>
                <c:pt idx="325">
                  <c:v>-3.2</c:v>
                </c:pt>
                <c:pt idx="326">
                  <c:v>5.7</c:v>
                </c:pt>
                <c:pt idx="327">
                  <c:v>9.3000000000000007</c:v>
                </c:pt>
                <c:pt idx="328">
                  <c:v>9.4</c:v>
                </c:pt>
                <c:pt idx="329">
                  <c:v>9</c:v>
                </c:pt>
                <c:pt idx="330">
                  <c:v>-0.3</c:v>
                </c:pt>
                <c:pt idx="331">
                  <c:v>9.3000000000000007</c:v>
                </c:pt>
                <c:pt idx="332">
                  <c:v>5.6</c:v>
                </c:pt>
                <c:pt idx="333">
                  <c:v>9.3000000000000007</c:v>
                </c:pt>
                <c:pt idx="334">
                  <c:v>8.1</c:v>
                </c:pt>
                <c:pt idx="335">
                  <c:v>-0.1</c:v>
                </c:pt>
                <c:pt idx="336">
                  <c:v>8</c:v>
                </c:pt>
                <c:pt idx="337">
                  <c:v>4</c:v>
                </c:pt>
                <c:pt idx="338">
                  <c:v>9.3000000000000007</c:v>
                </c:pt>
                <c:pt idx="339">
                  <c:v>9.6999999999999993</c:v>
                </c:pt>
                <c:pt idx="340">
                  <c:v>6.9</c:v>
                </c:pt>
                <c:pt idx="341">
                  <c:v>7.2</c:v>
                </c:pt>
                <c:pt idx="342">
                  <c:v>7.6</c:v>
                </c:pt>
                <c:pt idx="343">
                  <c:v>8.1999999999999993</c:v>
                </c:pt>
                <c:pt idx="344">
                  <c:v>9.5</c:v>
                </c:pt>
                <c:pt idx="345">
                  <c:v>5</c:v>
                </c:pt>
                <c:pt idx="346">
                  <c:v>8.6999999999999993</c:v>
                </c:pt>
                <c:pt idx="347">
                  <c:v>9.5</c:v>
                </c:pt>
                <c:pt idx="348">
                  <c:v>9.6999999999999993</c:v>
                </c:pt>
                <c:pt idx="349">
                  <c:v>-0.8</c:v>
                </c:pt>
                <c:pt idx="350">
                  <c:v>-1.4</c:v>
                </c:pt>
                <c:pt idx="351">
                  <c:v>9.9</c:v>
                </c:pt>
                <c:pt idx="352">
                  <c:v>7.6</c:v>
                </c:pt>
                <c:pt idx="353">
                  <c:v>9.1</c:v>
                </c:pt>
                <c:pt idx="354">
                  <c:v>-1.1000000000000001</c:v>
                </c:pt>
                <c:pt idx="355">
                  <c:v>9.6</c:v>
                </c:pt>
                <c:pt idx="356">
                  <c:v>5.6</c:v>
                </c:pt>
                <c:pt idx="357">
                  <c:v>7.8</c:v>
                </c:pt>
                <c:pt idx="358">
                  <c:v>-0.6</c:v>
                </c:pt>
                <c:pt idx="359">
                  <c:v>-1.2</c:v>
                </c:pt>
                <c:pt idx="360">
                  <c:v>9.6</c:v>
                </c:pt>
                <c:pt idx="361">
                  <c:v>7.7</c:v>
                </c:pt>
                <c:pt idx="362">
                  <c:v>-1.5</c:v>
                </c:pt>
                <c:pt idx="363">
                  <c:v>6.7</c:v>
                </c:pt>
                <c:pt idx="364">
                  <c:v>4.0999999999999996</c:v>
                </c:pt>
                <c:pt idx="365">
                  <c:v>7.9</c:v>
                </c:pt>
                <c:pt idx="366">
                  <c:v>6.5</c:v>
                </c:pt>
                <c:pt idx="367">
                  <c:v>6.8</c:v>
                </c:pt>
                <c:pt idx="368">
                  <c:v>6.4</c:v>
                </c:pt>
                <c:pt idx="369">
                  <c:v>7.5</c:v>
                </c:pt>
                <c:pt idx="370">
                  <c:v>6.7</c:v>
                </c:pt>
                <c:pt idx="371">
                  <c:v>5.2</c:v>
                </c:pt>
                <c:pt idx="372">
                  <c:v>-1.2</c:v>
                </c:pt>
                <c:pt idx="373">
                  <c:v>8.5</c:v>
                </c:pt>
                <c:pt idx="374">
                  <c:v>8.5</c:v>
                </c:pt>
                <c:pt idx="375">
                  <c:v>5.4</c:v>
                </c:pt>
                <c:pt idx="376">
                  <c:v>-0.4</c:v>
                </c:pt>
                <c:pt idx="377">
                  <c:v>9.6</c:v>
                </c:pt>
                <c:pt idx="378">
                  <c:v>9.9</c:v>
                </c:pt>
                <c:pt idx="379">
                  <c:v>9.8000000000000007</c:v>
                </c:pt>
                <c:pt idx="380">
                  <c:v>6.3</c:v>
                </c:pt>
                <c:pt idx="381">
                  <c:v>8.6999999999999993</c:v>
                </c:pt>
                <c:pt idx="382">
                  <c:v>-0.5</c:v>
                </c:pt>
                <c:pt idx="383">
                  <c:v>9.1</c:v>
                </c:pt>
                <c:pt idx="384">
                  <c:v>-0.6</c:v>
                </c:pt>
                <c:pt idx="385">
                  <c:v>-3.2</c:v>
                </c:pt>
                <c:pt idx="386">
                  <c:v>7.9</c:v>
                </c:pt>
                <c:pt idx="387">
                  <c:v>9.1999999999999993</c:v>
                </c:pt>
                <c:pt idx="388">
                  <c:v>8.4</c:v>
                </c:pt>
                <c:pt idx="389">
                  <c:v>2.9</c:v>
                </c:pt>
                <c:pt idx="390">
                  <c:v>8.6999999999999993</c:v>
                </c:pt>
                <c:pt idx="391">
                  <c:v>9.6999999999999993</c:v>
                </c:pt>
                <c:pt idx="392">
                  <c:v>8</c:v>
                </c:pt>
                <c:pt idx="393">
                  <c:v>9.5</c:v>
                </c:pt>
                <c:pt idx="394">
                  <c:v>9</c:v>
                </c:pt>
                <c:pt idx="395">
                  <c:v>8.9</c:v>
                </c:pt>
                <c:pt idx="396">
                  <c:v>-1.9</c:v>
                </c:pt>
                <c:pt idx="397">
                  <c:v>-0.2</c:v>
                </c:pt>
                <c:pt idx="398">
                  <c:v>9.6</c:v>
                </c:pt>
                <c:pt idx="399">
                  <c:v>-1</c:v>
                </c:pt>
              </c:numCache>
            </c:numRef>
          </c:yVal>
          <c:smooth val="0"/>
        </c:ser>
        <c:dLbls>
          <c:showLegendKey val="0"/>
          <c:showVal val="0"/>
          <c:showCatName val="0"/>
          <c:showSerName val="0"/>
          <c:showPercent val="0"/>
          <c:showBubbleSize val="0"/>
        </c:dLbls>
        <c:axId val="471417152"/>
        <c:axId val="471417936"/>
      </c:scatterChart>
      <c:valAx>
        <c:axId val="4714171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a:t>Company Rank</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417936"/>
        <c:crosses val="autoZero"/>
        <c:crossBetween val="midCat"/>
      </c:valAx>
      <c:valAx>
        <c:axId val="471417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a:t>Trend Score (90 Days)</a:t>
                </a:r>
                <a:endParaRPr lang="en-GB"/>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4171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316647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34891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931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2738976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7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191990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3272813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318025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346645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E7AAC-867D-40EF-ACC8-D862CE43906A}" type="datetimeFigureOut">
              <a:rPr lang="en-GB" smtClean="0"/>
              <a:t>16/04/2019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321582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2E7AAC-867D-40EF-ACC8-D862CE43906A}" type="datetimeFigureOut">
              <a:rPr lang="en-GB" smtClean="0"/>
              <a:t>16/04/2019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139841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2E7AAC-867D-40EF-ACC8-D862CE43906A}" type="datetimeFigureOut">
              <a:rPr lang="en-GB" smtClean="0"/>
              <a:t>16/04/2019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262188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E7AAC-867D-40EF-ACC8-D862CE43906A}" type="datetimeFigureOut">
              <a:rPr lang="en-GB" smtClean="0"/>
              <a:t>16/04/2019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380809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E7AAC-867D-40EF-ACC8-D862CE43906A}" type="datetimeFigureOut">
              <a:rPr lang="en-GB" smtClean="0"/>
              <a:t>16/04/2019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24284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E7AAC-867D-40EF-ACC8-D862CE43906A}" type="datetimeFigureOut">
              <a:rPr lang="en-GB" smtClean="0"/>
              <a:t>16/04/2019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9816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E7AAC-867D-40EF-ACC8-D862CE43906A}" type="datetimeFigureOut">
              <a:rPr lang="en-GB" smtClean="0"/>
              <a:t>16/04/2019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6281DD-4A5A-4CD1-AB63-52907783CD2C}" type="slidenum">
              <a:rPr lang="en-GB" smtClean="0"/>
              <a:t>‹#›</a:t>
            </a:fld>
            <a:endParaRPr lang="en-GB"/>
          </a:p>
        </p:txBody>
      </p:sp>
    </p:spTree>
    <p:extLst>
      <p:ext uri="{BB962C8B-B14F-4D97-AF65-F5344CB8AC3E}">
        <p14:creationId xmlns:p14="http://schemas.microsoft.com/office/powerpoint/2010/main" val="81418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2E7AAC-867D-40EF-ACC8-D862CE43906A}" type="datetimeFigureOut">
              <a:rPr lang="en-GB" smtClean="0"/>
              <a:t>16/04/2019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6281DD-4A5A-4CD1-AB63-52907783CD2C}" type="slidenum">
              <a:rPr lang="en-GB" smtClean="0"/>
              <a:t>‹#›</a:t>
            </a:fld>
            <a:endParaRPr lang="en-GB"/>
          </a:p>
        </p:txBody>
      </p:sp>
    </p:spTree>
    <p:extLst>
      <p:ext uri="{BB962C8B-B14F-4D97-AF65-F5344CB8AC3E}">
        <p14:creationId xmlns:p14="http://schemas.microsoft.com/office/powerpoint/2010/main" val="375697521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8E44D-D3F0-4701-A9EB-80DF62070A82}"/>
              </a:ext>
            </a:extLst>
          </p:cNvPr>
          <p:cNvSpPr>
            <a:spLocks noGrp="1"/>
          </p:cNvSpPr>
          <p:nvPr>
            <p:ph type="ctrTitle"/>
          </p:nvPr>
        </p:nvSpPr>
        <p:spPr>
          <a:xfrm>
            <a:off x="4419136" y="1020871"/>
            <a:ext cx="6960759" cy="2849671"/>
          </a:xfrm>
        </p:spPr>
        <p:txBody>
          <a:bodyPr>
            <a:normAutofit fontScale="90000"/>
          </a:bodyPr>
          <a:lstStyle/>
          <a:p>
            <a:pPr algn="l"/>
            <a:r>
              <a:rPr lang="en-GB" sz="6000" dirty="0">
                <a:solidFill>
                  <a:srgbClr val="FFFFFF"/>
                </a:solidFill>
              </a:rPr>
              <a:t>Data </a:t>
            </a:r>
            <a:br>
              <a:rPr lang="en-GB" sz="6000" dirty="0">
                <a:solidFill>
                  <a:srgbClr val="FFFFFF"/>
                </a:solidFill>
              </a:rPr>
            </a:br>
            <a:r>
              <a:rPr lang="en-GB" sz="6000" dirty="0">
                <a:solidFill>
                  <a:srgbClr val="FFFFFF"/>
                </a:solidFill>
              </a:rPr>
              <a:t>Exploration </a:t>
            </a:r>
            <a:br>
              <a:rPr lang="en-GB" sz="6000" dirty="0">
                <a:solidFill>
                  <a:srgbClr val="FFFFFF"/>
                </a:solidFill>
              </a:rPr>
            </a:br>
            <a:r>
              <a:rPr lang="en-GB" sz="6000" dirty="0">
                <a:solidFill>
                  <a:srgbClr val="FFFFFF"/>
                </a:solidFill>
              </a:rPr>
              <a:t>Report</a:t>
            </a:r>
            <a:br>
              <a:rPr lang="en-GB" sz="6000" dirty="0">
                <a:solidFill>
                  <a:srgbClr val="FFFFFF"/>
                </a:solidFill>
              </a:rPr>
            </a:br>
            <a:r>
              <a:rPr lang="en-GB" sz="4000" dirty="0">
                <a:solidFill>
                  <a:srgbClr val="FFFFFF"/>
                </a:solidFill>
              </a:rPr>
              <a:t>Group 8</a:t>
            </a:r>
            <a:endParaRPr lang="en-GB" sz="6000" dirty="0">
              <a:solidFill>
                <a:srgbClr val="FFFFFF"/>
              </a:solidFill>
            </a:endParaRPr>
          </a:p>
        </p:txBody>
      </p:sp>
      <p:sp>
        <p:nvSpPr>
          <p:cNvPr id="3" name="Subtitle 2">
            <a:extLst>
              <a:ext uri="{FF2B5EF4-FFF2-40B4-BE49-F238E27FC236}">
                <a16:creationId xmlns:a16="http://schemas.microsoft.com/office/drawing/2014/main" xmlns="" id="{B655677D-86E0-405F-A15F-C1BD93ED7444}"/>
              </a:ext>
            </a:extLst>
          </p:cNvPr>
          <p:cNvSpPr>
            <a:spLocks noGrp="1"/>
          </p:cNvSpPr>
          <p:nvPr>
            <p:ph type="subTitle" idx="1"/>
          </p:nvPr>
        </p:nvSpPr>
        <p:spPr>
          <a:xfrm>
            <a:off x="4419136" y="3870542"/>
            <a:ext cx="6112077" cy="1186108"/>
          </a:xfrm>
        </p:spPr>
        <p:txBody>
          <a:bodyPr>
            <a:normAutofit/>
          </a:bodyPr>
          <a:lstStyle/>
          <a:p>
            <a:pPr algn="l">
              <a:lnSpc>
                <a:spcPct val="90000"/>
              </a:lnSpc>
            </a:pPr>
            <a:r>
              <a:rPr lang="en-GB" sz="1300" dirty="0">
                <a:solidFill>
                  <a:srgbClr val="FFFFFF">
                    <a:alpha val="70000"/>
                  </a:srgbClr>
                </a:solidFill>
              </a:rPr>
              <a:t>Abdullah Bıldır</a:t>
            </a:r>
          </a:p>
          <a:p>
            <a:pPr algn="l">
              <a:lnSpc>
                <a:spcPct val="90000"/>
              </a:lnSpc>
            </a:pPr>
            <a:r>
              <a:rPr lang="en-GB" sz="1300" dirty="0" err="1">
                <a:solidFill>
                  <a:srgbClr val="FFFFFF">
                    <a:alpha val="70000"/>
                  </a:srgbClr>
                </a:solidFill>
              </a:rPr>
              <a:t>Aybike</a:t>
            </a:r>
            <a:r>
              <a:rPr lang="en-GB" sz="1300" dirty="0">
                <a:solidFill>
                  <a:srgbClr val="FFFFFF">
                    <a:alpha val="70000"/>
                  </a:srgbClr>
                </a:solidFill>
              </a:rPr>
              <a:t> </a:t>
            </a:r>
            <a:r>
              <a:rPr lang="en-GB" sz="1300" dirty="0" err="1">
                <a:solidFill>
                  <a:srgbClr val="FFFFFF">
                    <a:alpha val="70000"/>
                  </a:srgbClr>
                </a:solidFill>
              </a:rPr>
              <a:t>Canbek</a:t>
            </a:r>
            <a:endParaRPr lang="en-GB" sz="1300" dirty="0">
              <a:solidFill>
                <a:srgbClr val="FFFFFF">
                  <a:alpha val="70000"/>
                </a:srgbClr>
              </a:solidFill>
            </a:endParaRPr>
          </a:p>
          <a:p>
            <a:pPr algn="l">
              <a:lnSpc>
                <a:spcPct val="90000"/>
              </a:lnSpc>
            </a:pPr>
            <a:r>
              <a:rPr lang="en-GB" sz="1300" dirty="0" err="1">
                <a:solidFill>
                  <a:srgbClr val="FFFFFF">
                    <a:alpha val="70000"/>
                  </a:srgbClr>
                </a:solidFill>
              </a:rPr>
              <a:t>Buse</a:t>
            </a:r>
            <a:r>
              <a:rPr lang="en-GB" sz="1300" dirty="0">
                <a:solidFill>
                  <a:srgbClr val="FFFFFF">
                    <a:alpha val="70000"/>
                  </a:srgbClr>
                </a:solidFill>
              </a:rPr>
              <a:t> </a:t>
            </a:r>
            <a:r>
              <a:rPr lang="en-GB" sz="1300" dirty="0" err="1">
                <a:solidFill>
                  <a:srgbClr val="FFFFFF">
                    <a:alpha val="70000"/>
                  </a:srgbClr>
                </a:solidFill>
              </a:rPr>
              <a:t>Ceren</a:t>
            </a:r>
            <a:r>
              <a:rPr lang="en-GB" sz="1300" dirty="0">
                <a:solidFill>
                  <a:srgbClr val="FFFFFF">
                    <a:alpha val="70000"/>
                  </a:srgbClr>
                </a:solidFill>
              </a:rPr>
              <a:t> </a:t>
            </a:r>
            <a:r>
              <a:rPr lang="en-GB" sz="1300" dirty="0" err="1">
                <a:solidFill>
                  <a:srgbClr val="FFFFFF">
                    <a:alpha val="70000"/>
                  </a:srgbClr>
                </a:solidFill>
              </a:rPr>
              <a:t>Göztepe</a:t>
            </a:r>
            <a:endParaRPr lang="en-GB" sz="1300" dirty="0">
              <a:solidFill>
                <a:srgbClr val="FFFFFF">
                  <a:alpha val="70000"/>
                </a:srgbClr>
              </a:solidFill>
            </a:endParaRPr>
          </a:p>
          <a:p>
            <a:pPr algn="l">
              <a:lnSpc>
                <a:spcPct val="90000"/>
              </a:lnSpc>
            </a:pPr>
            <a:r>
              <a:rPr lang="en-GB" sz="1300" dirty="0" err="1">
                <a:solidFill>
                  <a:srgbClr val="FFFFFF">
                    <a:alpha val="70000"/>
                  </a:srgbClr>
                </a:solidFill>
              </a:rPr>
              <a:t>Kerem</a:t>
            </a:r>
            <a:r>
              <a:rPr lang="en-GB" sz="1300" dirty="0">
                <a:solidFill>
                  <a:srgbClr val="FFFFFF">
                    <a:alpha val="70000"/>
                  </a:srgbClr>
                </a:solidFill>
              </a:rPr>
              <a:t> Ali </a:t>
            </a:r>
            <a:r>
              <a:rPr lang="en-GB" sz="1300" dirty="0" err="1">
                <a:solidFill>
                  <a:srgbClr val="FFFFFF">
                    <a:alpha val="70000"/>
                  </a:srgbClr>
                </a:solidFill>
              </a:rPr>
              <a:t>Kaynak</a:t>
            </a:r>
            <a:endParaRPr lang="en-GB" sz="1300" dirty="0">
              <a:solidFill>
                <a:srgbClr val="FFFFFF">
                  <a:alpha val="70000"/>
                </a:srgbClr>
              </a:solidFill>
            </a:endParaRPr>
          </a:p>
        </p:txBody>
      </p:sp>
    </p:spTree>
    <p:extLst>
      <p:ext uri="{BB962C8B-B14F-4D97-AF65-F5344CB8AC3E}">
        <p14:creationId xmlns:p14="http://schemas.microsoft.com/office/powerpoint/2010/main" val="1689631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39DE51-9F41-4B51-9CC7-917B3683B8BA}"/>
              </a:ext>
            </a:extLst>
          </p:cNvPr>
          <p:cNvSpPr>
            <a:spLocks noGrp="1"/>
          </p:cNvSpPr>
          <p:nvPr>
            <p:ph type="title"/>
          </p:nvPr>
        </p:nvSpPr>
        <p:spPr>
          <a:xfrm>
            <a:off x="670562" y="609600"/>
            <a:ext cx="8596668" cy="1320800"/>
          </a:xfrm>
        </p:spPr>
        <p:txBody>
          <a:bodyPr>
            <a:normAutofit/>
          </a:bodyPr>
          <a:lstStyle/>
          <a:p>
            <a:r>
              <a:rPr lang="en-GB" dirty="0"/>
              <a:t>General Information about the Project</a:t>
            </a:r>
          </a:p>
        </p:txBody>
      </p:sp>
      <p:sp>
        <p:nvSpPr>
          <p:cNvPr id="3" name="Content Placeholder 2">
            <a:extLst>
              <a:ext uri="{FF2B5EF4-FFF2-40B4-BE49-F238E27FC236}">
                <a16:creationId xmlns:a16="http://schemas.microsoft.com/office/drawing/2014/main" xmlns="" id="{6C9C6FC6-B3D3-400F-9811-3B1D1F9CED47}"/>
              </a:ext>
            </a:extLst>
          </p:cNvPr>
          <p:cNvSpPr>
            <a:spLocks noGrp="1"/>
          </p:cNvSpPr>
          <p:nvPr>
            <p:ph idx="1"/>
          </p:nvPr>
        </p:nvSpPr>
        <p:spPr>
          <a:xfrm>
            <a:off x="670562" y="1930400"/>
            <a:ext cx="8596668" cy="3880773"/>
          </a:xfrm>
        </p:spPr>
        <p:txBody>
          <a:bodyPr>
            <a:normAutofit/>
          </a:bodyPr>
          <a:lstStyle/>
          <a:p>
            <a:r>
              <a:rPr lang="en-GB" dirty="0"/>
              <a:t>We obtained our data from </a:t>
            </a:r>
            <a:r>
              <a:rPr lang="en-GB" b="1" dirty="0"/>
              <a:t>www.crunchbase.com </a:t>
            </a:r>
            <a:r>
              <a:rPr lang="en-GB" dirty="0"/>
              <a:t>database.</a:t>
            </a:r>
          </a:p>
          <a:p>
            <a:r>
              <a:rPr lang="en-GB" dirty="0"/>
              <a:t>In our dataset we have seven features for 400 start up companies as a training data. Also we will use another 100 companies’ information in order to test the training data.   </a:t>
            </a:r>
          </a:p>
          <a:p>
            <a:r>
              <a:rPr lang="en-GB" dirty="0"/>
              <a:t>Our aim is to define a ranking system for each of these companies by using our previously determined features, similar to the ranking system used by </a:t>
            </a:r>
            <a:r>
              <a:rPr lang="en-GB" dirty="0" err="1"/>
              <a:t>Crunchbase</a:t>
            </a:r>
            <a:r>
              <a:rPr lang="en-GB" dirty="0"/>
              <a:t>. </a:t>
            </a:r>
          </a:p>
        </p:txBody>
      </p:sp>
    </p:spTree>
    <p:extLst>
      <p:ext uri="{BB962C8B-B14F-4D97-AF65-F5344CB8AC3E}">
        <p14:creationId xmlns:p14="http://schemas.microsoft.com/office/powerpoint/2010/main" val="338724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C402D-7913-41CB-9466-29F7B5E4F5BF}"/>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xmlns="" id="{CED1F791-4CAE-4325-9D18-31DBBDC39285}"/>
              </a:ext>
            </a:extLst>
          </p:cNvPr>
          <p:cNvSpPr>
            <a:spLocks noGrp="1"/>
          </p:cNvSpPr>
          <p:nvPr>
            <p:ph idx="1"/>
          </p:nvPr>
        </p:nvSpPr>
        <p:spPr/>
        <p:txBody>
          <a:bodyPr/>
          <a:lstStyle/>
          <a:p>
            <a:r>
              <a:rPr lang="en-GB" dirty="0"/>
              <a:t>Minimum estimated revenue (in USD)</a:t>
            </a:r>
          </a:p>
          <a:p>
            <a:r>
              <a:rPr lang="en-GB" dirty="0"/>
              <a:t>Last funding amount (in USD)</a:t>
            </a:r>
          </a:p>
          <a:p>
            <a:r>
              <a:rPr lang="en-GB" dirty="0"/>
              <a:t>Total funding amount (in USD)</a:t>
            </a:r>
          </a:p>
          <a:p>
            <a:r>
              <a:rPr lang="en-GB" dirty="0"/>
              <a:t>Number of investors</a:t>
            </a:r>
          </a:p>
          <a:p>
            <a:r>
              <a:rPr lang="en-GB" dirty="0"/>
              <a:t>Money raised at IPO (in USD)</a:t>
            </a:r>
          </a:p>
          <a:p>
            <a:r>
              <a:rPr lang="en-GB" dirty="0"/>
              <a:t>Valuation at IPO (in USD)</a:t>
            </a:r>
          </a:p>
          <a:p>
            <a:r>
              <a:rPr lang="en-GB" dirty="0"/>
              <a:t>Trend score (last 90 days)</a:t>
            </a:r>
          </a:p>
        </p:txBody>
      </p:sp>
    </p:spTree>
    <p:extLst>
      <p:ext uri="{BB962C8B-B14F-4D97-AF65-F5344CB8AC3E}">
        <p14:creationId xmlns:p14="http://schemas.microsoft.com/office/powerpoint/2010/main" val="331886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CA11AD-9C84-4178-8933-7C8A2A238B9A}"/>
              </a:ext>
            </a:extLst>
          </p:cNvPr>
          <p:cNvSpPr>
            <a:spLocks noGrp="1"/>
          </p:cNvSpPr>
          <p:nvPr>
            <p:ph type="title"/>
          </p:nvPr>
        </p:nvSpPr>
        <p:spPr>
          <a:xfrm>
            <a:off x="1286933" y="651803"/>
            <a:ext cx="10197494" cy="1099457"/>
          </a:xfrm>
        </p:spPr>
        <p:txBody>
          <a:bodyPr>
            <a:normAutofit/>
          </a:bodyPr>
          <a:lstStyle/>
          <a:p>
            <a:r>
              <a:rPr lang="en-GB" dirty="0"/>
              <a:t>Statistical Exploration of Features</a:t>
            </a:r>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xmlns="" id="{A3740127-24C7-4C0C-B40C-B26648D1FA20}"/>
              </a:ext>
            </a:extLst>
          </p:cNvPr>
          <p:cNvGraphicFramePr>
            <a:graphicFrameLocks noGrp="1"/>
          </p:cNvGraphicFramePr>
          <p:nvPr>
            <p:ph idx="1"/>
            <p:extLst>
              <p:ext uri="{D42A27DB-BD31-4B8C-83A1-F6EECF244321}">
                <p14:modId xmlns:p14="http://schemas.microsoft.com/office/powerpoint/2010/main" val="1722512645"/>
              </p:ext>
            </p:extLst>
          </p:nvPr>
        </p:nvGraphicFramePr>
        <p:xfrm>
          <a:off x="702301" y="2337619"/>
          <a:ext cx="10787398" cy="3354158"/>
        </p:xfrm>
        <a:graphic>
          <a:graphicData uri="http://schemas.openxmlformats.org/drawingml/2006/table">
            <a:tbl>
              <a:tblPr firstRow="1" firstCol="1" bandRow="1">
                <a:tableStyleId>{5C22544A-7EE6-4342-B048-85BDC9FD1C3A}</a:tableStyleId>
              </a:tblPr>
              <a:tblGrid>
                <a:gridCol w="754964">
                  <a:extLst>
                    <a:ext uri="{9D8B030D-6E8A-4147-A177-3AD203B41FA5}">
                      <a16:colId xmlns:a16="http://schemas.microsoft.com/office/drawing/2014/main" xmlns="" val="782060431"/>
                    </a:ext>
                  </a:extLst>
                </a:gridCol>
                <a:gridCol w="1483976">
                  <a:extLst>
                    <a:ext uri="{9D8B030D-6E8A-4147-A177-3AD203B41FA5}">
                      <a16:colId xmlns:a16="http://schemas.microsoft.com/office/drawing/2014/main" xmlns="" val="2770045588"/>
                    </a:ext>
                  </a:extLst>
                </a:gridCol>
                <a:gridCol w="1666327">
                  <a:extLst>
                    <a:ext uri="{9D8B030D-6E8A-4147-A177-3AD203B41FA5}">
                      <a16:colId xmlns:a16="http://schemas.microsoft.com/office/drawing/2014/main" xmlns="" val="1329701498"/>
                    </a:ext>
                  </a:extLst>
                </a:gridCol>
                <a:gridCol w="1666327">
                  <a:extLst>
                    <a:ext uri="{9D8B030D-6E8A-4147-A177-3AD203B41FA5}">
                      <a16:colId xmlns:a16="http://schemas.microsoft.com/office/drawing/2014/main" xmlns="" val="3907607247"/>
                    </a:ext>
                  </a:extLst>
                </a:gridCol>
                <a:gridCol w="869100">
                  <a:extLst>
                    <a:ext uri="{9D8B030D-6E8A-4147-A177-3AD203B41FA5}">
                      <a16:colId xmlns:a16="http://schemas.microsoft.com/office/drawing/2014/main" xmlns="" val="1196470702"/>
                    </a:ext>
                  </a:extLst>
                </a:gridCol>
                <a:gridCol w="1666327">
                  <a:extLst>
                    <a:ext uri="{9D8B030D-6E8A-4147-A177-3AD203B41FA5}">
                      <a16:colId xmlns:a16="http://schemas.microsoft.com/office/drawing/2014/main" xmlns="" val="2016832795"/>
                    </a:ext>
                  </a:extLst>
                </a:gridCol>
                <a:gridCol w="1811277">
                  <a:extLst>
                    <a:ext uri="{9D8B030D-6E8A-4147-A177-3AD203B41FA5}">
                      <a16:colId xmlns:a16="http://schemas.microsoft.com/office/drawing/2014/main" xmlns="" val="191184175"/>
                    </a:ext>
                  </a:extLst>
                </a:gridCol>
                <a:gridCol w="869100">
                  <a:extLst>
                    <a:ext uri="{9D8B030D-6E8A-4147-A177-3AD203B41FA5}">
                      <a16:colId xmlns:a16="http://schemas.microsoft.com/office/drawing/2014/main" xmlns="" val="1220874284"/>
                    </a:ext>
                  </a:extLst>
                </a:gridCol>
              </a:tblGrid>
              <a:tr h="565221">
                <a:tc>
                  <a:txBody>
                    <a:bodyPr/>
                    <a:lstStyle/>
                    <a:p>
                      <a:pPr algn="ctr" fontAlgn="b"/>
                      <a:r>
                        <a:rPr lang="en-GB" sz="1200" b="0" i="0" u="none" strike="noStrike" dirty="0">
                          <a:solidFill>
                            <a:srgbClr val="000000"/>
                          </a:solidFill>
                          <a:effectLst/>
                          <a:latin typeface="+mn-lt"/>
                        </a:rPr>
                        <a:t> </a:t>
                      </a:r>
                    </a:p>
                  </a:txBody>
                  <a:tcPr marL="9525" marR="9525" marT="9525" marB="0" anchor="ctr"/>
                </a:tc>
                <a:tc>
                  <a:txBody>
                    <a:bodyPr/>
                    <a:lstStyle/>
                    <a:p>
                      <a:pPr algn="ctr" fontAlgn="b"/>
                      <a:r>
                        <a:rPr lang="en-GB" sz="1200" b="1" i="0" u="none" strike="noStrike" dirty="0">
                          <a:solidFill>
                            <a:schemeClr val="bg1"/>
                          </a:solidFill>
                          <a:effectLst/>
                          <a:latin typeface="+mn-lt"/>
                        </a:rPr>
                        <a:t>Minimum Estimated Revenue ($)</a:t>
                      </a:r>
                    </a:p>
                  </a:txBody>
                  <a:tcPr marL="9525" marR="9525" marT="9525" marB="0" anchor="ctr"/>
                </a:tc>
                <a:tc>
                  <a:txBody>
                    <a:bodyPr/>
                    <a:lstStyle/>
                    <a:p>
                      <a:pPr algn="ctr" fontAlgn="b"/>
                      <a:r>
                        <a:rPr lang="en-GB" sz="1200" b="1" i="0" u="none" strike="noStrike">
                          <a:solidFill>
                            <a:schemeClr val="bg1"/>
                          </a:solidFill>
                          <a:effectLst/>
                          <a:latin typeface="+mn-lt"/>
                        </a:rPr>
                        <a:t>Last Funding Amount ($)</a:t>
                      </a:r>
                    </a:p>
                  </a:txBody>
                  <a:tcPr marL="9525" marR="9525" marT="9525" marB="0" anchor="ctr"/>
                </a:tc>
                <a:tc>
                  <a:txBody>
                    <a:bodyPr/>
                    <a:lstStyle/>
                    <a:p>
                      <a:pPr algn="ctr" fontAlgn="b"/>
                      <a:r>
                        <a:rPr lang="en-GB" sz="1200" b="1" i="0" u="none" strike="noStrike" dirty="0">
                          <a:solidFill>
                            <a:schemeClr val="bg1"/>
                          </a:solidFill>
                          <a:effectLst/>
                          <a:latin typeface="+mn-lt"/>
                        </a:rPr>
                        <a:t>Total Funding Amount ($)</a:t>
                      </a:r>
                    </a:p>
                  </a:txBody>
                  <a:tcPr marL="9525" marR="9525" marT="9525" marB="0" anchor="ctr"/>
                </a:tc>
                <a:tc>
                  <a:txBody>
                    <a:bodyPr/>
                    <a:lstStyle/>
                    <a:p>
                      <a:pPr algn="ctr" fontAlgn="b"/>
                      <a:r>
                        <a:rPr lang="en-GB" sz="1200" b="1" i="0" u="none" strike="noStrike">
                          <a:solidFill>
                            <a:schemeClr val="bg1"/>
                          </a:solidFill>
                          <a:effectLst/>
                          <a:latin typeface="+mn-lt"/>
                        </a:rPr>
                        <a:t>Number of Investors</a:t>
                      </a:r>
                    </a:p>
                  </a:txBody>
                  <a:tcPr marL="9525" marR="9525" marT="9525" marB="0" anchor="ctr"/>
                </a:tc>
                <a:tc>
                  <a:txBody>
                    <a:bodyPr/>
                    <a:lstStyle/>
                    <a:p>
                      <a:pPr algn="ctr" fontAlgn="b"/>
                      <a:r>
                        <a:rPr lang="en-GB" sz="1200" b="1" i="0" u="none" strike="noStrike" dirty="0">
                          <a:solidFill>
                            <a:schemeClr val="bg1"/>
                          </a:solidFill>
                          <a:effectLst/>
                          <a:latin typeface="+mn-lt"/>
                        </a:rPr>
                        <a:t>Money Raised at IPO ($)</a:t>
                      </a:r>
                    </a:p>
                  </a:txBody>
                  <a:tcPr marL="9525" marR="9525" marT="9525" marB="0" anchor="ctr"/>
                </a:tc>
                <a:tc>
                  <a:txBody>
                    <a:bodyPr/>
                    <a:lstStyle/>
                    <a:p>
                      <a:pPr algn="ctr" fontAlgn="b"/>
                      <a:r>
                        <a:rPr lang="en-GB" sz="1200" b="1" i="0" u="none" strike="noStrike" dirty="0">
                          <a:solidFill>
                            <a:schemeClr val="bg1"/>
                          </a:solidFill>
                          <a:effectLst/>
                          <a:latin typeface="+mn-lt"/>
                        </a:rPr>
                        <a:t>Valuation at IPO ($)</a:t>
                      </a:r>
                    </a:p>
                  </a:txBody>
                  <a:tcPr marL="9525" marR="9525" marT="9525" marB="0" anchor="ctr"/>
                </a:tc>
                <a:tc>
                  <a:txBody>
                    <a:bodyPr/>
                    <a:lstStyle/>
                    <a:p>
                      <a:pPr algn="ctr" fontAlgn="b"/>
                      <a:r>
                        <a:rPr lang="en-GB" sz="1200" b="1" i="0" u="none" strike="noStrike" dirty="0">
                          <a:solidFill>
                            <a:schemeClr val="bg1"/>
                          </a:solidFill>
                          <a:effectLst/>
                          <a:latin typeface="+mn-lt"/>
                        </a:rPr>
                        <a:t>Trend Score (90 Days)</a:t>
                      </a:r>
                    </a:p>
                  </a:txBody>
                  <a:tcPr marL="9525" marR="9525" marT="9525" marB="0" anchor="ctr"/>
                </a:tc>
                <a:extLst>
                  <a:ext uri="{0D108BD9-81ED-4DB2-BD59-A6C34878D82A}">
                    <a16:rowId xmlns:a16="http://schemas.microsoft.com/office/drawing/2014/main" xmlns="" val="3381489788"/>
                  </a:ext>
                </a:extLst>
              </a:tr>
              <a:tr h="565221">
                <a:tc>
                  <a:txBody>
                    <a:bodyPr/>
                    <a:lstStyle/>
                    <a:p>
                      <a:pPr algn="ctr" fontAlgn="b"/>
                      <a:r>
                        <a:rPr lang="en-GB" sz="1200" b="1" i="0" u="none" strike="noStrike" dirty="0">
                          <a:solidFill>
                            <a:schemeClr val="bg1"/>
                          </a:solidFill>
                          <a:effectLst/>
                          <a:latin typeface="+mn-lt"/>
                        </a:rPr>
                        <a:t>Average</a:t>
                      </a:r>
                    </a:p>
                  </a:txBody>
                  <a:tcPr marL="9525" marR="9525" marT="9525" marB="0" anchor="ctr"/>
                </a:tc>
                <a:tc>
                  <a:txBody>
                    <a:bodyPr/>
                    <a:lstStyle/>
                    <a:p>
                      <a:pPr algn="ctr" fontAlgn="b"/>
                      <a:r>
                        <a:rPr lang="en-GB" sz="1200" b="0" i="0" u="none" strike="noStrike">
                          <a:solidFill>
                            <a:srgbClr val="000000"/>
                          </a:solidFill>
                          <a:effectLst/>
                          <a:latin typeface="+mn-lt"/>
                        </a:rPr>
                        <a:t>141235294.1</a:t>
                      </a:r>
                    </a:p>
                  </a:txBody>
                  <a:tcPr marL="9525" marR="9525" marT="9525" marB="0" anchor="ctr"/>
                </a:tc>
                <a:tc>
                  <a:txBody>
                    <a:bodyPr/>
                    <a:lstStyle/>
                    <a:p>
                      <a:pPr algn="ctr" fontAlgn="b"/>
                      <a:r>
                        <a:rPr lang="en-GB" sz="1200" b="0" i="0" u="none" strike="noStrike" dirty="0">
                          <a:solidFill>
                            <a:srgbClr val="000000"/>
                          </a:solidFill>
                          <a:effectLst/>
                          <a:latin typeface="+mn-lt"/>
                        </a:rPr>
                        <a:t>365263999.8</a:t>
                      </a:r>
                    </a:p>
                  </a:txBody>
                  <a:tcPr marL="9525" marR="9525" marT="9525" marB="0" anchor="ctr"/>
                </a:tc>
                <a:tc>
                  <a:txBody>
                    <a:bodyPr/>
                    <a:lstStyle/>
                    <a:p>
                      <a:pPr algn="ctr" fontAlgn="b"/>
                      <a:r>
                        <a:rPr lang="en-GB" sz="1200" b="0" i="0" u="none" strike="noStrike" dirty="0">
                          <a:solidFill>
                            <a:srgbClr val="000000"/>
                          </a:solidFill>
                          <a:effectLst/>
                          <a:latin typeface="+mn-lt"/>
                        </a:rPr>
                        <a:t>827326601.9</a:t>
                      </a:r>
                    </a:p>
                  </a:txBody>
                  <a:tcPr marL="9525" marR="9525" marT="9525" marB="0" anchor="ctr"/>
                </a:tc>
                <a:tc>
                  <a:txBody>
                    <a:bodyPr/>
                    <a:lstStyle/>
                    <a:p>
                      <a:pPr algn="ctr" fontAlgn="b"/>
                      <a:r>
                        <a:rPr lang="en-GB" sz="1200" b="0" i="0" u="none" strike="noStrike">
                          <a:solidFill>
                            <a:srgbClr val="000000"/>
                          </a:solidFill>
                          <a:effectLst/>
                          <a:latin typeface="+mn-lt"/>
                        </a:rPr>
                        <a:t>12.48541114</a:t>
                      </a:r>
                    </a:p>
                  </a:txBody>
                  <a:tcPr marL="9525" marR="9525" marT="9525" marB="0" anchor="ctr"/>
                </a:tc>
                <a:tc>
                  <a:txBody>
                    <a:bodyPr/>
                    <a:lstStyle/>
                    <a:p>
                      <a:pPr algn="ctr" fontAlgn="b"/>
                      <a:r>
                        <a:rPr lang="en-GB" sz="1200" b="0" i="0" u="none" strike="noStrike">
                          <a:solidFill>
                            <a:srgbClr val="000000"/>
                          </a:solidFill>
                          <a:effectLst/>
                          <a:latin typeface="+mn-lt"/>
                        </a:rPr>
                        <a:t>814970330.4</a:t>
                      </a:r>
                    </a:p>
                  </a:txBody>
                  <a:tcPr marL="9525" marR="9525" marT="9525" marB="0" anchor="ctr"/>
                </a:tc>
                <a:tc>
                  <a:txBody>
                    <a:bodyPr/>
                    <a:lstStyle/>
                    <a:p>
                      <a:pPr algn="ctr" fontAlgn="b"/>
                      <a:r>
                        <a:rPr lang="en-GB" sz="1200" b="0" i="0" u="none" strike="noStrike">
                          <a:solidFill>
                            <a:srgbClr val="000000"/>
                          </a:solidFill>
                          <a:effectLst/>
                          <a:latin typeface="+mn-lt"/>
                        </a:rPr>
                        <a:t>6471039168</a:t>
                      </a:r>
                    </a:p>
                  </a:txBody>
                  <a:tcPr marL="9525" marR="9525" marT="9525" marB="0" anchor="ctr"/>
                </a:tc>
                <a:tc>
                  <a:txBody>
                    <a:bodyPr/>
                    <a:lstStyle/>
                    <a:p>
                      <a:pPr algn="ctr" fontAlgn="b"/>
                      <a:r>
                        <a:rPr lang="en-GB" sz="1200" b="0" i="0" u="none" strike="noStrike">
                          <a:solidFill>
                            <a:srgbClr val="000000"/>
                          </a:solidFill>
                          <a:effectLst/>
                          <a:latin typeface="+mn-lt"/>
                        </a:rPr>
                        <a:t>5.6205</a:t>
                      </a:r>
                    </a:p>
                  </a:txBody>
                  <a:tcPr marL="9525" marR="9525" marT="9525" marB="0" anchor="ctr"/>
                </a:tc>
                <a:extLst>
                  <a:ext uri="{0D108BD9-81ED-4DB2-BD59-A6C34878D82A}">
                    <a16:rowId xmlns:a16="http://schemas.microsoft.com/office/drawing/2014/main" xmlns="" val="2529045203"/>
                  </a:ext>
                </a:extLst>
              </a:tr>
              <a:tr h="464077">
                <a:tc>
                  <a:txBody>
                    <a:bodyPr/>
                    <a:lstStyle/>
                    <a:p>
                      <a:pPr algn="ctr" fontAlgn="b"/>
                      <a:r>
                        <a:rPr lang="en-GB" sz="1200" b="1" i="0" u="none" strike="noStrike">
                          <a:solidFill>
                            <a:schemeClr val="bg1"/>
                          </a:solidFill>
                          <a:effectLst/>
                          <a:latin typeface="+mn-lt"/>
                        </a:rPr>
                        <a:t>Variance</a:t>
                      </a:r>
                    </a:p>
                  </a:txBody>
                  <a:tcPr marL="9525" marR="9525" marT="9525" marB="0" anchor="ctr"/>
                </a:tc>
                <a:tc>
                  <a:txBody>
                    <a:bodyPr/>
                    <a:lstStyle/>
                    <a:p>
                      <a:pPr algn="ctr" fontAlgn="b"/>
                      <a:r>
                        <a:rPr lang="en-GB" sz="1200" b="0" i="0" u="none" strike="noStrike" dirty="0">
                          <a:solidFill>
                            <a:srgbClr val="000000"/>
                          </a:solidFill>
                          <a:effectLst/>
                          <a:latin typeface="+mn-lt"/>
                        </a:rPr>
                        <a:t>858888266201394000</a:t>
                      </a:r>
                    </a:p>
                  </a:txBody>
                  <a:tcPr marL="9525" marR="9525" marT="9525" marB="0" anchor="ctr"/>
                </a:tc>
                <a:tc>
                  <a:txBody>
                    <a:bodyPr/>
                    <a:lstStyle/>
                    <a:p>
                      <a:pPr algn="ctr" fontAlgn="b"/>
                      <a:r>
                        <a:rPr lang="en-GB" sz="1200" b="0" i="0" u="none" strike="noStrike" dirty="0">
                          <a:solidFill>
                            <a:srgbClr val="000000"/>
                          </a:solidFill>
                          <a:effectLst/>
                          <a:latin typeface="+mn-lt"/>
                        </a:rPr>
                        <a:t>2145294112328420000</a:t>
                      </a:r>
                    </a:p>
                  </a:txBody>
                  <a:tcPr marL="9525" marR="9525" marT="9525" marB="0" anchor="ctr"/>
                </a:tc>
                <a:tc>
                  <a:txBody>
                    <a:bodyPr/>
                    <a:lstStyle/>
                    <a:p>
                      <a:pPr algn="ctr" fontAlgn="b"/>
                      <a:r>
                        <a:rPr lang="en-GB" sz="1200" b="0" i="0" u="none" strike="noStrike" dirty="0">
                          <a:solidFill>
                            <a:srgbClr val="000000"/>
                          </a:solidFill>
                          <a:effectLst/>
                          <a:latin typeface="+mn-lt"/>
                        </a:rPr>
                        <a:t>6732423157746340000</a:t>
                      </a:r>
                    </a:p>
                  </a:txBody>
                  <a:tcPr marL="9525" marR="9525" marT="9525" marB="0" anchor="ctr"/>
                </a:tc>
                <a:tc>
                  <a:txBody>
                    <a:bodyPr/>
                    <a:lstStyle/>
                    <a:p>
                      <a:pPr algn="ctr" fontAlgn="b"/>
                      <a:r>
                        <a:rPr lang="en-GB" sz="1200" b="0" i="0" u="none" strike="noStrike">
                          <a:solidFill>
                            <a:srgbClr val="000000"/>
                          </a:solidFill>
                          <a:effectLst/>
                          <a:latin typeface="+mn-lt"/>
                        </a:rPr>
                        <a:t>113.32</a:t>
                      </a:r>
                    </a:p>
                  </a:txBody>
                  <a:tcPr marL="9525" marR="9525" marT="9525" marB="0" anchor="ctr"/>
                </a:tc>
                <a:tc>
                  <a:txBody>
                    <a:bodyPr/>
                    <a:lstStyle/>
                    <a:p>
                      <a:pPr algn="ctr" fontAlgn="b"/>
                      <a:r>
                        <a:rPr lang="en-GB" sz="1200" b="0" i="0" u="none" strike="noStrike" dirty="0">
                          <a:solidFill>
                            <a:srgbClr val="000000"/>
                          </a:solidFill>
                          <a:effectLst/>
                          <a:latin typeface="+mn-lt"/>
                        </a:rPr>
                        <a:t>5357237535533450000</a:t>
                      </a:r>
                    </a:p>
                  </a:txBody>
                  <a:tcPr marL="9525" marR="9525" marT="9525" marB="0" anchor="ctr"/>
                </a:tc>
                <a:tc>
                  <a:txBody>
                    <a:bodyPr/>
                    <a:lstStyle/>
                    <a:p>
                      <a:pPr algn="ctr" fontAlgn="b"/>
                      <a:r>
                        <a:rPr lang="en-GB" sz="1200" b="0" i="0" u="none" strike="noStrike" dirty="0">
                          <a:solidFill>
                            <a:srgbClr val="000000"/>
                          </a:solidFill>
                          <a:effectLst/>
                          <a:latin typeface="+mn-lt"/>
                        </a:rPr>
                        <a:t>225507485707787000000</a:t>
                      </a:r>
                    </a:p>
                  </a:txBody>
                  <a:tcPr marL="9525" marR="9525" marT="9525" marB="0" anchor="ctr"/>
                </a:tc>
                <a:tc>
                  <a:txBody>
                    <a:bodyPr/>
                    <a:lstStyle/>
                    <a:p>
                      <a:pPr algn="ctr" fontAlgn="b"/>
                      <a:r>
                        <a:rPr lang="en-GB" sz="1200" b="0" i="0" u="none" strike="noStrike">
                          <a:solidFill>
                            <a:srgbClr val="000000"/>
                          </a:solidFill>
                          <a:effectLst/>
                          <a:latin typeface="+mn-lt"/>
                        </a:rPr>
                        <a:t>18.57</a:t>
                      </a:r>
                    </a:p>
                  </a:txBody>
                  <a:tcPr marL="9525" marR="9525" marT="9525" marB="0" anchor="ctr"/>
                </a:tc>
                <a:extLst>
                  <a:ext uri="{0D108BD9-81ED-4DB2-BD59-A6C34878D82A}">
                    <a16:rowId xmlns:a16="http://schemas.microsoft.com/office/drawing/2014/main" xmlns="" val="275328344"/>
                  </a:ext>
                </a:extLst>
              </a:tr>
              <a:tr h="464077">
                <a:tc>
                  <a:txBody>
                    <a:bodyPr/>
                    <a:lstStyle/>
                    <a:p>
                      <a:pPr algn="ctr" fontAlgn="b"/>
                      <a:r>
                        <a:rPr lang="en-GB" sz="1200" b="1" i="0" u="none" strike="noStrike" dirty="0">
                          <a:solidFill>
                            <a:schemeClr val="bg1"/>
                          </a:solidFill>
                          <a:effectLst/>
                          <a:latin typeface="+mn-lt"/>
                        </a:rPr>
                        <a:t>Standard Dev.</a:t>
                      </a:r>
                    </a:p>
                  </a:txBody>
                  <a:tcPr marL="9525" marR="9525" marT="9525" marB="0" anchor="ctr"/>
                </a:tc>
                <a:tc>
                  <a:txBody>
                    <a:bodyPr/>
                    <a:lstStyle/>
                    <a:p>
                      <a:pPr algn="ctr" fontAlgn="b"/>
                      <a:r>
                        <a:rPr lang="en-GB" sz="1200" b="0" i="0" u="none" strike="noStrike">
                          <a:solidFill>
                            <a:srgbClr val="000000"/>
                          </a:solidFill>
                          <a:effectLst/>
                          <a:latin typeface="+mn-lt"/>
                        </a:rPr>
                        <a:t>926762249</a:t>
                      </a:r>
                    </a:p>
                  </a:txBody>
                  <a:tcPr marL="9525" marR="9525" marT="9525" marB="0" anchor="ctr"/>
                </a:tc>
                <a:tc>
                  <a:txBody>
                    <a:bodyPr/>
                    <a:lstStyle/>
                    <a:p>
                      <a:pPr algn="ctr" fontAlgn="b"/>
                      <a:r>
                        <a:rPr lang="en-GB" sz="1200" b="0" i="0" u="none" strike="noStrike">
                          <a:solidFill>
                            <a:srgbClr val="000000"/>
                          </a:solidFill>
                          <a:effectLst/>
                          <a:latin typeface="+mn-lt"/>
                        </a:rPr>
                        <a:t>1464682256</a:t>
                      </a:r>
                    </a:p>
                  </a:txBody>
                  <a:tcPr marL="9525" marR="9525" marT="9525" marB="0" anchor="ctr"/>
                </a:tc>
                <a:tc>
                  <a:txBody>
                    <a:bodyPr/>
                    <a:lstStyle/>
                    <a:p>
                      <a:pPr algn="ctr" fontAlgn="b"/>
                      <a:r>
                        <a:rPr lang="en-GB" sz="1200" b="0" i="0" u="none" strike="noStrike" dirty="0">
                          <a:solidFill>
                            <a:srgbClr val="000000"/>
                          </a:solidFill>
                          <a:effectLst/>
                          <a:latin typeface="+mn-lt"/>
                        </a:rPr>
                        <a:t>2594691342</a:t>
                      </a:r>
                    </a:p>
                  </a:txBody>
                  <a:tcPr marL="9525" marR="9525" marT="9525" marB="0" anchor="ctr"/>
                </a:tc>
                <a:tc>
                  <a:txBody>
                    <a:bodyPr/>
                    <a:lstStyle/>
                    <a:p>
                      <a:pPr algn="ctr" fontAlgn="b"/>
                      <a:r>
                        <a:rPr lang="en-GB" sz="1200" b="0" i="0" u="none" strike="noStrike">
                          <a:solidFill>
                            <a:srgbClr val="000000"/>
                          </a:solidFill>
                          <a:effectLst/>
                          <a:latin typeface="+mn-lt"/>
                        </a:rPr>
                        <a:t>10.64516794</a:t>
                      </a:r>
                    </a:p>
                  </a:txBody>
                  <a:tcPr marL="9525" marR="9525" marT="9525" marB="0" anchor="ctr"/>
                </a:tc>
                <a:tc>
                  <a:txBody>
                    <a:bodyPr/>
                    <a:lstStyle/>
                    <a:p>
                      <a:pPr algn="ctr" fontAlgn="b"/>
                      <a:r>
                        <a:rPr lang="en-GB" sz="1200" b="0" i="0" u="none" strike="noStrike">
                          <a:solidFill>
                            <a:srgbClr val="000000"/>
                          </a:solidFill>
                          <a:effectLst/>
                          <a:latin typeface="+mn-lt"/>
                        </a:rPr>
                        <a:t>2314570702</a:t>
                      </a:r>
                    </a:p>
                  </a:txBody>
                  <a:tcPr marL="9525" marR="9525" marT="9525" marB="0" anchor="ctr"/>
                </a:tc>
                <a:tc>
                  <a:txBody>
                    <a:bodyPr/>
                    <a:lstStyle/>
                    <a:p>
                      <a:pPr algn="ctr" fontAlgn="b"/>
                      <a:r>
                        <a:rPr lang="en-GB" sz="1200" b="0" i="0" u="none" strike="noStrike">
                          <a:solidFill>
                            <a:srgbClr val="000000"/>
                          </a:solidFill>
                          <a:effectLst/>
                          <a:latin typeface="+mn-lt"/>
                        </a:rPr>
                        <a:t>15016906662</a:t>
                      </a:r>
                    </a:p>
                  </a:txBody>
                  <a:tcPr marL="9525" marR="9525" marT="9525" marB="0" anchor="ctr"/>
                </a:tc>
                <a:tc>
                  <a:txBody>
                    <a:bodyPr/>
                    <a:lstStyle/>
                    <a:p>
                      <a:pPr algn="ctr" fontAlgn="b"/>
                      <a:r>
                        <a:rPr lang="en-GB" sz="1200" b="0" i="0" u="none" strike="noStrike">
                          <a:solidFill>
                            <a:srgbClr val="000000"/>
                          </a:solidFill>
                          <a:effectLst/>
                          <a:latin typeface="+mn-lt"/>
                        </a:rPr>
                        <a:t>4.309095091</a:t>
                      </a:r>
                    </a:p>
                  </a:txBody>
                  <a:tcPr marL="9525" marR="9525" marT="9525" marB="0" anchor="ctr"/>
                </a:tc>
                <a:extLst>
                  <a:ext uri="{0D108BD9-81ED-4DB2-BD59-A6C34878D82A}">
                    <a16:rowId xmlns:a16="http://schemas.microsoft.com/office/drawing/2014/main" xmlns="" val="475248921"/>
                  </a:ext>
                </a:extLst>
              </a:tr>
              <a:tr h="831485">
                <a:tc>
                  <a:txBody>
                    <a:bodyPr/>
                    <a:lstStyle/>
                    <a:p>
                      <a:pPr algn="ctr" fontAlgn="b"/>
                      <a:r>
                        <a:rPr lang="en-GB" sz="1200" b="1" i="0" u="none" strike="noStrike" dirty="0">
                          <a:solidFill>
                            <a:schemeClr val="bg1"/>
                          </a:solidFill>
                          <a:effectLst/>
                          <a:latin typeface="+mn-lt"/>
                        </a:rPr>
                        <a:t>Median</a:t>
                      </a:r>
                    </a:p>
                  </a:txBody>
                  <a:tcPr marL="9525" marR="9525" marT="9525" marB="0" anchor="ctr"/>
                </a:tc>
                <a:tc>
                  <a:txBody>
                    <a:bodyPr/>
                    <a:lstStyle/>
                    <a:p>
                      <a:pPr algn="ctr" fontAlgn="b"/>
                      <a:r>
                        <a:rPr lang="en-GB" sz="1200" b="0" i="0" u="none" strike="noStrike">
                          <a:solidFill>
                            <a:srgbClr val="000000"/>
                          </a:solidFill>
                          <a:effectLst/>
                          <a:latin typeface="+mn-lt"/>
                        </a:rPr>
                        <a:t>10000000</a:t>
                      </a:r>
                    </a:p>
                  </a:txBody>
                  <a:tcPr marL="9525" marR="9525" marT="9525" marB="0" anchor="ctr"/>
                </a:tc>
                <a:tc>
                  <a:txBody>
                    <a:bodyPr/>
                    <a:lstStyle/>
                    <a:p>
                      <a:pPr algn="ctr" fontAlgn="b"/>
                      <a:r>
                        <a:rPr lang="en-GB" sz="1200" b="0" i="0" u="none" strike="noStrike">
                          <a:solidFill>
                            <a:srgbClr val="000000"/>
                          </a:solidFill>
                          <a:effectLst/>
                          <a:latin typeface="+mn-lt"/>
                        </a:rPr>
                        <a:t>65000000</a:t>
                      </a:r>
                    </a:p>
                  </a:txBody>
                  <a:tcPr marL="9525" marR="9525" marT="9525" marB="0" anchor="ctr"/>
                </a:tc>
                <a:tc>
                  <a:txBody>
                    <a:bodyPr/>
                    <a:lstStyle/>
                    <a:p>
                      <a:pPr algn="ctr" fontAlgn="b"/>
                      <a:r>
                        <a:rPr lang="en-GB" sz="1200" b="0" i="0" u="none" strike="noStrike" dirty="0">
                          <a:solidFill>
                            <a:srgbClr val="000000"/>
                          </a:solidFill>
                          <a:effectLst/>
                          <a:latin typeface="+mn-lt"/>
                        </a:rPr>
                        <a:t>181250000</a:t>
                      </a:r>
                    </a:p>
                  </a:txBody>
                  <a:tcPr marL="9525" marR="9525" marT="9525" marB="0" anchor="ctr"/>
                </a:tc>
                <a:tc>
                  <a:txBody>
                    <a:bodyPr/>
                    <a:lstStyle/>
                    <a:p>
                      <a:pPr algn="ctr" fontAlgn="b"/>
                      <a:r>
                        <a:rPr lang="en-GB" sz="1200" b="0" i="0" u="none" strike="noStrike">
                          <a:solidFill>
                            <a:srgbClr val="000000"/>
                          </a:solidFill>
                          <a:effectLst/>
                          <a:latin typeface="+mn-lt"/>
                        </a:rPr>
                        <a:t>10</a:t>
                      </a:r>
                    </a:p>
                  </a:txBody>
                  <a:tcPr marL="9525" marR="9525" marT="9525" marB="0" anchor="ctr"/>
                </a:tc>
                <a:tc>
                  <a:txBody>
                    <a:bodyPr/>
                    <a:lstStyle/>
                    <a:p>
                      <a:pPr algn="ctr" fontAlgn="b"/>
                      <a:r>
                        <a:rPr lang="en-GB" sz="1200" b="0" i="0" u="none" strike="noStrike">
                          <a:solidFill>
                            <a:srgbClr val="000000"/>
                          </a:solidFill>
                          <a:effectLst/>
                          <a:latin typeface="+mn-lt"/>
                        </a:rPr>
                        <a:t>201100000</a:t>
                      </a:r>
                    </a:p>
                  </a:txBody>
                  <a:tcPr marL="9525" marR="9525" marT="9525" marB="0" anchor="ctr"/>
                </a:tc>
                <a:tc>
                  <a:txBody>
                    <a:bodyPr/>
                    <a:lstStyle/>
                    <a:p>
                      <a:pPr algn="ctr" fontAlgn="b"/>
                      <a:r>
                        <a:rPr lang="en-GB" sz="1200" b="0" i="0" u="none" strike="noStrike">
                          <a:solidFill>
                            <a:srgbClr val="000000"/>
                          </a:solidFill>
                          <a:effectLst/>
                          <a:latin typeface="+mn-lt"/>
                        </a:rPr>
                        <a:t>1766000000</a:t>
                      </a:r>
                    </a:p>
                  </a:txBody>
                  <a:tcPr marL="9525" marR="9525" marT="9525" marB="0" anchor="ctr"/>
                </a:tc>
                <a:tc>
                  <a:txBody>
                    <a:bodyPr/>
                    <a:lstStyle/>
                    <a:p>
                      <a:pPr algn="ctr" fontAlgn="b"/>
                      <a:r>
                        <a:rPr lang="en-GB" sz="1200" b="0" i="0" u="none" strike="noStrike">
                          <a:solidFill>
                            <a:srgbClr val="000000"/>
                          </a:solidFill>
                          <a:effectLst/>
                          <a:latin typeface="+mn-lt"/>
                        </a:rPr>
                        <a:t>7.55</a:t>
                      </a:r>
                    </a:p>
                  </a:txBody>
                  <a:tcPr marL="9525" marR="9525" marT="9525" marB="0" anchor="ctr"/>
                </a:tc>
                <a:extLst>
                  <a:ext uri="{0D108BD9-81ED-4DB2-BD59-A6C34878D82A}">
                    <a16:rowId xmlns:a16="http://schemas.microsoft.com/office/drawing/2014/main" xmlns="" val="1963825824"/>
                  </a:ext>
                </a:extLst>
              </a:tr>
              <a:tr h="464077">
                <a:tc>
                  <a:txBody>
                    <a:bodyPr/>
                    <a:lstStyle/>
                    <a:p>
                      <a:pPr algn="ctr" fontAlgn="b"/>
                      <a:r>
                        <a:rPr lang="en-GB" sz="1200" b="1" i="0" u="none" strike="noStrike" dirty="0">
                          <a:solidFill>
                            <a:schemeClr val="bg1"/>
                          </a:solidFill>
                          <a:effectLst/>
                          <a:latin typeface="+mn-lt"/>
                        </a:rPr>
                        <a:t>Range</a:t>
                      </a:r>
                    </a:p>
                  </a:txBody>
                  <a:tcPr marL="9525" marR="9525" marT="9525" marB="0" anchor="ctr"/>
                </a:tc>
                <a:tc>
                  <a:txBody>
                    <a:bodyPr/>
                    <a:lstStyle/>
                    <a:p>
                      <a:pPr algn="ctr" fontAlgn="b"/>
                      <a:r>
                        <a:rPr lang="en-GB" sz="1200" b="0" i="0" u="none" strike="noStrike">
                          <a:solidFill>
                            <a:srgbClr val="000000"/>
                          </a:solidFill>
                          <a:effectLst/>
                          <a:latin typeface="+mn-lt"/>
                        </a:rPr>
                        <a:t>9999000000</a:t>
                      </a:r>
                    </a:p>
                  </a:txBody>
                  <a:tcPr marL="9525" marR="9525" marT="9525" marB="0" anchor="ctr"/>
                </a:tc>
                <a:tc>
                  <a:txBody>
                    <a:bodyPr/>
                    <a:lstStyle/>
                    <a:p>
                      <a:pPr algn="ctr" fontAlgn="b"/>
                      <a:r>
                        <a:rPr lang="en-GB" sz="1200" b="0" i="0" u="none" strike="noStrike">
                          <a:solidFill>
                            <a:srgbClr val="000000"/>
                          </a:solidFill>
                          <a:effectLst/>
                          <a:latin typeface="+mn-lt"/>
                        </a:rPr>
                        <a:t>21271784078.00</a:t>
                      </a:r>
                    </a:p>
                  </a:txBody>
                  <a:tcPr marL="9525" marR="9525" marT="9525" marB="0" anchor="ctr"/>
                </a:tc>
                <a:tc>
                  <a:txBody>
                    <a:bodyPr/>
                    <a:lstStyle/>
                    <a:p>
                      <a:pPr algn="ctr" fontAlgn="b"/>
                      <a:r>
                        <a:rPr lang="en-GB" sz="1200" b="0" i="0" u="none" strike="noStrike">
                          <a:solidFill>
                            <a:srgbClr val="000000"/>
                          </a:solidFill>
                          <a:effectLst/>
                          <a:latin typeface="+mn-lt"/>
                        </a:rPr>
                        <a:t>30079309153.00</a:t>
                      </a:r>
                    </a:p>
                  </a:txBody>
                  <a:tcPr marL="9525" marR="9525" marT="9525" marB="0" anchor="ctr"/>
                </a:tc>
                <a:tc>
                  <a:txBody>
                    <a:bodyPr/>
                    <a:lstStyle/>
                    <a:p>
                      <a:pPr algn="ctr" fontAlgn="b"/>
                      <a:r>
                        <a:rPr lang="en-GB" sz="1200" b="0" i="0" u="none" strike="noStrike">
                          <a:solidFill>
                            <a:srgbClr val="000000"/>
                          </a:solidFill>
                          <a:effectLst/>
                          <a:latin typeface="+mn-lt"/>
                        </a:rPr>
                        <a:t>95.00</a:t>
                      </a:r>
                    </a:p>
                  </a:txBody>
                  <a:tcPr marL="9525" marR="9525" marT="9525" marB="0" anchor="ctr"/>
                </a:tc>
                <a:tc>
                  <a:txBody>
                    <a:bodyPr/>
                    <a:lstStyle/>
                    <a:p>
                      <a:pPr algn="ctr" fontAlgn="b"/>
                      <a:r>
                        <a:rPr lang="en-GB" sz="1200" b="0" i="0" u="none" strike="noStrike">
                          <a:solidFill>
                            <a:srgbClr val="000000"/>
                          </a:solidFill>
                          <a:effectLst/>
                          <a:latin typeface="+mn-lt"/>
                        </a:rPr>
                        <a:t>18384200000.00</a:t>
                      </a:r>
                    </a:p>
                  </a:txBody>
                  <a:tcPr marL="9525" marR="9525" marT="9525" marB="0" anchor="ctr"/>
                </a:tc>
                <a:tc>
                  <a:txBody>
                    <a:bodyPr/>
                    <a:lstStyle/>
                    <a:p>
                      <a:pPr algn="ctr" fontAlgn="b"/>
                      <a:r>
                        <a:rPr lang="en-GB" sz="1200" b="0" i="0" u="none" strike="noStrike" dirty="0">
                          <a:solidFill>
                            <a:srgbClr val="000000"/>
                          </a:solidFill>
                          <a:effectLst/>
                          <a:latin typeface="+mn-lt"/>
                        </a:rPr>
                        <a:t>103908300000.00</a:t>
                      </a:r>
                    </a:p>
                  </a:txBody>
                  <a:tcPr marL="9525" marR="9525" marT="9525" marB="0" anchor="ctr"/>
                </a:tc>
                <a:tc>
                  <a:txBody>
                    <a:bodyPr/>
                    <a:lstStyle/>
                    <a:p>
                      <a:pPr algn="ctr" fontAlgn="b"/>
                      <a:r>
                        <a:rPr lang="en-GB" sz="1200" b="0" i="0" u="none" strike="noStrike" dirty="0">
                          <a:solidFill>
                            <a:srgbClr val="000000"/>
                          </a:solidFill>
                          <a:effectLst/>
                          <a:latin typeface="+mn-lt"/>
                        </a:rPr>
                        <a:t>13.50</a:t>
                      </a:r>
                    </a:p>
                  </a:txBody>
                  <a:tcPr marL="9525" marR="9525" marT="9525" marB="0" anchor="ctr"/>
                </a:tc>
                <a:extLst>
                  <a:ext uri="{0D108BD9-81ED-4DB2-BD59-A6C34878D82A}">
                    <a16:rowId xmlns:a16="http://schemas.microsoft.com/office/drawing/2014/main" xmlns="" val="4081786225"/>
                  </a:ext>
                </a:extLst>
              </a:tr>
            </a:tbl>
          </a:graphicData>
        </a:graphic>
      </p:graphicFrame>
    </p:spTree>
    <p:extLst>
      <p:ext uri="{BB962C8B-B14F-4D97-AF65-F5344CB8AC3E}">
        <p14:creationId xmlns:p14="http://schemas.microsoft.com/office/powerpoint/2010/main" val="389095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BE3A35-5A51-4E14-8041-A1A7181255E8}"/>
              </a:ext>
            </a:extLst>
          </p:cNvPr>
          <p:cNvSpPr>
            <a:spLocks noGrp="1"/>
          </p:cNvSpPr>
          <p:nvPr>
            <p:ph type="title"/>
          </p:nvPr>
        </p:nvSpPr>
        <p:spPr/>
        <p:txBody>
          <a:bodyPr/>
          <a:lstStyle/>
          <a:p>
            <a:r>
              <a:rPr lang="en-GB" dirty="0"/>
              <a:t>Machine Learning Methods</a:t>
            </a:r>
          </a:p>
        </p:txBody>
      </p:sp>
      <p:sp>
        <p:nvSpPr>
          <p:cNvPr id="3" name="Content Placeholder 2">
            <a:extLst>
              <a:ext uri="{FF2B5EF4-FFF2-40B4-BE49-F238E27FC236}">
                <a16:creationId xmlns:a16="http://schemas.microsoft.com/office/drawing/2014/main" xmlns="" id="{E19854D7-B896-4E99-90E9-56213657696D}"/>
              </a:ext>
            </a:extLst>
          </p:cNvPr>
          <p:cNvSpPr>
            <a:spLocks noGrp="1"/>
          </p:cNvSpPr>
          <p:nvPr>
            <p:ph idx="1"/>
          </p:nvPr>
        </p:nvSpPr>
        <p:spPr/>
        <p:txBody>
          <a:bodyPr>
            <a:normAutofit/>
          </a:bodyPr>
          <a:lstStyle/>
          <a:p>
            <a:r>
              <a:rPr lang="en-GB" b="1" dirty="0"/>
              <a:t>Linear regression:</a:t>
            </a:r>
            <a:r>
              <a:rPr lang="en-GB" dirty="0"/>
              <a:t> To predict the </a:t>
            </a:r>
            <a:r>
              <a:rPr lang="en-GB" dirty="0" err="1"/>
              <a:t>Crunchbase</a:t>
            </a:r>
            <a:r>
              <a:rPr lang="en-GB" dirty="0"/>
              <a:t> rank of a prospective company, we are going to build a linear regression model. After building the model, we are going to test it on a dataset where we know the actual </a:t>
            </a:r>
            <a:r>
              <a:rPr lang="en-GB" dirty="0" err="1"/>
              <a:t>Crunchbase</a:t>
            </a:r>
            <a:r>
              <a:rPr lang="en-GB" dirty="0"/>
              <a:t> ranks of the companies and modify the model to increase accuracy.</a:t>
            </a:r>
          </a:p>
          <a:p>
            <a:r>
              <a:rPr lang="en-GB" b="1" dirty="0"/>
              <a:t>Principal Component Analysis: </a:t>
            </a:r>
            <a:r>
              <a:rPr lang="en-GB" dirty="0"/>
              <a:t>To </a:t>
            </a:r>
            <a:r>
              <a:rPr lang="en-GB" dirty="0" err="1"/>
              <a:t>analyze</a:t>
            </a:r>
            <a:r>
              <a:rPr lang="en-GB" dirty="0"/>
              <a:t> the effect of attributes on our target parameter, we are going to use the PCA method. We believe that it will provide insightful information about our set of attributes since the purpose of this project is to assess the success ratio of a company.</a:t>
            </a:r>
          </a:p>
          <a:p>
            <a:r>
              <a:rPr lang="en-GB" dirty="0"/>
              <a:t>By using these methods, not only we will be able to predict the </a:t>
            </a:r>
            <a:r>
              <a:rPr lang="en-GB" dirty="0" err="1"/>
              <a:t>Crunchbase</a:t>
            </a:r>
            <a:r>
              <a:rPr lang="en-GB" dirty="0"/>
              <a:t> ranks of the companies but we will also be able to make recommendations on which attribute to improve for a better success chance.</a:t>
            </a:r>
            <a:br>
              <a:rPr lang="en-GB" dirty="0"/>
            </a:br>
            <a:endParaRPr lang="en-GB" dirty="0"/>
          </a:p>
        </p:txBody>
      </p:sp>
    </p:spTree>
    <p:extLst>
      <p:ext uri="{BB962C8B-B14F-4D97-AF65-F5344CB8AC3E}">
        <p14:creationId xmlns:p14="http://schemas.microsoft.com/office/powerpoint/2010/main" val="423731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1A257-E39B-4B61-BF3C-4BF122F74F3B}"/>
              </a:ext>
            </a:extLst>
          </p:cNvPr>
          <p:cNvSpPr>
            <a:spLocks noGrp="1"/>
          </p:cNvSpPr>
          <p:nvPr>
            <p:ph type="title"/>
          </p:nvPr>
        </p:nvSpPr>
        <p:spPr/>
        <p:txBody>
          <a:bodyPr/>
          <a:lstStyle/>
          <a:p>
            <a:r>
              <a:rPr lang="tr-TR" dirty="0" smtClean="0"/>
              <a:t>Data </a:t>
            </a:r>
            <a:r>
              <a:rPr lang="tr-TR" dirty="0" err="1" smtClean="0"/>
              <a:t>Visualization</a:t>
            </a:r>
            <a:endParaRPr lang="en-GB" dirty="0"/>
          </a:p>
        </p:txBody>
      </p:sp>
      <p:graphicFrame>
        <p:nvGraphicFramePr>
          <p:cNvPr id="4" name="Content Placeholder 3"/>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673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6236E-958D-4255-9B52-B7D4BC64BBD9}"/>
              </a:ext>
            </a:extLst>
          </p:cNvPr>
          <p:cNvSpPr>
            <a:spLocks noGrp="1"/>
          </p:cNvSpPr>
          <p:nvPr>
            <p:ph type="title"/>
          </p:nvPr>
        </p:nvSpPr>
        <p:spPr/>
        <p:txBody>
          <a:bodyPr/>
          <a:lstStyle/>
          <a:p>
            <a:r>
              <a:rPr lang="tr-TR" dirty="0" smtClean="0"/>
              <a:t>Data </a:t>
            </a:r>
            <a:r>
              <a:rPr lang="tr-TR" dirty="0" err="1" smtClean="0"/>
              <a:t>Visualization</a:t>
            </a:r>
            <a:endParaRPr lang="en-GB" dirty="0"/>
          </a:p>
        </p:txBody>
      </p:sp>
      <p:graphicFrame>
        <p:nvGraphicFramePr>
          <p:cNvPr id="4" name="Content Placeholder 3"/>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452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699E5-78FD-48D6-923D-0EAC4AF2802A}"/>
              </a:ext>
            </a:extLst>
          </p:cNvPr>
          <p:cNvSpPr>
            <a:spLocks noGrp="1"/>
          </p:cNvSpPr>
          <p:nvPr>
            <p:ph type="title"/>
          </p:nvPr>
        </p:nvSpPr>
        <p:spPr/>
        <p:txBody>
          <a:bodyPr/>
          <a:lstStyle/>
          <a:p>
            <a:r>
              <a:rPr lang="tr-TR" dirty="0" smtClean="0"/>
              <a:t>Data </a:t>
            </a:r>
            <a:r>
              <a:rPr lang="tr-TR" dirty="0" err="1" smtClean="0"/>
              <a:t>Visualization</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7660275"/>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261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BFE6E-9FE6-42B3-A56F-FED4C3097C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62F45E23-A501-461B-B9F7-45BD46EE197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352395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29</TotalTime>
  <Words>396</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Data  Exploration  Report Group 8</vt:lpstr>
      <vt:lpstr>General Information about the Project</vt:lpstr>
      <vt:lpstr>Features</vt:lpstr>
      <vt:lpstr>Statistical Exploration of Features</vt:lpstr>
      <vt:lpstr>Machine Learning Methods</vt:lpstr>
      <vt:lpstr>Data Visualization</vt:lpstr>
      <vt:lpstr>Data Visualization</vt:lpstr>
      <vt:lpstr>Data Visualization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Report</dc:title>
  <dc:creator>Abdullah Bıldır</dc:creator>
  <cp:lastModifiedBy>Buse Ceren Göztepe</cp:lastModifiedBy>
  <cp:revision>6</cp:revision>
  <dcterms:created xsi:type="dcterms:W3CDTF">2019-04-16T20:12:04Z</dcterms:created>
  <dcterms:modified xsi:type="dcterms:W3CDTF">2019-04-16T20:51:55Z</dcterms:modified>
</cp:coreProperties>
</file>