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ff1e038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ff1e038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ff1e038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ff1e038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ff1e038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ff1e038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ff1e038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ff1e038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ff1e038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ff1e038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ff1e038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ff1e038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66fbc1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66fbc1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66fbc1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66fbc1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ff1e03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ff1e03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ff1e038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ff1e038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ff1e038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ff1e038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ff1e038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ff1e038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ff1e038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ff1e038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ff1e038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ff1e038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ff1e038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ff1e038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ff1e038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ff1e038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003650" y="13656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EC48W - Data Exploration Report</a:t>
            </a:r>
            <a:endParaRPr sz="4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T Sans Narrow"/>
                <a:ea typeface="PT Sans Narrow"/>
                <a:cs typeface="PT Sans Narrow"/>
                <a:sym typeface="PT Sans Narrow"/>
              </a:rPr>
              <a:t>Ömer Mustafa Atagül,  Ahmet Erdem Çetintaş, Zita Engels, Nida Nalbant, Ece Rende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Method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8520600" cy="3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k-NN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are technical analysis indicators </a:t>
            </a:r>
            <a:r>
              <a:rPr lang="en"/>
              <a:t>calculated</a:t>
            </a:r>
            <a:r>
              <a:rPr lang="en"/>
              <a:t> from OHLC prices and volume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technical analysis indicators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Moving Averages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Bollinger Bands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Stochastics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Relative Strength Index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Graphs of technical analysis indicators are in the following slides, but since we have 15 stocks, only AKBNK is shown as an example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Simple Moving Averages of AKBNK</a:t>
            </a:r>
            <a:endParaRPr b="1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13" y="647975"/>
            <a:ext cx="8343368" cy="43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Bollinger Bands</a:t>
            </a:r>
            <a:r>
              <a:rPr b="1" lang="en"/>
              <a:t> of AKBNK</a:t>
            </a:r>
            <a:endParaRPr b="1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863"/>
            <a:ext cx="8839199" cy="316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52400" y="4419350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commonly used parameters of (8,2)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Bollinger Bands of AKBNK, last 1 year</a:t>
            </a:r>
            <a:endParaRPr b="1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975"/>
            <a:ext cx="8839198" cy="300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152400" y="4419350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commonly used parameters of (8,2)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Stochastics of AKBNK, %K and %D lines</a:t>
            </a:r>
            <a:endParaRPr sz="1200"/>
          </a:p>
        </p:txBody>
      </p:sp>
      <p:sp>
        <p:nvSpPr>
          <p:cNvPr id="165" name="Google Shape;165;p26"/>
          <p:cNvSpPr txBox="1"/>
          <p:nvPr/>
        </p:nvSpPr>
        <p:spPr>
          <a:xfrm>
            <a:off x="558100" y="4675675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commonly used parameters of (14,3)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38" y="555488"/>
            <a:ext cx="8248726" cy="40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Stochastics</a:t>
            </a:r>
            <a:r>
              <a:rPr b="1" lang="en"/>
              <a:t> of AKBNK, %K and %D lines, last 1 year</a:t>
            </a:r>
            <a:endParaRPr sz="12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0" y="647975"/>
            <a:ext cx="8104701" cy="40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558100" y="4675675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commonly used parameters of (14,3)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RSI</a:t>
            </a:r>
            <a:r>
              <a:rPr b="1" lang="en"/>
              <a:t> of AKBNK</a:t>
            </a:r>
            <a:endParaRPr sz="12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63" y="571775"/>
            <a:ext cx="8081276" cy="4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558100" y="4675675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commonly used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parameter of 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2557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RSI of AKBNK, </a:t>
            </a:r>
            <a:r>
              <a:rPr b="1" lang="en"/>
              <a:t>last 1 year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0" y="571775"/>
            <a:ext cx="7806476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558100" y="4675675"/>
            <a:ext cx="7335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With the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commonly used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parameter of 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304825"/>
            <a:ext cx="8520600" cy="17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Obtained from </a:t>
            </a:r>
            <a:r>
              <a:rPr lang="en"/>
              <a:t>EC581</a:t>
            </a:r>
            <a:r>
              <a:rPr lang="en">
                <a:solidFill>
                  <a:srgbClr val="000000"/>
                </a:solidFill>
              </a:rPr>
              <a:t> course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15 stocks from BIST30 stocks, dated from 01/01/2009 to 31/12/2018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Consists of OHLC (Open, High, Low, Close) prices and volume of each stock for each day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38" y="2946625"/>
            <a:ext cx="8354925" cy="20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25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5 lines of first and last 2 stocks in 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0" y="1512375"/>
            <a:ext cx="8935700" cy="279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Prices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37900" y="1165975"/>
            <a:ext cx="1623600" cy="3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</a:t>
            </a:r>
            <a:r>
              <a:rPr lang="en" sz="2000"/>
              <a:t>pward trend with some </a:t>
            </a:r>
            <a:r>
              <a:rPr lang="en" sz="2000"/>
              <a:t>fluctuations</a:t>
            </a:r>
            <a:endParaRPr sz="2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75" y="1166000"/>
            <a:ext cx="7270575" cy="3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5500" y="190725"/>
            <a:ext cx="8520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Initial close prices are set to 1 to see the cumulative return. If we bought THYAO on 01/01/2009 with 1000 TL, we would have 24045 TL at the end of 2018.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075" y="772225"/>
            <a:ext cx="1821900" cy="421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8153"/>
            <a:ext cx="6826550" cy="404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Returns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0" y="1238862"/>
            <a:ext cx="675195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-2498" l="0" r="0" t="-2498"/>
          <a:stretch/>
        </p:blipFill>
        <p:spPr>
          <a:xfrm>
            <a:off x="132438" y="3127825"/>
            <a:ext cx="5897575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949925" y="1351375"/>
            <a:ext cx="2194200" cy="3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statistics to discuss: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 daily returns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0975" y="149375"/>
            <a:ext cx="8865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Biggest daily drops are on 03/06/2013, Gezi Parkı protests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</a:t>
            </a:r>
            <a:r>
              <a:rPr lang="en" sz="1600"/>
              <a:t>common</a:t>
            </a:r>
            <a:r>
              <a:rPr lang="en" sz="1600"/>
              <a:t> dates for maximum daily returns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standard deviation of returns can be a basic measure of high riskiness</a:t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1315325"/>
            <a:ext cx="20323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611" y="1315325"/>
            <a:ext cx="2092627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525" y="1315325"/>
            <a:ext cx="21907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 rot="10800000">
            <a:off x="1613525" y="15577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10800000">
            <a:off x="1613525" y="17863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10800000">
            <a:off x="1613525" y="24721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10800000">
            <a:off x="1613525" y="27007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10800000">
            <a:off x="1613525" y="29293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>
            <a:off x="1613525" y="33865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10800000">
            <a:off x="1613525" y="36151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10800000">
            <a:off x="1613525" y="4224750"/>
            <a:ext cx="6066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28950" y="155900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Since we have 15 stocks, we cannot put all the graphs of each stock here. So, a close look at the daily returns of AKBNK last year and through the whole period</a:t>
            </a:r>
            <a:endParaRPr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0" y="897875"/>
            <a:ext cx="2915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413" y="848734"/>
            <a:ext cx="2609169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50" y="2955271"/>
            <a:ext cx="2915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9071" y="2955271"/>
            <a:ext cx="24658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067400" y="1048000"/>
            <a:ext cx="27717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It is seen that daily returns fluctuate rapidly around 0 through time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Likewise in histograms, gathering around 0 is observed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022500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Daily volume graph of AKBNK</a:t>
            </a:r>
            <a:endParaRPr sz="15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88" y="1369400"/>
            <a:ext cx="6851025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