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80" r:id="rId3"/>
    <p:sldId id="292" r:id="rId4"/>
    <p:sldId id="284" r:id="rId5"/>
    <p:sldId id="285" r:id="rId6"/>
    <p:sldId id="286" r:id="rId7"/>
    <p:sldId id="293" r:id="rId8"/>
    <p:sldId id="288" r:id="rId9"/>
    <p:sldId id="289" r:id="rId10"/>
    <p:sldId id="294" r:id="rId11"/>
    <p:sldId id="295" r:id="rId12"/>
    <p:sldId id="297" r:id="rId13"/>
    <p:sldId id="298" r:id="rId14"/>
    <p:sldId id="299" r:id="rId15"/>
    <p:sldId id="296" r:id="rId16"/>
    <p:sldId id="310" r:id="rId17"/>
    <p:sldId id="309" r:id="rId18"/>
    <p:sldId id="320" r:id="rId19"/>
    <p:sldId id="302" r:id="rId20"/>
    <p:sldId id="303" r:id="rId21"/>
    <p:sldId id="317" r:id="rId22"/>
    <p:sldId id="318" r:id="rId23"/>
    <p:sldId id="304" r:id="rId24"/>
    <p:sldId id="311" r:id="rId25"/>
    <p:sldId id="314" r:id="rId26"/>
    <p:sldId id="321" r:id="rId27"/>
  </p:sldIdLst>
  <p:sldSz cx="12192000" cy="6858000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5749A-7190-524D-96D9-1D7F643CDFCD}" v="203" dt="2022-07-21T08:08:12.734"/>
    <p1510:client id="{38A639E9-A437-1AA0-4FE1-5FF8A6588AAF}" v="2460" dt="2022-07-21T00:36:58.582"/>
    <p1510:client id="{4A2D6745-4B7D-CAE4-04E0-9AA0BF42BA6B}" v="100" dt="2022-07-20T12:40:50.712"/>
    <p1510:client id="{4C16AFF1-5A51-E235-1617-06287D0809EA}" v="93" dt="2022-07-21T07:06:22.925"/>
    <p1510:client id="{6A0F5C43-25CB-3206-0CB1-F5254FA65087}" v="246" dt="2022-07-21T07:06:38.775"/>
    <p1510:client id="{B4BF7ABC-89C2-FADC-A426-3E5B72B607DC}" v="339" dt="2022-07-20T19:46:52.035"/>
  </p1510:revLst>
</p1510:revInfo>
</file>

<file path=ppt/tableStyles.xml><?xml version="1.0" encoding="utf-8"?>
<a:tblStyleLst xmlns:a="http://schemas.openxmlformats.org/drawingml/2006/main" def="{C7C2DCE7-8560-4C75-A5F5-E4BB053164F4}">
  <a:tblStyle styleId="{C7C2DCE7-8560-4C75-A5F5-E4BB05316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>
        <p:guide orient="horz" pos="216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60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130180" y="6408271"/>
            <a:ext cx="766981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25453" y="1762188"/>
            <a:ext cx="11345200" cy="46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9033245" y="6473313"/>
            <a:ext cx="273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14883" y="6473313"/>
            <a:ext cx="861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25453" y="994334"/>
            <a:ext cx="11345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20150416 tum logo blau png fina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7881" y="324685"/>
            <a:ext cx="811136" cy="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843088" y="1569416"/>
            <a:ext cx="85089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/>
              <a:t>Predicting Carbon Emission Levels of </a:t>
            </a:r>
            <a:br>
              <a:rPr lang="en-US"/>
            </a:br>
            <a:r>
              <a:rPr lang="en-US"/>
              <a:t>Neural Network Architectures</a:t>
            </a:r>
            <a:endParaRPr lang="de-DE"/>
          </a:p>
          <a:p>
            <a:pPr marL="0" lvl="0" indent="0" algn="ctr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834690" y="3358962"/>
            <a:ext cx="85089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GB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GB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GB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Baran Deniz Korkmaz, Baris Tura, Niklas Kemper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Supervisor: Bertrand Charpentier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21.07.2022</a:t>
            </a:r>
            <a:endParaRPr/>
          </a:p>
        </p:txBody>
      </p:sp>
      <p:pic>
        <p:nvPicPr>
          <p:cNvPr id="84" name="Google Shape;84;p13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102" y="3051361"/>
            <a:ext cx="3892489" cy="339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Dataset Generation</a:t>
            </a:r>
            <a:endParaRPr lang="de-DE"/>
          </a:p>
        </p:txBody>
      </p:sp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7375089E-F613-398A-27E0-B4BF8D19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10" y="2589233"/>
            <a:ext cx="2950590" cy="1967444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2EE9249-6F7B-EC87-2344-8891AC11352F}"/>
              </a:ext>
            </a:extLst>
          </p:cNvPr>
          <p:cNvCxnSpPr/>
          <p:nvPr/>
        </p:nvCxnSpPr>
        <p:spPr>
          <a:xfrm flipV="1">
            <a:off x="6096001" y="2752627"/>
            <a:ext cx="1206631" cy="820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91A9FA8-EB0E-60F4-1E64-3F0AC8E6AC34}"/>
              </a:ext>
            </a:extLst>
          </p:cNvPr>
          <p:cNvCxnSpPr>
            <a:stCxn id="6" idx="3"/>
          </p:cNvCxnSpPr>
          <p:nvPr/>
        </p:nvCxnSpPr>
        <p:spPr>
          <a:xfrm>
            <a:off x="6096001" y="3572956"/>
            <a:ext cx="1206631" cy="744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22D061-BFE6-C776-B063-E5FD2E4C66B6}"/>
              </a:ext>
            </a:extLst>
          </p:cNvPr>
          <p:cNvSpPr txBox="1"/>
          <p:nvPr/>
        </p:nvSpPr>
        <p:spPr>
          <a:xfrm>
            <a:off x="7527545" y="2598739"/>
            <a:ext cx="185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Layer-wise</a:t>
            </a:r>
            <a:endParaRPr lang="de-DE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FCA2-8DEE-8F82-E269-57D8670A6793}"/>
              </a:ext>
            </a:extLst>
          </p:cNvPr>
          <p:cNvSpPr txBox="1"/>
          <p:nvPr/>
        </p:nvSpPr>
        <p:spPr>
          <a:xfrm>
            <a:off x="7527544" y="4128160"/>
            <a:ext cx="185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Model-wise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24137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Dataset Generation</a:t>
            </a:r>
            <a:endParaRPr lang="de-DE"/>
          </a:p>
        </p:txBody>
      </p:sp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7375089E-F613-398A-27E0-B4BF8D19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36" y="641805"/>
            <a:ext cx="1503506" cy="10025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2EE9249-6F7B-EC87-2344-8891AC11352F}"/>
              </a:ext>
            </a:extLst>
          </p:cNvPr>
          <p:cNvCxnSpPr>
            <a:cxnSpLocks/>
          </p:cNvCxnSpPr>
          <p:nvPr/>
        </p:nvCxnSpPr>
        <p:spPr>
          <a:xfrm flipV="1">
            <a:off x="6944243" y="747811"/>
            <a:ext cx="435047" cy="402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91A9FA8-EB0E-60F4-1E64-3F0AC8E6AC3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44243" y="1143071"/>
            <a:ext cx="435047" cy="4230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22D061-BFE6-C776-B063-E5FD2E4C66B6}"/>
              </a:ext>
            </a:extLst>
          </p:cNvPr>
          <p:cNvSpPr txBox="1"/>
          <p:nvPr/>
        </p:nvSpPr>
        <p:spPr>
          <a:xfrm>
            <a:off x="7383772" y="617005"/>
            <a:ext cx="116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Layer-wise</a:t>
            </a:r>
            <a:endParaRPr lang="de-DE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FCA2-8DEE-8F82-E269-57D8670A6793}"/>
              </a:ext>
            </a:extLst>
          </p:cNvPr>
          <p:cNvSpPr txBox="1"/>
          <p:nvPr/>
        </p:nvSpPr>
        <p:spPr>
          <a:xfrm>
            <a:off x="7379290" y="1429223"/>
            <a:ext cx="1088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4"/>
                </a:solidFill>
              </a:rPr>
              <a:t>Model-wise</a:t>
            </a:r>
            <a:endParaRPr lang="de-DE" sz="1400">
              <a:solidFill>
                <a:schemeClr val="accent4"/>
              </a:solidFill>
            </a:endParaRP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A713B82-795C-00FA-3785-279C02FB4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94964"/>
              </p:ext>
            </p:extLst>
          </p:nvPr>
        </p:nvGraphicFramePr>
        <p:xfrm>
          <a:off x="2538016" y="1690833"/>
          <a:ext cx="6649040" cy="3632200"/>
        </p:xfrm>
        <a:graphic>
          <a:graphicData uri="http://schemas.openxmlformats.org/drawingml/2006/table">
            <a:tbl>
              <a:tblPr firstRow="1" bandRow="1">
                <a:tableStyleId>{C7C2DCE7-8560-4C75-A5F5-E4BB053164F4}</a:tableStyleId>
              </a:tblPr>
              <a:tblGrid>
                <a:gridCol w="1329808">
                  <a:extLst>
                    <a:ext uri="{9D8B030D-6E8A-4147-A177-3AD203B41FA5}">
                      <a16:colId xmlns:a16="http://schemas.microsoft.com/office/drawing/2014/main" val="3909880428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685553572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1866946899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1261029344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372738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Batch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Energy Consumption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836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DenseNet121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0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Pooling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919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Dense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96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768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VGG16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132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19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Pooling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940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2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71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Dataset Generation</a:t>
            </a:r>
            <a:endParaRPr lang="de-DE"/>
          </a:p>
        </p:txBody>
      </p:sp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7375089E-F613-398A-27E0-B4BF8D19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36" y="641805"/>
            <a:ext cx="1503506" cy="10025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2EE9249-6F7B-EC87-2344-8891AC11352F}"/>
              </a:ext>
            </a:extLst>
          </p:cNvPr>
          <p:cNvCxnSpPr>
            <a:cxnSpLocks/>
          </p:cNvCxnSpPr>
          <p:nvPr/>
        </p:nvCxnSpPr>
        <p:spPr>
          <a:xfrm flipV="1">
            <a:off x="6944243" y="747811"/>
            <a:ext cx="435047" cy="402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91A9FA8-EB0E-60F4-1E64-3F0AC8E6AC3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44243" y="1143071"/>
            <a:ext cx="435047" cy="4230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22D061-BFE6-C776-B063-E5FD2E4C66B6}"/>
              </a:ext>
            </a:extLst>
          </p:cNvPr>
          <p:cNvSpPr txBox="1"/>
          <p:nvPr/>
        </p:nvSpPr>
        <p:spPr>
          <a:xfrm>
            <a:off x="7383772" y="617005"/>
            <a:ext cx="116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Layer-wise</a:t>
            </a:r>
            <a:endParaRPr lang="de-DE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FCA2-8DEE-8F82-E269-57D8670A6793}"/>
              </a:ext>
            </a:extLst>
          </p:cNvPr>
          <p:cNvSpPr txBox="1"/>
          <p:nvPr/>
        </p:nvSpPr>
        <p:spPr>
          <a:xfrm>
            <a:off x="7379290" y="1429223"/>
            <a:ext cx="1088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4"/>
                </a:solidFill>
              </a:rPr>
              <a:t>Model-wise</a:t>
            </a:r>
            <a:endParaRPr lang="de-DE" sz="1400">
              <a:solidFill>
                <a:schemeClr val="accent4"/>
              </a:solidFill>
            </a:endParaRP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A713B82-795C-00FA-3785-279C02FB4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04636"/>
              </p:ext>
            </p:extLst>
          </p:nvPr>
        </p:nvGraphicFramePr>
        <p:xfrm>
          <a:off x="2538016" y="1690833"/>
          <a:ext cx="6649040" cy="3632200"/>
        </p:xfrm>
        <a:graphic>
          <a:graphicData uri="http://schemas.openxmlformats.org/drawingml/2006/table">
            <a:tbl>
              <a:tblPr firstRow="1" bandRow="1">
                <a:tableStyleId>{C7C2DCE7-8560-4C75-A5F5-E4BB053164F4}</a:tableStyleId>
              </a:tblPr>
              <a:tblGrid>
                <a:gridCol w="1329808">
                  <a:extLst>
                    <a:ext uri="{9D8B030D-6E8A-4147-A177-3AD203B41FA5}">
                      <a16:colId xmlns:a16="http://schemas.microsoft.com/office/drawing/2014/main" val="3909880428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685553572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1866946899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1261029344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372738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Batch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Energy Consumption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836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DenseNet121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0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Pooling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919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Dense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96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768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VGG16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132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19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Pooling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940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2160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DF0C17-91DE-41CF-7947-C2106A678586}"/>
              </a:ext>
            </a:extLst>
          </p:cNvPr>
          <p:cNvSpPr/>
          <p:nvPr/>
        </p:nvSpPr>
        <p:spPr>
          <a:xfrm>
            <a:off x="3897550" y="2237363"/>
            <a:ext cx="5289507" cy="311285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F56A6-EFA0-0939-F659-E541EB3D3567}"/>
                  </a:ext>
                </a:extLst>
              </p:cNvPr>
              <p:cNvSpPr txBox="1"/>
              <p:nvPr/>
            </p:nvSpPr>
            <p:spPr>
              <a:xfrm>
                <a:off x="2194355" y="5607207"/>
                <a:ext cx="78032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𝑘𝑒𝑟𝑛𝑒𝑙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𝑠𝑡𝑟𝑖𝑑𝑒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,    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F56A6-EFA0-0939-F659-E541EB3D3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355" y="5607207"/>
                <a:ext cx="7803290" cy="215444"/>
              </a:xfrm>
              <a:prstGeom prst="rect">
                <a:avLst/>
              </a:prstGeom>
              <a:blipFill>
                <a:blip r:embed="rId3"/>
                <a:stretch>
                  <a:fillRect b="-470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6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Dataset Generation</a:t>
            </a:r>
            <a:endParaRPr lang="de-DE"/>
          </a:p>
        </p:txBody>
      </p:sp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7375089E-F613-398A-27E0-B4BF8D19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36" y="641805"/>
            <a:ext cx="1503506" cy="10025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2EE9249-6F7B-EC87-2344-8891AC11352F}"/>
              </a:ext>
            </a:extLst>
          </p:cNvPr>
          <p:cNvCxnSpPr>
            <a:cxnSpLocks/>
          </p:cNvCxnSpPr>
          <p:nvPr/>
        </p:nvCxnSpPr>
        <p:spPr>
          <a:xfrm flipV="1">
            <a:off x="6944243" y="747811"/>
            <a:ext cx="435047" cy="402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91A9FA8-EB0E-60F4-1E64-3F0AC8E6AC3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44243" y="1143071"/>
            <a:ext cx="435047" cy="4230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22D061-BFE6-C776-B063-E5FD2E4C66B6}"/>
              </a:ext>
            </a:extLst>
          </p:cNvPr>
          <p:cNvSpPr txBox="1"/>
          <p:nvPr/>
        </p:nvSpPr>
        <p:spPr>
          <a:xfrm>
            <a:off x="7383772" y="617005"/>
            <a:ext cx="116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Layer-wise</a:t>
            </a:r>
            <a:endParaRPr lang="de-DE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FCA2-8DEE-8F82-E269-57D8670A6793}"/>
              </a:ext>
            </a:extLst>
          </p:cNvPr>
          <p:cNvSpPr txBox="1"/>
          <p:nvPr/>
        </p:nvSpPr>
        <p:spPr>
          <a:xfrm>
            <a:off x="7379290" y="1429223"/>
            <a:ext cx="1088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4"/>
                </a:solidFill>
              </a:rPr>
              <a:t>Model-wise</a:t>
            </a:r>
            <a:endParaRPr lang="de-DE" sz="1400">
              <a:solidFill>
                <a:schemeClr val="accent4"/>
              </a:solidFill>
            </a:endParaRP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A713B82-795C-00FA-3785-279C02FB4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44228"/>
              </p:ext>
            </p:extLst>
          </p:nvPr>
        </p:nvGraphicFramePr>
        <p:xfrm>
          <a:off x="2538016" y="1690833"/>
          <a:ext cx="6649040" cy="3632200"/>
        </p:xfrm>
        <a:graphic>
          <a:graphicData uri="http://schemas.openxmlformats.org/drawingml/2006/table">
            <a:tbl>
              <a:tblPr firstRow="1" bandRow="1">
                <a:tableStyleId>{C7C2DCE7-8560-4C75-A5F5-E4BB053164F4}</a:tableStyleId>
              </a:tblPr>
              <a:tblGrid>
                <a:gridCol w="1329808">
                  <a:extLst>
                    <a:ext uri="{9D8B030D-6E8A-4147-A177-3AD203B41FA5}">
                      <a16:colId xmlns:a16="http://schemas.microsoft.com/office/drawing/2014/main" val="3909880428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685553572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1866946899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1261029344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372738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Batch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Energy Consumption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836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DenseNet121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0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Pooling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919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Dense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96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768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VGG16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132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19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Pooling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940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b="1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 ⋮</a:t>
                      </a:r>
                      <a:endParaRPr lang="de-DE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2160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DF0C17-91DE-41CF-7947-C2106A678586}"/>
              </a:ext>
            </a:extLst>
          </p:cNvPr>
          <p:cNvSpPr/>
          <p:nvPr/>
        </p:nvSpPr>
        <p:spPr>
          <a:xfrm>
            <a:off x="3897550" y="2581872"/>
            <a:ext cx="5289507" cy="311285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681DE0-460A-A71B-290B-3C21BD4A1764}"/>
                  </a:ext>
                </a:extLst>
              </p:cNvPr>
              <p:cNvSpPr txBox="1"/>
              <p:nvPr/>
            </p:nvSpPr>
            <p:spPr>
              <a:xfrm>
                <a:off x="2326410" y="5571177"/>
                <a:ext cx="7539180" cy="219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𝑝𝑜𝑜𝑙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𝑝𝑜𝑜𝑙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𝑠𝑡𝑟𝑖𝑑𝑒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681DE0-460A-A71B-290B-3C21BD4A1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410" y="5571177"/>
                <a:ext cx="7539180" cy="219484"/>
              </a:xfrm>
              <a:prstGeom prst="rect">
                <a:avLst/>
              </a:prstGeom>
              <a:blipFill>
                <a:blip r:embed="rId3"/>
                <a:stretch>
                  <a:fillRect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39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Dataset Generation</a:t>
            </a:r>
            <a:endParaRPr lang="de-DE"/>
          </a:p>
        </p:txBody>
      </p:sp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7375089E-F613-398A-27E0-B4BF8D19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36" y="641805"/>
            <a:ext cx="1503506" cy="10025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2EE9249-6F7B-EC87-2344-8891AC11352F}"/>
              </a:ext>
            </a:extLst>
          </p:cNvPr>
          <p:cNvCxnSpPr>
            <a:cxnSpLocks/>
          </p:cNvCxnSpPr>
          <p:nvPr/>
        </p:nvCxnSpPr>
        <p:spPr>
          <a:xfrm flipV="1">
            <a:off x="6944243" y="747811"/>
            <a:ext cx="435047" cy="402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91A9FA8-EB0E-60F4-1E64-3F0AC8E6AC3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44243" y="1143071"/>
            <a:ext cx="435047" cy="4230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22D061-BFE6-C776-B063-E5FD2E4C66B6}"/>
              </a:ext>
            </a:extLst>
          </p:cNvPr>
          <p:cNvSpPr txBox="1"/>
          <p:nvPr/>
        </p:nvSpPr>
        <p:spPr>
          <a:xfrm>
            <a:off x="7383772" y="617005"/>
            <a:ext cx="116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Layer-wise</a:t>
            </a:r>
            <a:endParaRPr lang="de-DE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FCA2-8DEE-8F82-E269-57D8670A6793}"/>
              </a:ext>
            </a:extLst>
          </p:cNvPr>
          <p:cNvSpPr txBox="1"/>
          <p:nvPr/>
        </p:nvSpPr>
        <p:spPr>
          <a:xfrm>
            <a:off x="7379290" y="1429223"/>
            <a:ext cx="1088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4"/>
                </a:solidFill>
              </a:rPr>
              <a:t>Model-wise</a:t>
            </a:r>
            <a:endParaRPr lang="de-DE" sz="1400">
              <a:solidFill>
                <a:schemeClr val="accent4"/>
              </a:solidFill>
            </a:endParaRP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A713B82-795C-00FA-3785-279C02FB4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48543"/>
              </p:ext>
            </p:extLst>
          </p:nvPr>
        </p:nvGraphicFramePr>
        <p:xfrm>
          <a:off x="2538016" y="1690833"/>
          <a:ext cx="6649040" cy="3632200"/>
        </p:xfrm>
        <a:graphic>
          <a:graphicData uri="http://schemas.openxmlformats.org/drawingml/2006/table">
            <a:tbl>
              <a:tblPr firstRow="1" bandRow="1">
                <a:tableStyleId>{C7C2DCE7-8560-4C75-A5F5-E4BB053164F4}</a:tableStyleId>
              </a:tblPr>
              <a:tblGrid>
                <a:gridCol w="1329808">
                  <a:extLst>
                    <a:ext uri="{9D8B030D-6E8A-4147-A177-3AD203B41FA5}">
                      <a16:colId xmlns:a16="http://schemas.microsoft.com/office/drawing/2014/main" val="3909880428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685553572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1866946899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1261029344"/>
                    </a:ext>
                  </a:extLst>
                </a:gridCol>
                <a:gridCol w="1329808">
                  <a:extLst>
                    <a:ext uri="{9D8B030D-6E8A-4147-A177-3AD203B41FA5}">
                      <a16:colId xmlns:a16="http://schemas.microsoft.com/office/drawing/2014/main" val="3727384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Batch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Energy Consumption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836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DenseNet121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07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Pooling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919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Dense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96876"/>
                  </a:ext>
                </a:extLst>
              </a:tr>
              <a:tr h="235901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768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VGG16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132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Conv2D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19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Pooling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940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21605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DF0C17-91DE-41CF-7947-C2106A678586}"/>
              </a:ext>
            </a:extLst>
          </p:cNvPr>
          <p:cNvSpPr/>
          <p:nvPr/>
        </p:nvSpPr>
        <p:spPr>
          <a:xfrm>
            <a:off x="3897550" y="2993510"/>
            <a:ext cx="5289507" cy="311285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B459D3-1D5D-EB19-5228-BDF47C55AC84}"/>
                  </a:ext>
                </a:extLst>
              </p:cNvPr>
              <p:cNvSpPr txBox="1"/>
              <p:nvPr/>
            </p:nvSpPr>
            <p:spPr>
              <a:xfrm>
                <a:off x="2443114" y="5575217"/>
                <a:ext cx="6737614" cy="219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𝑑𝑒𝑛𝑠𝑒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h𝑖𝑑𝑑𝑒𝑛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,    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B459D3-1D5D-EB19-5228-BDF47C55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14" y="5575217"/>
                <a:ext cx="6737614" cy="219484"/>
              </a:xfrm>
              <a:prstGeom prst="rect">
                <a:avLst/>
              </a:prstGeom>
              <a:blipFill>
                <a:blip r:embed="rId3"/>
                <a:stretch>
                  <a:fillRect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85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15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Dataset Generation</a:t>
            </a:r>
            <a:endParaRPr lang="de-DE"/>
          </a:p>
        </p:txBody>
      </p:sp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7375089E-F613-398A-27E0-B4BF8D19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36" y="641805"/>
            <a:ext cx="1503506" cy="10025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2EE9249-6F7B-EC87-2344-8891AC11352F}"/>
              </a:ext>
            </a:extLst>
          </p:cNvPr>
          <p:cNvCxnSpPr>
            <a:cxnSpLocks/>
          </p:cNvCxnSpPr>
          <p:nvPr/>
        </p:nvCxnSpPr>
        <p:spPr>
          <a:xfrm flipV="1">
            <a:off x="6944243" y="747811"/>
            <a:ext cx="435047" cy="402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91A9FA8-EB0E-60F4-1E64-3F0AC8E6AC3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44243" y="1143071"/>
            <a:ext cx="435047" cy="4230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22D061-BFE6-C776-B063-E5FD2E4C66B6}"/>
              </a:ext>
            </a:extLst>
          </p:cNvPr>
          <p:cNvSpPr txBox="1"/>
          <p:nvPr/>
        </p:nvSpPr>
        <p:spPr>
          <a:xfrm>
            <a:off x="7383772" y="617005"/>
            <a:ext cx="116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4"/>
                </a:solidFill>
              </a:rPr>
              <a:t>Layer-wise</a:t>
            </a:r>
            <a:endParaRPr lang="de-DE" sz="140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3FCA2-8DEE-8F82-E269-57D8670A6793}"/>
              </a:ext>
            </a:extLst>
          </p:cNvPr>
          <p:cNvSpPr txBox="1"/>
          <p:nvPr/>
        </p:nvSpPr>
        <p:spPr>
          <a:xfrm>
            <a:off x="7379290" y="1429223"/>
            <a:ext cx="1088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Model-wise</a:t>
            </a:r>
            <a:endParaRPr lang="de-DE" sz="1400">
              <a:solidFill>
                <a:schemeClr val="tx1"/>
              </a:solidFill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D67E08F-4517-1A84-4423-D8345369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44939"/>
              </p:ext>
            </p:extLst>
          </p:nvPr>
        </p:nvGraphicFramePr>
        <p:xfrm>
          <a:off x="3048000" y="1865557"/>
          <a:ext cx="6096000" cy="1483360"/>
        </p:xfrm>
        <a:graphic>
          <a:graphicData uri="http://schemas.openxmlformats.org/drawingml/2006/table">
            <a:tbl>
              <a:tblPr firstRow="1" bandRow="1">
                <a:tableStyleId>{C7C2DCE7-8560-4C75-A5F5-E4BB053164F4}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13095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024499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641736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81685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Batch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 Size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Energy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7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DenseNet121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0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VGG16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3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b="1">
                          <a:latin typeface="MS Mincho"/>
                          <a:ea typeface="MS Mincho"/>
                        </a:rPr>
                        <a:t> 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29953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07174B-6BBB-55DA-CB9D-AC2B452145EB}"/>
              </a:ext>
            </a:extLst>
          </p:cNvPr>
          <p:cNvSpPr/>
          <p:nvPr/>
        </p:nvSpPr>
        <p:spPr>
          <a:xfrm>
            <a:off x="3048000" y="2241442"/>
            <a:ext cx="6096000" cy="311285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86EBE-B334-A221-4719-3A99874BA164}"/>
                  </a:ext>
                </a:extLst>
              </p:cNvPr>
              <p:cNvSpPr txBox="1"/>
              <p:nvPr/>
            </p:nvSpPr>
            <p:spPr>
              <a:xfrm>
                <a:off x="5157987" y="3570138"/>
                <a:ext cx="1876026" cy="219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×8</m:t>
                          </m:r>
                        </m:sup>
                      </m:sSup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86EBE-B334-A221-4719-3A99874B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987" y="3570138"/>
                <a:ext cx="1876026" cy="219227"/>
              </a:xfrm>
              <a:prstGeom prst="rect">
                <a:avLst/>
              </a:prstGeom>
              <a:blipFill>
                <a:blip r:embed="rId3"/>
                <a:stretch>
                  <a:fillRect l="-649" t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364F5B-5508-4E01-FABE-E13B65173631}"/>
                  </a:ext>
                </a:extLst>
              </p:cNvPr>
              <p:cNvSpPr txBox="1"/>
              <p:nvPr/>
            </p:nvSpPr>
            <p:spPr>
              <a:xfrm>
                <a:off x="2501200" y="4014776"/>
                <a:ext cx="5033237" cy="23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364F5B-5508-4E01-FABE-E13B6517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00" y="4014776"/>
                <a:ext cx="5033237" cy="232436"/>
              </a:xfrm>
              <a:prstGeom prst="rect">
                <a:avLst/>
              </a:prstGeom>
              <a:blipFill>
                <a:blip r:embed="rId4"/>
                <a:stretch>
                  <a:fillRect t="-2632" r="-60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BC1DE9-B87D-BCA5-4FEF-09E2CE738907}"/>
                  </a:ext>
                </a:extLst>
              </p:cNvPr>
              <p:cNvSpPr txBox="1"/>
              <p:nvPr/>
            </p:nvSpPr>
            <p:spPr>
              <a:xfrm>
                <a:off x="6355237" y="3977106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BC1DE9-B87D-BCA5-4FEF-09E2CE738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7" y="3977106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3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/>
              <a:t>Number of Models in the Dataset Splits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16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987963"/>
          </a:xfrm>
        </p:spPr>
        <p:txBody>
          <a:bodyPr/>
          <a:lstStyle/>
          <a:p>
            <a:r>
              <a:rPr lang="en-US"/>
              <a:t>Dataset Generation</a:t>
            </a:r>
          </a:p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02DA28-28CB-728F-F392-0B27C16D4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17742"/>
              </p:ext>
            </p:extLst>
          </p:nvPr>
        </p:nvGraphicFramePr>
        <p:xfrm>
          <a:off x="3819068" y="2942251"/>
          <a:ext cx="5120640" cy="1483360"/>
        </p:xfrm>
        <a:graphic>
          <a:graphicData uri="http://schemas.openxmlformats.org/drawingml/2006/table">
            <a:tbl>
              <a:tblPr firstRow="1" bandRow="1">
                <a:tableStyleId>{C7C2DCE7-8560-4C75-A5F5-E4BB053164F4}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29157768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66272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 of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4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Training (incl. 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2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5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91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/>
              <a:t>Number of </a:t>
            </a:r>
            <a:r>
              <a:rPr lang="en-US" err="1"/>
              <a:t>Occurences</a:t>
            </a:r>
            <a:r>
              <a:rPr lang="en-US"/>
              <a:t> for Each Layer Type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17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 dirty="0"/>
              <a:t>Data Analysis and Insights</a:t>
            </a:r>
            <a:endParaRPr lang="de-DE" dirty="0"/>
          </a:p>
        </p:txBody>
      </p:sp>
      <p:pic>
        <p:nvPicPr>
          <p:cNvPr id="8" name="Picture 7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38B8D9C2-5D15-8CA1-8622-046AEC61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92" y="1471736"/>
            <a:ext cx="6596133" cy="49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5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6852" y="1236084"/>
            <a:ext cx="8508900" cy="4699500"/>
          </a:xfrm>
        </p:spPr>
        <p:txBody>
          <a:bodyPr/>
          <a:lstStyle/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dirty="0"/>
              <a:t>Comparison of dataset size with </a:t>
            </a:r>
            <a:r>
              <a:rPr lang="en-US" dirty="0" err="1"/>
              <a:t>NeuralPower</a:t>
            </a:r>
            <a:r>
              <a:rPr lang="en-US" dirty="0"/>
              <a:t> (Cai et. Al)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18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 dirty="0"/>
              <a:t>Data Analysis and Insights</a:t>
            </a:r>
            <a:endParaRPr lang="de-DE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C03FAB6-159E-03CE-3573-6CAF92B4FA2C}"/>
              </a:ext>
            </a:extLst>
          </p:cNvPr>
          <p:cNvSpPr txBox="1">
            <a:spLocks/>
          </p:cNvSpPr>
          <p:nvPr/>
        </p:nvSpPr>
        <p:spPr>
          <a:xfrm>
            <a:off x="1846203" y="6309502"/>
            <a:ext cx="8651414" cy="42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/>
              <a:buChar char="•"/>
            </a:pPr>
            <a:r>
              <a:rPr lang="de-DE" sz="1200" err="1"/>
              <a:t>NeuralPower</a:t>
            </a:r>
            <a:r>
              <a:rPr lang="de-DE" sz="1200"/>
              <a:t> (Cai et al, 2017): 116 Fully-</a:t>
            </a:r>
            <a:r>
              <a:rPr lang="de-DE" sz="1200" err="1"/>
              <a:t>Connected</a:t>
            </a:r>
            <a:r>
              <a:rPr lang="de-DE" sz="1200"/>
              <a:t>, 858 </a:t>
            </a:r>
            <a:r>
              <a:rPr lang="de-DE" sz="1200" err="1"/>
              <a:t>Convolutional</a:t>
            </a:r>
            <a:r>
              <a:rPr lang="de-DE" sz="1200"/>
              <a:t>, and 216 Pooling </a:t>
            </a:r>
            <a:r>
              <a:rPr lang="de-DE" sz="1200" err="1"/>
              <a:t>Layers</a:t>
            </a:r>
            <a:r>
              <a:rPr lang="de-DE" sz="1200"/>
              <a:t>.</a:t>
            </a:r>
            <a:endParaRPr lang="en-US" sz="1200"/>
          </a:p>
          <a:p>
            <a:pPr marL="0" indent="0">
              <a:lnSpc>
                <a:spcPct val="113999"/>
              </a:lnSpc>
            </a:pPr>
            <a:r>
              <a:rPr lang="de-DE" sz="1200"/>
              <a:t>Cai, </a:t>
            </a:r>
            <a:r>
              <a:rPr lang="de-DE" sz="1200" err="1"/>
              <a:t>Ermao</a:t>
            </a:r>
            <a:r>
              <a:rPr lang="de-DE" sz="1200"/>
              <a:t>, et al. "</a:t>
            </a:r>
            <a:r>
              <a:rPr lang="de-DE" sz="1200" err="1"/>
              <a:t>NeuralPower</a:t>
            </a:r>
            <a:r>
              <a:rPr lang="de-DE" sz="1200"/>
              <a:t> : </a:t>
            </a:r>
            <a:r>
              <a:rPr lang="de-DE" sz="1200" err="1"/>
              <a:t>Predict</a:t>
            </a:r>
            <a:r>
              <a:rPr lang="de-DE" sz="1200"/>
              <a:t> and Deploy Energy-</a:t>
            </a:r>
            <a:r>
              <a:rPr lang="de-DE" sz="1200" err="1"/>
              <a:t>Efficient</a:t>
            </a:r>
            <a:r>
              <a:rPr lang="de-DE" sz="1200"/>
              <a:t> </a:t>
            </a:r>
            <a:r>
              <a:rPr lang="de-DE" sz="1200" err="1"/>
              <a:t>Convolutional</a:t>
            </a:r>
            <a:r>
              <a:rPr lang="de-DE" sz="1200"/>
              <a:t> </a:t>
            </a:r>
            <a:r>
              <a:rPr lang="de-DE" sz="1200" err="1"/>
              <a:t>Neural</a:t>
            </a:r>
            <a:r>
              <a:rPr lang="de-DE" sz="1200"/>
              <a:t> Networks", ACML 2017, 2017.</a:t>
            </a:r>
          </a:p>
          <a:p>
            <a:pPr marL="228600" indent="0"/>
            <a:endParaRPr lang="de-DE" sz="120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3E59E-6ED1-A843-A068-F2731F41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6" y="2325973"/>
            <a:ext cx="3668916" cy="2542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05A02-FBCC-7D48-B490-7D95FF43E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269" y="2325973"/>
            <a:ext cx="3726696" cy="2542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42F85F-7161-9C41-B9F3-D11A8FB8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381" y="2325973"/>
            <a:ext cx="3611137" cy="25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8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Linear correlation between input size and power consumption when considering one specific model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19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Data Analysis and Insights</a:t>
            </a:r>
            <a:endParaRPr lang="de-DE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0804D09-DEFB-E9DE-EF9D-8904E1F6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3" y="2261359"/>
            <a:ext cx="4901587" cy="353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8EB20-C33D-A948-BEB3-BECB49FC3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1359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92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ML research and development has increased significantly in volume.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/>
              <a:t>65 </a:t>
            </a:r>
            <a:r>
              <a:rPr lang="de-DE" err="1"/>
              <a:t>times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publications</a:t>
            </a:r>
            <a:r>
              <a:rPr lang="de-DE"/>
              <a:t> in 7 </a:t>
            </a:r>
            <a:r>
              <a:rPr lang="de-DE" err="1"/>
              <a:t>years</a:t>
            </a:r>
            <a:r>
              <a:rPr lang="de-DE"/>
              <a:t> (on </a:t>
            </a:r>
            <a:r>
              <a:rPr lang="de-DE" err="1"/>
              <a:t>arXiv</a:t>
            </a:r>
            <a:r>
              <a:rPr lang="de-DE"/>
              <a:t>)</a:t>
            </a:r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,Sans-Serif" panose="020B0604020202020204" pitchFamily="34" charset="0"/>
              <a:buChar char="•"/>
            </a:pPr>
            <a:r>
              <a:rPr lang="en-US"/>
              <a:t>Models, data, and embodiment systems grow as well.</a:t>
            </a:r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Why care about carbon footprint?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CC2EB-A9B7-B106-90EE-A5B461A9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19" y="2059192"/>
            <a:ext cx="5373032" cy="2634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902D5-892B-FD22-726E-8C86AE10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24506"/>
            <a:ext cx="9144000" cy="2374409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EEBEB5-E4C0-2DD8-BB45-B6D89B3EB46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835161" y="6473313"/>
            <a:ext cx="8323792" cy="365100"/>
          </a:xfrm>
        </p:spPr>
        <p:txBody>
          <a:bodyPr/>
          <a:lstStyle/>
          <a:p>
            <a:r>
              <a:rPr lang="en-US"/>
              <a:t>Wu, Carole-Jean, et al. "Sustainable ai: Environmental implications, challenges and opportunities." Proceedings of Machine Learning and Systems 4 (2022): 795-813.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24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20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Proposed Methods</a:t>
            </a:r>
            <a:endParaRPr lang="de-DE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D4366B9-F74E-E1B7-D34F-390EF223B360}"/>
              </a:ext>
            </a:extLst>
          </p:cNvPr>
          <p:cNvSpPr txBox="1">
            <a:spLocks/>
          </p:cNvSpPr>
          <p:nvPr/>
        </p:nvSpPr>
        <p:spPr>
          <a:xfrm>
            <a:off x="1841551" y="1223205"/>
            <a:ext cx="3283489" cy="46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n-US" sz="1600"/>
              <a:t>                 </a:t>
            </a:r>
            <a:r>
              <a:rPr lang="en-US" sz="1600" u="sng"/>
              <a:t>Layer-Wise</a:t>
            </a:r>
            <a:endParaRPr lang="de-DE" sz="1600" u="sng"/>
          </a:p>
        </p:txBody>
      </p:sp>
      <p:pic>
        <p:nvPicPr>
          <p:cNvPr id="33" name="Picture 32" descr="A picture containing blur&#10;&#10;Description automatically generated">
            <a:extLst>
              <a:ext uri="{FF2B5EF4-FFF2-40B4-BE49-F238E27FC236}">
                <a16:creationId xmlns:a16="http://schemas.microsoft.com/office/drawing/2014/main" id="{6DDB2EA0-D243-0FF8-5477-7C709BB3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39" y="4797771"/>
            <a:ext cx="2950590" cy="196744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47785F-36B6-C16F-5BE9-34757A9F379A}"/>
              </a:ext>
            </a:extLst>
          </p:cNvPr>
          <p:cNvSpPr/>
          <p:nvPr/>
        </p:nvSpPr>
        <p:spPr>
          <a:xfrm>
            <a:off x="2536134" y="5288438"/>
            <a:ext cx="233541" cy="986487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BA96CD-33A4-465B-0C1E-E3381762E947}"/>
              </a:ext>
            </a:extLst>
          </p:cNvPr>
          <p:cNvSpPr/>
          <p:nvPr/>
        </p:nvSpPr>
        <p:spPr>
          <a:xfrm>
            <a:off x="3430323" y="4797772"/>
            <a:ext cx="233540" cy="1911969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E4B34B-F407-EE40-8145-55F454680017}"/>
              </a:ext>
            </a:extLst>
          </p:cNvPr>
          <p:cNvSpPr/>
          <p:nvPr/>
        </p:nvSpPr>
        <p:spPr>
          <a:xfrm>
            <a:off x="4324513" y="5561786"/>
            <a:ext cx="181115" cy="397519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30B9EF-C609-62A8-B768-2BB744D4AD3B}"/>
              </a:ext>
            </a:extLst>
          </p:cNvPr>
          <p:cNvCxnSpPr>
            <a:cxnSpLocks/>
          </p:cNvCxnSpPr>
          <p:nvPr/>
        </p:nvCxnSpPr>
        <p:spPr>
          <a:xfrm flipH="1" flipV="1">
            <a:off x="2040175" y="4461766"/>
            <a:ext cx="585372" cy="6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BB9EF5-8F8C-1F98-C22F-57F121DD0235}"/>
              </a:ext>
            </a:extLst>
          </p:cNvPr>
          <p:cNvCxnSpPr>
            <a:cxnSpLocks/>
          </p:cNvCxnSpPr>
          <p:nvPr/>
        </p:nvCxnSpPr>
        <p:spPr>
          <a:xfrm flipV="1">
            <a:off x="3557433" y="4402991"/>
            <a:ext cx="0" cy="25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45BE5D-82A0-4E76-334A-BE39FC68DA6E}"/>
              </a:ext>
            </a:extLst>
          </p:cNvPr>
          <p:cNvCxnSpPr>
            <a:cxnSpLocks/>
          </p:cNvCxnSpPr>
          <p:nvPr/>
        </p:nvCxnSpPr>
        <p:spPr>
          <a:xfrm flipV="1">
            <a:off x="4452300" y="4370228"/>
            <a:ext cx="371624" cy="90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13DFDD-A944-E0F3-2AC0-4D6E8714F8A7}"/>
              </a:ext>
            </a:extLst>
          </p:cNvPr>
          <p:cNvSpPr/>
          <p:nvPr/>
        </p:nvSpPr>
        <p:spPr>
          <a:xfrm>
            <a:off x="1385389" y="3641495"/>
            <a:ext cx="1436476" cy="727733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Predictor</a:t>
            </a:r>
          </a:p>
          <a:p>
            <a:pPr algn="ctr"/>
            <a:r>
              <a:rPr lang="en-US"/>
              <a:t>Convolutional</a:t>
            </a:r>
            <a:endParaRPr lang="de-DE" sz="14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66605C-A36A-5AAC-283C-3FB98270828E}"/>
              </a:ext>
            </a:extLst>
          </p:cNvPr>
          <p:cNvSpPr/>
          <p:nvPr/>
        </p:nvSpPr>
        <p:spPr>
          <a:xfrm>
            <a:off x="3011526" y="3676350"/>
            <a:ext cx="1060696" cy="671166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Predictor</a:t>
            </a:r>
          </a:p>
          <a:p>
            <a:pPr algn="ctr"/>
            <a:r>
              <a:rPr lang="en-US" sz="1400"/>
              <a:t>Dense</a:t>
            </a:r>
            <a:endParaRPr lang="de-DE" sz="140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5007AD-7AB5-78B3-B030-71345A0206E7}"/>
              </a:ext>
            </a:extLst>
          </p:cNvPr>
          <p:cNvSpPr/>
          <p:nvPr/>
        </p:nvSpPr>
        <p:spPr>
          <a:xfrm>
            <a:off x="4268505" y="3701441"/>
            <a:ext cx="1123326" cy="644125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Predictor</a:t>
            </a:r>
          </a:p>
          <a:p>
            <a:pPr algn="ctr"/>
            <a:r>
              <a:rPr lang="en-US"/>
              <a:t>Pooling</a:t>
            </a:r>
            <a:endParaRPr lang="de-DE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A0F456-35A8-1E27-3E2C-D7D7CFC4A12F}"/>
              </a:ext>
            </a:extLst>
          </p:cNvPr>
          <p:cNvCxnSpPr>
            <a:cxnSpLocks/>
          </p:cNvCxnSpPr>
          <p:nvPr/>
        </p:nvCxnSpPr>
        <p:spPr>
          <a:xfrm flipV="1">
            <a:off x="2325279" y="2781196"/>
            <a:ext cx="711730" cy="86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0AF2E5-E841-79AE-42E9-927631C2464A}"/>
              </a:ext>
            </a:extLst>
          </p:cNvPr>
          <p:cNvCxnSpPr>
            <a:cxnSpLocks/>
          </p:cNvCxnSpPr>
          <p:nvPr/>
        </p:nvCxnSpPr>
        <p:spPr>
          <a:xfrm flipV="1">
            <a:off x="3535968" y="2748141"/>
            <a:ext cx="0" cy="82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AE5D47-EA06-01C5-02D4-86168C7E7018}"/>
              </a:ext>
            </a:extLst>
          </p:cNvPr>
          <p:cNvCxnSpPr>
            <a:cxnSpLocks/>
          </p:cNvCxnSpPr>
          <p:nvPr/>
        </p:nvCxnSpPr>
        <p:spPr>
          <a:xfrm flipH="1" flipV="1">
            <a:off x="4044135" y="2747542"/>
            <a:ext cx="511667" cy="91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82B24-4B91-EADF-13B9-D6EC0D924871}"/>
              </a:ext>
            </a:extLst>
          </p:cNvPr>
          <p:cNvSpPr/>
          <p:nvPr/>
        </p:nvSpPr>
        <p:spPr>
          <a:xfrm>
            <a:off x="2966887" y="2312338"/>
            <a:ext cx="1084053" cy="307668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Sum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6723E-620E-2EE0-373D-53DA779E3C21}"/>
              </a:ext>
            </a:extLst>
          </p:cNvPr>
          <p:cNvCxnSpPr>
            <a:cxnSpLocks/>
          </p:cNvCxnSpPr>
          <p:nvPr/>
        </p:nvCxnSpPr>
        <p:spPr>
          <a:xfrm flipV="1">
            <a:off x="3509446" y="1993581"/>
            <a:ext cx="0" cy="25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6FFE15-8658-9531-8A8A-DC9F62B1A364}"/>
              </a:ext>
            </a:extLst>
          </p:cNvPr>
          <p:cNvSpPr txBox="1"/>
          <p:nvPr/>
        </p:nvSpPr>
        <p:spPr>
          <a:xfrm>
            <a:off x="2950908" y="1683530"/>
            <a:ext cx="1117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/>
              <a:t>Prediction</a:t>
            </a:r>
            <a:endParaRPr lang="de-DE" sz="14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FB58A6C-A1BA-ADB9-BA34-BA1BD476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397" y="1193795"/>
            <a:ext cx="5301392" cy="1190224"/>
          </a:xfrm>
        </p:spPr>
        <p:txBody>
          <a:bodyPr/>
          <a:lstStyle/>
          <a:p>
            <a:pPr marL="514350" indent="-285750">
              <a:buChar char="•"/>
            </a:pPr>
            <a:r>
              <a:rPr lang="en-US"/>
              <a:t>Polynomial Regression</a:t>
            </a:r>
          </a:p>
          <a:p>
            <a:pPr marL="971550" lvl="1" indent="-285750">
              <a:lnSpc>
                <a:spcPct val="113999"/>
              </a:lnSpc>
            </a:pPr>
            <a:r>
              <a:rPr lang="en-US"/>
              <a:t>Baseline</a:t>
            </a:r>
          </a:p>
          <a:p>
            <a:pPr marL="971550" lvl="1" indent="-285750">
              <a:lnSpc>
                <a:spcPct val="113999"/>
              </a:lnSpc>
            </a:pPr>
            <a:r>
              <a:rPr lang="en-US"/>
              <a:t>Inspired by </a:t>
            </a:r>
            <a:r>
              <a:rPr lang="en-US" err="1"/>
              <a:t>NeuralPower</a:t>
            </a:r>
            <a:endParaRPr lang="en-US"/>
          </a:p>
          <a:p>
            <a:pPr marL="971550" lvl="1" indent="-285750">
              <a:lnSpc>
                <a:spcPct val="113999"/>
              </a:lnSpc>
            </a:pPr>
            <a:r>
              <a:rPr lang="en-US"/>
              <a:t>Did we manage to obtain similar results?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EFC0DC0-32C1-C3E1-9629-4B321EB11360}"/>
              </a:ext>
            </a:extLst>
          </p:cNvPr>
          <p:cNvSpPr txBox="1">
            <a:spLocks/>
          </p:cNvSpPr>
          <p:nvPr/>
        </p:nvSpPr>
        <p:spPr>
          <a:xfrm>
            <a:off x="6383940" y="2507338"/>
            <a:ext cx="5301392" cy="244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en-US"/>
          </a:p>
          <a:p>
            <a:pPr marL="514350" indent="-285750">
              <a:lnSpc>
                <a:spcPct val="113999"/>
              </a:lnSpc>
              <a:buFont typeface="Arial"/>
              <a:buChar char="•"/>
            </a:pPr>
            <a:r>
              <a:rPr lang="en-US"/>
              <a:t>Ensemble Learning-Based Methods</a:t>
            </a:r>
          </a:p>
          <a:p>
            <a:pPr marL="971550" lvl="1" indent="-285750">
              <a:lnSpc>
                <a:spcPct val="113999"/>
              </a:lnSpc>
            </a:pPr>
            <a:r>
              <a:rPr lang="en-US"/>
              <a:t>What did we expect?</a:t>
            </a:r>
          </a:p>
          <a:p>
            <a:pPr marL="971550" lvl="1" indent="-285750">
              <a:lnSpc>
                <a:spcPct val="113999"/>
              </a:lnSpc>
            </a:pPr>
            <a:r>
              <a:rPr lang="en-US"/>
              <a:t>Did we achieve our goal?</a:t>
            </a:r>
          </a:p>
          <a:p>
            <a:pPr marL="971550" lvl="1" indent="-285750">
              <a:lnSpc>
                <a:spcPct val="113999"/>
              </a:lnSpc>
            </a:pPr>
            <a:r>
              <a:rPr lang="en-US"/>
              <a:t>Methods:</a:t>
            </a:r>
          </a:p>
          <a:p>
            <a:pPr lvl="2">
              <a:lnSpc>
                <a:spcPct val="113999"/>
              </a:lnSpc>
            </a:pPr>
            <a:r>
              <a:rPr lang="en-US" err="1"/>
              <a:t>CatBoost</a:t>
            </a:r>
            <a:endParaRPr lang="en-US"/>
          </a:p>
          <a:p>
            <a:pPr lvl="2">
              <a:lnSpc>
                <a:spcPct val="113999"/>
              </a:lnSpc>
            </a:pPr>
            <a:r>
              <a:rPr lang="en-US" err="1"/>
              <a:t>XGBoost</a:t>
            </a:r>
            <a:endParaRPr lang="en-US"/>
          </a:p>
          <a:p>
            <a:pPr lvl="2">
              <a:lnSpc>
                <a:spcPct val="113999"/>
              </a:lnSpc>
            </a:pPr>
            <a:r>
              <a:rPr lang="en-US"/>
              <a:t>Random Forest</a:t>
            </a:r>
          </a:p>
          <a:p>
            <a:pPr marL="514350" indent="-285750">
              <a:lnSpc>
                <a:spcPct val="113999"/>
              </a:lnSpc>
              <a:buChar char="•"/>
            </a:pP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0CDD2D4-D3ED-E2DB-3788-DC8F76FA1CC2}"/>
              </a:ext>
            </a:extLst>
          </p:cNvPr>
          <p:cNvSpPr txBox="1">
            <a:spLocks/>
          </p:cNvSpPr>
          <p:nvPr/>
        </p:nvSpPr>
        <p:spPr>
          <a:xfrm>
            <a:off x="6383940" y="5092695"/>
            <a:ext cx="5301392" cy="122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endParaRPr lang="en-US"/>
          </a:p>
          <a:p>
            <a:pPr marL="514350" indent="-285750">
              <a:lnSpc>
                <a:spcPct val="113999"/>
              </a:lnSpc>
              <a:buFont typeface="Arial"/>
              <a:buChar char="•"/>
            </a:pPr>
            <a:r>
              <a:rPr lang="en-US"/>
              <a:t>Deep Learning-Based Methods</a:t>
            </a:r>
          </a:p>
          <a:p>
            <a:pPr marL="971550" lvl="1" indent="-285750">
              <a:lnSpc>
                <a:spcPct val="113999"/>
              </a:lnSpc>
            </a:pPr>
            <a:r>
              <a:rPr lang="en-US"/>
              <a:t>Which techniques did we use? Why?</a:t>
            </a:r>
          </a:p>
          <a:p>
            <a:pPr marL="971550" lvl="1" indent="-285750">
              <a:lnSpc>
                <a:spcPct val="113999"/>
              </a:lnSpc>
            </a:pPr>
            <a:r>
              <a:rPr lang="en-US"/>
              <a:t>Why did they fail?</a:t>
            </a:r>
          </a:p>
        </p:txBody>
      </p:sp>
    </p:spTree>
    <p:extLst>
      <p:ext uri="{BB962C8B-B14F-4D97-AF65-F5344CB8AC3E}">
        <p14:creationId xmlns:p14="http://schemas.microsoft.com/office/powerpoint/2010/main" val="357716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316" y="1317150"/>
            <a:ext cx="2868710" cy="4699500"/>
          </a:xfrm>
        </p:spPr>
        <p:txBody>
          <a:bodyPr/>
          <a:lstStyle/>
          <a:p>
            <a:pPr marL="228600" indent="0"/>
            <a:r>
              <a:rPr lang="en-US"/>
              <a:t>    </a:t>
            </a:r>
            <a:r>
              <a:rPr lang="en-US" u="sng"/>
              <a:t>Model-wise</a:t>
            </a:r>
            <a:endParaRPr lang="de-DE" u="sn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21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Proposed Methods</a:t>
            </a:r>
            <a:endParaRPr lang="de-DE"/>
          </a:p>
        </p:txBody>
      </p:sp>
      <p:pic>
        <p:nvPicPr>
          <p:cNvPr id="8" name="Picture 7" descr="A picture containing blur&#10;&#10;Description automatically generated">
            <a:extLst>
              <a:ext uri="{FF2B5EF4-FFF2-40B4-BE49-F238E27FC236}">
                <a16:creationId xmlns:a16="http://schemas.microsoft.com/office/drawing/2014/main" id="{4D1F74FC-FCDC-FF44-3241-E9D91155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65" y="4797771"/>
            <a:ext cx="2950590" cy="1967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EB934-A5CD-E5AA-9E9A-BA716E04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11" y="2931125"/>
            <a:ext cx="2574076" cy="161228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E205AF-6348-596A-C88E-55F200868C4D}"/>
              </a:ext>
            </a:extLst>
          </p:cNvPr>
          <p:cNvSpPr/>
          <p:nvPr/>
        </p:nvSpPr>
        <p:spPr>
          <a:xfrm>
            <a:off x="5479060" y="5288438"/>
            <a:ext cx="233541" cy="986487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8DCF8E-3101-0460-46F7-88E785933A60}"/>
              </a:ext>
            </a:extLst>
          </p:cNvPr>
          <p:cNvSpPr/>
          <p:nvPr/>
        </p:nvSpPr>
        <p:spPr>
          <a:xfrm>
            <a:off x="6373249" y="4797772"/>
            <a:ext cx="233540" cy="1911969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4ECA48-F793-9607-B023-D388349F43C6}"/>
              </a:ext>
            </a:extLst>
          </p:cNvPr>
          <p:cNvSpPr/>
          <p:nvPr/>
        </p:nvSpPr>
        <p:spPr>
          <a:xfrm>
            <a:off x="7267439" y="5561786"/>
            <a:ext cx="181115" cy="397519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7F88F9-BD85-1679-6682-C56F94907AC5}"/>
              </a:ext>
            </a:extLst>
          </p:cNvPr>
          <p:cNvCxnSpPr>
            <a:cxnSpLocks/>
          </p:cNvCxnSpPr>
          <p:nvPr/>
        </p:nvCxnSpPr>
        <p:spPr>
          <a:xfrm flipV="1">
            <a:off x="5549384" y="4651624"/>
            <a:ext cx="0" cy="53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B55C4E-3B70-BE80-57F1-730FB2D2672E}"/>
              </a:ext>
            </a:extLst>
          </p:cNvPr>
          <p:cNvCxnSpPr>
            <a:cxnSpLocks/>
          </p:cNvCxnSpPr>
          <p:nvPr/>
        </p:nvCxnSpPr>
        <p:spPr>
          <a:xfrm flipV="1">
            <a:off x="6481271" y="4524441"/>
            <a:ext cx="0" cy="25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A14C0D-EDBC-52B2-C2F0-943BC70047B2}"/>
              </a:ext>
            </a:extLst>
          </p:cNvPr>
          <p:cNvCxnSpPr>
            <a:cxnSpLocks/>
          </p:cNvCxnSpPr>
          <p:nvPr/>
        </p:nvCxnSpPr>
        <p:spPr>
          <a:xfrm flipV="1">
            <a:off x="7357995" y="4651624"/>
            <a:ext cx="0" cy="74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C73C7E-E181-4414-FAE1-FA04D0451D6B}"/>
              </a:ext>
            </a:extLst>
          </p:cNvPr>
          <p:cNvSpPr/>
          <p:nvPr/>
        </p:nvSpPr>
        <p:spPr>
          <a:xfrm>
            <a:off x="5947993" y="2269410"/>
            <a:ext cx="1084053" cy="307668"/>
          </a:xfrm>
          <a:prstGeom prst="roundRect">
            <a:avLst/>
          </a:prstGeom>
          <a:solidFill>
            <a:schemeClr val="lt1">
              <a:alpha val="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MLP</a:t>
            </a:r>
            <a:endParaRPr lang="de-DE" sz="1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DED86E-42C9-81A1-BD6F-32D312E6D3AF}"/>
              </a:ext>
            </a:extLst>
          </p:cNvPr>
          <p:cNvCxnSpPr>
            <a:cxnSpLocks/>
          </p:cNvCxnSpPr>
          <p:nvPr/>
        </p:nvCxnSpPr>
        <p:spPr>
          <a:xfrm flipV="1">
            <a:off x="6469088" y="2015046"/>
            <a:ext cx="0" cy="25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A4341A-7D38-31B0-6B25-D4213756D7A2}"/>
              </a:ext>
            </a:extLst>
          </p:cNvPr>
          <p:cNvSpPr txBox="1"/>
          <p:nvPr/>
        </p:nvSpPr>
        <p:spPr>
          <a:xfrm>
            <a:off x="5910550" y="1704995"/>
            <a:ext cx="1117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/>
              <a:t>Prediction</a:t>
            </a:r>
            <a:endParaRPr lang="de-DE" sz="1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B1255D-8E94-DF09-F615-641978C256A1}"/>
              </a:ext>
            </a:extLst>
          </p:cNvPr>
          <p:cNvCxnSpPr/>
          <p:nvPr/>
        </p:nvCxnSpPr>
        <p:spPr>
          <a:xfrm flipV="1">
            <a:off x="5712600" y="2577078"/>
            <a:ext cx="235392" cy="27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8C619-A3C3-BCCC-B0A0-DE74F209835E}"/>
              </a:ext>
            </a:extLst>
          </p:cNvPr>
          <p:cNvCxnSpPr>
            <a:cxnSpLocks/>
          </p:cNvCxnSpPr>
          <p:nvPr/>
        </p:nvCxnSpPr>
        <p:spPr>
          <a:xfrm flipH="1" flipV="1">
            <a:off x="6490011" y="2577079"/>
            <a:ext cx="10816" cy="3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B4BDAE-5D15-6646-E015-33A571CC481B}"/>
              </a:ext>
            </a:extLst>
          </p:cNvPr>
          <p:cNvCxnSpPr>
            <a:cxnSpLocks/>
          </p:cNvCxnSpPr>
          <p:nvPr/>
        </p:nvCxnSpPr>
        <p:spPr>
          <a:xfrm flipH="1" flipV="1">
            <a:off x="7037438" y="2577078"/>
            <a:ext cx="352896" cy="31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9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186" y="2135799"/>
            <a:ext cx="4140429" cy="4699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/>
              <a:t>Linear </a:t>
            </a:r>
            <a:r>
              <a:rPr lang="de-DE" err="1"/>
              <a:t>dependency</a:t>
            </a:r>
            <a:r>
              <a:rPr lang="de-DE"/>
              <a:t> </a:t>
            </a:r>
            <a:r>
              <a:rPr lang="de-DE" err="1"/>
              <a:t>vs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depth</a:t>
            </a:r>
            <a:r>
              <a:rPr lang="de-DE"/>
              <a:t>, but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within</a:t>
            </a:r>
            <a:r>
              <a:rPr lang="de-DE"/>
              <a:t> an </a:t>
            </a:r>
            <a:r>
              <a:rPr lang="de-DE" err="1"/>
              <a:t>architecture</a:t>
            </a:r>
            <a:r>
              <a:rPr lang="de-DE"/>
              <a:t> </a:t>
            </a:r>
            <a:r>
              <a:rPr lang="de-DE" err="1"/>
              <a:t>family</a:t>
            </a:r>
            <a:r>
              <a:rPr lang="de-DE"/>
              <a:t>.</a:t>
            </a:r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de-DE"/>
              <a:t>Low-level </a:t>
            </a:r>
            <a:r>
              <a:rPr lang="de-DE" err="1"/>
              <a:t>plays</a:t>
            </a:r>
            <a:r>
              <a:rPr lang="de-DE"/>
              <a:t> a large </a:t>
            </a:r>
            <a:r>
              <a:rPr lang="de-DE" err="1"/>
              <a:t>role</a:t>
            </a:r>
            <a:r>
              <a:rPr lang="de-DE"/>
              <a:t> (</a:t>
            </a:r>
            <a:r>
              <a:rPr lang="de-DE" err="1"/>
              <a:t>compute</a:t>
            </a:r>
            <a:r>
              <a:rPr lang="de-DE"/>
              <a:t> </a:t>
            </a:r>
            <a:r>
              <a:rPr lang="de-DE" err="1"/>
              <a:t>graph</a:t>
            </a:r>
            <a:r>
              <a:rPr lang="de-DE"/>
              <a:t> </a:t>
            </a:r>
            <a:r>
              <a:rPr lang="de-DE" err="1"/>
              <a:t>optimization</a:t>
            </a:r>
            <a:r>
              <a:rPr lang="de-DE"/>
              <a:t> etc.)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Evaluation: Model-Wise Approaches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94E9CE3-48B2-E029-0B0B-B4C1E049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26" y="2604159"/>
            <a:ext cx="5342318" cy="3883258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4AB6E60-4406-E980-9275-028978282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29068"/>
              </p:ext>
            </p:extLst>
          </p:nvPr>
        </p:nvGraphicFramePr>
        <p:xfrm>
          <a:off x="5199201" y="1452178"/>
          <a:ext cx="2668994" cy="741680"/>
        </p:xfrm>
        <a:graphic>
          <a:graphicData uri="http://schemas.openxmlformats.org/drawingml/2006/table">
            <a:tbl>
              <a:tblPr firstRow="1" bandRow="1">
                <a:tableStyleId>{C7C2DCE7-8560-4C75-A5F5-E4BB053164F4}</a:tableStyleId>
              </a:tblPr>
              <a:tblGrid>
                <a:gridCol w="2668994">
                  <a:extLst>
                    <a:ext uri="{9D8B030D-6E8A-4147-A177-3AD203B41FA5}">
                      <a16:colId xmlns:a16="http://schemas.microsoft.com/office/drawing/2014/main" val="339437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Overall Test Error  [RMSPE]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2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510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23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Evaluation: Layer-Wise Approaches</a:t>
            </a:r>
            <a:endParaRPr lang="de-DE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01192C8-6F41-A288-49F2-F0410D18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6203" y="6372132"/>
            <a:ext cx="8651414" cy="429782"/>
          </a:xfrm>
        </p:spPr>
        <p:txBody>
          <a:bodyPr/>
          <a:lstStyle/>
          <a:p>
            <a:pPr marL="0" indent="0">
              <a:lnSpc>
                <a:spcPct val="113999"/>
              </a:lnSpc>
            </a:pPr>
            <a:r>
              <a:rPr lang="de-DE" sz="1200"/>
              <a:t>Cai, </a:t>
            </a:r>
            <a:r>
              <a:rPr lang="de-DE" sz="1200" err="1"/>
              <a:t>Ermao</a:t>
            </a:r>
            <a:r>
              <a:rPr lang="de-DE" sz="1200"/>
              <a:t>, et al. "</a:t>
            </a:r>
            <a:r>
              <a:rPr lang="de-DE" sz="1200" err="1"/>
              <a:t>NeuralPower</a:t>
            </a:r>
            <a:r>
              <a:rPr lang="de-DE" sz="1200"/>
              <a:t> : </a:t>
            </a:r>
            <a:r>
              <a:rPr lang="de-DE" sz="1200" err="1"/>
              <a:t>Predict</a:t>
            </a:r>
            <a:r>
              <a:rPr lang="de-DE" sz="1200"/>
              <a:t> and Deploy Energy-</a:t>
            </a:r>
            <a:r>
              <a:rPr lang="de-DE" sz="1200" err="1"/>
              <a:t>Efficient</a:t>
            </a:r>
            <a:r>
              <a:rPr lang="de-DE" sz="1200"/>
              <a:t> </a:t>
            </a:r>
            <a:r>
              <a:rPr lang="de-DE" sz="1200" err="1"/>
              <a:t>Convolutional</a:t>
            </a:r>
            <a:r>
              <a:rPr lang="de-DE" sz="1200"/>
              <a:t> </a:t>
            </a:r>
            <a:r>
              <a:rPr lang="de-DE" sz="1200" err="1"/>
              <a:t>Neural</a:t>
            </a:r>
            <a:r>
              <a:rPr lang="de-DE" sz="1200"/>
              <a:t> Networks", ACML 2017, 2017.</a:t>
            </a:r>
            <a:endParaRPr lang="en-US"/>
          </a:p>
          <a:p>
            <a:pPr marL="228600" indent="0"/>
            <a:endParaRPr lang="de-DE" sz="120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200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CC189BC1-6D22-885D-F660-520A8AC0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89" y="1375454"/>
            <a:ext cx="8775699" cy="48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4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987963"/>
          </a:xfrm>
        </p:spPr>
        <p:txBody>
          <a:bodyPr/>
          <a:lstStyle/>
          <a:p>
            <a:r>
              <a:rPr lang="en-US"/>
              <a:t>Evaluation: Layer-Wise Approaches</a:t>
            </a:r>
          </a:p>
          <a:p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353821E-5AA3-E5BE-9B02-803C55C34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07" y="6158063"/>
            <a:ext cx="5696758" cy="318000"/>
          </a:xfrm>
        </p:spPr>
        <p:txBody>
          <a:bodyPr/>
          <a:lstStyle/>
          <a:p>
            <a:pPr marL="228600" indent="0"/>
            <a:r>
              <a:rPr lang="en-US" sz="1000"/>
              <a:t>Caption: Evaluation of Layer-Wise Approaches on the Prediction of Overall Power Consumption</a:t>
            </a:r>
          </a:p>
        </p:txBody>
      </p:sp>
      <p:pic>
        <p:nvPicPr>
          <p:cNvPr id="2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CC90E84-17C6-57D1-F9E3-C776A834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3" y="1529441"/>
            <a:ext cx="5927270" cy="4434114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B57852E-83C6-159B-1D93-17CE4CD46B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033245" y="6473313"/>
            <a:ext cx="27360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24</a:t>
            </a:fld>
            <a:endParaRPr lang="de-DE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073C364-A378-E6F5-9114-236E52A9D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87" y="1529445"/>
            <a:ext cx="5954484" cy="4434112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BDA7FEC-4404-67D7-F492-47BFE90A3F6E}"/>
              </a:ext>
            </a:extLst>
          </p:cNvPr>
          <p:cNvSpPr txBox="1">
            <a:spLocks/>
          </p:cNvSpPr>
          <p:nvPr/>
        </p:nvSpPr>
        <p:spPr>
          <a:xfrm>
            <a:off x="6384521" y="6156249"/>
            <a:ext cx="5751186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n-US" sz="1000"/>
              <a:t>Caption</a:t>
            </a:r>
            <a:r>
              <a:rPr lang="en-US" sz="1100"/>
              <a:t>: Evaluation of Random Forest on Predicting the Layer-wise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421037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AACE-DF25-A51E-FF1C-F990DAD8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0596" y="1553545"/>
            <a:ext cx="6383129" cy="4028215"/>
          </a:xfrm>
        </p:spPr>
        <p:txBody>
          <a:bodyPr/>
          <a:lstStyle/>
          <a:p>
            <a:pPr marL="514350" indent="-285750">
              <a:buFont typeface="Arial,Sans-Serif"/>
              <a:buChar char="•"/>
            </a:pPr>
            <a:r>
              <a:rPr lang="en-US"/>
              <a:t>Layer-wise approaches outperform model-wise approaches.</a:t>
            </a:r>
          </a:p>
          <a:p>
            <a:pPr marL="514350" indent="-285750">
              <a:lnSpc>
                <a:spcPct val="113999"/>
              </a:lnSpc>
              <a:buFont typeface="Arial,Sans-Serif"/>
              <a:buChar char="•"/>
            </a:pPr>
            <a:endParaRPr lang="en-US"/>
          </a:p>
          <a:p>
            <a:pPr marL="514350" indent="-285750">
              <a:lnSpc>
                <a:spcPct val="113999"/>
              </a:lnSpc>
              <a:buFont typeface="Arial,Sans-Serif"/>
              <a:buChar char="•"/>
            </a:pPr>
            <a:r>
              <a:rPr lang="en-US"/>
              <a:t>Best Model: Random Forest</a:t>
            </a:r>
          </a:p>
          <a:p>
            <a:pPr marL="971550" lvl="1" indent="-285750">
              <a:lnSpc>
                <a:spcPct val="113999"/>
              </a:lnSpc>
              <a:buFont typeface="Arial,Sans-Serif"/>
              <a:buChar char="•"/>
            </a:pPr>
            <a:r>
              <a:rPr lang="en-US"/>
              <a:t>RMSPE: 12.26%</a:t>
            </a:r>
          </a:p>
          <a:p>
            <a:pPr marL="971550" lvl="1" indent="-285750">
              <a:lnSpc>
                <a:spcPct val="113999"/>
              </a:lnSpc>
              <a:buFont typeface="Arial,Sans-Serif"/>
              <a:buChar char="•"/>
            </a:pPr>
            <a:r>
              <a:rPr lang="en-US"/>
              <a:t>Fast training – Eco-friendly!</a:t>
            </a:r>
          </a:p>
          <a:p>
            <a:pPr marL="971550" lvl="1" indent="-285750">
              <a:lnSpc>
                <a:spcPct val="113999"/>
              </a:lnSpc>
              <a:buFont typeface="Arial,Sans-Serif"/>
              <a:buChar char="•"/>
            </a:pPr>
            <a:r>
              <a:rPr lang="en-US"/>
              <a:t>Good generalization</a:t>
            </a:r>
          </a:p>
          <a:p>
            <a:pPr marL="971550" lvl="1" indent="-285750">
              <a:lnSpc>
                <a:spcPct val="113999"/>
              </a:lnSpc>
              <a:buFont typeface="Arial,Sans-Serif"/>
              <a:buChar char="•"/>
            </a:pPr>
            <a:r>
              <a:rPr lang="en-US"/>
              <a:t>Captures different scales of consumption levels</a:t>
            </a:r>
          </a:p>
          <a:p>
            <a:pPr marL="971550" lvl="1" indent="-285750">
              <a:lnSpc>
                <a:spcPct val="113999"/>
              </a:lnSpc>
              <a:buFont typeface="Arial,Sans-Serif"/>
              <a:buChar char="•"/>
            </a:pPr>
            <a:r>
              <a:rPr lang="en-US"/>
              <a:t>Robust against the increase in the size of the dataset</a:t>
            </a:r>
          </a:p>
          <a:p>
            <a:pPr marL="514350" indent="-285750">
              <a:lnSpc>
                <a:spcPct val="113999"/>
              </a:lnSpc>
              <a:buFont typeface="Arial,Sans-Serif"/>
              <a:buChar char="•"/>
            </a:pPr>
            <a:endParaRPr lang="en-US"/>
          </a:p>
          <a:p>
            <a:pPr marL="514350" indent="-285750">
              <a:lnSpc>
                <a:spcPct val="113999"/>
              </a:lnSpc>
              <a:buFont typeface="Arial,Sans-Serif"/>
              <a:buChar char="•"/>
            </a:pPr>
            <a:r>
              <a:rPr lang="en-US"/>
              <a:t>Possible Future Directions</a:t>
            </a:r>
          </a:p>
          <a:p>
            <a:pPr marL="971550" lvl="1" indent="-285750">
              <a:lnSpc>
                <a:spcPct val="113999"/>
              </a:lnSpc>
              <a:buFont typeface="Arial,Sans-Serif"/>
              <a:buChar char="•"/>
            </a:pPr>
            <a:r>
              <a:rPr lang="en-US"/>
              <a:t>Working on the compute graph</a:t>
            </a:r>
          </a:p>
          <a:p>
            <a:pPr marL="1428750" lvl="2">
              <a:lnSpc>
                <a:spcPct val="113999"/>
              </a:lnSpc>
              <a:buFont typeface="Arial,Sans-Serif"/>
              <a:buChar char="•"/>
            </a:pPr>
            <a:r>
              <a:rPr lang="en-US"/>
              <a:t>Operation-wise Approaches</a:t>
            </a:r>
          </a:p>
          <a:p>
            <a:pPr marL="971550" lvl="1" indent="-285750">
              <a:lnSpc>
                <a:spcPct val="113999"/>
              </a:lnSpc>
              <a:buFont typeface="Arial,Sans-Serif"/>
              <a:buChar char="•"/>
            </a:pPr>
            <a:r>
              <a:rPr lang="en-US"/>
              <a:t>Isolation of GPU</a:t>
            </a:r>
          </a:p>
          <a:p>
            <a:pPr marL="971550" lvl="1" indent="-285750">
              <a:lnSpc>
                <a:spcPct val="113999"/>
              </a:lnSpc>
              <a:buFont typeface="Arial,Sans-Serif"/>
              <a:buChar char="•"/>
            </a:pPr>
            <a:endParaRPr lang="en-US"/>
          </a:p>
          <a:p>
            <a:pPr marL="971550" lvl="1" indent="-285750">
              <a:lnSpc>
                <a:spcPct val="113999"/>
              </a:lnSpc>
              <a:buFont typeface="Arial,Sans-Serif"/>
              <a:buChar char="•"/>
            </a:pPr>
            <a:endParaRPr lang="en-US"/>
          </a:p>
          <a:p>
            <a:pPr marL="514350" indent="-285750">
              <a:lnSpc>
                <a:spcPct val="113999"/>
              </a:lnSpc>
              <a:buFont typeface="Arial,Sans-Serif"/>
              <a:buChar char="•"/>
            </a:pPr>
            <a:endParaRPr lang="en-US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6853CB5-37AB-50D6-C598-FC8B587C0A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033245" y="6473313"/>
            <a:ext cx="27360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15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508" y="2933471"/>
            <a:ext cx="1693830" cy="987963"/>
          </a:xfrm>
        </p:spPr>
        <p:txBody>
          <a:bodyPr/>
          <a:lstStyle/>
          <a:p>
            <a:r>
              <a:rPr lang="en-US" sz="6000"/>
              <a:t>Q&amp;A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6853CB5-37AB-50D6-C598-FC8B587C0A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033245" y="6473313"/>
            <a:ext cx="27360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21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Common metrics include accuracy, efficiency, etc.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These metrics obfuscate the ecological effect.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Four times energy saving can be achieved with only 0.004 model quality degradation.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Why care about carbon footprint?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57097-C790-2010-48FC-83668D4C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0" y="2329159"/>
            <a:ext cx="5144218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405F91-A4D4-90ED-188E-3B372AF4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37" y="7245885"/>
            <a:ext cx="6630325" cy="32294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4277-9373-1116-931F-03A40F34E9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835162" y="6473313"/>
            <a:ext cx="8333217" cy="365100"/>
          </a:xfrm>
        </p:spPr>
        <p:txBody>
          <a:bodyPr/>
          <a:lstStyle/>
          <a:p>
            <a:r>
              <a:rPr lang="en-US"/>
              <a:t>Wu, Carole-Jean, et al. "Sustainable ai: Environmental implications, challenges and opportunities." Proceedings of Machine Learning and Systems 4 (2022): 795-813.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5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endParaRPr lang="en-US"/>
          </a:p>
          <a:p>
            <a:endParaRPr lang="de-DE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Why care about carbon footprint?</a:t>
            </a:r>
            <a:endParaRPr 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1079D3-6ACA-90B2-001C-C876D67C2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69413"/>
              </p:ext>
            </p:extLst>
          </p:nvPr>
        </p:nvGraphicFramePr>
        <p:xfrm>
          <a:off x="3201688" y="1593016"/>
          <a:ext cx="5198097" cy="1430097"/>
        </p:xfrm>
        <a:graphic>
          <a:graphicData uri="http://schemas.openxmlformats.org/drawingml/2006/table">
            <a:tbl>
              <a:tblPr firstRow="1" bandRow="1">
                <a:tableStyleId>{C7C2DCE7-8560-4C75-A5F5-E4BB053164F4}</a:tableStyleId>
              </a:tblPr>
              <a:tblGrid>
                <a:gridCol w="1683460">
                  <a:extLst>
                    <a:ext uri="{9D8B030D-6E8A-4147-A177-3AD203B41FA5}">
                      <a16:colId xmlns:a16="http://schemas.microsoft.com/office/drawing/2014/main" val="1268191150"/>
                    </a:ext>
                  </a:extLst>
                </a:gridCol>
                <a:gridCol w="3514637">
                  <a:extLst>
                    <a:ext uri="{9D8B030D-6E8A-4147-A177-3AD203B41FA5}">
                      <a16:colId xmlns:a16="http://schemas.microsoft.com/office/drawing/2014/main" val="133895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Training Carbon Emission (Million kg)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6451"/>
                  </a:ext>
                </a:extLst>
              </a:tr>
              <a:tr h="383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RM - 1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0.41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GPT- 3 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0.552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95294"/>
                  </a:ext>
                </a:extLst>
              </a:tr>
              <a:tr h="223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BERT - NAS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0.62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25345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C9E7AEF-5E69-2293-0728-B8890DC5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40646"/>
              </p:ext>
            </p:extLst>
          </p:nvPr>
        </p:nvGraphicFramePr>
        <p:xfrm>
          <a:off x="3387487" y="4210521"/>
          <a:ext cx="4963586" cy="1483360"/>
        </p:xfrm>
        <a:graphic>
          <a:graphicData uri="http://schemas.openxmlformats.org/drawingml/2006/table">
            <a:tbl>
              <a:tblPr firstRow="1" bandRow="1">
                <a:tableStyleId>{C7C2DCE7-8560-4C75-A5F5-E4BB053164F4}</a:tableStyleId>
              </a:tblPr>
              <a:tblGrid>
                <a:gridCol w="2032139">
                  <a:extLst>
                    <a:ext uri="{9D8B030D-6E8A-4147-A177-3AD203B41FA5}">
                      <a16:colId xmlns:a16="http://schemas.microsoft.com/office/drawing/2014/main" val="2655081815"/>
                    </a:ext>
                  </a:extLst>
                </a:gridCol>
                <a:gridCol w="2931447">
                  <a:extLst>
                    <a:ext uri="{9D8B030D-6E8A-4147-A177-3AD203B41FA5}">
                      <a16:colId xmlns:a16="http://schemas.microsoft.com/office/drawing/2014/main" val="3926522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Product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Carbon Emission (Million kg)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4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NY-SF Round trip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0.18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8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Car (lifetime)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0.12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0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Refrigerator (yearly)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0.00013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1726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008905-2C39-0D26-7CCF-4E0A5E7A9F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841066" y="6368465"/>
            <a:ext cx="8389778" cy="365100"/>
          </a:xfrm>
        </p:spPr>
        <p:txBody>
          <a:bodyPr/>
          <a:lstStyle/>
          <a:p>
            <a:r>
              <a:rPr lang="de-DE"/>
              <a:t>Patterson, David, et al. "Carbon </a:t>
            </a:r>
            <a:r>
              <a:rPr lang="de-DE" err="1"/>
              <a:t>emissions</a:t>
            </a:r>
            <a:r>
              <a:rPr lang="de-DE"/>
              <a:t> and large </a:t>
            </a:r>
            <a:r>
              <a:rPr lang="de-DE" err="1"/>
              <a:t>neural</a:t>
            </a:r>
            <a:r>
              <a:rPr lang="de-DE"/>
              <a:t> network </a:t>
            </a:r>
            <a:r>
              <a:rPr lang="de-DE" err="1"/>
              <a:t>training</a:t>
            </a:r>
            <a:r>
              <a:rPr lang="de-DE"/>
              <a:t>." </a:t>
            </a:r>
            <a:r>
              <a:rPr lang="de-DE" err="1"/>
              <a:t>arXiv</a:t>
            </a:r>
            <a:r>
              <a:rPr lang="de-DE"/>
              <a:t> </a:t>
            </a:r>
            <a:r>
              <a:rPr lang="de-DE" err="1"/>
              <a:t>preprint</a:t>
            </a:r>
            <a:r>
              <a:rPr lang="de-DE"/>
              <a:t> arXiv:2104.10350 (2021).</a:t>
            </a:r>
          </a:p>
          <a:p>
            <a:r>
              <a:rPr lang="de-DE" err="1"/>
              <a:t>Strubell</a:t>
            </a:r>
            <a:r>
              <a:rPr lang="de-DE"/>
              <a:t>, Emma, </a:t>
            </a:r>
            <a:r>
              <a:rPr lang="de-DE" err="1"/>
              <a:t>Ananya</a:t>
            </a:r>
            <a:r>
              <a:rPr lang="de-DE"/>
              <a:t> </a:t>
            </a:r>
            <a:r>
              <a:rPr lang="de-DE" err="1"/>
              <a:t>Ganesh</a:t>
            </a:r>
            <a:r>
              <a:rPr lang="de-DE"/>
              <a:t>, and Andrew </a:t>
            </a:r>
            <a:r>
              <a:rPr lang="de-DE" err="1"/>
              <a:t>McCallum</a:t>
            </a:r>
            <a:r>
              <a:rPr lang="de-DE"/>
              <a:t>. "Energy and </a:t>
            </a:r>
            <a:r>
              <a:rPr lang="de-DE" err="1"/>
              <a:t>policy</a:t>
            </a:r>
            <a:r>
              <a:rPr lang="de-DE"/>
              <a:t> </a:t>
            </a:r>
            <a:r>
              <a:rPr lang="de-DE" err="1"/>
              <a:t>considerations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deep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 in NLP." </a:t>
            </a:r>
            <a:r>
              <a:rPr lang="de-DE" i="1" err="1"/>
              <a:t>arXiv</a:t>
            </a:r>
            <a:r>
              <a:rPr lang="de-DE" i="1"/>
              <a:t> </a:t>
            </a:r>
            <a:r>
              <a:rPr lang="de-DE" i="1" err="1"/>
              <a:t>preprint</a:t>
            </a:r>
            <a:r>
              <a:rPr lang="de-DE" i="1"/>
              <a:t> arXiv:1906.02243</a:t>
            </a:r>
            <a:r>
              <a:rPr lang="de-DE"/>
              <a:t> (2019).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2B971781-A711-4C48-CD15-5661A4B436D9}"/>
              </a:ext>
            </a:extLst>
          </p:cNvPr>
          <p:cNvSpPr/>
          <p:nvPr/>
        </p:nvSpPr>
        <p:spPr>
          <a:xfrm rot="10800000">
            <a:off x="2001863" y="2421470"/>
            <a:ext cx="1238540" cy="2714776"/>
          </a:xfrm>
          <a:prstGeom prst="curvedLeftArrow">
            <a:avLst>
              <a:gd name="adj1" fmla="val 8239"/>
              <a:gd name="adj2" fmla="val 28723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C9FEEF-EBF3-9BDD-9F16-CF45BF0CBA3F}"/>
                  </a:ext>
                </a:extLst>
              </p:cNvPr>
              <p:cNvSpPr txBox="1"/>
              <p:nvPr/>
            </p:nvSpPr>
            <p:spPr>
              <a:xfrm>
                <a:off x="8389299" y="3669148"/>
                <a:ext cx="45345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3.4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C9FEEF-EBF3-9BDD-9F16-CF45BF0CB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299" y="3669148"/>
                <a:ext cx="453457" cy="215444"/>
              </a:xfrm>
              <a:prstGeom prst="rect">
                <a:avLst/>
              </a:prstGeom>
              <a:blipFill>
                <a:blip r:embed="rId2"/>
                <a:stretch>
                  <a:fillRect l="-8000" r="-533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78E375-4A03-84E7-6C54-F874D63A40FD}"/>
                  </a:ext>
                </a:extLst>
              </p:cNvPr>
              <p:cNvSpPr txBox="1"/>
              <p:nvPr/>
            </p:nvSpPr>
            <p:spPr>
              <a:xfrm>
                <a:off x="9442107" y="3668303"/>
                <a:ext cx="6153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3150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78E375-4A03-84E7-6C54-F874D63A4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107" y="3668303"/>
                <a:ext cx="615361" cy="215444"/>
              </a:xfrm>
              <a:prstGeom prst="rect">
                <a:avLst/>
              </a:prstGeom>
              <a:blipFill>
                <a:blip r:embed="rId3"/>
                <a:stretch>
                  <a:fillRect l="-6931" r="-396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445BDE-44BB-8ABF-4FB6-6570C4870F96}"/>
                  </a:ext>
                </a:extLst>
              </p:cNvPr>
              <p:cNvSpPr txBox="1"/>
              <p:nvPr/>
            </p:nvSpPr>
            <p:spPr>
              <a:xfrm>
                <a:off x="2155776" y="3722810"/>
                <a:ext cx="45345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445BDE-44BB-8ABF-4FB6-6570C487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76" y="3722810"/>
                <a:ext cx="453457" cy="215444"/>
              </a:xfrm>
              <a:prstGeom prst="rect">
                <a:avLst/>
              </a:prstGeom>
              <a:blipFill>
                <a:blip r:embed="rId4"/>
                <a:stretch>
                  <a:fillRect l="-8108" r="-540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3A85B66F-7485-D973-BB05-D6424DCA871F}"/>
              </a:ext>
            </a:extLst>
          </p:cNvPr>
          <p:cNvSpPr/>
          <p:nvPr/>
        </p:nvSpPr>
        <p:spPr>
          <a:xfrm rot="10800000">
            <a:off x="8413066" y="2746086"/>
            <a:ext cx="622478" cy="20606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ECB6B72F-6FF3-62D5-EF4D-B9E4500A3573}"/>
              </a:ext>
            </a:extLst>
          </p:cNvPr>
          <p:cNvSpPr/>
          <p:nvPr/>
        </p:nvSpPr>
        <p:spPr>
          <a:xfrm rot="10800000">
            <a:off x="8391602" y="1962623"/>
            <a:ext cx="1030308" cy="36490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0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Running 1000 models with similar size to that of RM – 1 for a year: 30 million kg CO2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5% of greenhouse gas effect created by agriculture industry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Agricultural GHG constitutes 11% of total greenhouse effect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Why care about carbon footprint?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E80321-ECFC-C0C8-1E4D-E37A73D68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87" y="1282212"/>
            <a:ext cx="3797494" cy="333163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D19AB96-DF0E-C225-D80B-731DBFB40FE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841066" y="6458381"/>
            <a:ext cx="8436912" cy="365100"/>
          </a:xfrm>
        </p:spPr>
        <p:txBody>
          <a:bodyPr/>
          <a:lstStyle/>
          <a:p>
            <a:r>
              <a:rPr lang="en-US"/>
              <a:t>Wu, Carole-Jean, et al. "Sustainable ai: Environmental implications, challenges and opportunities." Proceedings of Machine Learning and Systems 4 (2022): 795-813.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5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Given a neural architecture, assess the power consumption levels. Directly correlated with carbon emission</a:t>
            </a:r>
          </a:p>
          <a:p>
            <a:endParaRPr lang="en-US"/>
          </a:p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Problem Definition</a:t>
            </a:r>
          </a:p>
        </p:txBody>
      </p:sp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D2A45197-3286-2F36-C720-591E3A40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29" y="1907547"/>
            <a:ext cx="2950590" cy="1967444"/>
          </a:xfrm>
          <a:prstGeom prst="rect">
            <a:avLst/>
          </a:prstGeom>
        </p:spPr>
      </p:pic>
      <p:pic>
        <p:nvPicPr>
          <p:cNvPr id="10" name="Picture 9" descr="A picture containing blur&#10;&#10;Description automatically generated">
            <a:extLst>
              <a:ext uri="{FF2B5EF4-FFF2-40B4-BE49-F238E27FC236}">
                <a16:creationId xmlns:a16="http://schemas.microsoft.com/office/drawing/2014/main" id="{58FB0E81-AA52-CB44-439A-943B1B24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47" y="1907547"/>
            <a:ext cx="2950590" cy="1967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0C0D18-9817-1441-1622-A21F582AAB44}"/>
              </a:ext>
            </a:extLst>
          </p:cNvPr>
          <p:cNvSpPr/>
          <p:nvPr/>
        </p:nvSpPr>
        <p:spPr>
          <a:xfrm>
            <a:off x="2325279" y="4081807"/>
            <a:ext cx="2535811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50938-5463-0741-CF8C-AAA2E402B104}"/>
              </a:ext>
            </a:extLst>
          </p:cNvPr>
          <p:cNvSpPr/>
          <p:nvPr/>
        </p:nvSpPr>
        <p:spPr>
          <a:xfrm>
            <a:off x="6964837" y="4081807"/>
            <a:ext cx="2535811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D5250-E3B2-9C48-A5AB-0467C33B0960}"/>
              </a:ext>
            </a:extLst>
          </p:cNvPr>
          <p:cNvCxnSpPr/>
          <p:nvPr/>
        </p:nvCxnSpPr>
        <p:spPr>
          <a:xfrm>
            <a:off x="5898037" y="1668544"/>
            <a:ext cx="0" cy="456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BA1A7B-D053-E4A5-DA79-C9708AE3B412}"/>
              </a:ext>
            </a:extLst>
          </p:cNvPr>
          <p:cNvSpPr txBox="1"/>
          <p:nvPr/>
        </p:nvSpPr>
        <p:spPr>
          <a:xfrm>
            <a:off x="2537381" y="4147795"/>
            <a:ext cx="2281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Intel RAPL / Nvidia-</a:t>
            </a:r>
            <a:r>
              <a:rPr lang="en-US" sz="1400" err="1">
                <a:solidFill>
                  <a:schemeClr val="bg1"/>
                </a:solidFill>
              </a:rPr>
              <a:t>smi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C9B28-4CAF-E2EF-EED2-7E4128DD4076}"/>
              </a:ext>
            </a:extLst>
          </p:cNvPr>
          <p:cNvSpPr txBox="1"/>
          <p:nvPr/>
        </p:nvSpPr>
        <p:spPr>
          <a:xfrm>
            <a:off x="7342242" y="4166681"/>
            <a:ext cx="2281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Predictor / Regressor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43256C-66E4-1D0C-27E4-D925D264B00F}"/>
              </a:ext>
            </a:extLst>
          </p:cNvPr>
          <p:cNvCxnSpPr/>
          <p:nvPr/>
        </p:nvCxnSpPr>
        <p:spPr>
          <a:xfrm>
            <a:off x="3678023" y="3846235"/>
            <a:ext cx="0" cy="2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C2C9A7-CA5C-7C47-3C3F-B7F11ABEF817}"/>
              </a:ext>
            </a:extLst>
          </p:cNvPr>
          <p:cNvCxnSpPr/>
          <p:nvPr/>
        </p:nvCxnSpPr>
        <p:spPr>
          <a:xfrm>
            <a:off x="8220170" y="3846234"/>
            <a:ext cx="0" cy="2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5D8451-1D3F-511A-3E5F-CA810D607F22}"/>
              </a:ext>
            </a:extLst>
          </p:cNvPr>
          <p:cNvCxnSpPr/>
          <p:nvPr/>
        </p:nvCxnSpPr>
        <p:spPr>
          <a:xfrm>
            <a:off x="3678023" y="4630231"/>
            <a:ext cx="0" cy="2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92E727-67C9-1035-448D-397AFABDB011}"/>
              </a:ext>
            </a:extLst>
          </p:cNvPr>
          <p:cNvCxnSpPr/>
          <p:nvPr/>
        </p:nvCxnSpPr>
        <p:spPr>
          <a:xfrm>
            <a:off x="8220170" y="4622374"/>
            <a:ext cx="0" cy="2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7772F-C620-7F16-28B3-3F59C6B14C97}"/>
                  </a:ext>
                </a:extLst>
              </p:cNvPr>
              <p:cNvSpPr txBox="1"/>
              <p:nvPr/>
            </p:nvSpPr>
            <p:spPr>
              <a:xfrm>
                <a:off x="3153169" y="4860558"/>
                <a:ext cx="104971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7772F-C620-7F16-28B3-3F59C6B14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69" y="4860558"/>
                <a:ext cx="1049711" cy="215444"/>
              </a:xfrm>
              <a:prstGeom prst="rect">
                <a:avLst/>
              </a:prstGeom>
              <a:blipFill>
                <a:blip r:embed="rId3"/>
                <a:stretch>
                  <a:fillRect r="-52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E0504C-C10B-82FF-513A-6945C2E880E1}"/>
                  </a:ext>
                </a:extLst>
              </p:cNvPr>
              <p:cNvSpPr txBox="1"/>
              <p:nvPr/>
            </p:nvSpPr>
            <p:spPr>
              <a:xfrm>
                <a:off x="7643940" y="4867992"/>
                <a:ext cx="12308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𝑘𝑊h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E0504C-C10B-82FF-513A-6945C2E8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940" y="4867992"/>
                <a:ext cx="1230850" cy="215444"/>
              </a:xfrm>
              <a:prstGeom prst="rect">
                <a:avLst/>
              </a:prstGeom>
              <a:blipFill>
                <a:blip r:embed="rId4"/>
                <a:stretch>
                  <a:fillRect l="-990" t="-2857" r="-445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30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Given a neural architecture, assess the power consumption levels. Directly correlated with carbon emission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Focus: Inference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Predict the power consumption of the architecture before running</a:t>
            </a:r>
          </a:p>
          <a:p>
            <a:endParaRPr lang="en-US"/>
          </a:p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987963"/>
          </a:xfrm>
        </p:spPr>
        <p:txBody>
          <a:bodyPr/>
          <a:lstStyle/>
          <a:p>
            <a:r>
              <a:rPr lang="en-US"/>
              <a:t>Problem Definition</a:t>
            </a:r>
          </a:p>
          <a:p>
            <a:endParaRPr lang="en-US"/>
          </a:p>
        </p:txBody>
      </p:sp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D2A45197-3286-2F36-C720-591E3A40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4505" y="1939455"/>
            <a:ext cx="2950590" cy="1967444"/>
          </a:xfrm>
          <a:prstGeom prst="rect">
            <a:avLst/>
          </a:prstGeom>
        </p:spPr>
      </p:pic>
      <p:pic>
        <p:nvPicPr>
          <p:cNvPr id="10" name="Picture 9" descr="A picture containing blur&#10;&#10;Description automatically generated">
            <a:extLst>
              <a:ext uri="{FF2B5EF4-FFF2-40B4-BE49-F238E27FC236}">
                <a16:creationId xmlns:a16="http://schemas.microsoft.com/office/drawing/2014/main" id="{58FB0E81-AA52-CB44-439A-943B1B24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705" y="1963337"/>
            <a:ext cx="2950590" cy="1967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0C0D18-9817-1441-1622-A21F582AAB44}"/>
              </a:ext>
            </a:extLst>
          </p:cNvPr>
          <p:cNvSpPr/>
          <p:nvPr/>
        </p:nvSpPr>
        <p:spPr>
          <a:xfrm>
            <a:off x="-2743201" y="4590802"/>
            <a:ext cx="2535811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50938-5463-0741-CF8C-AAA2E402B104}"/>
              </a:ext>
            </a:extLst>
          </p:cNvPr>
          <p:cNvSpPr/>
          <p:nvPr/>
        </p:nvSpPr>
        <p:spPr>
          <a:xfrm>
            <a:off x="4828095" y="4137597"/>
            <a:ext cx="2535811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5D5250-E3B2-9C48-A5AB-0467C33B0960}"/>
              </a:ext>
            </a:extLst>
          </p:cNvPr>
          <p:cNvCxnSpPr/>
          <p:nvPr/>
        </p:nvCxnSpPr>
        <p:spPr>
          <a:xfrm>
            <a:off x="-90959" y="1817841"/>
            <a:ext cx="0" cy="456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BA1A7B-D053-E4A5-DA79-C9708AE3B412}"/>
              </a:ext>
            </a:extLst>
          </p:cNvPr>
          <p:cNvSpPr txBox="1"/>
          <p:nvPr/>
        </p:nvSpPr>
        <p:spPr>
          <a:xfrm>
            <a:off x="-2568996" y="4166680"/>
            <a:ext cx="2281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Intel RAPL / Nvidia-</a:t>
            </a:r>
            <a:r>
              <a:rPr lang="en-US" sz="1400" err="1">
                <a:solidFill>
                  <a:schemeClr val="bg1"/>
                </a:solidFill>
              </a:rPr>
              <a:t>smi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C9B28-4CAF-E2EF-EED2-7E4128DD4076}"/>
              </a:ext>
            </a:extLst>
          </p:cNvPr>
          <p:cNvSpPr txBox="1"/>
          <p:nvPr/>
        </p:nvSpPr>
        <p:spPr>
          <a:xfrm>
            <a:off x="5205500" y="4222471"/>
            <a:ext cx="2281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Predictor / Regressor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43256C-66E4-1D0C-27E4-D925D264B00F}"/>
              </a:ext>
            </a:extLst>
          </p:cNvPr>
          <p:cNvCxnSpPr/>
          <p:nvPr/>
        </p:nvCxnSpPr>
        <p:spPr>
          <a:xfrm>
            <a:off x="-1475295" y="3949829"/>
            <a:ext cx="0" cy="2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C2C9A7-CA5C-7C47-3C3F-B7F11ABEF817}"/>
              </a:ext>
            </a:extLst>
          </p:cNvPr>
          <p:cNvCxnSpPr/>
          <p:nvPr/>
        </p:nvCxnSpPr>
        <p:spPr>
          <a:xfrm>
            <a:off x="6083428" y="3902024"/>
            <a:ext cx="0" cy="2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5D8451-1D3F-511A-3E5F-CA810D607F22}"/>
              </a:ext>
            </a:extLst>
          </p:cNvPr>
          <p:cNvCxnSpPr/>
          <p:nvPr/>
        </p:nvCxnSpPr>
        <p:spPr>
          <a:xfrm>
            <a:off x="-1390456" y="5139226"/>
            <a:ext cx="0" cy="2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92E727-67C9-1035-448D-397AFABDB011}"/>
              </a:ext>
            </a:extLst>
          </p:cNvPr>
          <p:cNvCxnSpPr/>
          <p:nvPr/>
        </p:nvCxnSpPr>
        <p:spPr>
          <a:xfrm>
            <a:off x="6083428" y="4678164"/>
            <a:ext cx="0" cy="20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7772F-C620-7F16-28B3-3F59C6B14C97}"/>
                  </a:ext>
                </a:extLst>
              </p:cNvPr>
              <p:cNvSpPr txBox="1"/>
              <p:nvPr/>
            </p:nvSpPr>
            <p:spPr>
              <a:xfrm>
                <a:off x="-1915311" y="5369554"/>
                <a:ext cx="10497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7772F-C620-7F16-28B3-3F59C6B14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5311" y="5369554"/>
                <a:ext cx="1049710" cy="215444"/>
              </a:xfrm>
              <a:prstGeom prst="rect">
                <a:avLst/>
              </a:prstGeom>
              <a:blipFill>
                <a:blip r:embed="rId4"/>
                <a:stretch>
                  <a:fillRect r="-523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E0504C-C10B-82FF-513A-6945C2E880E1}"/>
                  </a:ext>
                </a:extLst>
              </p:cNvPr>
              <p:cNvSpPr txBox="1"/>
              <p:nvPr/>
            </p:nvSpPr>
            <p:spPr>
              <a:xfrm>
                <a:off x="5507198" y="4923782"/>
                <a:ext cx="12308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𝑘𝑊h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sz="14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E0504C-C10B-82FF-513A-6945C2E8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98" y="4923782"/>
                <a:ext cx="1230850" cy="215444"/>
              </a:xfrm>
              <a:prstGeom prst="rect">
                <a:avLst/>
              </a:prstGeom>
              <a:blipFill>
                <a:blip r:embed="rId5"/>
                <a:stretch>
                  <a:fillRect l="-990" t="-2857" r="-445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05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50" y="1223205"/>
            <a:ext cx="8508900" cy="4699500"/>
          </a:xfrm>
        </p:spPr>
        <p:txBody>
          <a:bodyPr/>
          <a:lstStyle/>
          <a:p>
            <a:pPr algn="ctr"/>
            <a:r>
              <a:rPr lang="en-US" b="1"/>
              <a:t>Measurement tool</a:t>
            </a:r>
            <a:r>
              <a:rPr lang="en-US"/>
              <a:t>: </a:t>
            </a:r>
            <a:r>
              <a:rPr lang="en-US" err="1"/>
              <a:t>Codecarbon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b="1"/>
              <a:t>Framework</a:t>
            </a:r>
            <a:r>
              <a:rPr lang="en-US"/>
              <a:t>: TensorFlow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b="1"/>
              <a:t>Data sources</a:t>
            </a:r>
            <a:r>
              <a:rPr lang="en-US"/>
              <a:t>: Pretrained models (</a:t>
            </a:r>
            <a:r>
              <a:rPr lang="en-US" err="1"/>
              <a:t>Keras</a:t>
            </a:r>
            <a:r>
              <a:rPr lang="en-US"/>
              <a:t> Applications)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Setup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07564-236B-EC0E-B544-88811A4F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102" y="1766759"/>
            <a:ext cx="1314633" cy="790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FCE12-1ADA-2E7E-83B2-EAEEF4BC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25" y="5319727"/>
            <a:ext cx="5442351" cy="878283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7A7E3FEF-1E3B-C98B-0D24-CC776315B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102" y="3224025"/>
            <a:ext cx="1314633" cy="1406000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946668C-E546-2C67-D6C2-21ACBA1CDE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CodeCarbon [https://codecarbon.io/]</a:t>
            </a:r>
          </a:p>
        </p:txBody>
      </p:sp>
    </p:spTree>
    <p:extLst>
      <p:ext uri="{BB962C8B-B14F-4D97-AF65-F5344CB8AC3E}">
        <p14:creationId xmlns:p14="http://schemas.microsoft.com/office/powerpoint/2010/main" val="3843741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4FE32-EF0F-E9C4-3A46-98AC04F9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6135" y="2158500"/>
            <a:ext cx="8508900" cy="4699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No dataset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Configuration space of Deep NNs is quite large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/>
              <a:t>Abstraction layer of TensorFlow:</a:t>
            </a:r>
          </a:p>
          <a:p>
            <a:pPr marL="971550" lvl="1" indent="-285750">
              <a:buFont typeface="Symbol" panose="05050102010706020507" pitchFamily="18" charset="2"/>
              <a:buChar char="-"/>
            </a:pPr>
            <a:r>
              <a:rPr lang="en-US"/>
              <a:t>Models are created on a high-level interface; operations are implemented on a lower and hidden level (CUDA, </a:t>
            </a:r>
            <a:r>
              <a:rPr lang="en-US" err="1"/>
              <a:t>cuDNN</a:t>
            </a:r>
            <a:r>
              <a:rPr lang="en-US"/>
              <a:t>)</a:t>
            </a:r>
          </a:p>
          <a:p>
            <a:pPr marL="971550" lvl="1" indent="-285750">
              <a:buFont typeface="Symbol" panose="05050102010706020507" pitchFamily="18" charset="2"/>
              <a:buChar char="-"/>
            </a:pPr>
            <a:r>
              <a:rPr lang="en-US"/>
              <a:t>Hidden factors within the framework such as garbage collection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46022-4069-1FAE-08BF-5CD3A1A0F3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A99E9-5738-D33D-783C-CA26493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50" y="583077"/>
            <a:ext cx="8508900" cy="493981"/>
          </a:xfrm>
        </p:spPr>
        <p:txBody>
          <a:bodyPr/>
          <a:lstStyle/>
          <a:p>
            <a:r>
              <a:rPr lang="en-US"/>
              <a:t>Challenges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6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Office PowerPoint</Application>
  <PresentationFormat>Widescreen</PresentationFormat>
  <Paragraphs>415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160104_TUM_Praesentation_p_v1</vt:lpstr>
      <vt:lpstr>Predicting Carbon Emission Levels of  Neural Network Architectures </vt:lpstr>
      <vt:lpstr>Why care about carbon footprint?</vt:lpstr>
      <vt:lpstr>Why care about carbon footprint?</vt:lpstr>
      <vt:lpstr>Why care about carbon footprint?</vt:lpstr>
      <vt:lpstr>Why care about carbon footprint?</vt:lpstr>
      <vt:lpstr>Problem Definition</vt:lpstr>
      <vt:lpstr>Problem Definition </vt:lpstr>
      <vt:lpstr>Setup</vt:lpstr>
      <vt:lpstr>Challenges</vt:lpstr>
      <vt:lpstr>Dataset Generation</vt:lpstr>
      <vt:lpstr>Dataset Generation</vt:lpstr>
      <vt:lpstr>Dataset Generation</vt:lpstr>
      <vt:lpstr>Dataset Generation</vt:lpstr>
      <vt:lpstr>Dataset Generation</vt:lpstr>
      <vt:lpstr>Dataset Generation</vt:lpstr>
      <vt:lpstr>Dataset Generation </vt:lpstr>
      <vt:lpstr>Data Analysis and Insights</vt:lpstr>
      <vt:lpstr>Data Analysis and Insights</vt:lpstr>
      <vt:lpstr>Data Analysis and Insights</vt:lpstr>
      <vt:lpstr>Proposed Methods</vt:lpstr>
      <vt:lpstr>Proposed Methods</vt:lpstr>
      <vt:lpstr>Evaluation: Model-Wise Approaches</vt:lpstr>
      <vt:lpstr>Evaluation: Layer-Wise Approaches</vt:lpstr>
      <vt:lpstr>Evaluation: Layer-Wise Approaches 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University of Munich Data Analytics and Machine Learning Group Praktikum: Large-Scale Machine Learning  Green and Cheap Machine Learning Models</dc:title>
  <cp:lastModifiedBy>Niklas Kemper</cp:lastModifiedBy>
  <cp:revision>21</cp:revision>
  <dcterms:modified xsi:type="dcterms:W3CDTF">2022-07-25T16:07:59Z</dcterms:modified>
</cp:coreProperties>
</file>