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slides/slide19.xml" ContentType="application/vnd.openxmlformats-officedocument.presentationml.slide+xml"/>
  <Override PartName="/ppt/presentation.xml" ContentType="application/vnd.openxmlformats-officedocument.presentationml.presentation.main+xml"/>
  <Override PartName="/ppt/slides/slide17.xml" ContentType="application/vnd.openxmlformats-officedocument.presentationml.slide+xml"/>
  <Override PartName="/ppt/slides/slide1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5.xml" ContentType="application/vnd.openxmlformats-officedocument.presentationml.slideLayout+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 id="2147483677" r:id="rId3"/>
  </p:sldMasterIdLst>
  <p:notesMasterIdLst>
    <p:notesMasterId r:id="rId23"/>
  </p:notesMasterIdLst>
  <p:sldIdLst>
    <p:sldId id="257" r:id="rId4"/>
    <p:sldId id="288" r:id="rId5"/>
    <p:sldId id="289" r:id="rId6"/>
    <p:sldId id="283" r:id="rId7"/>
    <p:sldId id="277" r:id="rId8"/>
    <p:sldId id="268" r:id="rId9"/>
    <p:sldId id="278" r:id="rId10"/>
    <p:sldId id="281" r:id="rId11"/>
    <p:sldId id="285" r:id="rId12"/>
    <p:sldId id="286" r:id="rId13"/>
    <p:sldId id="276" r:id="rId14"/>
    <p:sldId id="290" r:id="rId15"/>
    <p:sldId id="291" r:id="rId16"/>
    <p:sldId id="292" r:id="rId17"/>
    <p:sldId id="293" r:id="rId18"/>
    <p:sldId id="294" r:id="rId19"/>
    <p:sldId id="295" r:id="rId20"/>
    <p:sldId id="296"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autoAdjust="0"/>
  </p:normalViewPr>
  <p:slideViewPr>
    <p:cSldViewPr snapToGrid="0">
      <p:cViewPr varScale="1">
        <p:scale>
          <a:sx n="88" d="100"/>
          <a:sy n="88" d="100"/>
        </p:scale>
        <p:origin x="360" y="62"/>
      </p:cViewPr>
      <p:guideLst>
        <p:guide orient="horz" pos="2160"/>
        <p:guide pos="3840"/>
      </p:guideLst>
    </p:cSldViewPr>
  </p:slideViewPr>
  <p:outlineViewPr>
    <p:cViewPr>
      <p:scale>
        <a:sx n="33" d="100"/>
        <a:sy n="33" d="100"/>
      </p:scale>
      <p:origin x="0" y="380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2.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customXml" Target="../customXml/item3.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customXml" Target="../customXml/item2.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07860F-AF1F-467E-A871-9A09581779F8}" type="datetimeFigureOut">
              <a:rPr lang="en-US" smtClean="0"/>
              <a:pPr/>
              <a:t>7/26/2022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279437-66C1-4280-8949-A5B87AF3C86F}" type="slidenum">
              <a:rPr lang="en-US" smtClean="0"/>
              <a:pPr/>
              <a:t>‹#›</a:t>
            </a:fld>
            <a:endParaRPr lang="en-US"/>
          </a:p>
        </p:txBody>
      </p:sp>
    </p:spTree>
    <p:extLst>
      <p:ext uri="{BB962C8B-B14F-4D97-AF65-F5344CB8AC3E}">
        <p14:creationId xmlns:p14="http://schemas.microsoft.com/office/powerpoint/2010/main" val="3221879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7" name="Straight Connector 6"/>
          <p:cNvCxnSpPr/>
          <p:nvPr/>
        </p:nvCxnSpPr>
        <p:spPr>
          <a:xfrm>
            <a:off x="9373453" y="0"/>
            <a:ext cx="1219518"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7427201" y="3681414"/>
            <a:ext cx="4764799"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9188726" y="-8467"/>
            <a:ext cx="3006450" cy="6866467"/>
          </a:xfrm>
          <a:custGeom>
            <a:avLst/>
            <a:gdLst>
              <a:gd name="connsiteX0" fmla="*/ 2023534 w 3005667"/>
              <a:gd name="connsiteY0" fmla="*/ 8467 h 6866467"/>
              <a:gd name="connsiteX1" fmla="*/ 0 w 3005667"/>
              <a:gd name="connsiteY1" fmla="*/ 6866467 h 6866467"/>
              <a:gd name="connsiteX2" fmla="*/ 2997200 w 3005667"/>
              <a:gd name="connsiteY2" fmla="*/ 6858000 h 6866467"/>
              <a:gd name="connsiteX3" fmla="*/ 3005667 w 3005667"/>
              <a:gd name="connsiteY3" fmla="*/ 0 h 6866467"/>
              <a:gd name="connsiteX4" fmla="*/ 2023534 w 3005667"/>
              <a:gd name="connsiteY4" fmla="*/ 8467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7" h="6866467">
                <a:moveTo>
                  <a:pt x="2023534" y="8467"/>
                </a:moveTo>
                <a:lnTo>
                  <a:pt x="0" y="6866467"/>
                </a:lnTo>
                <a:lnTo>
                  <a:pt x="2997200" y="6858000"/>
                </a:lnTo>
                <a:cubicBezTo>
                  <a:pt x="3000022" y="4572000"/>
                  <a:pt x="3002845" y="2286000"/>
                  <a:pt x="3005667" y="0"/>
                </a:cubicBezTo>
                <a:lnTo>
                  <a:pt x="2023534" y="8467"/>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Freeform 9"/>
          <p:cNvSpPr/>
          <p:nvPr/>
        </p:nvSpPr>
        <p:spPr>
          <a:xfrm>
            <a:off x="9603701" y="-8467"/>
            <a:ext cx="2591475" cy="6866467"/>
          </a:xfrm>
          <a:custGeom>
            <a:avLst/>
            <a:gdLst>
              <a:gd name="connsiteX0" fmla="*/ 0 w 2590800"/>
              <a:gd name="connsiteY0" fmla="*/ 0 h 6866467"/>
              <a:gd name="connsiteX1" fmla="*/ 1202267 w 2590800"/>
              <a:gd name="connsiteY1" fmla="*/ 6866467 h 6866467"/>
              <a:gd name="connsiteX2" fmla="*/ 2590800 w 2590800"/>
              <a:gd name="connsiteY2" fmla="*/ 6866467 h 6866467"/>
              <a:gd name="connsiteX3" fmla="*/ 2582333 w 2590800"/>
              <a:gd name="connsiteY3" fmla="*/ 0 h 6866467"/>
              <a:gd name="connsiteX4" fmla="*/ 0 w 2590800"/>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6866467">
                <a:moveTo>
                  <a:pt x="0" y="0"/>
                </a:moveTo>
                <a:lnTo>
                  <a:pt x="1202267" y="6866467"/>
                </a:lnTo>
                <a:lnTo>
                  <a:pt x="2590800" y="6866467"/>
                </a:lnTo>
                <a:cubicBezTo>
                  <a:pt x="2587978" y="4577645"/>
                  <a:pt x="2585155" y="2288822"/>
                  <a:pt x="2582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1" name="Freeform 10"/>
          <p:cNvSpPr/>
          <p:nvPr/>
        </p:nvSpPr>
        <p:spPr>
          <a:xfrm>
            <a:off x="8934660" y="3048000"/>
            <a:ext cx="3260516" cy="3810000"/>
          </a:xfrm>
          <a:custGeom>
            <a:avLst/>
            <a:gdLst>
              <a:gd name="connsiteX0" fmla="*/ 0 w 3259667"/>
              <a:gd name="connsiteY0" fmla="*/ 3810000 h 3810000"/>
              <a:gd name="connsiteX1" fmla="*/ 3251200 w 3259667"/>
              <a:gd name="connsiteY1" fmla="*/ 0 h 3810000"/>
              <a:gd name="connsiteX2" fmla="*/ 3259667 w 3259667"/>
              <a:gd name="connsiteY2" fmla="*/ 3810000 h 3810000"/>
              <a:gd name="connsiteX3" fmla="*/ 0 w 3259667"/>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2" name="Freeform 11"/>
          <p:cNvSpPr/>
          <p:nvPr/>
        </p:nvSpPr>
        <p:spPr>
          <a:xfrm>
            <a:off x="9341166" y="-8467"/>
            <a:ext cx="2854010" cy="6866467"/>
          </a:xfrm>
          <a:custGeom>
            <a:avLst/>
            <a:gdLst>
              <a:gd name="connsiteX0" fmla="*/ 0 w 2853267"/>
              <a:gd name="connsiteY0" fmla="*/ 0 h 6866467"/>
              <a:gd name="connsiteX1" fmla="*/ 2472267 w 2853267"/>
              <a:gd name="connsiteY1" fmla="*/ 6866467 h 6866467"/>
              <a:gd name="connsiteX2" fmla="*/ 2853267 w 2853267"/>
              <a:gd name="connsiteY2" fmla="*/ 6858000 h 6866467"/>
              <a:gd name="connsiteX3" fmla="*/ 2853267 w 2853267"/>
              <a:gd name="connsiteY3" fmla="*/ 0 h 6866467"/>
              <a:gd name="connsiteX4" fmla="*/ 0 w 2853267"/>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3" name="Freeform 12"/>
          <p:cNvSpPr/>
          <p:nvPr/>
        </p:nvSpPr>
        <p:spPr>
          <a:xfrm>
            <a:off x="10907908" y="-8467"/>
            <a:ext cx="1287268" cy="6866467"/>
          </a:xfrm>
          <a:custGeom>
            <a:avLst/>
            <a:gdLst>
              <a:gd name="connsiteX0" fmla="*/ 1016000 w 1286933"/>
              <a:gd name="connsiteY0" fmla="*/ 0 h 6866467"/>
              <a:gd name="connsiteX1" fmla="*/ 0 w 1286933"/>
              <a:gd name="connsiteY1" fmla="*/ 6866467 h 6866467"/>
              <a:gd name="connsiteX2" fmla="*/ 1286933 w 1286933"/>
              <a:gd name="connsiteY2" fmla="*/ 6866467 h 6866467"/>
              <a:gd name="connsiteX3" fmla="*/ 1278466 w 1286933"/>
              <a:gd name="connsiteY3" fmla="*/ 0 h 6866467"/>
              <a:gd name="connsiteX4" fmla="*/ 1016000 w 1286933"/>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Freeform 13"/>
          <p:cNvSpPr/>
          <p:nvPr/>
        </p:nvSpPr>
        <p:spPr>
          <a:xfrm>
            <a:off x="10941783" y="-8468"/>
            <a:ext cx="1270575" cy="6866467"/>
          </a:xfrm>
          <a:custGeom>
            <a:avLst/>
            <a:gdLst>
              <a:gd name="connsiteX0" fmla="*/ 0 w 1244600"/>
              <a:gd name="connsiteY0" fmla="*/ 0 h 6874934"/>
              <a:gd name="connsiteX1" fmla="*/ 1117600 w 1244600"/>
              <a:gd name="connsiteY1" fmla="*/ 6866467 h 6874934"/>
              <a:gd name="connsiteX2" fmla="*/ 1244600 w 1244600"/>
              <a:gd name="connsiteY2" fmla="*/ 6874934 h 6874934"/>
              <a:gd name="connsiteX3" fmla="*/ 1236134 w 1244600"/>
              <a:gd name="connsiteY3" fmla="*/ 0 h 6874934"/>
              <a:gd name="connsiteX4" fmla="*/ 0 w 1244600"/>
              <a:gd name="connsiteY4" fmla="*/ 0 h 6874934"/>
              <a:gd name="connsiteX0" fmla="*/ 0 w 1253067"/>
              <a:gd name="connsiteY0" fmla="*/ 0 h 6874934"/>
              <a:gd name="connsiteX1" fmla="*/ 1117600 w 1253067"/>
              <a:gd name="connsiteY1" fmla="*/ 6866467 h 6874934"/>
              <a:gd name="connsiteX2" fmla="*/ 1244600 w 1253067"/>
              <a:gd name="connsiteY2" fmla="*/ 6874934 h 6874934"/>
              <a:gd name="connsiteX3" fmla="*/ 1253067 w 1253067"/>
              <a:gd name="connsiteY3" fmla="*/ 0 h 6874934"/>
              <a:gd name="connsiteX4" fmla="*/ 0 w 1253067"/>
              <a:gd name="connsiteY4" fmla="*/ 0 h 6874934"/>
              <a:gd name="connsiteX0" fmla="*/ 0 w 1270244"/>
              <a:gd name="connsiteY0" fmla="*/ 0 h 6866467"/>
              <a:gd name="connsiteX1" fmla="*/ 1117600 w 1270244"/>
              <a:gd name="connsiteY1" fmla="*/ 6866467 h 6866467"/>
              <a:gd name="connsiteX2" fmla="*/ 1270000 w 1270244"/>
              <a:gd name="connsiteY2" fmla="*/ 6866467 h 6866467"/>
              <a:gd name="connsiteX3" fmla="*/ 1253067 w 1270244"/>
              <a:gd name="connsiteY3" fmla="*/ 0 h 6866467"/>
              <a:gd name="connsiteX4" fmla="*/ 0 w 1270244"/>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5" name="Freeform 14"/>
          <p:cNvSpPr/>
          <p:nvPr/>
        </p:nvSpPr>
        <p:spPr>
          <a:xfrm>
            <a:off x="-8468" y="-8468"/>
            <a:ext cx="863825" cy="5698067"/>
          </a:xfrm>
          <a:custGeom>
            <a:avLst/>
            <a:gdLst>
              <a:gd name="connsiteX0" fmla="*/ 0 w 863600"/>
              <a:gd name="connsiteY0" fmla="*/ 8467 h 5698067"/>
              <a:gd name="connsiteX1" fmla="*/ 863600 w 863600"/>
              <a:gd name="connsiteY1" fmla="*/ 0 h 5698067"/>
              <a:gd name="connsiteX2" fmla="*/ 863600 w 863600"/>
              <a:gd name="connsiteY2" fmla="*/ 16934 h 5698067"/>
              <a:gd name="connsiteX3" fmla="*/ 0 w 863600"/>
              <a:gd name="connsiteY3" fmla="*/ 5698067 h 5698067"/>
              <a:gd name="connsiteX4" fmla="*/ 0 w 863600"/>
              <a:gd name="connsiteY4" fmla="*/ 8467 h 56980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6" name="Freeform 15"/>
          <p:cNvSpPr/>
          <p:nvPr/>
        </p:nvSpPr>
        <p:spPr>
          <a:xfrm>
            <a:off x="10374369" y="3589868"/>
            <a:ext cx="1820807" cy="3268133"/>
          </a:xfrm>
          <a:custGeom>
            <a:avLst/>
            <a:gdLst>
              <a:gd name="connsiteX0" fmla="*/ 0 w 1820333"/>
              <a:gd name="connsiteY0" fmla="*/ 3268133 h 3268133"/>
              <a:gd name="connsiteX1" fmla="*/ 1811866 w 1820333"/>
              <a:gd name="connsiteY1" fmla="*/ 0 h 3268133"/>
              <a:gd name="connsiteX2" fmla="*/ 1820333 w 1820333"/>
              <a:gd name="connsiteY2" fmla="*/ 3259666 h 3268133"/>
              <a:gd name="connsiteX3" fmla="*/ 0 w 1820333"/>
              <a:gd name="connsiteY3" fmla="*/ 3268133 h 3268133"/>
            </a:gdLst>
            <a:ahLst/>
            <a:cxnLst>
              <a:cxn ang="0">
                <a:pos x="connsiteX0" y="connsiteY0"/>
              </a:cxn>
              <a:cxn ang="0">
                <a:pos x="connsiteX1" y="connsiteY1"/>
              </a:cxn>
              <a:cxn ang="0">
                <a:pos x="connsiteX2" y="connsiteY2"/>
              </a:cxn>
              <a:cxn ang="0">
                <a:pos x="connsiteX3" y="connsiteY3"/>
              </a:cxn>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1507460" y="2404534"/>
            <a:ext cx="776895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460" y="4050834"/>
            <a:ext cx="776895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11F0EC-4F60-4544-9956-271209A740FE}" type="datetimeFigureOut">
              <a:rPr lang="en-US" smtClean="0"/>
              <a:pPr/>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A5AD-5AEC-42D0-A3BE-F46B40576360}" type="slidenum">
              <a:rPr lang="en-US" smtClean="0"/>
              <a:pPr/>
              <a:t>‹#›</a:t>
            </a:fld>
            <a:endParaRPr lang="en-US"/>
          </a:p>
        </p:txBody>
      </p:sp>
    </p:spTree>
    <p:extLst>
      <p:ext uri="{BB962C8B-B14F-4D97-AF65-F5344CB8AC3E}">
        <p14:creationId xmlns:p14="http://schemas.microsoft.com/office/powerpoint/2010/main" val="3757727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512" y="609600"/>
            <a:ext cx="8598907"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512" y="4470400"/>
            <a:ext cx="8598907"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11F0EC-4F60-4544-9956-271209A740FE}" type="datetimeFigureOut">
              <a:rPr lang="en-US" smtClean="0"/>
              <a:pPr/>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A5AD-5AEC-42D0-A3BE-F46B40576360}" type="slidenum">
              <a:rPr lang="en-US" smtClean="0"/>
              <a:pPr/>
              <a:t>‹#›</a:t>
            </a:fld>
            <a:endParaRPr lang="en-US"/>
          </a:p>
        </p:txBody>
      </p:sp>
    </p:spTree>
    <p:extLst>
      <p:ext uri="{BB962C8B-B14F-4D97-AF65-F5344CB8AC3E}">
        <p14:creationId xmlns:p14="http://schemas.microsoft.com/office/powerpoint/2010/main" val="2565848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577" y="609600"/>
            <a:ext cx="8096242" cy="3022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512" y="4470400"/>
            <a:ext cx="8598907"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11F0EC-4F60-4544-9956-271209A740FE}" type="datetimeFigureOut">
              <a:rPr lang="en-US" smtClean="0"/>
              <a:pPr/>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A5AD-5AEC-42D0-A3BE-F46B40576360}" type="slidenum">
              <a:rPr lang="en-US" smtClean="0"/>
              <a:pPr/>
              <a:t>‹#›</a:t>
            </a:fld>
            <a:endParaRPr lang="en-US"/>
          </a:p>
        </p:txBody>
      </p:sp>
      <p:sp>
        <p:nvSpPr>
          <p:cNvPr id="23" name="Text Placeholder 9"/>
          <p:cNvSpPr>
            <a:spLocks noGrp="1"/>
          </p:cNvSpPr>
          <p:nvPr>
            <p:ph type="body" sz="quarter" idx="13"/>
          </p:nvPr>
        </p:nvSpPr>
        <p:spPr>
          <a:xfrm>
            <a:off x="1366495" y="3632200"/>
            <a:ext cx="7226406"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20" name="TextBox 19"/>
          <p:cNvSpPr txBox="1"/>
          <p:nvPr/>
        </p:nvSpPr>
        <p:spPr>
          <a:xfrm>
            <a:off x="542011" y="790378"/>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5327" y="2886556"/>
            <a:ext cx="609759" cy="584776"/>
          </a:xfrm>
          <a:prstGeom prst="rect">
            <a:avLst/>
          </a:prstGeom>
        </p:spPr>
        <p:txBody>
          <a:bodyPr vert="horz" lIns="91440" tIns="45720" rIns="91440" bIns="45720" rtlCol="0" anchor="ctr">
            <a:noAutofit/>
          </a:bodyPr>
          <a:lstStyle>
            <a:defPPr>
              <a:defRPr lang="en-US"/>
            </a:defPPr>
            <a:lvl1pPr lvl="0">
              <a:spcBef>
                <a:spcPct val="0"/>
              </a:spcBef>
              <a:buNone/>
              <a:defRPr sz="8000" b="0" cap="all" baseline="0">
                <a:ln w="3175" cmpd="sng">
                  <a:noFill/>
                </a:ln>
                <a:effectLst/>
                <a:latin typeface="Arial"/>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lumMod val="60000"/>
                    <a:lumOff val="40000"/>
                  </a:schemeClr>
                </a:solidFill>
              </a:rPr>
              <a:t>”</a:t>
            </a:r>
          </a:p>
        </p:txBody>
      </p:sp>
    </p:spTree>
    <p:extLst>
      <p:ext uri="{BB962C8B-B14F-4D97-AF65-F5344CB8AC3E}">
        <p14:creationId xmlns:p14="http://schemas.microsoft.com/office/powerpoint/2010/main" val="3599817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512" y="1931988"/>
            <a:ext cx="8598907"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512" y="4527448"/>
            <a:ext cx="8598907"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11F0EC-4F60-4544-9956-271209A740FE}" type="datetimeFigureOut">
              <a:rPr lang="en-US" smtClean="0"/>
              <a:pPr/>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A5AD-5AEC-42D0-A3BE-F46B40576360}" type="slidenum">
              <a:rPr lang="en-US" smtClean="0"/>
              <a:pPr/>
              <a:t>‹#›</a:t>
            </a:fld>
            <a:endParaRPr lang="en-US"/>
          </a:p>
        </p:txBody>
      </p:sp>
    </p:spTree>
    <p:extLst>
      <p:ext uri="{BB962C8B-B14F-4D97-AF65-F5344CB8AC3E}">
        <p14:creationId xmlns:p14="http://schemas.microsoft.com/office/powerpoint/2010/main" val="2396703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577" y="609600"/>
            <a:ext cx="8096242" cy="3022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512" y="4527448"/>
            <a:ext cx="8598907"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11F0EC-4F60-4544-9956-271209A740FE}" type="datetimeFigureOut">
              <a:rPr lang="en-US" smtClean="0"/>
              <a:pPr/>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A5AD-5AEC-42D0-A3BE-F46B40576360}" type="slidenum">
              <a:rPr lang="en-US" smtClean="0"/>
              <a:pPr/>
              <a:t>‹#›</a:t>
            </a:fld>
            <a:endParaRPr lang="en-US"/>
          </a:p>
        </p:txBody>
      </p:sp>
      <p:sp>
        <p:nvSpPr>
          <p:cNvPr id="23" name="Text Placeholder 9"/>
          <p:cNvSpPr>
            <a:spLocks noGrp="1"/>
          </p:cNvSpPr>
          <p:nvPr>
            <p:ph type="body" sz="quarter" idx="13"/>
          </p:nvPr>
        </p:nvSpPr>
        <p:spPr>
          <a:xfrm>
            <a:off x="677509" y="4013200"/>
            <a:ext cx="8598908"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24" name="TextBox 23"/>
          <p:cNvSpPr txBox="1"/>
          <p:nvPr/>
        </p:nvSpPr>
        <p:spPr>
          <a:xfrm>
            <a:off x="542011" y="790378"/>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5327" y="2886556"/>
            <a:ext cx="609759" cy="584776"/>
          </a:xfrm>
          <a:prstGeom prst="rect">
            <a:avLst/>
          </a:prstGeom>
        </p:spPr>
        <p:txBody>
          <a:bodyPr vert="horz" lIns="91440" tIns="45720" rIns="91440" bIns="45720" rtlCol="0" anchor="ctr">
            <a:noAutofit/>
          </a:bodyPr>
          <a:lstStyle>
            <a:defPPr>
              <a:defRPr lang="en-US"/>
            </a:defPPr>
            <a:lvl1pPr lvl="0">
              <a:spcBef>
                <a:spcPct val="0"/>
              </a:spcBef>
              <a:buNone/>
              <a:defRPr sz="8000" b="0" cap="all" baseline="0">
                <a:ln w="3175" cmpd="sng">
                  <a:noFill/>
                </a:ln>
                <a:effectLst/>
                <a:latin typeface="Arial"/>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lumMod val="60000"/>
                    <a:lumOff val="40000"/>
                  </a:schemeClr>
                </a:solidFill>
              </a:rPr>
              <a:t>”</a:t>
            </a:r>
          </a:p>
        </p:txBody>
      </p:sp>
    </p:spTree>
    <p:extLst>
      <p:ext uri="{BB962C8B-B14F-4D97-AF65-F5344CB8AC3E}">
        <p14:creationId xmlns:p14="http://schemas.microsoft.com/office/powerpoint/2010/main" val="3697398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978" y="609600"/>
            <a:ext cx="8590440" cy="3022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512" y="4527448"/>
            <a:ext cx="8598907"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11F0EC-4F60-4544-9956-271209A740FE}" type="datetimeFigureOut">
              <a:rPr lang="en-US" smtClean="0"/>
              <a:pPr/>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A5AD-5AEC-42D0-A3BE-F46B40576360}" type="slidenum">
              <a:rPr lang="en-US" smtClean="0"/>
              <a:pPr/>
              <a:t>‹#›</a:t>
            </a:fld>
            <a:endParaRPr lang="en-US"/>
          </a:p>
        </p:txBody>
      </p:sp>
      <p:sp>
        <p:nvSpPr>
          <p:cNvPr id="23" name="Text Placeholder 9"/>
          <p:cNvSpPr>
            <a:spLocks noGrp="1"/>
          </p:cNvSpPr>
          <p:nvPr>
            <p:ph type="body" sz="quarter" idx="13"/>
          </p:nvPr>
        </p:nvSpPr>
        <p:spPr>
          <a:xfrm>
            <a:off x="677509" y="4013200"/>
            <a:ext cx="8598908"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Tree>
    <p:extLst>
      <p:ext uri="{BB962C8B-B14F-4D97-AF65-F5344CB8AC3E}">
        <p14:creationId xmlns:p14="http://schemas.microsoft.com/office/powerpoint/2010/main" val="1704312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11F0EC-4F60-4544-9956-271209A740FE}" type="datetimeFigureOut">
              <a:rPr lang="en-US" smtClean="0"/>
              <a:pPr/>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A5AD-5AEC-42D0-A3BE-F46B40576360}" type="slidenum">
              <a:rPr lang="en-US" smtClean="0"/>
              <a:pPr/>
              <a:t>‹#›</a:t>
            </a:fld>
            <a:endParaRPr lang="en-US"/>
          </a:p>
        </p:txBody>
      </p:sp>
    </p:spTree>
    <p:extLst>
      <p:ext uri="{BB962C8B-B14F-4D97-AF65-F5344CB8AC3E}">
        <p14:creationId xmlns:p14="http://schemas.microsoft.com/office/powerpoint/2010/main" val="21508095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9749" y="609600"/>
            <a:ext cx="130508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511" y="609600"/>
            <a:ext cx="7061989"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11F0EC-4F60-4544-9956-271209A740FE}" type="datetimeFigureOut">
              <a:rPr lang="en-US" smtClean="0"/>
              <a:pPr/>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A5AD-5AEC-42D0-A3BE-F46B40576360}" type="slidenum">
              <a:rPr lang="en-US" smtClean="0"/>
              <a:pPr/>
              <a:t>‹#›</a:t>
            </a:fld>
            <a:endParaRPr lang="en-US"/>
          </a:p>
        </p:txBody>
      </p:sp>
    </p:spTree>
    <p:extLst>
      <p:ext uri="{BB962C8B-B14F-4D97-AF65-F5344CB8AC3E}">
        <p14:creationId xmlns:p14="http://schemas.microsoft.com/office/powerpoint/2010/main" val="40291648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2A2EBDD-540D-4E46-85F0-94B48A7D7DB2}" type="datetimeFigureOut">
              <a:rPr lang="en-US" smtClean="0">
                <a:solidFill>
                  <a:prstClr val="black">
                    <a:tint val="75000"/>
                  </a:prstClr>
                </a:solidFill>
              </a:rPr>
              <a:pPr/>
              <a:t>7/26/2022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F23325F-90D7-4320-BFBC-89D32B581BE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724463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A2EBDD-540D-4E46-85F0-94B48A7D7DB2}" type="datetimeFigureOut">
              <a:rPr lang="en-US" smtClean="0">
                <a:solidFill>
                  <a:prstClr val="black">
                    <a:tint val="75000"/>
                  </a:prstClr>
                </a:solidFill>
              </a:rPr>
              <a:pPr/>
              <a:t>7/26/2022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F23325F-90D7-4320-BFBC-89D32B581BE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79307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A2EBDD-540D-4E46-85F0-94B48A7D7DB2}" type="datetimeFigureOut">
              <a:rPr lang="en-US" smtClean="0">
                <a:solidFill>
                  <a:prstClr val="black">
                    <a:tint val="75000"/>
                  </a:prstClr>
                </a:solidFill>
              </a:rPr>
              <a:pPr/>
              <a:t>7/26/2022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F23325F-90D7-4320-BFBC-89D32B581BE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44849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11F0EC-4F60-4544-9956-271209A740FE}" type="datetimeFigureOut">
              <a:rPr lang="en-US" smtClean="0"/>
              <a:pPr/>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A5AD-5AEC-42D0-A3BE-F46B40576360}" type="slidenum">
              <a:rPr lang="en-US" smtClean="0"/>
              <a:pPr/>
              <a:t>‹#›</a:t>
            </a:fld>
            <a:endParaRPr lang="en-US"/>
          </a:p>
        </p:txBody>
      </p:sp>
    </p:spTree>
    <p:extLst>
      <p:ext uri="{BB962C8B-B14F-4D97-AF65-F5344CB8AC3E}">
        <p14:creationId xmlns:p14="http://schemas.microsoft.com/office/powerpoint/2010/main" val="25562839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2A2EBDD-540D-4E46-85F0-94B48A7D7DB2}" type="datetimeFigureOut">
              <a:rPr lang="en-US" smtClean="0">
                <a:solidFill>
                  <a:prstClr val="black">
                    <a:tint val="75000"/>
                  </a:prstClr>
                </a:solidFill>
              </a:rPr>
              <a:pPr/>
              <a:t>7/26/2022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F23325F-90D7-4320-BFBC-89D32B581BE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183328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2A2EBDD-540D-4E46-85F0-94B48A7D7DB2}" type="datetimeFigureOut">
              <a:rPr lang="en-US" smtClean="0">
                <a:solidFill>
                  <a:prstClr val="black">
                    <a:tint val="75000"/>
                  </a:prstClr>
                </a:solidFill>
              </a:rPr>
              <a:pPr/>
              <a:t>7/26/2022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F23325F-90D7-4320-BFBC-89D32B581BE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909172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2A2EBDD-540D-4E46-85F0-94B48A7D7DB2}" type="datetimeFigureOut">
              <a:rPr lang="en-US" smtClean="0">
                <a:solidFill>
                  <a:prstClr val="black">
                    <a:tint val="75000"/>
                  </a:prstClr>
                </a:solidFill>
              </a:rPr>
              <a:pPr/>
              <a:t>7/26/2022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F23325F-90D7-4320-BFBC-89D32B581BE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18764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A2EBDD-540D-4E46-85F0-94B48A7D7DB2}" type="datetimeFigureOut">
              <a:rPr lang="en-US" smtClean="0">
                <a:solidFill>
                  <a:prstClr val="black">
                    <a:tint val="75000"/>
                  </a:prstClr>
                </a:solidFill>
              </a:rPr>
              <a:pPr/>
              <a:t>7/26/2022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F23325F-90D7-4320-BFBC-89D32B581BE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724940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A2EBDD-540D-4E46-85F0-94B48A7D7DB2}" type="datetimeFigureOut">
              <a:rPr lang="en-US" smtClean="0">
                <a:solidFill>
                  <a:prstClr val="black">
                    <a:tint val="75000"/>
                  </a:prstClr>
                </a:solidFill>
              </a:rPr>
              <a:pPr/>
              <a:t>7/26/2022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F23325F-90D7-4320-BFBC-89D32B581BE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831357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A2EBDD-540D-4E46-85F0-94B48A7D7DB2}" type="datetimeFigureOut">
              <a:rPr lang="en-US" smtClean="0">
                <a:solidFill>
                  <a:prstClr val="black">
                    <a:tint val="75000"/>
                  </a:prstClr>
                </a:solidFill>
              </a:rPr>
              <a:pPr/>
              <a:t>7/26/2022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F23325F-90D7-4320-BFBC-89D32B581BE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934443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A2EBDD-540D-4E46-85F0-94B48A7D7DB2}" type="datetimeFigureOut">
              <a:rPr lang="en-US" smtClean="0">
                <a:solidFill>
                  <a:prstClr val="black">
                    <a:tint val="75000"/>
                  </a:prstClr>
                </a:solidFill>
              </a:rPr>
              <a:pPr/>
              <a:t>7/26/2022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F23325F-90D7-4320-BFBC-89D32B581BE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890694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A2EBDD-540D-4E46-85F0-94B48A7D7DB2}" type="datetimeFigureOut">
              <a:rPr lang="en-US" smtClean="0">
                <a:solidFill>
                  <a:prstClr val="black">
                    <a:tint val="75000"/>
                  </a:prstClr>
                </a:solidFill>
              </a:rPr>
              <a:pPr/>
              <a:t>7/26/2022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F23325F-90D7-4320-BFBC-89D32B581BE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72297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512" y="2700868"/>
            <a:ext cx="8598907"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512" y="4527448"/>
            <a:ext cx="8598907"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11F0EC-4F60-4544-9956-271209A740FE}" type="datetimeFigureOut">
              <a:rPr lang="en-US" smtClean="0"/>
              <a:pPr/>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A5AD-5AEC-42D0-A3BE-F46B40576360}" type="slidenum">
              <a:rPr lang="en-US" smtClean="0"/>
              <a:pPr/>
              <a:t>‹#›</a:t>
            </a:fld>
            <a:endParaRPr lang="en-US"/>
          </a:p>
        </p:txBody>
      </p:sp>
    </p:spTree>
    <p:extLst>
      <p:ext uri="{BB962C8B-B14F-4D97-AF65-F5344CB8AC3E}">
        <p14:creationId xmlns:p14="http://schemas.microsoft.com/office/powerpoint/2010/main" val="2477949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511" y="2160589"/>
            <a:ext cx="418512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1296" y="2160590"/>
            <a:ext cx="418512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11F0EC-4F60-4544-9956-271209A740FE}" type="datetimeFigureOut">
              <a:rPr lang="en-US" smtClean="0"/>
              <a:pPr/>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7A5AD-5AEC-42D0-A3BE-F46B40576360}" type="slidenum">
              <a:rPr lang="en-US" smtClean="0"/>
              <a:pPr/>
              <a:t>‹#›</a:t>
            </a:fld>
            <a:endParaRPr lang="en-US"/>
          </a:p>
        </p:txBody>
      </p:sp>
    </p:spTree>
    <p:extLst>
      <p:ext uri="{BB962C8B-B14F-4D97-AF65-F5344CB8AC3E}">
        <p14:creationId xmlns:p14="http://schemas.microsoft.com/office/powerpoint/2010/main" val="687616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922" y="2160983"/>
            <a:ext cx="418671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922" y="2737246"/>
            <a:ext cx="418671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9709" y="2160983"/>
            <a:ext cx="418670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9710" y="2737246"/>
            <a:ext cx="418670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11F0EC-4F60-4544-9956-271209A740FE}" type="datetimeFigureOut">
              <a:rPr lang="en-US" smtClean="0"/>
              <a:pPr/>
              <a:t>7/26/2022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C7A5AD-5AEC-42D0-A3BE-F46B40576360}" type="slidenum">
              <a:rPr lang="en-US" smtClean="0"/>
              <a:pPr/>
              <a:t>‹#›</a:t>
            </a:fld>
            <a:endParaRPr lang="en-US"/>
          </a:p>
        </p:txBody>
      </p:sp>
    </p:spTree>
    <p:extLst>
      <p:ext uri="{BB962C8B-B14F-4D97-AF65-F5344CB8AC3E}">
        <p14:creationId xmlns:p14="http://schemas.microsoft.com/office/powerpoint/2010/main" val="2350331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511" y="609600"/>
            <a:ext cx="8598907"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FF11F0EC-4F60-4544-9956-271209A740FE}" type="datetimeFigureOut">
              <a:rPr lang="en-US" smtClean="0"/>
              <a:pPr/>
              <a:t>7/26/2022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C7A5AD-5AEC-42D0-A3BE-F46B40576360}" type="slidenum">
              <a:rPr lang="en-US" smtClean="0"/>
              <a:pPr/>
              <a:t>‹#›</a:t>
            </a:fld>
            <a:endParaRPr lang="en-US"/>
          </a:p>
        </p:txBody>
      </p:sp>
    </p:spTree>
    <p:extLst>
      <p:ext uri="{BB962C8B-B14F-4D97-AF65-F5344CB8AC3E}">
        <p14:creationId xmlns:p14="http://schemas.microsoft.com/office/powerpoint/2010/main" val="1195165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11F0EC-4F60-4544-9956-271209A740FE}" type="datetimeFigureOut">
              <a:rPr lang="en-US" smtClean="0"/>
              <a:pPr/>
              <a:t>7/26/2022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C7A5AD-5AEC-42D0-A3BE-F46B40576360}" type="slidenum">
              <a:rPr lang="en-US" smtClean="0"/>
              <a:pPr/>
              <a:t>‹#›</a:t>
            </a:fld>
            <a:endParaRPr lang="en-US"/>
          </a:p>
        </p:txBody>
      </p:sp>
    </p:spTree>
    <p:extLst>
      <p:ext uri="{BB962C8B-B14F-4D97-AF65-F5344CB8AC3E}">
        <p14:creationId xmlns:p14="http://schemas.microsoft.com/office/powerpoint/2010/main" val="89786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510" y="1498604"/>
            <a:ext cx="3855532"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1701" y="514925"/>
            <a:ext cx="451471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510" y="2777069"/>
            <a:ext cx="3855532"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11F0EC-4F60-4544-9956-271209A740FE}" type="datetimeFigureOut">
              <a:rPr lang="en-US" smtClean="0"/>
              <a:pPr/>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7A5AD-5AEC-42D0-A3BE-F46B40576360}" type="slidenum">
              <a:rPr lang="en-US" smtClean="0"/>
              <a:pPr/>
              <a:t>‹#›</a:t>
            </a:fld>
            <a:endParaRPr lang="en-US"/>
          </a:p>
        </p:txBody>
      </p:sp>
    </p:spTree>
    <p:extLst>
      <p:ext uri="{BB962C8B-B14F-4D97-AF65-F5344CB8AC3E}">
        <p14:creationId xmlns:p14="http://schemas.microsoft.com/office/powerpoint/2010/main" val="1721625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511" y="4800600"/>
            <a:ext cx="8598906"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511" y="609600"/>
            <a:ext cx="8598907" cy="3845718"/>
          </a:xfrm>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77511" y="5367338"/>
            <a:ext cx="8598906"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11F0EC-4F60-4544-9956-271209A740FE}" type="datetimeFigureOut">
              <a:rPr lang="en-US" smtClean="0"/>
              <a:pPr/>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7A5AD-5AEC-42D0-A3BE-F46B40576360}" type="slidenum">
              <a:rPr lang="en-US" smtClean="0"/>
              <a:pPr/>
              <a:t>‹#›</a:t>
            </a:fld>
            <a:endParaRPr lang="en-US"/>
          </a:p>
        </p:txBody>
      </p:sp>
    </p:spTree>
    <p:extLst>
      <p:ext uri="{BB962C8B-B14F-4D97-AF65-F5344CB8AC3E}">
        <p14:creationId xmlns:p14="http://schemas.microsoft.com/office/powerpoint/2010/main" val="4290783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7" name="Straight Connector 6"/>
          <p:cNvCxnSpPr/>
          <p:nvPr/>
        </p:nvCxnSpPr>
        <p:spPr>
          <a:xfrm flipV="1">
            <a:off x="7427201" y="3681414"/>
            <a:ext cx="4764799"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9373453" y="0"/>
            <a:ext cx="1219518"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9188726" y="-8467"/>
            <a:ext cx="3006450" cy="6866467"/>
          </a:xfrm>
          <a:custGeom>
            <a:avLst/>
            <a:gdLst>
              <a:gd name="connsiteX0" fmla="*/ 2023534 w 3005667"/>
              <a:gd name="connsiteY0" fmla="*/ 8467 h 6866467"/>
              <a:gd name="connsiteX1" fmla="*/ 0 w 3005667"/>
              <a:gd name="connsiteY1" fmla="*/ 6866467 h 6866467"/>
              <a:gd name="connsiteX2" fmla="*/ 2997200 w 3005667"/>
              <a:gd name="connsiteY2" fmla="*/ 6858000 h 6866467"/>
              <a:gd name="connsiteX3" fmla="*/ 3005667 w 3005667"/>
              <a:gd name="connsiteY3" fmla="*/ 0 h 6866467"/>
              <a:gd name="connsiteX4" fmla="*/ 2023534 w 3005667"/>
              <a:gd name="connsiteY4" fmla="*/ 8467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7" h="6866467">
                <a:moveTo>
                  <a:pt x="2023534" y="8467"/>
                </a:moveTo>
                <a:lnTo>
                  <a:pt x="0" y="6866467"/>
                </a:lnTo>
                <a:lnTo>
                  <a:pt x="2997200" y="6858000"/>
                </a:lnTo>
                <a:cubicBezTo>
                  <a:pt x="3000022" y="4572000"/>
                  <a:pt x="3002845" y="2286000"/>
                  <a:pt x="3005667" y="0"/>
                </a:cubicBezTo>
                <a:lnTo>
                  <a:pt x="2023534" y="8467"/>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Freeform 9"/>
          <p:cNvSpPr/>
          <p:nvPr/>
        </p:nvSpPr>
        <p:spPr>
          <a:xfrm>
            <a:off x="9603701" y="-8467"/>
            <a:ext cx="2591475" cy="6866467"/>
          </a:xfrm>
          <a:custGeom>
            <a:avLst/>
            <a:gdLst>
              <a:gd name="connsiteX0" fmla="*/ 0 w 2590800"/>
              <a:gd name="connsiteY0" fmla="*/ 0 h 6866467"/>
              <a:gd name="connsiteX1" fmla="*/ 1202267 w 2590800"/>
              <a:gd name="connsiteY1" fmla="*/ 6866467 h 6866467"/>
              <a:gd name="connsiteX2" fmla="*/ 2590800 w 2590800"/>
              <a:gd name="connsiteY2" fmla="*/ 6866467 h 6866467"/>
              <a:gd name="connsiteX3" fmla="*/ 2582333 w 2590800"/>
              <a:gd name="connsiteY3" fmla="*/ 0 h 6866467"/>
              <a:gd name="connsiteX4" fmla="*/ 0 w 2590800"/>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6866467">
                <a:moveTo>
                  <a:pt x="0" y="0"/>
                </a:moveTo>
                <a:lnTo>
                  <a:pt x="1202267" y="6866467"/>
                </a:lnTo>
                <a:lnTo>
                  <a:pt x="2590800" y="6866467"/>
                </a:lnTo>
                <a:cubicBezTo>
                  <a:pt x="2587978" y="4577645"/>
                  <a:pt x="2585155" y="2288822"/>
                  <a:pt x="2582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1" name="Freeform 10"/>
          <p:cNvSpPr/>
          <p:nvPr/>
        </p:nvSpPr>
        <p:spPr>
          <a:xfrm>
            <a:off x="8934660" y="3048000"/>
            <a:ext cx="3260516" cy="3810000"/>
          </a:xfrm>
          <a:custGeom>
            <a:avLst/>
            <a:gdLst>
              <a:gd name="connsiteX0" fmla="*/ 0 w 3259667"/>
              <a:gd name="connsiteY0" fmla="*/ 3810000 h 3810000"/>
              <a:gd name="connsiteX1" fmla="*/ 3251200 w 3259667"/>
              <a:gd name="connsiteY1" fmla="*/ 0 h 3810000"/>
              <a:gd name="connsiteX2" fmla="*/ 3259667 w 3259667"/>
              <a:gd name="connsiteY2" fmla="*/ 3810000 h 3810000"/>
              <a:gd name="connsiteX3" fmla="*/ 0 w 3259667"/>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2" name="Freeform 11"/>
          <p:cNvSpPr/>
          <p:nvPr/>
        </p:nvSpPr>
        <p:spPr>
          <a:xfrm>
            <a:off x="9341166" y="-8467"/>
            <a:ext cx="2854010" cy="6866467"/>
          </a:xfrm>
          <a:custGeom>
            <a:avLst/>
            <a:gdLst>
              <a:gd name="connsiteX0" fmla="*/ 0 w 2853267"/>
              <a:gd name="connsiteY0" fmla="*/ 0 h 6866467"/>
              <a:gd name="connsiteX1" fmla="*/ 2472267 w 2853267"/>
              <a:gd name="connsiteY1" fmla="*/ 6866467 h 6866467"/>
              <a:gd name="connsiteX2" fmla="*/ 2853267 w 2853267"/>
              <a:gd name="connsiteY2" fmla="*/ 6858000 h 6866467"/>
              <a:gd name="connsiteX3" fmla="*/ 2853267 w 2853267"/>
              <a:gd name="connsiteY3" fmla="*/ 0 h 6866467"/>
              <a:gd name="connsiteX4" fmla="*/ 0 w 2853267"/>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3" name="Freeform 12"/>
          <p:cNvSpPr/>
          <p:nvPr/>
        </p:nvSpPr>
        <p:spPr>
          <a:xfrm>
            <a:off x="10907908" y="-8467"/>
            <a:ext cx="1287268" cy="6866467"/>
          </a:xfrm>
          <a:custGeom>
            <a:avLst/>
            <a:gdLst>
              <a:gd name="connsiteX0" fmla="*/ 1016000 w 1286933"/>
              <a:gd name="connsiteY0" fmla="*/ 0 h 6866467"/>
              <a:gd name="connsiteX1" fmla="*/ 0 w 1286933"/>
              <a:gd name="connsiteY1" fmla="*/ 6866467 h 6866467"/>
              <a:gd name="connsiteX2" fmla="*/ 1286933 w 1286933"/>
              <a:gd name="connsiteY2" fmla="*/ 6866467 h 6866467"/>
              <a:gd name="connsiteX3" fmla="*/ 1278466 w 1286933"/>
              <a:gd name="connsiteY3" fmla="*/ 0 h 6866467"/>
              <a:gd name="connsiteX4" fmla="*/ 1016000 w 1286933"/>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Freeform 13"/>
          <p:cNvSpPr/>
          <p:nvPr/>
        </p:nvSpPr>
        <p:spPr>
          <a:xfrm>
            <a:off x="10941783" y="-8468"/>
            <a:ext cx="1270575" cy="6866467"/>
          </a:xfrm>
          <a:custGeom>
            <a:avLst/>
            <a:gdLst>
              <a:gd name="connsiteX0" fmla="*/ 0 w 1244600"/>
              <a:gd name="connsiteY0" fmla="*/ 0 h 6874934"/>
              <a:gd name="connsiteX1" fmla="*/ 1117600 w 1244600"/>
              <a:gd name="connsiteY1" fmla="*/ 6866467 h 6874934"/>
              <a:gd name="connsiteX2" fmla="*/ 1244600 w 1244600"/>
              <a:gd name="connsiteY2" fmla="*/ 6874934 h 6874934"/>
              <a:gd name="connsiteX3" fmla="*/ 1236134 w 1244600"/>
              <a:gd name="connsiteY3" fmla="*/ 0 h 6874934"/>
              <a:gd name="connsiteX4" fmla="*/ 0 w 1244600"/>
              <a:gd name="connsiteY4" fmla="*/ 0 h 6874934"/>
              <a:gd name="connsiteX0" fmla="*/ 0 w 1253067"/>
              <a:gd name="connsiteY0" fmla="*/ 0 h 6874934"/>
              <a:gd name="connsiteX1" fmla="*/ 1117600 w 1253067"/>
              <a:gd name="connsiteY1" fmla="*/ 6866467 h 6874934"/>
              <a:gd name="connsiteX2" fmla="*/ 1244600 w 1253067"/>
              <a:gd name="connsiteY2" fmla="*/ 6874934 h 6874934"/>
              <a:gd name="connsiteX3" fmla="*/ 1253067 w 1253067"/>
              <a:gd name="connsiteY3" fmla="*/ 0 h 6874934"/>
              <a:gd name="connsiteX4" fmla="*/ 0 w 1253067"/>
              <a:gd name="connsiteY4" fmla="*/ 0 h 6874934"/>
              <a:gd name="connsiteX0" fmla="*/ 0 w 1270244"/>
              <a:gd name="connsiteY0" fmla="*/ 0 h 6866467"/>
              <a:gd name="connsiteX1" fmla="*/ 1117600 w 1270244"/>
              <a:gd name="connsiteY1" fmla="*/ 6866467 h 6866467"/>
              <a:gd name="connsiteX2" fmla="*/ 1270000 w 1270244"/>
              <a:gd name="connsiteY2" fmla="*/ 6866467 h 6866467"/>
              <a:gd name="connsiteX3" fmla="*/ 1253067 w 1270244"/>
              <a:gd name="connsiteY3" fmla="*/ 0 h 6866467"/>
              <a:gd name="connsiteX4" fmla="*/ 0 w 1270244"/>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5" name="Freeform 14"/>
          <p:cNvSpPr/>
          <p:nvPr/>
        </p:nvSpPr>
        <p:spPr>
          <a:xfrm>
            <a:off x="10374369" y="3589868"/>
            <a:ext cx="1820807" cy="3268133"/>
          </a:xfrm>
          <a:custGeom>
            <a:avLst/>
            <a:gdLst>
              <a:gd name="connsiteX0" fmla="*/ 0 w 1820333"/>
              <a:gd name="connsiteY0" fmla="*/ 3268133 h 3268133"/>
              <a:gd name="connsiteX1" fmla="*/ 1811866 w 1820333"/>
              <a:gd name="connsiteY1" fmla="*/ 0 h 3268133"/>
              <a:gd name="connsiteX2" fmla="*/ 1820333 w 1820333"/>
              <a:gd name="connsiteY2" fmla="*/ 3259666 h 3268133"/>
              <a:gd name="connsiteX3" fmla="*/ 0 w 1820333"/>
              <a:gd name="connsiteY3" fmla="*/ 3268133 h 3268133"/>
            </a:gdLst>
            <a:ahLst/>
            <a:cxnLst>
              <a:cxn ang="0">
                <a:pos x="connsiteX0" y="connsiteY0"/>
              </a:cxn>
              <a:cxn ang="0">
                <a:pos x="connsiteX1" y="connsiteY1"/>
              </a:cxn>
              <a:cxn ang="0">
                <a:pos x="connsiteX2" y="connsiteY2"/>
              </a:cxn>
              <a:cxn ang="0">
                <a:pos x="connsiteX3" y="connsiteY3"/>
              </a:cxn>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6" name="Freeform 15"/>
          <p:cNvSpPr/>
          <p:nvPr/>
        </p:nvSpPr>
        <p:spPr>
          <a:xfrm>
            <a:off x="-8469" y="4013201"/>
            <a:ext cx="457319" cy="2853267"/>
          </a:xfrm>
          <a:custGeom>
            <a:avLst/>
            <a:gdLst>
              <a:gd name="connsiteX0" fmla="*/ 0 w 457200"/>
              <a:gd name="connsiteY0" fmla="*/ 0 h 2853267"/>
              <a:gd name="connsiteX1" fmla="*/ 457200 w 457200"/>
              <a:gd name="connsiteY1" fmla="*/ 2853267 h 2853267"/>
              <a:gd name="connsiteX2" fmla="*/ 0 w 457200"/>
              <a:gd name="connsiteY2" fmla="*/ 2844800 h 2853267"/>
              <a:gd name="connsiteX3" fmla="*/ 0 w 457200"/>
              <a:gd name="connsiteY3" fmla="*/ 0 h 2853267"/>
            </a:gdLst>
            <a:ahLst/>
            <a:cxnLst>
              <a:cxn ang="0">
                <a:pos x="connsiteX0" y="connsiteY0"/>
              </a:cxn>
              <a:cxn ang="0">
                <a:pos x="connsiteX1" y="connsiteY1"/>
              </a:cxn>
              <a:cxn ang="0">
                <a:pos x="connsiteX2" y="connsiteY2"/>
              </a:cxn>
              <a:cxn ang="0">
                <a:pos x="connsiteX3" y="connsiteY3"/>
              </a:cxn>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a:p>
        </p:txBody>
      </p:sp>
      <p:sp>
        <p:nvSpPr>
          <p:cNvPr id="2" name="Title Placeholder 1"/>
          <p:cNvSpPr>
            <a:spLocks noGrp="1"/>
          </p:cNvSpPr>
          <p:nvPr>
            <p:ph type="title"/>
          </p:nvPr>
        </p:nvSpPr>
        <p:spPr>
          <a:xfrm>
            <a:off x="677511" y="609600"/>
            <a:ext cx="8598907"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511" y="2160590"/>
            <a:ext cx="8598907"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7010" y="6041363"/>
            <a:ext cx="912177"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F11F0EC-4F60-4544-9956-271209A740FE}" type="datetimeFigureOut">
              <a:rPr lang="en-US" smtClean="0"/>
              <a:pPr/>
              <a:t>7/26/2022</a:t>
            </a:fld>
            <a:endParaRPr lang="en-US"/>
          </a:p>
        </p:txBody>
      </p:sp>
      <p:sp>
        <p:nvSpPr>
          <p:cNvPr id="5" name="Footer Placeholder 4"/>
          <p:cNvSpPr>
            <a:spLocks noGrp="1"/>
          </p:cNvSpPr>
          <p:nvPr>
            <p:ph type="ftr" sz="quarter" idx="3"/>
          </p:nvPr>
        </p:nvSpPr>
        <p:spPr>
          <a:xfrm>
            <a:off x="677511" y="6041363"/>
            <a:ext cx="629925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2901" y="6041363"/>
            <a:ext cx="683517" cy="365125"/>
          </a:xfrm>
          <a:prstGeom prst="rect">
            <a:avLst/>
          </a:prstGeom>
        </p:spPr>
        <p:txBody>
          <a:bodyPr vert="horz" lIns="91440" tIns="45720" rIns="91440" bIns="45720" rtlCol="0" anchor="ctr"/>
          <a:lstStyle>
            <a:lvl1pPr algn="r">
              <a:defRPr sz="900">
                <a:solidFill>
                  <a:schemeClr val="accent1"/>
                </a:solidFill>
              </a:defRPr>
            </a:lvl1pPr>
          </a:lstStyle>
          <a:p>
            <a:fld id="{DEC7A5AD-5AEC-42D0-A3BE-F46B40576360}" type="slidenum">
              <a:rPr lang="en-US" smtClean="0"/>
              <a:pPr/>
              <a:t>‹#›</a:t>
            </a:fld>
            <a:endParaRPr lang="en-US"/>
          </a:p>
        </p:txBody>
      </p:sp>
    </p:spTree>
    <p:extLst>
      <p:ext uri="{BB962C8B-B14F-4D97-AF65-F5344CB8AC3E}">
        <p14:creationId xmlns:p14="http://schemas.microsoft.com/office/powerpoint/2010/main" val="1654197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A2EBDD-540D-4E46-85F0-94B48A7D7DB2}" type="datetimeFigureOut">
              <a:rPr lang="en-US" smtClean="0">
                <a:solidFill>
                  <a:prstClr val="black">
                    <a:tint val="75000"/>
                  </a:prstClr>
                </a:solidFill>
              </a:rPr>
              <a:pPr/>
              <a:t>7/26/2022</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23325F-90D7-4320-BFBC-89D32B581BE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1505608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6" name="Rectangle 8"/>
          <p:cNvSpPr>
            <a:spLocks noGrp="1" noChangeArrowheads="1"/>
          </p:cNvSpPr>
          <p:nvPr>
            <p:ph type="ctrTitle"/>
          </p:nvPr>
        </p:nvSpPr>
        <p:spPr>
          <a:xfrm>
            <a:off x="776456" y="1888040"/>
            <a:ext cx="9817520" cy="1646302"/>
          </a:xfrm>
        </p:spPr>
        <p:txBody>
          <a:bodyPr/>
          <a:lstStyle/>
          <a:p>
            <a:pPr algn="ctr"/>
            <a:r>
              <a:rPr lang="en-US" sz="4400" b="1" dirty="0">
                <a:solidFill>
                  <a:srgbClr val="002060"/>
                </a:solidFill>
                <a:latin typeface="Georgia" pitchFamily="18" charset="0"/>
              </a:rPr>
              <a:t>Data Communication Networks</a:t>
            </a:r>
            <a:r>
              <a:rPr lang="en-US" sz="4400" b="1" dirty="0">
                <a:solidFill>
                  <a:schemeClr val="tx1"/>
                </a:solidFill>
                <a:latin typeface="Georgia" pitchFamily="18" charset="0"/>
              </a:rPr>
              <a:t/>
            </a:r>
            <a:br>
              <a:rPr lang="en-US" sz="4400" b="1" dirty="0">
                <a:solidFill>
                  <a:schemeClr val="tx1"/>
                </a:solidFill>
                <a:latin typeface="Georgia" pitchFamily="18" charset="0"/>
              </a:rPr>
            </a:br>
            <a:r>
              <a:rPr lang="en-US" sz="4400" b="1" dirty="0">
                <a:solidFill>
                  <a:srgbClr val="FF0000"/>
                </a:solidFill>
                <a:latin typeface="Georgia" pitchFamily="18" charset="0"/>
              </a:rPr>
              <a:t>ECM2001</a:t>
            </a:r>
          </a:p>
        </p:txBody>
      </p:sp>
      <p:sp>
        <p:nvSpPr>
          <p:cNvPr id="7" name="Date Placeholder 6"/>
          <p:cNvSpPr>
            <a:spLocks noGrp="1"/>
          </p:cNvSpPr>
          <p:nvPr>
            <p:ph type="dt" sz="half" idx="10"/>
          </p:nvPr>
        </p:nvSpPr>
        <p:spPr>
          <a:xfrm>
            <a:off x="3711646" y="6492875"/>
            <a:ext cx="3674778" cy="365125"/>
          </a:xfrm>
        </p:spPr>
        <p:txBody>
          <a:bodyPr/>
          <a:lstStyle/>
          <a:p>
            <a:pPr algn="ctr"/>
            <a:fld id="{5D57B92F-E635-4F1C-B807-979F3B00BBCF}" type="datetime2">
              <a:rPr lang="en-US" sz="1200" smtClean="0">
                <a:solidFill>
                  <a:schemeClr val="tx1"/>
                </a:solidFill>
                <a:latin typeface="Georgia" pitchFamily="18" charset="0"/>
              </a:rPr>
              <a:pPr algn="ctr"/>
              <a:t>Tuesday, July 26, 2022</a:t>
            </a:fld>
            <a:endParaRPr lang="en-US" sz="1200" dirty="0">
              <a:solidFill>
                <a:schemeClr val="tx1"/>
              </a:solidFill>
              <a:latin typeface="Georgia" pitchFamily="18" charset="0"/>
            </a:endParaRPr>
          </a:p>
        </p:txBody>
      </p:sp>
      <p:pic>
        <p:nvPicPr>
          <p:cNvPr id="8" name="Picture 2"/>
          <p:cNvPicPr>
            <a:picLocks noChangeAspect="1" noChangeArrowheads="1"/>
          </p:cNvPicPr>
          <p:nvPr/>
        </p:nvPicPr>
        <p:blipFill>
          <a:blip r:embed="rId2" cstate="print"/>
          <a:srcRect/>
          <a:stretch>
            <a:fillRect/>
          </a:stretch>
        </p:blipFill>
        <p:spPr bwMode="auto">
          <a:xfrm>
            <a:off x="3844949" y="0"/>
            <a:ext cx="3121908" cy="2157755"/>
          </a:xfrm>
          <a:prstGeom prst="rect">
            <a:avLst/>
          </a:prstGeom>
          <a:noFill/>
          <a:ln w="9525">
            <a:noFill/>
            <a:miter lim="800000"/>
            <a:headEnd/>
            <a:tailEnd/>
          </a:ln>
          <a:effectLst/>
        </p:spPr>
      </p:pic>
      <p:sp>
        <p:nvSpPr>
          <p:cNvPr id="5" name="TextBox 3"/>
          <p:cNvSpPr txBox="1">
            <a:spLocks noChangeArrowheads="1"/>
          </p:cNvSpPr>
          <p:nvPr/>
        </p:nvSpPr>
        <p:spPr bwMode="auto">
          <a:xfrm>
            <a:off x="1961441" y="3492157"/>
            <a:ext cx="7010400" cy="3019609"/>
          </a:xfrm>
          <a:prstGeom prst="rect">
            <a:avLst/>
          </a:prstGeom>
          <a:noFill/>
          <a:ln w="9525">
            <a:noFill/>
            <a:miter lim="800000"/>
            <a:headEnd/>
            <a:tailEnd/>
          </a:ln>
        </p:spPr>
        <p:txBody>
          <a:bodyPr>
            <a:spAutoFit/>
          </a:bodyPr>
          <a:lstStyle/>
          <a:p>
            <a:pPr algn="ctr">
              <a:lnSpc>
                <a:spcPct val="150000"/>
              </a:lnSpc>
            </a:pPr>
            <a:r>
              <a:rPr lang="en-US" sz="2000" b="1" dirty="0" err="1">
                <a:latin typeface="Georgia" pitchFamily="18" charset="0"/>
              </a:rPr>
              <a:t>Dr.T.Jayavignesh</a:t>
            </a:r>
            <a:endParaRPr lang="en-US" sz="2000" b="1" dirty="0">
              <a:latin typeface="Georgia" pitchFamily="18" charset="0"/>
            </a:endParaRPr>
          </a:p>
          <a:p>
            <a:pPr algn="ctr">
              <a:lnSpc>
                <a:spcPct val="150000"/>
              </a:lnSpc>
            </a:pPr>
            <a:r>
              <a:rPr lang="en-US" sz="1900" b="1" dirty="0">
                <a:latin typeface="Georgia" pitchFamily="18" charset="0"/>
              </a:rPr>
              <a:t>Assistant Professor(Sr),</a:t>
            </a:r>
          </a:p>
          <a:p>
            <a:pPr algn="ctr">
              <a:lnSpc>
                <a:spcPct val="150000"/>
              </a:lnSpc>
            </a:pPr>
            <a:r>
              <a:rPr lang="en-US" b="1" dirty="0">
                <a:latin typeface="Georgia" pitchFamily="18" charset="0"/>
              </a:rPr>
              <a:t>School of Electronics Engineering (SENSE), </a:t>
            </a:r>
          </a:p>
          <a:p>
            <a:pPr algn="ctr">
              <a:lnSpc>
                <a:spcPct val="150000"/>
              </a:lnSpc>
            </a:pPr>
            <a:r>
              <a:rPr lang="en-US" b="1" dirty="0">
                <a:latin typeface="Georgia" pitchFamily="18" charset="0"/>
              </a:rPr>
              <a:t>VIT University, Chennai Campus</a:t>
            </a:r>
          </a:p>
          <a:p>
            <a:pPr algn="ctr">
              <a:lnSpc>
                <a:spcPct val="150000"/>
              </a:lnSpc>
            </a:pPr>
            <a:r>
              <a:rPr lang="en-US" b="1" dirty="0">
                <a:latin typeface="Georgia" pitchFamily="18" charset="0"/>
              </a:rPr>
              <a:t>E-mail: </a:t>
            </a:r>
            <a:r>
              <a:rPr lang="en-US" b="1" dirty="0">
                <a:solidFill>
                  <a:srgbClr val="0070C0"/>
                </a:solidFill>
                <a:latin typeface="Georgia" pitchFamily="18" charset="0"/>
              </a:rPr>
              <a:t>jayavignesh.t@vit.ac.in</a:t>
            </a:r>
          </a:p>
          <a:p>
            <a:pPr algn="ctr">
              <a:lnSpc>
                <a:spcPct val="150000"/>
              </a:lnSpc>
            </a:pPr>
            <a:r>
              <a:rPr lang="en-US" b="1" dirty="0">
                <a:latin typeface="Georgia" pitchFamily="18" charset="0"/>
              </a:rPr>
              <a:t>Cabin No : 36, 4</a:t>
            </a:r>
            <a:r>
              <a:rPr lang="en-US" b="1" baseline="30000" dirty="0">
                <a:latin typeface="Georgia" pitchFamily="18" charset="0"/>
              </a:rPr>
              <a:t>th</a:t>
            </a:r>
            <a:r>
              <a:rPr lang="en-US" b="1" dirty="0">
                <a:latin typeface="Georgia" pitchFamily="18" charset="0"/>
              </a:rPr>
              <a:t> Floor </a:t>
            </a:r>
            <a:r>
              <a:rPr lang="en-US" b="1" dirty="0" err="1">
                <a:latin typeface="Georgia" pitchFamily="18" charset="0"/>
              </a:rPr>
              <a:t>Annexe</a:t>
            </a:r>
            <a:endParaRPr lang="en-US" b="1" dirty="0">
              <a:latin typeface="Georgia" pitchFamily="18" charset="0"/>
            </a:endParaRPr>
          </a:p>
          <a:p>
            <a:pPr algn="ctr">
              <a:lnSpc>
                <a:spcPct val="150000"/>
              </a:lnSpc>
            </a:pPr>
            <a:r>
              <a:rPr lang="en-US" b="1" dirty="0">
                <a:latin typeface="Georgia" pitchFamily="18" charset="0"/>
              </a:rPr>
              <a:t>(M) : 9840437345</a:t>
            </a:r>
          </a:p>
        </p:txBody>
      </p:sp>
      <p:graphicFrame>
        <p:nvGraphicFramePr>
          <p:cNvPr id="6" name="Content Placeholder 8"/>
          <p:cNvGraphicFramePr>
            <a:graphicFrameLocks/>
          </p:cNvGraphicFramePr>
          <p:nvPr>
            <p:extLst>
              <p:ext uri="{D42A27DB-BD31-4B8C-83A1-F6EECF244321}">
                <p14:modId xmlns:p14="http://schemas.microsoft.com/office/powerpoint/2010/main" val="3998793221"/>
              </p:ext>
            </p:extLst>
          </p:nvPr>
        </p:nvGraphicFramePr>
        <p:xfrm>
          <a:off x="7687003" y="2923537"/>
          <a:ext cx="2569676" cy="320040"/>
        </p:xfrm>
        <a:graphic>
          <a:graphicData uri="http://schemas.openxmlformats.org/drawingml/2006/table">
            <a:tbl>
              <a:tblPr>
                <a:effectLst>
                  <a:outerShdw blurRad="50800" dist="38100" dir="2700000" algn="tl" rotWithShape="0">
                    <a:prstClr val="black">
                      <a:alpha val="40000"/>
                    </a:prstClr>
                  </a:outerShdw>
                </a:effectLst>
              </a:tblPr>
              <a:tblGrid>
                <a:gridCol w="502514">
                  <a:extLst>
                    <a:ext uri="{9D8B030D-6E8A-4147-A177-3AD203B41FA5}">
                      <a16:colId xmlns:a16="http://schemas.microsoft.com/office/drawing/2014/main" val="20000"/>
                    </a:ext>
                  </a:extLst>
                </a:gridCol>
                <a:gridCol w="422568">
                  <a:extLst>
                    <a:ext uri="{9D8B030D-6E8A-4147-A177-3AD203B41FA5}">
                      <a16:colId xmlns:a16="http://schemas.microsoft.com/office/drawing/2014/main" val="20001"/>
                    </a:ext>
                  </a:extLst>
                </a:gridCol>
                <a:gridCol w="429748">
                  <a:extLst>
                    <a:ext uri="{9D8B030D-6E8A-4147-A177-3AD203B41FA5}">
                      <a16:colId xmlns:a16="http://schemas.microsoft.com/office/drawing/2014/main" val="20002"/>
                    </a:ext>
                  </a:extLst>
                </a:gridCol>
                <a:gridCol w="607423">
                  <a:extLst>
                    <a:ext uri="{9D8B030D-6E8A-4147-A177-3AD203B41FA5}">
                      <a16:colId xmlns:a16="http://schemas.microsoft.com/office/drawing/2014/main" val="20003"/>
                    </a:ext>
                  </a:extLst>
                </a:gridCol>
                <a:gridCol w="607423">
                  <a:extLst>
                    <a:ext uri="{9D8B030D-6E8A-4147-A177-3AD203B41FA5}">
                      <a16:colId xmlns:a16="http://schemas.microsoft.com/office/drawing/2014/main" val="20004"/>
                    </a:ext>
                  </a:extLst>
                </a:gridCol>
              </a:tblGrid>
              <a:tr h="209438">
                <a:tc>
                  <a:txBody>
                    <a:bodyPr/>
                    <a:lstStyle/>
                    <a:p>
                      <a:pPr marL="0" marR="0" algn="ctr">
                        <a:spcBef>
                          <a:spcPts val="0"/>
                        </a:spcBef>
                        <a:spcAft>
                          <a:spcPts val="0"/>
                        </a:spcAft>
                      </a:pPr>
                      <a:r>
                        <a:rPr lang="en-US" sz="2100" b="1" kern="1200" dirty="0">
                          <a:solidFill>
                            <a:schemeClr val="dk1"/>
                          </a:solidFill>
                          <a:latin typeface="Baskerville Old Face" pitchFamily="18" charset="0"/>
                          <a:ea typeface="+mn-ea"/>
                          <a:cs typeface="Andalus" pitchFamily="18" charset="-78"/>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0"/>
                        </a:spcBef>
                        <a:spcAft>
                          <a:spcPts val="0"/>
                        </a:spcAft>
                      </a:pPr>
                      <a:r>
                        <a:rPr lang="en-US" sz="2100" b="1" kern="1200">
                          <a:solidFill>
                            <a:schemeClr val="dk1"/>
                          </a:solidFill>
                          <a:latin typeface="Baskerville Old Face" pitchFamily="18" charset="0"/>
                          <a:ea typeface="+mn-ea"/>
                          <a:cs typeface="Andalus" pitchFamily="18" charset="-78"/>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0"/>
                        </a:spcBef>
                        <a:spcAft>
                          <a:spcPts val="0"/>
                        </a:spcAft>
                      </a:pPr>
                      <a:r>
                        <a:rPr lang="en-US" sz="2100" b="1" kern="1200" dirty="0">
                          <a:solidFill>
                            <a:schemeClr val="dk1"/>
                          </a:solidFill>
                          <a:latin typeface="Baskerville Old Face" pitchFamily="18" charset="0"/>
                          <a:ea typeface="+mn-ea"/>
                          <a:cs typeface="Andalus" pitchFamily="18" charset="-78"/>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0"/>
                        </a:spcBef>
                        <a:spcAft>
                          <a:spcPts val="0"/>
                        </a:spcAft>
                      </a:pPr>
                      <a:r>
                        <a:rPr lang="en-US" sz="2100" b="1" kern="1200" dirty="0">
                          <a:solidFill>
                            <a:schemeClr val="dk1"/>
                          </a:solidFill>
                          <a:latin typeface="Baskerville Old Face" pitchFamily="18" charset="0"/>
                          <a:ea typeface="+mn-ea"/>
                          <a:cs typeface="Andalus" pitchFamily="18" charset="-78"/>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spcBef>
                          <a:spcPts val="0"/>
                        </a:spcBef>
                        <a:spcAft>
                          <a:spcPts val="0"/>
                        </a:spcAft>
                      </a:pPr>
                      <a:r>
                        <a:rPr lang="en-US" sz="2100" b="1" kern="1200" dirty="0">
                          <a:solidFill>
                            <a:schemeClr val="dk1"/>
                          </a:solidFill>
                          <a:latin typeface="Baskerville Old Face" pitchFamily="18" charset="0"/>
                          <a:ea typeface="+mn-ea"/>
                          <a:cs typeface="Andalus" pitchFamily="18" charset="-78"/>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87950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What is Expected?</a:t>
            </a:r>
          </a:p>
        </p:txBody>
      </p:sp>
      <p:sp>
        <p:nvSpPr>
          <p:cNvPr id="3" name="Content Placeholder 2"/>
          <p:cNvSpPr>
            <a:spLocks noGrp="1"/>
          </p:cNvSpPr>
          <p:nvPr>
            <p:ph sz="quarter" idx="1"/>
          </p:nvPr>
        </p:nvSpPr>
        <p:spPr/>
        <p:txBody>
          <a:bodyPr>
            <a:normAutofit/>
          </a:bodyPr>
          <a:lstStyle/>
          <a:p>
            <a:r>
              <a:rPr lang="en-US" sz="2400" b="1" dirty="0">
                <a:solidFill>
                  <a:schemeClr val="tx1"/>
                </a:solidFill>
                <a:effectLst>
                  <a:outerShdw blurRad="38100" dist="38100" dir="2700000" algn="tl">
                    <a:srgbClr val="000000">
                      <a:alpha val="43137"/>
                    </a:srgbClr>
                  </a:outerShdw>
                </a:effectLst>
              </a:rPr>
              <a:t>Fullest Cooperation by </a:t>
            </a:r>
            <a:r>
              <a:rPr lang="en-US" sz="2400" b="1" dirty="0" smtClean="0">
                <a:solidFill>
                  <a:schemeClr val="tx1"/>
                </a:solidFill>
                <a:effectLst>
                  <a:outerShdw blurRad="38100" dist="38100" dir="2700000" algn="tl">
                    <a:srgbClr val="000000">
                      <a:alpha val="43137"/>
                    </a:srgbClr>
                  </a:outerShdw>
                </a:effectLst>
              </a:rPr>
              <a:t>attending the class </a:t>
            </a:r>
            <a:r>
              <a:rPr lang="en-US" sz="2400" b="1" dirty="0">
                <a:solidFill>
                  <a:schemeClr val="tx1"/>
                </a:solidFill>
                <a:effectLst>
                  <a:outerShdw blurRad="38100" dist="38100" dir="2700000" algn="tl">
                    <a:srgbClr val="000000">
                      <a:alpha val="43137"/>
                    </a:srgbClr>
                  </a:outerShdw>
                </a:effectLst>
              </a:rPr>
              <a:t>regularly.</a:t>
            </a:r>
          </a:p>
          <a:p>
            <a:r>
              <a:rPr lang="en-US" sz="2400" b="1" dirty="0">
                <a:solidFill>
                  <a:schemeClr val="tx1"/>
                </a:solidFill>
                <a:effectLst>
                  <a:outerShdw blurRad="38100" dist="38100" dir="2700000" algn="tl">
                    <a:srgbClr val="000000">
                      <a:alpha val="43137"/>
                    </a:srgbClr>
                  </a:outerShdw>
                </a:effectLst>
              </a:rPr>
              <a:t>Avoid Getting Debarred  &lt; 75% attendance </a:t>
            </a:r>
            <a:endParaRPr lang="en-US" sz="2400" b="1" dirty="0" smtClean="0">
              <a:solidFill>
                <a:schemeClr val="tx1"/>
              </a:solidFill>
              <a:effectLst>
                <a:outerShdw blurRad="38100" dist="38100" dir="2700000" algn="tl">
                  <a:srgbClr val="000000">
                    <a:alpha val="43137"/>
                  </a:srgbClr>
                </a:outerShdw>
              </a:effectLst>
            </a:endParaRPr>
          </a:p>
          <a:p>
            <a:r>
              <a:rPr lang="en-US" sz="2400" b="1" dirty="0" smtClean="0">
                <a:solidFill>
                  <a:schemeClr val="tx1"/>
                </a:solidFill>
                <a:effectLst>
                  <a:outerShdw blurRad="38100" dist="38100" dir="2700000" algn="tl">
                    <a:srgbClr val="000000">
                      <a:alpha val="43137"/>
                    </a:srgbClr>
                  </a:outerShdw>
                </a:effectLst>
              </a:rPr>
              <a:t>Proposing </a:t>
            </a:r>
            <a:r>
              <a:rPr lang="en-US" sz="2400" b="1" dirty="0">
                <a:solidFill>
                  <a:schemeClr val="tx1"/>
                </a:solidFill>
                <a:effectLst>
                  <a:outerShdw blurRad="38100" dist="38100" dir="2700000" algn="tl">
                    <a:srgbClr val="000000">
                      <a:alpha val="43137"/>
                    </a:srgbClr>
                  </a:outerShdw>
                </a:effectLst>
              </a:rPr>
              <a:t>– Team Based Digital Assignment {3 per Team}. The same Team for “J” preferred! </a:t>
            </a:r>
          </a:p>
          <a:p>
            <a:r>
              <a:rPr lang="en-US" sz="2400" b="1" dirty="0">
                <a:solidFill>
                  <a:schemeClr val="tx1"/>
                </a:solidFill>
                <a:effectLst>
                  <a:outerShdw blurRad="38100" dist="38100" dir="2700000" algn="tl">
                    <a:srgbClr val="000000">
                      <a:alpha val="43137"/>
                    </a:srgbClr>
                  </a:outerShdw>
                </a:effectLst>
              </a:rPr>
              <a:t>Learn the maximum out of this course. </a:t>
            </a:r>
          </a:p>
          <a:p>
            <a:r>
              <a:rPr lang="en-US" sz="2400" b="1" dirty="0">
                <a:solidFill>
                  <a:schemeClr val="tx1"/>
                </a:solidFill>
                <a:effectLst>
                  <a:outerShdw blurRad="38100" dist="38100" dir="2700000" algn="tl">
                    <a:srgbClr val="000000">
                      <a:alpha val="43137"/>
                    </a:srgbClr>
                  </a:outerShdw>
                </a:effectLst>
              </a:rPr>
              <a:t>100% Results – Let’s work for it!!</a:t>
            </a:r>
          </a:p>
        </p:txBody>
      </p:sp>
    </p:spTree>
    <p:extLst>
      <p:ext uri="{BB962C8B-B14F-4D97-AF65-F5344CB8AC3E}">
        <p14:creationId xmlns:p14="http://schemas.microsoft.com/office/powerpoint/2010/main" val="3990009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8" name="Picture 4" descr="OSI Model Reference Guide"/>
          <p:cNvPicPr>
            <a:picLocks noChangeAspect="1" noChangeArrowheads="1"/>
          </p:cNvPicPr>
          <p:nvPr/>
        </p:nvPicPr>
        <p:blipFill>
          <a:blip r:embed="rId2" cstate="print"/>
          <a:srcRect/>
          <a:stretch>
            <a:fillRect/>
          </a:stretch>
        </p:blipFill>
        <p:spPr bwMode="auto">
          <a:xfrm>
            <a:off x="352697" y="69395"/>
            <a:ext cx="8987023" cy="672329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rmAutofit/>
          </a:bodyPr>
          <a:lstStyle/>
          <a:p>
            <a:pPr algn="ctr"/>
            <a:r>
              <a:rPr lang="en-US" b="1" dirty="0">
                <a:solidFill>
                  <a:srgbClr val="002060"/>
                </a:solidFill>
                <a:effectLst>
                  <a:outerShdw blurRad="38100" dist="38100" dir="2700000" algn="tl">
                    <a:srgbClr val="000000">
                      <a:alpha val="43137"/>
                    </a:srgbClr>
                  </a:outerShdw>
                </a:effectLst>
              </a:rPr>
              <a:t>Module I – Introduction</a:t>
            </a:r>
          </a:p>
        </p:txBody>
      </p:sp>
      <p:sp>
        <p:nvSpPr>
          <p:cNvPr id="3" name="Content Placeholder 2"/>
          <p:cNvSpPr>
            <a:spLocks noGrp="1"/>
          </p:cNvSpPr>
          <p:nvPr>
            <p:ph sz="quarter" idx="1"/>
          </p:nvPr>
        </p:nvSpPr>
        <p:spPr/>
        <p:txBody>
          <a:bodyPr>
            <a:noAutofit/>
          </a:bodyPr>
          <a:lstStyle/>
          <a:p>
            <a:r>
              <a:rPr lang="en-US" sz="2400" b="1" dirty="0"/>
              <a:t>Evolution of computer communication networks; </a:t>
            </a:r>
          </a:p>
          <a:p>
            <a:r>
              <a:rPr lang="en-US" sz="2400" b="1" dirty="0"/>
              <a:t>ISO/OSI reference model;</a:t>
            </a:r>
          </a:p>
          <a:p>
            <a:r>
              <a:rPr lang="en-US" sz="2400" b="1" dirty="0"/>
              <a:t>TCP/IP protocol suite, </a:t>
            </a:r>
          </a:p>
          <a:p>
            <a:r>
              <a:rPr lang="en-US" sz="2400" b="1" dirty="0"/>
              <a:t>Performance metrics of computer communication networks </a:t>
            </a:r>
          </a:p>
          <a:p>
            <a:r>
              <a:rPr lang="en-US" sz="2400" b="1" dirty="0"/>
              <a:t>Data rate limits. </a:t>
            </a:r>
          </a:p>
          <a:p>
            <a:r>
              <a:rPr lang="en-US" sz="2400" b="1" dirty="0"/>
              <a:t>B-ISDN </a:t>
            </a:r>
            <a:r>
              <a:rPr lang="en-IN" sz="2400" b="1" dirty="0"/>
              <a:t>protocol reference model.</a:t>
            </a:r>
            <a:endParaRPr lang="en-US" sz="2800" b="1"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rmAutofit/>
          </a:bodyPr>
          <a:lstStyle/>
          <a:p>
            <a:pPr algn="ctr"/>
            <a:r>
              <a:rPr lang="en-US" b="1" dirty="0">
                <a:solidFill>
                  <a:srgbClr val="002060"/>
                </a:solidFill>
                <a:effectLst>
                  <a:outerShdw blurRad="38100" dist="38100" dir="2700000" algn="tl">
                    <a:srgbClr val="000000">
                      <a:alpha val="43137"/>
                    </a:srgbClr>
                  </a:outerShdw>
                </a:effectLst>
              </a:rPr>
              <a:t>Module II – </a:t>
            </a:r>
            <a:r>
              <a:rPr lang="en-IN" b="1" dirty="0">
                <a:solidFill>
                  <a:srgbClr val="002060"/>
                </a:solidFill>
                <a:effectLst>
                  <a:outerShdw blurRad="38100" dist="38100" dir="2700000" algn="tl">
                    <a:srgbClr val="000000">
                      <a:alpha val="43137"/>
                    </a:srgbClr>
                  </a:outerShdw>
                </a:effectLst>
              </a:rPr>
              <a:t>Physical Layer</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Autofit/>
          </a:bodyPr>
          <a:lstStyle/>
          <a:p>
            <a:r>
              <a:rPr lang="en-US" sz="2800" b="1" dirty="0"/>
              <a:t>Multiplexing, </a:t>
            </a:r>
          </a:p>
          <a:p>
            <a:r>
              <a:rPr lang="en-US" sz="2800" b="1" dirty="0"/>
              <a:t>Switching techniques, </a:t>
            </a:r>
          </a:p>
          <a:p>
            <a:r>
              <a:rPr lang="en-US" sz="2800" b="1" dirty="0"/>
              <a:t>Network topologies, </a:t>
            </a:r>
          </a:p>
          <a:p>
            <a:r>
              <a:rPr lang="en-US" sz="2800" b="1" dirty="0"/>
              <a:t>Networking devices.</a:t>
            </a:r>
          </a:p>
        </p:txBody>
      </p:sp>
    </p:spTree>
    <p:extLst>
      <p:ext uri="{BB962C8B-B14F-4D97-AF65-F5344CB8AC3E}">
        <p14:creationId xmlns:p14="http://schemas.microsoft.com/office/powerpoint/2010/main" val="968862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367" y="724991"/>
            <a:ext cx="11887200" cy="990600"/>
          </a:xfrm>
        </p:spPr>
        <p:txBody>
          <a:bodyPr vert="horz" lIns="91440" tIns="45720" rIns="91440" bIns="45720" rtlCol="0" anchor="t">
            <a:normAutofit/>
          </a:bodyPr>
          <a:lstStyle/>
          <a:p>
            <a:r>
              <a:rPr lang="en-US" b="1" dirty="0">
                <a:solidFill>
                  <a:srgbClr val="002060"/>
                </a:solidFill>
                <a:effectLst>
                  <a:outerShdw blurRad="38100" dist="38100" dir="2700000" algn="tl">
                    <a:srgbClr val="000000">
                      <a:alpha val="43137"/>
                    </a:srgbClr>
                  </a:outerShdw>
                </a:effectLst>
              </a:rPr>
              <a:t>Module III – </a:t>
            </a:r>
            <a:r>
              <a:rPr lang="en-IN" b="1" dirty="0">
                <a:solidFill>
                  <a:srgbClr val="002060"/>
                </a:solidFill>
                <a:effectLst>
                  <a:outerShdw blurRad="38100" dist="38100" dir="2700000" algn="tl">
                    <a:srgbClr val="000000">
                      <a:alpha val="43137"/>
                    </a:srgbClr>
                  </a:outerShdw>
                </a:effectLst>
              </a:rPr>
              <a:t>Logical Link Layer</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Autofit/>
          </a:bodyPr>
          <a:lstStyle/>
          <a:p>
            <a:r>
              <a:rPr lang="en-US" sz="2800" b="1" dirty="0"/>
              <a:t>Logical link control </a:t>
            </a:r>
          </a:p>
          <a:p>
            <a:r>
              <a:rPr lang="en-US" sz="2800" b="1" dirty="0"/>
              <a:t>Error detection and correction techniques  </a:t>
            </a:r>
          </a:p>
          <a:p>
            <a:r>
              <a:rPr lang="en-US" sz="2800" b="1" dirty="0"/>
              <a:t>ARQ protocols </a:t>
            </a:r>
          </a:p>
          <a:p>
            <a:r>
              <a:rPr lang="en-US" sz="2800" b="1" dirty="0"/>
              <a:t>Framing </a:t>
            </a:r>
          </a:p>
          <a:p>
            <a:r>
              <a:rPr lang="en-US" sz="2800" b="1" dirty="0"/>
              <a:t>HDLC </a:t>
            </a:r>
          </a:p>
          <a:p>
            <a:r>
              <a:rPr lang="en-US" sz="2800" b="1" dirty="0"/>
              <a:t>Point to point protocol. </a:t>
            </a:r>
          </a:p>
          <a:p>
            <a:r>
              <a:rPr lang="en-US" sz="2800" b="1" dirty="0"/>
              <a:t>Broadcast and multicast protocol.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16429"/>
            <a:ext cx="11887200" cy="990600"/>
          </a:xfrm>
        </p:spPr>
        <p:txBody>
          <a:bodyPr vert="horz" lIns="91440" tIns="45720" rIns="91440" bIns="45720" rtlCol="0" anchor="t">
            <a:normAutofit/>
          </a:bodyPr>
          <a:lstStyle/>
          <a:p>
            <a:r>
              <a:rPr lang="en-US" sz="3200" b="1" dirty="0">
                <a:solidFill>
                  <a:srgbClr val="002060"/>
                </a:solidFill>
                <a:effectLst>
                  <a:outerShdw blurRad="38100" dist="38100" dir="2700000" algn="tl">
                    <a:srgbClr val="000000">
                      <a:alpha val="43137"/>
                    </a:srgbClr>
                  </a:outerShdw>
                </a:effectLst>
              </a:rPr>
              <a:t>Module IV – </a:t>
            </a:r>
            <a:r>
              <a:rPr lang="en-IN" sz="3200" b="1" dirty="0">
                <a:solidFill>
                  <a:srgbClr val="002060"/>
                </a:solidFill>
                <a:effectLst>
                  <a:outerShdw blurRad="38100" dist="38100" dir="2700000" algn="tl">
                    <a:srgbClr val="000000">
                      <a:alpha val="43137"/>
                    </a:srgbClr>
                  </a:outerShdw>
                </a:effectLst>
              </a:rPr>
              <a:t>Medium Access Control Layer</a:t>
            </a:r>
            <a:endParaRPr lang="en-US" sz="3200"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677511" y="1807029"/>
            <a:ext cx="8598907" cy="4696801"/>
          </a:xfrm>
        </p:spPr>
        <p:txBody>
          <a:bodyPr>
            <a:normAutofit fontScale="70000" lnSpcReduction="20000"/>
          </a:bodyPr>
          <a:lstStyle/>
          <a:p>
            <a:r>
              <a:rPr lang="en-US" sz="2800" b="1" dirty="0"/>
              <a:t>Random access protocols, </a:t>
            </a:r>
          </a:p>
          <a:p>
            <a:pPr lvl="1"/>
            <a:r>
              <a:rPr lang="en-US" sz="2800" b="1" dirty="0"/>
              <a:t>Aloha, </a:t>
            </a:r>
          </a:p>
          <a:p>
            <a:pPr lvl="1"/>
            <a:r>
              <a:rPr lang="en-US" sz="2800" b="1" dirty="0"/>
              <a:t>Slotted Aloha, </a:t>
            </a:r>
          </a:p>
          <a:p>
            <a:pPr lvl="1"/>
            <a:r>
              <a:rPr lang="en-US" sz="2800" b="1" dirty="0"/>
              <a:t>CSMA, </a:t>
            </a:r>
          </a:p>
          <a:p>
            <a:pPr lvl="1"/>
            <a:r>
              <a:rPr lang="en-US" sz="2800" b="1" dirty="0"/>
              <a:t>CSMA/CD, </a:t>
            </a:r>
          </a:p>
          <a:p>
            <a:pPr lvl="1"/>
            <a:r>
              <a:rPr lang="en-US" sz="2800" b="1" dirty="0"/>
              <a:t>CSMA/CA, </a:t>
            </a:r>
          </a:p>
          <a:p>
            <a:r>
              <a:rPr lang="en-US" sz="2800" b="1" dirty="0"/>
              <a:t>Token ring,</a:t>
            </a:r>
          </a:p>
          <a:p>
            <a:r>
              <a:rPr lang="en-US" sz="2800" b="1" dirty="0"/>
              <a:t>Token bus, </a:t>
            </a:r>
          </a:p>
          <a:p>
            <a:r>
              <a:rPr lang="en-US" sz="2800" b="1" dirty="0"/>
              <a:t>FDDI, </a:t>
            </a:r>
          </a:p>
          <a:p>
            <a:r>
              <a:rPr lang="en-US" sz="2800" b="1" dirty="0"/>
              <a:t>Ethernet, </a:t>
            </a:r>
          </a:p>
          <a:p>
            <a:r>
              <a:rPr lang="en-US" sz="2800" b="1" dirty="0"/>
              <a:t>Frame relay, </a:t>
            </a:r>
          </a:p>
          <a:p>
            <a:r>
              <a:rPr lang="en-US" sz="2800" b="1" dirty="0"/>
              <a:t>Virtual LANs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145" y="659679"/>
            <a:ext cx="11887200" cy="990600"/>
          </a:xfrm>
        </p:spPr>
        <p:txBody>
          <a:bodyPr vert="horz" lIns="91440" tIns="45720" rIns="91440" bIns="45720" rtlCol="0" anchor="t">
            <a:normAutofit/>
          </a:bodyPr>
          <a:lstStyle/>
          <a:p>
            <a:r>
              <a:rPr lang="en-US" sz="3200" b="1" dirty="0">
                <a:solidFill>
                  <a:srgbClr val="002060"/>
                </a:solidFill>
                <a:effectLst>
                  <a:outerShdw blurRad="38100" dist="38100" dir="2700000" algn="tl">
                    <a:srgbClr val="000000">
                      <a:alpha val="43137"/>
                    </a:srgbClr>
                  </a:outerShdw>
                </a:effectLst>
              </a:rPr>
              <a:t>Module V – Network Layer</a:t>
            </a:r>
          </a:p>
        </p:txBody>
      </p:sp>
      <p:sp>
        <p:nvSpPr>
          <p:cNvPr id="3" name="Content Placeholder 2"/>
          <p:cNvSpPr>
            <a:spLocks noGrp="1"/>
          </p:cNvSpPr>
          <p:nvPr>
            <p:ph sz="quarter" idx="1"/>
          </p:nvPr>
        </p:nvSpPr>
        <p:spPr/>
        <p:txBody>
          <a:bodyPr>
            <a:noAutofit/>
          </a:bodyPr>
          <a:lstStyle/>
          <a:p>
            <a:r>
              <a:rPr lang="en-US" sz="2400" b="1" dirty="0">
                <a:solidFill>
                  <a:schemeClr val="tx1"/>
                </a:solidFill>
              </a:rPr>
              <a:t>Internetworking </a:t>
            </a:r>
          </a:p>
          <a:p>
            <a:r>
              <a:rPr lang="en-US" sz="2400" b="1" dirty="0">
                <a:solidFill>
                  <a:schemeClr val="tx1"/>
                </a:solidFill>
              </a:rPr>
              <a:t>IP Addressing </a:t>
            </a:r>
          </a:p>
          <a:p>
            <a:r>
              <a:rPr lang="en-US" sz="2400" b="1" dirty="0" err="1">
                <a:solidFill>
                  <a:schemeClr val="tx1"/>
                </a:solidFill>
              </a:rPr>
              <a:t>Subnetting</a:t>
            </a:r>
            <a:r>
              <a:rPr lang="en-US" sz="2400" b="1" dirty="0">
                <a:solidFill>
                  <a:schemeClr val="tx1"/>
                </a:solidFill>
              </a:rPr>
              <a:t> </a:t>
            </a:r>
          </a:p>
          <a:p>
            <a:r>
              <a:rPr lang="en-US" sz="2400" b="1" dirty="0">
                <a:solidFill>
                  <a:schemeClr val="tx1"/>
                </a:solidFill>
              </a:rPr>
              <a:t>IPv4 and IPv6 </a:t>
            </a:r>
          </a:p>
          <a:p>
            <a:r>
              <a:rPr lang="en-US" sz="2400" b="1" dirty="0">
                <a:solidFill>
                  <a:schemeClr val="tx1"/>
                </a:solidFill>
              </a:rPr>
              <a:t>Routing </a:t>
            </a:r>
          </a:p>
          <a:p>
            <a:pPr lvl="1"/>
            <a:r>
              <a:rPr lang="en-US" sz="2100" b="1" dirty="0">
                <a:solidFill>
                  <a:schemeClr val="tx1"/>
                </a:solidFill>
              </a:rPr>
              <a:t>Distance Vector </a:t>
            </a:r>
          </a:p>
          <a:p>
            <a:pPr lvl="1"/>
            <a:r>
              <a:rPr lang="en-US" sz="2100" b="1" dirty="0">
                <a:solidFill>
                  <a:schemeClr val="tx1"/>
                </a:solidFill>
              </a:rPr>
              <a:t>Link State Routing  </a:t>
            </a:r>
          </a:p>
          <a:p>
            <a:pPr lvl="1"/>
            <a:r>
              <a:rPr lang="en-US" sz="2100" b="1" dirty="0">
                <a:solidFill>
                  <a:schemeClr val="tx1"/>
                </a:solidFill>
              </a:rPr>
              <a:t>Routing Protocols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38060"/>
            <a:ext cx="11988800" cy="990600"/>
          </a:xfrm>
        </p:spPr>
        <p:txBody>
          <a:bodyPr vert="horz" lIns="91440" tIns="45720" rIns="91440" bIns="45720" rtlCol="0" anchor="t">
            <a:normAutofit/>
          </a:bodyPr>
          <a:lstStyle/>
          <a:p>
            <a:r>
              <a:rPr lang="en-US" sz="3200" b="1" dirty="0">
                <a:solidFill>
                  <a:srgbClr val="002060"/>
                </a:solidFill>
                <a:effectLst>
                  <a:outerShdw blurRad="38100" dist="38100" dir="2700000" algn="tl">
                    <a:srgbClr val="000000">
                      <a:alpha val="43137"/>
                    </a:srgbClr>
                  </a:outerShdw>
                </a:effectLst>
              </a:rPr>
              <a:t>Module VI – Transport Layer</a:t>
            </a:r>
          </a:p>
        </p:txBody>
      </p:sp>
      <p:sp>
        <p:nvSpPr>
          <p:cNvPr id="3" name="Content Placeholder 2"/>
          <p:cNvSpPr>
            <a:spLocks noGrp="1"/>
          </p:cNvSpPr>
          <p:nvPr>
            <p:ph sz="quarter" idx="1"/>
          </p:nvPr>
        </p:nvSpPr>
        <p:spPr>
          <a:xfrm>
            <a:off x="677511" y="1847073"/>
            <a:ext cx="8598907" cy="3880773"/>
          </a:xfrm>
        </p:spPr>
        <p:txBody>
          <a:bodyPr>
            <a:noAutofit/>
          </a:bodyPr>
          <a:lstStyle/>
          <a:p>
            <a:r>
              <a:rPr lang="en-US" sz="2400" b="1" dirty="0">
                <a:solidFill>
                  <a:schemeClr val="tx1"/>
                </a:solidFill>
              </a:rPr>
              <a:t>The transport service : Elements of transport protocols, </a:t>
            </a:r>
          </a:p>
          <a:p>
            <a:r>
              <a:rPr lang="en-US" sz="2400" b="1" dirty="0">
                <a:solidFill>
                  <a:schemeClr val="tx1"/>
                </a:solidFill>
              </a:rPr>
              <a:t>Congestion control algorithms, </a:t>
            </a:r>
          </a:p>
          <a:p>
            <a:r>
              <a:rPr lang="en-US" sz="2400" b="1" dirty="0">
                <a:solidFill>
                  <a:schemeClr val="tx1"/>
                </a:solidFill>
              </a:rPr>
              <a:t>Quality of </a:t>
            </a:r>
            <a:r>
              <a:rPr lang="en-IN" sz="2400" b="1" dirty="0">
                <a:solidFill>
                  <a:schemeClr val="tx1"/>
                </a:solidFill>
              </a:rPr>
              <a:t>service, </a:t>
            </a:r>
          </a:p>
          <a:p>
            <a:r>
              <a:rPr lang="en-IN" sz="2400" b="1" dirty="0">
                <a:solidFill>
                  <a:schemeClr val="tx1"/>
                </a:solidFill>
              </a:rPr>
              <a:t>Internet transport protocols: UDP, TCP, </a:t>
            </a:r>
          </a:p>
          <a:p>
            <a:r>
              <a:rPr lang="en-IN" sz="2400" b="1" dirty="0">
                <a:solidFill>
                  <a:schemeClr val="tx1"/>
                </a:solidFill>
              </a:rPr>
              <a:t>Performance issues, </a:t>
            </a:r>
          </a:p>
          <a:p>
            <a:r>
              <a:rPr lang="en-IN" sz="2400" b="1" dirty="0">
                <a:solidFill>
                  <a:schemeClr val="tx1"/>
                </a:solidFill>
              </a:rPr>
              <a:t>Delay tolerant networks</a:t>
            </a:r>
            <a:endParaRPr lang="en-US" sz="2400" b="1"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38060"/>
            <a:ext cx="11988800" cy="990600"/>
          </a:xfrm>
        </p:spPr>
        <p:txBody>
          <a:bodyPr vert="horz" lIns="91440" tIns="45720" rIns="91440" bIns="45720" rtlCol="0" anchor="t">
            <a:normAutofit/>
          </a:bodyPr>
          <a:lstStyle/>
          <a:p>
            <a:r>
              <a:rPr lang="en-US" sz="3200" b="1" dirty="0">
                <a:solidFill>
                  <a:srgbClr val="002060"/>
                </a:solidFill>
                <a:effectLst>
                  <a:outerShdw blurRad="38100" dist="38100" dir="2700000" algn="tl">
                    <a:srgbClr val="000000">
                      <a:alpha val="43137"/>
                    </a:srgbClr>
                  </a:outerShdw>
                </a:effectLst>
              </a:rPr>
              <a:t>Module VII – Application Layer</a:t>
            </a:r>
          </a:p>
        </p:txBody>
      </p:sp>
      <p:sp>
        <p:nvSpPr>
          <p:cNvPr id="3" name="Content Placeholder 2"/>
          <p:cNvSpPr>
            <a:spLocks noGrp="1"/>
          </p:cNvSpPr>
          <p:nvPr>
            <p:ph sz="quarter" idx="1"/>
          </p:nvPr>
        </p:nvSpPr>
        <p:spPr>
          <a:xfrm>
            <a:off x="677511" y="1847073"/>
            <a:ext cx="8598907" cy="3880773"/>
          </a:xfrm>
        </p:spPr>
        <p:txBody>
          <a:bodyPr vert="horz" lIns="91440" tIns="45720" rIns="91440" bIns="45720" rtlCol="0">
            <a:noAutofit/>
          </a:bodyPr>
          <a:lstStyle/>
          <a:p>
            <a:r>
              <a:rPr lang="en-US" sz="2400" b="1" dirty="0">
                <a:solidFill>
                  <a:schemeClr val="tx1"/>
                </a:solidFill>
              </a:rPr>
              <a:t>DNS- domain name system, </a:t>
            </a:r>
          </a:p>
          <a:p>
            <a:r>
              <a:rPr lang="en-US" sz="2400" b="1" dirty="0">
                <a:solidFill>
                  <a:schemeClr val="tx1"/>
                </a:solidFill>
              </a:rPr>
              <a:t>world wide web, </a:t>
            </a:r>
          </a:p>
          <a:p>
            <a:r>
              <a:rPr lang="en-US" sz="2400" b="1" dirty="0">
                <a:solidFill>
                  <a:schemeClr val="tx1"/>
                </a:solidFill>
              </a:rPr>
              <a:t>real-time audio and video, </a:t>
            </a:r>
          </a:p>
          <a:p>
            <a:r>
              <a:rPr lang="en-US" sz="2400" b="1" dirty="0">
                <a:solidFill>
                  <a:schemeClr val="tx1"/>
                </a:solidFill>
              </a:rPr>
              <a:t>content delivery and </a:t>
            </a:r>
            <a:r>
              <a:rPr lang="en-IN" sz="2400" b="1" dirty="0">
                <a:solidFill>
                  <a:schemeClr val="tx1"/>
                </a:solidFill>
              </a:rPr>
              <a:t>peer-to-peer, </a:t>
            </a:r>
          </a:p>
          <a:p>
            <a:r>
              <a:rPr lang="en-IN" sz="2400" b="1" dirty="0">
                <a:solidFill>
                  <a:schemeClr val="tx1"/>
                </a:solidFill>
              </a:rPr>
              <a:t>SMTP and HTTP protocol, </a:t>
            </a:r>
          </a:p>
          <a:p>
            <a:r>
              <a:rPr lang="en-IN" sz="2400" b="1" dirty="0">
                <a:solidFill>
                  <a:schemeClr val="tx1"/>
                </a:solidFill>
              </a:rPr>
              <a:t>network security - cryptography, </a:t>
            </a:r>
          </a:p>
          <a:p>
            <a:r>
              <a:rPr lang="en-IN" sz="2400" b="1" dirty="0">
                <a:solidFill>
                  <a:schemeClr val="tx1"/>
                </a:solidFill>
              </a:rPr>
              <a:t>symmetric-key </a:t>
            </a:r>
            <a:r>
              <a:rPr lang="en-US" sz="2400" b="1" dirty="0">
                <a:solidFill>
                  <a:schemeClr val="tx1"/>
                </a:solidFill>
              </a:rPr>
              <a:t>algorithms, </a:t>
            </a:r>
          </a:p>
          <a:p>
            <a:r>
              <a:rPr lang="en-US" sz="2400" b="1" dirty="0">
                <a:solidFill>
                  <a:schemeClr val="tx1"/>
                </a:solidFill>
              </a:rPr>
              <a:t>public-key algorithms</a:t>
            </a:r>
          </a:p>
          <a:p>
            <a:r>
              <a:rPr lang="en-US" sz="2400" b="1" dirty="0">
                <a:solidFill>
                  <a:schemeClr val="tx1"/>
                </a:solidFill>
              </a:rPr>
              <a:t>RIP, </a:t>
            </a:r>
          </a:p>
          <a:p>
            <a:r>
              <a:rPr lang="en-US" sz="2400" b="1" dirty="0">
                <a:solidFill>
                  <a:schemeClr val="tx1"/>
                </a:solidFill>
              </a:rPr>
              <a:t>SNMP</a:t>
            </a:r>
          </a:p>
        </p:txBody>
      </p:sp>
    </p:spTree>
    <p:extLst>
      <p:ext uri="{BB962C8B-B14F-4D97-AF65-F5344CB8AC3E}">
        <p14:creationId xmlns:p14="http://schemas.microsoft.com/office/powerpoint/2010/main" val="3274696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p:cNvGrpSpPr/>
          <p:nvPr/>
        </p:nvGrpSpPr>
        <p:grpSpPr>
          <a:xfrm>
            <a:off x="3418114" y="1841862"/>
            <a:ext cx="3191691" cy="2540726"/>
            <a:chOff x="2514600" y="1066800"/>
            <a:chExt cx="3733800" cy="3733800"/>
          </a:xfrm>
        </p:grpSpPr>
        <p:pic>
          <p:nvPicPr>
            <p:cNvPr id="6" name="Picture 5" descr="back_and_forth_questions_sm_wm.gif"/>
            <p:cNvPicPr>
              <a:picLocks noChangeAspect="1"/>
            </p:cNvPicPr>
            <p:nvPr/>
          </p:nvPicPr>
          <p:blipFill>
            <a:blip r:embed="rId2" cstate="print"/>
            <a:stretch>
              <a:fillRect/>
            </a:stretch>
          </p:blipFill>
          <p:spPr>
            <a:xfrm>
              <a:off x="2514600" y="1066800"/>
              <a:ext cx="3733800" cy="3733800"/>
            </a:xfrm>
            <a:prstGeom prst="rect">
              <a:avLst/>
            </a:prstGeom>
          </p:spPr>
        </p:pic>
        <p:sp>
          <p:nvSpPr>
            <p:cNvPr id="11" name="Rectangle 10"/>
            <p:cNvSpPr/>
            <p:nvPr/>
          </p:nvSpPr>
          <p:spPr>
            <a:xfrm>
              <a:off x="2514600" y="4114800"/>
              <a:ext cx="37338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Date Placeholder 4"/>
          <p:cNvSpPr>
            <a:spLocks noGrp="1"/>
          </p:cNvSpPr>
          <p:nvPr>
            <p:ph type="dt" sz="half" idx="10"/>
          </p:nvPr>
        </p:nvSpPr>
        <p:spPr/>
        <p:txBody>
          <a:bodyPr/>
          <a:lstStyle/>
          <a:p>
            <a:fld id="{CA5B304C-1752-4547-A6AE-BAF94E2650B2}" type="datetime8">
              <a:rPr lang="en-US" smtClean="0"/>
              <a:pPr/>
              <a:t>7/26/2022 11:45 AM</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8" name="Picture 4" descr="https://i0.wp.com/ediscoverytoday.com/wp-content/uploads/2021/04/2021InternetMinute.png?resize=378%2C421&amp;ss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1060" y="118517"/>
            <a:ext cx="5792379" cy="6451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995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48600411"/>
              </p:ext>
            </p:extLst>
          </p:nvPr>
        </p:nvGraphicFramePr>
        <p:xfrm>
          <a:off x="0" y="483329"/>
          <a:ext cx="12192000" cy="6144510"/>
        </p:xfrm>
        <a:graphic>
          <a:graphicData uri="http://schemas.openxmlformats.org/drawingml/2006/table">
            <a:tbl>
              <a:tblPr firstRow="1" bandRow="1">
                <a:tableStyleId>{16D9F66E-5EB9-4882-86FB-DCBF35E3C3E4}</a:tableStyleId>
              </a:tblPr>
              <a:tblGrid>
                <a:gridCol w="3220530">
                  <a:extLst>
                    <a:ext uri="{9D8B030D-6E8A-4147-A177-3AD203B41FA5}">
                      <a16:colId xmlns:a16="http://schemas.microsoft.com/office/drawing/2014/main" val="20000"/>
                    </a:ext>
                  </a:extLst>
                </a:gridCol>
                <a:gridCol w="8971470">
                  <a:extLst>
                    <a:ext uri="{9D8B030D-6E8A-4147-A177-3AD203B41FA5}">
                      <a16:colId xmlns:a16="http://schemas.microsoft.com/office/drawing/2014/main" val="20001"/>
                    </a:ext>
                  </a:extLst>
                </a:gridCol>
              </a:tblGrid>
              <a:tr h="382263">
                <a:tc>
                  <a:txBody>
                    <a:bodyPr/>
                    <a:lstStyle/>
                    <a:p>
                      <a:pPr algn="ctr"/>
                      <a:r>
                        <a:rPr lang="en-US" sz="2400" b="1" dirty="0">
                          <a:latin typeface="Baskerville Old Face" pitchFamily="18" charset="0"/>
                          <a:cs typeface="Andalus" pitchFamily="18" charset="-78"/>
                        </a:rPr>
                        <a:t>PREREQUISITES</a:t>
                      </a:r>
                    </a:p>
                  </a:txBody>
                  <a:tcPr marL="121920" marR="121920">
                    <a:solidFill>
                      <a:schemeClr val="accent3">
                        <a:lumMod val="40000"/>
                        <a:lumOff val="60000"/>
                      </a:schemeClr>
                    </a:solidFill>
                  </a:tcPr>
                </a:tc>
                <a:tc>
                  <a:txBody>
                    <a:bodyPr/>
                    <a:lstStyle/>
                    <a:p>
                      <a:pPr algn="ctr"/>
                      <a:r>
                        <a:rPr lang="en-US" sz="1800" b="1" i="0" u="none" strike="noStrike" kern="1200" baseline="0" dirty="0">
                          <a:solidFill>
                            <a:schemeClr val="dk1"/>
                          </a:solidFill>
                          <a:latin typeface="+mn-lt"/>
                          <a:ea typeface="+mn-ea"/>
                          <a:cs typeface="+mn-cs"/>
                        </a:rPr>
                        <a:t>ECM1002 - ANALYSIS OF DATA STRUCTURE AND ALGORITHM</a:t>
                      </a:r>
                      <a:endParaRPr lang="en-US" sz="2400" b="1" dirty="0">
                        <a:latin typeface="Baskerville Old Face" pitchFamily="18" charset="0"/>
                        <a:cs typeface="Andalus" pitchFamily="18" charset="-78"/>
                      </a:endParaRPr>
                    </a:p>
                  </a:txBody>
                  <a:tcPr marL="121920" marR="121920">
                    <a:solidFill>
                      <a:schemeClr val="accent3">
                        <a:lumMod val="40000"/>
                        <a:lumOff val="60000"/>
                      </a:schemeClr>
                    </a:solidFill>
                  </a:tcPr>
                </a:tc>
                <a:extLst>
                  <a:ext uri="{0D108BD9-81ED-4DB2-BD59-A6C34878D82A}">
                    <a16:rowId xmlns:a16="http://schemas.microsoft.com/office/drawing/2014/main" val="10000"/>
                  </a:ext>
                </a:extLst>
              </a:tr>
              <a:tr h="1252470">
                <a:tc>
                  <a:txBody>
                    <a:bodyPr/>
                    <a:lstStyle/>
                    <a:p>
                      <a:endParaRPr lang="en-US" sz="2400" b="0" dirty="0">
                        <a:latin typeface="Baskerville Old Face" pitchFamily="18" charset="0"/>
                        <a:cs typeface="Andalus" pitchFamily="18" charset="-78"/>
                      </a:endParaRPr>
                    </a:p>
                    <a:p>
                      <a:pPr algn="ctr"/>
                      <a:r>
                        <a:rPr lang="en-US" sz="2400" b="1" dirty="0">
                          <a:latin typeface="Baskerville Old Face" pitchFamily="18" charset="0"/>
                          <a:cs typeface="Andalus" pitchFamily="18" charset="-78"/>
                        </a:rPr>
                        <a:t>OBJECTIVES</a:t>
                      </a:r>
                    </a:p>
                  </a:txBody>
                  <a:tcPr marL="121920" marR="121920">
                    <a:solidFill>
                      <a:schemeClr val="accent1">
                        <a:lumMod val="60000"/>
                        <a:lumOff val="40000"/>
                      </a:schemeClr>
                    </a:solidFill>
                  </a:tcPr>
                </a:tc>
                <a:tc>
                  <a:txBody>
                    <a:bodyPr/>
                    <a:lstStyle/>
                    <a:p>
                      <a:pPr marL="285750" lvl="0" indent="-285750">
                        <a:buFont typeface="Wingdings" panose="05000000000000000000" pitchFamily="2" charset="2"/>
                        <a:buChar char="ü"/>
                      </a:pPr>
                      <a:r>
                        <a:rPr lang="x-none" sz="1500" kern="1200" dirty="0">
                          <a:solidFill>
                            <a:schemeClr val="dk1"/>
                          </a:solidFill>
                          <a:effectLst/>
                          <a:latin typeface="Bodoni MT" panose="02070603080606020203" pitchFamily="18" charset="0"/>
                          <a:ea typeface="+mn-ea"/>
                          <a:cs typeface="+mn-cs"/>
                        </a:rPr>
                        <a:t>To understand the split up of network functionality into layered tasks and services. </a:t>
                      </a:r>
                      <a:endParaRPr lang="en-IN" sz="1500" kern="1200" dirty="0">
                        <a:solidFill>
                          <a:schemeClr val="dk1"/>
                        </a:solidFill>
                        <a:effectLst/>
                        <a:latin typeface="Bodoni MT" panose="02070603080606020203" pitchFamily="18" charset="0"/>
                        <a:ea typeface="+mn-ea"/>
                        <a:cs typeface="+mn-cs"/>
                      </a:endParaRPr>
                    </a:p>
                    <a:p>
                      <a:pPr marL="285750" lvl="0" indent="-285750">
                        <a:buFont typeface="Wingdings" panose="05000000000000000000" pitchFamily="2" charset="2"/>
                        <a:buChar char="ü"/>
                      </a:pPr>
                      <a:r>
                        <a:rPr lang="x-none" sz="1500" kern="1200" dirty="0">
                          <a:solidFill>
                            <a:schemeClr val="dk1"/>
                          </a:solidFill>
                          <a:effectLst/>
                          <a:latin typeface="Bodoni MT" panose="02070603080606020203" pitchFamily="18" charset="0"/>
                          <a:ea typeface="+mn-ea"/>
                          <a:cs typeface="+mn-cs"/>
                        </a:rPr>
                        <a:t>To familiarize the functions and protocols of each layer of TCP/IP protocol suite. </a:t>
                      </a:r>
                      <a:endParaRPr lang="en-IN" sz="1500" kern="1200" dirty="0">
                        <a:solidFill>
                          <a:schemeClr val="dk1"/>
                        </a:solidFill>
                        <a:effectLst/>
                        <a:latin typeface="Bodoni MT" panose="02070603080606020203" pitchFamily="18" charset="0"/>
                        <a:ea typeface="+mn-ea"/>
                        <a:cs typeface="+mn-cs"/>
                      </a:endParaRPr>
                    </a:p>
                    <a:p>
                      <a:pPr marL="285750" lvl="0" indent="-285750">
                        <a:buFont typeface="Wingdings" panose="05000000000000000000" pitchFamily="2" charset="2"/>
                        <a:buChar char="ü"/>
                      </a:pPr>
                      <a:r>
                        <a:rPr lang="x-none" sz="1500" kern="1200" dirty="0">
                          <a:solidFill>
                            <a:schemeClr val="dk1"/>
                          </a:solidFill>
                          <a:effectLst/>
                          <a:latin typeface="Bodoni MT" panose="02070603080606020203" pitchFamily="18" charset="0"/>
                          <a:ea typeface="+mn-ea"/>
                          <a:cs typeface="+mn-cs"/>
                        </a:rPr>
                        <a:t>To understand the flow of information from one node to another node in the network and learn concepts related to network addressing</a:t>
                      </a:r>
                      <a:endParaRPr lang="en-IN" sz="1500" kern="1200" dirty="0">
                        <a:solidFill>
                          <a:schemeClr val="dk1"/>
                        </a:solidFill>
                        <a:effectLst/>
                        <a:latin typeface="Bodoni MT" panose="02070603080606020203" pitchFamily="18" charset="0"/>
                        <a:ea typeface="+mn-ea"/>
                        <a:cs typeface="+mn-cs"/>
                      </a:endParaRPr>
                    </a:p>
                    <a:p>
                      <a:pPr marL="285750" indent="-285750">
                        <a:buFont typeface="Wingdings" panose="05000000000000000000" pitchFamily="2" charset="2"/>
                        <a:buChar char="ü"/>
                      </a:pPr>
                      <a:r>
                        <a:rPr lang="en-US" sz="1500" kern="1200" dirty="0">
                          <a:solidFill>
                            <a:schemeClr val="dk1"/>
                          </a:solidFill>
                          <a:effectLst/>
                          <a:latin typeface="Bodoni MT" panose="02070603080606020203" pitchFamily="18" charset="0"/>
                          <a:ea typeface="+mn-ea"/>
                          <a:cs typeface="+mn-cs"/>
                        </a:rPr>
                        <a:t>To understand the components required to build different types of network.</a:t>
                      </a:r>
                    </a:p>
                  </a:txBody>
                  <a:tcPr marL="121920" marR="121920">
                    <a:solidFill>
                      <a:schemeClr val="accent1">
                        <a:lumMod val="60000"/>
                        <a:lumOff val="40000"/>
                      </a:schemeClr>
                    </a:solidFill>
                  </a:tcPr>
                </a:tc>
                <a:extLst>
                  <a:ext uri="{0D108BD9-81ED-4DB2-BD59-A6C34878D82A}">
                    <a16:rowId xmlns:a16="http://schemas.microsoft.com/office/drawing/2014/main" val="10001"/>
                  </a:ext>
                </a:extLst>
              </a:tr>
              <a:tr h="3590414">
                <a:tc>
                  <a:txBody>
                    <a:bodyPr/>
                    <a:lstStyle/>
                    <a:p>
                      <a:endParaRPr lang="en-US" sz="2400" b="0" dirty="0">
                        <a:latin typeface="Baskerville Old Face" pitchFamily="18" charset="0"/>
                        <a:cs typeface="Andalus" pitchFamily="18" charset="-78"/>
                      </a:endParaRPr>
                    </a:p>
                    <a:p>
                      <a:pPr algn="ctr"/>
                      <a:endParaRPr lang="en-US" sz="2400" b="0" dirty="0">
                        <a:latin typeface="Baskerville Old Face" pitchFamily="18" charset="0"/>
                        <a:cs typeface="Andalus" pitchFamily="18" charset="-78"/>
                      </a:endParaRPr>
                    </a:p>
                    <a:p>
                      <a:pPr algn="ctr"/>
                      <a:endParaRPr lang="en-US" sz="2400" b="0" dirty="0">
                        <a:latin typeface="Baskerville Old Face" pitchFamily="18" charset="0"/>
                        <a:cs typeface="Andalus" pitchFamily="18" charset="-78"/>
                      </a:endParaRPr>
                    </a:p>
                    <a:p>
                      <a:pPr algn="ctr"/>
                      <a:r>
                        <a:rPr lang="en-US" sz="2400" b="1" dirty="0">
                          <a:latin typeface="Baskerville Old Face" pitchFamily="18" charset="0"/>
                          <a:cs typeface="Andalus" pitchFamily="18" charset="-78"/>
                        </a:rPr>
                        <a:t>LEARNING</a:t>
                      </a:r>
                    </a:p>
                    <a:p>
                      <a:pPr algn="ctr"/>
                      <a:r>
                        <a:rPr lang="en-US" sz="2400" b="1" dirty="0">
                          <a:latin typeface="Baskerville Old Face" pitchFamily="18" charset="0"/>
                          <a:cs typeface="Andalus" pitchFamily="18" charset="-78"/>
                        </a:rPr>
                        <a:t>OUTCOMES</a:t>
                      </a:r>
                    </a:p>
                  </a:txBody>
                  <a:tcPr marL="121920" marR="121920">
                    <a:solidFill>
                      <a:schemeClr val="accent4">
                        <a:lumMod val="20000"/>
                        <a:lumOff val="80000"/>
                      </a:schemeClr>
                    </a:solidFill>
                  </a:tcPr>
                </a:tc>
                <a:tc>
                  <a:txBody>
                    <a:bodyPr/>
                    <a:lstStyle/>
                    <a:p>
                      <a:pPr marL="285750" lvl="0" indent="-285750" algn="just">
                        <a:buFont typeface="Wingdings" panose="05000000000000000000" pitchFamily="2" charset="2"/>
                        <a:buChar char="ü"/>
                      </a:pPr>
                      <a:r>
                        <a:rPr lang="x-none" sz="1500" kern="1200" dirty="0">
                          <a:solidFill>
                            <a:schemeClr val="dk1"/>
                          </a:solidFill>
                          <a:effectLst/>
                          <a:latin typeface="Bodoni MT" panose="02070603080606020203" pitchFamily="18" charset="0"/>
                          <a:ea typeface="+mn-ea"/>
                          <a:cs typeface="+mn-cs"/>
                        </a:rPr>
                        <a:t>An ability to understand that message transmission/reception involves several layered tasks and services, protocol data units to convert message to packets to bits to signals, process of encapsulation and </a:t>
                      </a:r>
                      <a:r>
                        <a:rPr lang="en-US" sz="1500" kern="1200" dirty="0">
                          <a:solidFill>
                            <a:schemeClr val="dk1"/>
                          </a:solidFill>
                          <a:effectLst/>
                          <a:latin typeface="Bodoni MT" panose="02070603080606020203" pitchFamily="18" charset="0"/>
                          <a:ea typeface="+mn-ea"/>
                          <a:cs typeface="+mn-cs"/>
                        </a:rPr>
                        <a:t>                      </a:t>
                      </a:r>
                      <a:r>
                        <a:rPr lang="x-none" sz="1500" kern="1200" dirty="0">
                          <a:solidFill>
                            <a:schemeClr val="dk1"/>
                          </a:solidFill>
                          <a:effectLst/>
                          <a:latin typeface="Bodoni MT" panose="02070603080606020203" pitchFamily="18" charset="0"/>
                          <a:ea typeface="+mn-ea"/>
                          <a:cs typeface="+mn-cs"/>
                        </a:rPr>
                        <a:t>decapsulation mechanisms, concept of addressing to send/receive from intended source and destination.</a:t>
                      </a:r>
                      <a:endParaRPr lang="en-IN" sz="1500" kern="1200" dirty="0">
                        <a:solidFill>
                          <a:schemeClr val="dk1"/>
                        </a:solidFill>
                        <a:effectLst/>
                        <a:latin typeface="Bodoni MT" panose="02070603080606020203" pitchFamily="18" charset="0"/>
                        <a:ea typeface="+mn-ea"/>
                        <a:cs typeface="+mn-cs"/>
                      </a:endParaRPr>
                    </a:p>
                    <a:p>
                      <a:pPr marL="285750" lvl="0" indent="-285750" algn="just">
                        <a:buFont typeface="Wingdings" panose="05000000000000000000" pitchFamily="2" charset="2"/>
                        <a:buChar char="ü"/>
                      </a:pPr>
                      <a:r>
                        <a:rPr lang="x-none" sz="1500" kern="1200" dirty="0">
                          <a:solidFill>
                            <a:schemeClr val="dk1"/>
                          </a:solidFill>
                          <a:effectLst/>
                          <a:latin typeface="Bodoni MT" panose="02070603080606020203" pitchFamily="18" charset="0"/>
                          <a:ea typeface="+mn-ea"/>
                          <a:cs typeface="+mn-cs"/>
                        </a:rPr>
                        <a:t>An ability to understand the functionality of internetworking devices and apply the knowledge to configure and troubleshoot it. Also, ability to understand several physical interconnection structures between end devices and internetworking devices</a:t>
                      </a:r>
                      <a:endParaRPr lang="en-IN" sz="1500" kern="1200" dirty="0">
                        <a:solidFill>
                          <a:schemeClr val="dk1"/>
                        </a:solidFill>
                        <a:effectLst/>
                        <a:latin typeface="Bodoni MT" panose="02070603080606020203" pitchFamily="18" charset="0"/>
                        <a:ea typeface="+mn-ea"/>
                        <a:cs typeface="+mn-cs"/>
                      </a:endParaRPr>
                    </a:p>
                    <a:p>
                      <a:pPr marL="285750" lvl="0" indent="-285750" algn="just">
                        <a:buFont typeface="Wingdings" panose="05000000000000000000" pitchFamily="2" charset="2"/>
                        <a:buChar char="ü"/>
                      </a:pPr>
                      <a:r>
                        <a:rPr lang="x-none" sz="1500" kern="1200" dirty="0">
                          <a:solidFill>
                            <a:schemeClr val="dk1"/>
                          </a:solidFill>
                          <a:effectLst/>
                          <a:latin typeface="Bodoni MT" panose="02070603080606020203" pitchFamily="18" charset="0"/>
                          <a:ea typeface="+mn-ea"/>
                          <a:cs typeface="+mn-cs"/>
                        </a:rPr>
                        <a:t>An ability to interpret, design and analyze the error control, flow control protocols and algorithms</a:t>
                      </a:r>
                      <a:endParaRPr lang="en-IN" sz="1500" kern="1200" dirty="0">
                        <a:solidFill>
                          <a:schemeClr val="dk1"/>
                        </a:solidFill>
                        <a:effectLst/>
                        <a:latin typeface="Bodoni MT" panose="02070603080606020203" pitchFamily="18" charset="0"/>
                        <a:ea typeface="+mn-ea"/>
                        <a:cs typeface="+mn-cs"/>
                      </a:endParaRPr>
                    </a:p>
                    <a:p>
                      <a:pPr marL="285750" lvl="0" indent="-285750" algn="just">
                        <a:buFont typeface="Wingdings" panose="05000000000000000000" pitchFamily="2" charset="2"/>
                        <a:buChar char="ü"/>
                      </a:pPr>
                      <a:r>
                        <a:rPr lang="x-none" sz="1500" kern="1200" dirty="0">
                          <a:solidFill>
                            <a:schemeClr val="dk1"/>
                          </a:solidFill>
                          <a:effectLst/>
                          <a:latin typeface="Bodoni MT" panose="02070603080606020203" pitchFamily="18" charset="0"/>
                          <a:ea typeface="+mn-ea"/>
                          <a:cs typeface="+mn-cs"/>
                        </a:rPr>
                        <a:t>An ability to understand medium access control protocols and algorithms for different LAN, WAN standards and life-long learning on evolution of network technologies and standards.</a:t>
                      </a:r>
                      <a:endParaRPr lang="en-IN" sz="1500" kern="1200" dirty="0">
                        <a:solidFill>
                          <a:schemeClr val="dk1"/>
                        </a:solidFill>
                        <a:effectLst/>
                        <a:latin typeface="Bodoni MT" panose="02070603080606020203" pitchFamily="18" charset="0"/>
                        <a:ea typeface="+mn-ea"/>
                        <a:cs typeface="+mn-cs"/>
                      </a:endParaRPr>
                    </a:p>
                    <a:p>
                      <a:pPr marL="285750" lvl="0" indent="-285750" algn="just">
                        <a:buFont typeface="Wingdings" panose="05000000000000000000" pitchFamily="2" charset="2"/>
                        <a:buChar char="ü"/>
                      </a:pPr>
                      <a:r>
                        <a:rPr lang="x-none" sz="1500" kern="1200" dirty="0">
                          <a:solidFill>
                            <a:schemeClr val="dk1"/>
                          </a:solidFill>
                          <a:effectLst/>
                          <a:latin typeface="Bodoni MT" panose="02070603080606020203" pitchFamily="18" charset="0"/>
                          <a:ea typeface="+mn-ea"/>
                          <a:cs typeface="+mn-cs"/>
                        </a:rPr>
                        <a:t>An ability to understand the IP addressing structure and depending on requirements, configure, subnet and manage small size networks. Also, to design and analyze routing protocols and algorithms involved in finding the optimal path between source and destination and understand router look-up table mechanisms to forward the data to the correct outgoing interface</a:t>
                      </a:r>
                      <a:endParaRPr lang="en-IN" sz="1500" kern="1200" dirty="0">
                        <a:solidFill>
                          <a:schemeClr val="dk1"/>
                        </a:solidFill>
                        <a:effectLst/>
                        <a:latin typeface="Bodoni MT" panose="02070603080606020203" pitchFamily="18" charset="0"/>
                        <a:ea typeface="+mn-ea"/>
                        <a:cs typeface="+mn-cs"/>
                      </a:endParaRPr>
                    </a:p>
                    <a:p>
                      <a:pPr marL="285750" lvl="0" indent="-285750" algn="just">
                        <a:buFont typeface="Wingdings" panose="05000000000000000000" pitchFamily="2" charset="2"/>
                        <a:buChar char="ü"/>
                      </a:pPr>
                      <a:r>
                        <a:rPr lang="en-US" sz="1500" b="0" kern="1200" dirty="0">
                          <a:solidFill>
                            <a:schemeClr val="dk1"/>
                          </a:solidFill>
                          <a:effectLst/>
                          <a:latin typeface="Bodoni MT" panose="02070603080606020203" pitchFamily="18" charset="0"/>
                          <a:ea typeface="+mn-ea"/>
                          <a:cs typeface="+mn-cs"/>
                        </a:rPr>
                        <a:t>An ability to understand how the choice of transport layer protocol influences the QoS metrics of applications.</a:t>
                      </a:r>
                      <a:endParaRPr lang="en-IN" sz="1500" b="1" kern="1200" dirty="0">
                        <a:solidFill>
                          <a:schemeClr val="dk1"/>
                        </a:solidFill>
                        <a:effectLst/>
                        <a:latin typeface="Bodoni MT" panose="02070603080606020203" pitchFamily="18" charset="0"/>
                        <a:ea typeface="+mn-ea"/>
                        <a:cs typeface="+mn-cs"/>
                      </a:endParaRPr>
                    </a:p>
                    <a:p>
                      <a:pPr marL="285750" lvl="0" indent="-285750" algn="just">
                        <a:buFont typeface="Wingdings" panose="05000000000000000000" pitchFamily="2" charset="2"/>
                        <a:buChar char="ü"/>
                      </a:pPr>
                      <a:r>
                        <a:rPr lang="en-US" sz="1500" b="0" kern="1200" dirty="0">
                          <a:solidFill>
                            <a:schemeClr val="dk1"/>
                          </a:solidFill>
                          <a:effectLst/>
                          <a:latin typeface="Bodoni MT" panose="02070603080606020203" pitchFamily="18" charset="0"/>
                          <a:ea typeface="+mn-ea"/>
                          <a:cs typeface="+mn-cs"/>
                        </a:rPr>
                        <a:t>An ability to understand the functionalities of different application layer protocols and network security issues.</a:t>
                      </a:r>
                      <a:endParaRPr lang="en-IN" sz="1500" b="1" kern="1200" dirty="0">
                        <a:solidFill>
                          <a:schemeClr val="dk1"/>
                        </a:solidFill>
                        <a:effectLst/>
                        <a:latin typeface="Bodoni MT" panose="02070603080606020203" pitchFamily="18" charset="0"/>
                        <a:ea typeface="+mn-ea"/>
                        <a:cs typeface="+mn-cs"/>
                      </a:endParaRPr>
                    </a:p>
                    <a:p>
                      <a:pPr marL="285750" indent="-285750" algn="just">
                        <a:buFont typeface="Wingdings" panose="05000000000000000000" pitchFamily="2" charset="2"/>
                        <a:buChar char="ü"/>
                      </a:pPr>
                      <a:r>
                        <a:rPr lang="en-US" sz="1500" b="0" kern="1200" dirty="0">
                          <a:solidFill>
                            <a:schemeClr val="dk1"/>
                          </a:solidFill>
                          <a:effectLst/>
                          <a:latin typeface="Bodoni MT" panose="02070603080606020203" pitchFamily="18" charset="0"/>
                          <a:ea typeface="+mn-ea"/>
                          <a:cs typeface="+mn-cs"/>
                        </a:rPr>
                        <a:t>An ability to design, build and analyze the layered protocols and algorithms, performance of internetworking devices, various LAN, WLAN standards using simulation tools or in real-time. </a:t>
                      </a:r>
                      <a:endParaRPr kumimoji="0" lang="en-US" sz="1500" b="0" kern="1200" baseline="0" dirty="0">
                        <a:solidFill>
                          <a:schemeClr val="dk1"/>
                        </a:solidFill>
                        <a:latin typeface="Bodoni MT" panose="02070603080606020203" pitchFamily="18" charset="0"/>
                        <a:ea typeface="+mn-ea"/>
                        <a:cs typeface="Andalus" pitchFamily="18" charset="-78"/>
                      </a:endParaRPr>
                    </a:p>
                  </a:txBody>
                  <a:tcPr marL="121920" marR="121920">
                    <a:solidFill>
                      <a:schemeClr val="accent4">
                        <a:lumMod val="20000"/>
                        <a:lumOff val="80000"/>
                      </a:schemeClr>
                    </a:solidFill>
                  </a:tcPr>
                </a:tc>
                <a:extLst>
                  <a:ext uri="{0D108BD9-81ED-4DB2-BD59-A6C34878D82A}">
                    <a16:rowId xmlns:a16="http://schemas.microsoft.com/office/drawing/2014/main" val="10002"/>
                  </a:ext>
                </a:extLst>
              </a:tr>
            </a:tbl>
          </a:graphicData>
        </a:graphic>
      </p:graphicFrame>
      <p:sp>
        <p:nvSpPr>
          <p:cNvPr id="8" name="Title 1"/>
          <p:cNvSpPr>
            <a:spLocks noGrp="1"/>
          </p:cNvSpPr>
          <p:nvPr>
            <p:ph type="title"/>
          </p:nvPr>
        </p:nvSpPr>
        <p:spPr>
          <a:xfrm>
            <a:off x="677511" y="-95802"/>
            <a:ext cx="8598907" cy="1320800"/>
          </a:xfrm>
        </p:spPr>
        <p:txBody>
          <a:bodyPr>
            <a:normAutofit/>
          </a:bodyPr>
          <a:lstStyle/>
          <a:p>
            <a:r>
              <a:rPr lang="en-US" sz="3200" b="1" dirty="0">
                <a:solidFill>
                  <a:srgbClr val="002060"/>
                </a:solidFill>
              </a:rPr>
              <a:t>Course Objectives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nhprice.com/wp-content/uploads/2013/04/4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1" y="3030220"/>
            <a:ext cx="5867399" cy="382778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www.newhorizons.com/portals/159/Images/FBS/Cisco-Certification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4876800" cy="4437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8917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4"/>
          <p:cNvPicPr>
            <a:picLocks noChangeAspect="1" noChangeArrowheads="1"/>
          </p:cNvPicPr>
          <p:nvPr/>
        </p:nvPicPr>
        <p:blipFill>
          <a:blip r:embed="rId3" cstate="print">
            <a:clrChange>
              <a:clrFrom>
                <a:srgbClr val="FFFFFF"/>
              </a:clrFrom>
              <a:clrTo>
                <a:srgbClr val="FFFFFF">
                  <a:alpha val="0"/>
                </a:srgbClr>
              </a:clrTo>
            </a:clrChange>
          </a:blip>
          <a:srcRect l="15625" t="31253" r="52147" b="38524"/>
          <a:stretch>
            <a:fillRect/>
          </a:stretch>
        </p:blipFill>
        <p:spPr bwMode="auto">
          <a:xfrm>
            <a:off x="283029" y="748756"/>
            <a:ext cx="2990850" cy="2103438"/>
          </a:xfrm>
          <a:prstGeom prst="rect">
            <a:avLst/>
          </a:prstGeom>
          <a:noFill/>
          <a:ln w="9525">
            <a:noFill/>
            <a:miter lim="800000"/>
            <a:headEnd/>
            <a:tailEnd/>
          </a:ln>
          <a:effectLst/>
        </p:spPr>
      </p:pic>
      <p:pic>
        <p:nvPicPr>
          <p:cNvPr id="5" name="Picture 4"/>
          <p:cNvPicPr>
            <a:picLocks noChangeAspect="1" noChangeArrowheads="1"/>
          </p:cNvPicPr>
          <p:nvPr/>
        </p:nvPicPr>
        <p:blipFill>
          <a:blip r:embed="rId4" cstate="print"/>
          <a:srcRect l="4883" t="33342" r="41791" b="23712"/>
          <a:stretch>
            <a:fillRect/>
          </a:stretch>
        </p:blipFill>
        <p:spPr bwMode="auto">
          <a:xfrm>
            <a:off x="5878285" y="3128109"/>
            <a:ext cx="5677637" cy="3429445"/>
          </a:xfrm>
          <a:prstGeom prst="rect">
            <a:avLst/>
          </a:prstGeom>
          <a:noFill/>
          <a:ln w="9525">
            <a:noFill/>
            <a:miter lim="800000"/>
            <a:headEnd/>
            <a:tailEnd/>
          </a:ln>
          <a:effectLst/>
        </p:spPr>
      </p:pic>
      <p:pic>
        <p:nvPicPr>
          <p:cNvPr id="6" name="Picture 4"/>
          <p:cNvPicPr>
            <a:picLocks noGrp="1" noChangeAspect="1" noChangeArrowheads="1"/>
          </p:cNvPicPr>
          <p:nvPr>
            <p:ph idx="1"/>
          </p:nvPr>
        </p:nvPicPr>
        <p:blipFill>
          <a:blip r:embed="rId5" cstate="print"/>
          <a:srcRect l="5473" t="33830" r="41403" b="23441"/>
          <a:stretch>
            <a:fillRect/>
          </a:stretch>
        </p:blipFill>
        <p:spPr bwMode="auto">
          <a:xfrm>
            <a:off x="206287" y="3144238"/>
            <a:ext cx="5614958" cy="3387191"/>
          </a:xfrm>
          <a:prstGeom prst="rect">
            <a:avLst/>
          </a:prstGeom>
          <a:noFill/>
          <a:ln w="9525">
            <a:noFill/>
            <a:miter lim="800000"/>
            <a:headEnd/>
            <a:tailEnd/>
          </a:ln>
          <a:effectLst/>
        </p:spPr>
      </p:pic>
      <p:graphicFrame>
        <p:nvGraphicFramePr>
          <p:cNvPr id="1026" name="Object 2"/>
          <p:cNvGraphicFramePr>
            <a:graphicFrameLocks noChangeAspect="1"/>
          </p:cNvGraphicFramePr>
          <p:nvPr/>
        </p:nvGraphicFramePr>
        <p:xfrm>
          <a:off x="7876903" y="470571"/>
          <a:ext cx="3759926" cy="2449114"/>
        </p:xfrm>
        <a:graphic>
          <a:graphicData uri="http://schemas.openxmlformats.org/presentationml/2006/ole">
            <mc:AlternateContent xmlns:mc="http://schemas.openxmlformats.org/markup-compatibility/2006">
              <mc:Choice xmlns:v="urn:schemas-microsoft-com:vml" Requires="v">
                <p:oleObj spid="_x0000_s2051" name="Bitmap Image" r:id="rId6" imgW="5571429" imgH="3629532" progId="PBrush">
                  <p:embed/>
                </p:oleObj>
              </mc:Choice>
              <mc:Fallback>
                <p:oleObj name="Bitmap Image" r:id="rId6" imgW="5571429" imgH="3629532" progId="PBrush">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76903" y="470571"/>
                        <a:ext cx="3759926" cy="2449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28" name="Picture 4" descr="http://www.prlog.org/10053273-dgs-1024d-green-ethernet-switch.jpg"/>
          <p:cNvPicPr>
            <a:picLocks noChangeAspect="1" noChangeArrowheads="1"/>
          </p:cNvPicPr>
          <p:nvPr/>
        </p:nvPicPr>
        <p:blipFill>
          <a:blip r:embed="rId8" cstate="print"/>
          <a:srcRect/>
          <a:stretch>
            <a:fillRect/>
          </a:stretch>
        </p:blipFill>
        <p:spPr bwMode="auto">
          <a:xfrm>
            <a:off x="3892732" y="992231"/>
            <a:ext cx="2873828" cy="1248519"/>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tx1"/>
                </a:solidFill>
                <a:effectLst>
                  <a:outerShdw blurRad="38100" dist="38100" dir="2700000" algn="tl">
                    <a:srgbClr val="000000">
                      <a:alpha val="43137"/>
                    </a:srgbClr>
                  </a:outerShdw>
                </a:effectLst>
              </a:rPr>
              <a:t>MAJOR REFERENCES</a:t>
            </a:r>
          </a:p>
        </p:txBody>
      </p:sp>
      <p:sp>
        <p:nvSpPr>
          <p:cNvPr id="3" name="Content Placeholder 2"/>
          <p:cNvSpPr>
            <a:spLocks noGrp="1"/>
          </p:cNvSpPr>
          <p:nvPr>
            <p:ph sz="quarter" idx="1"/>
          </p:nvPr>
        </p:nvSpPr>
        <p:spPr/>
        <p:txBody>
          <a:bodyPr>
            <a:normAutofit/>
          </a:bodyPr>
          <a:lstStyle/>
          <a:p>
            <a:pPr algn="just"/>
            <a:r>
              <a:rPr lang="en-US" sz="2400" b="1" dirty="0">
                <a:solidFill>
                  <a:schemeClr val="tx1"/>
                </a:solidFill>
              </a:rPr>
              <a:t>Alberto Leon-Garcia, “Communication Networks”  Tata McGraw-Hill 2013. </a:t>
            </a:r>
          </a:p>
          <a:p>
            <a:pPr algn="just"/>
            <a:r>
              <a:rPr lang="en-US" sz="2400" b="1" dirty="0" err="1">
                <a:solidFill>
                  <a:schemeClr val="tx1"/>
                </a:solidFill>
              </a:rPr>
              <a:t>Behrouz.A</a:t>
            </a:r>
            <a:r>
              <a:rPr lang="en-US" sz="2400" b="1" dirty="0">
                <a:solidFill>
                  <a:schemeClr val="tx1"/>
                </a:solidFill>
              </a:rPr>
              <a:t>. </a:t>
            </a:r>
            <a:r>
              <a:rPr lang="en-US" sz="2400" b="1" dirty="0" err="1">
                <a:solidFill>
                  <a:schemeClr val="tx1"/>
                </a:solidFill>
              </a:rPr>
              <a:t>Forouzan</a:t>
            </a:r>
            <a:r>
              <a:rPr lang="en-US" sz="2400" b="1" dirty="0">
                <a:solidFill>
                  <a:schemeClr val="tx1"/>
                </a:solidFill>
              </a:rPr>
              <a:t>, “Data Communication and Networking”, Tata McGraw Hill, New Delhi, 4</a:t>
            </a:r>
            <a:r>
              <a:rPr lang="en-US" sz="2400" b="1" baseline="30000" dirty="0">
                <a:solidFill>
                  <a:schemeClr val="tx1"/>
                </a:solidFill>
              </a:rPr>
              <a:t>th</a:t>
            </a:r>
            <a:r>
              <a:rPr lang="en-US" sz="2400" b="1" dirty="0">
                <a:solidFill>
                  <a:schemeClr val="tx1"/>
                </a:solidFill>
              </a:rPr>
              <a:t> edition</a:t>
            </a:r>
          </a:p>
        </p:txBody>
      </p:sp>
    </p:spTree>
    <p:extLst>
      <p:ext uri="{BB962C8B-B14F-4D97-AF65-F5344CB8AC3E}">
        <p14:creationId xmlns:p14="http://schemas.microsoft.com/office/powerpoint/2010/main" val="723351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3554" name="Picture 2" descr="http://img6a.flixcart.com/image/book/7/5/3/data-communications-and-networking-400x400-imadhzetdahmshyp.jpeg"/>
          <p:cNvPicPr>
            <a:picLocks noChangeAspect="1" noChangeArrowheads="1"/>
          </p:cNvPicPr>
          <p:nvPr/>
        </p:nvPicPr>
        <p:blipFill>
          <a:blip r:embed="rId2" cstate="print"/>
          <a:srcRect/>
          <a:stretch>
            <a:fillRect/>
          </a:stretch>
        </p:blipFill>
        <p:spPr bwMode="auto">
          <a:xfrm>
            <a:off x="318655" y="-123961"/>
            <a:ext cx="5306291" cy="6981962"/>
          </a:xfrm>
          <a:prstGeom prst="rect">
            <a:avLst/>
          </a:prstGeom>
          <a:noFill/>
        </p:spPr>
      </p:pic>
      <p:pic>
        <p:nvPicPr>
          <p:cNvPr id="23555" name="Picture 3"/>
          <p:cNvPicPr>
            <a:picLocks noChangeAspect="1" noChangeArrowheads="1"/>
          </p:cNvPicPr>
          <p:nvPr/>
        </p:nvPicPr>
        <p:blipFill>
          <a:blip r:embed="rId3" cstate="print"/>
          <a:srcRect/>
          <a:stretch>
            <a:fillRect/>
          </a:stretch>
        </p:blipFill>
        <p:spPr bwMode="auto">
          <a:xfrm>
            <a:off x="5777346" y="232624"/>
            <a:ext cx="4779818" cy="6441803"/>
          </a:xfrm>
          <a:prstGeom prst="rect">
            <a:avLst/>
          </a:prstGeom>
          <a:noFill/>
          <a:ln w="9525">
            <a:noFill/>
            <a:miter lim="800000"/>
            <a:headEnd/>
            <a:tailEnd/>
          </a:ln>
          <a:effectLst/>
        </p:spPr>
      </p:pic>
    </p:spTree>
    <p:extLst>
      <p:ext uri="{BB962C8B-B14F-4D97-AF65-F5344CB8AC3E}">
        <p14:creationId xmlns:p14="http://schemas.microsoft.com/office/powerpoint/2010/main" val="542368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2530" name="Picture 2" descr="http://img6a.flixcart.com/image/book/4/6/4/data-communications-and-computer-networks-400x400-imaddba6rq7aj5dq.jpeg"/>
          <p:cNvPicPr>
            <a:picLocks noChangeAspect="1" noChangeArrowheads="1"/>
          </p:cNvPicPr>
          <p:nvPr/>
        </p:nvPicPr>
        <p:blipFill>
          <a:blip r:embed="rId2" cstate="print"/>
          <a:srcRect/>
          <a:stretch>
            <a:fillRect/>
          </a:stretch>
        </p:blipFill>
        <p:spPr bwMode="auto">
          <a:xfrm>
            <a:off x="5775409" y="182247"/>
            <a:ext cx="4610389" cy="6493505"/>
          </a:xfrm>
          <a:prstGeom prst="rect">
            <a:avLst/>
          </a:prstGeom>
          <a:noFill/>
        </p:spPr>
      </p:pic>
      <p:pic>
        <p:nvPicPr>
          <p:cNvPr id="1026" name="Picture 2" descr="Buy Computer Networking | A Top-Down Approach | Sixth Edition | By Pearon  Book Online at Low Prices in India | Computer Networking | A Top-Down  Approach | Sixth Edition | By">
            <a:extLst>
              <a:ext uri="{FF2B5EF4-FFF2-40B4-BE49-F238E27FC236}">
                <a16:creationId xmlns:a16="http://schemas.microsoft.com/office/drawing/2014/main" id="{0F15143C-13B8-40B5-A3F7-5793D314DBC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161" y="182247"/>
            <a:ext cx="4772598" cy="6426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195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69" y="609600"/>
            <a:ext cx="10256107" cy="1320800"/>
          </a:xfrm>
        </p:spPr>
        <p:txBody>
          <a:bodyPr>
            <a:normAutofit/>
          </a:bodyPr>
          <a:lstStyle/>
          <a:p>
            <a:r>
              <a:rPr lang="en-US" sz="3200" b="1" dirty="0">
                <a:solidFill>
                  <a:srgbClr val="002060"/>
                </a:solidFill>
                <a:effectLst>
                  <a:outerShdw blurRad="38100" dist="38100" dir="2700000" algn="tl">
                    <a:srgbClr val="000000">
                      <a:alpha val="43137"/>
                    </a:srgbClr>
                  </a:outerShdw>
                </a:effectLst>
              </a:rPr>
              <a:t>EVALUATION METHOD – ACADEMIC CALENDAR</a:t>
            </a:r>
          </a:p>
        </p:txBody>
      </p:sp>
      <p:graphicFrame>
        <p:nvGraphicFramePr>
          <p:cNvPr id="5" name="Table 4"/>
          <p:cNvGraphicFramePr>
            <a:graphicFrameLocks noGrp="1"/>
          </p:cNvGraphicFramePr>
          <p:nvPr>
            <p:extLst>
              <p:ext uri="{D42A27DB-BD31-4B8C-83A1-F6EECF244321}">
                <p14:modId xmlns:p14="http://schemas.microsoft.com/office/powerpoint/2010/main" val="3864334459"/>
              </p:ext>
            </p:extLst>
          </p:nvPr>
        </p:nvGraphicFramePr>
        <p:xfrm>
          <a:off x="716280" y="1592700"/>
          <a:ext cx="8770981" cy="3091786"/>
        </p:xfrm>
        <a:graphic>
          <a:graphicData uri="http://schemas.openxmlformats.org/drawingml/2006/table">
            <a:tbl>
              <a:tblPr firstRow="1" bandRow="1">
                <a:tableStyleId>{5C22544A-7EE6-4342-B048-85BDC9FD1C3A}</a:tableStyleId>
              </a:tblPr>
              <a:tblGrid>
                <a:gridCol w="2513044">
                  <a:extLst>
                    <a:ext uri="{9D8B030D-6E8A-4147-A177-3AD203B41FA5}">
                      <a16:colId xmlns:a16="http://schemas.microsoft.com/office/drawing/2014/main" val="20000"/>
                    </a:ext>
                  </a:extLst>
                </a:gridCol>
                <a:gridCol w="3334277">
                  <a:extLst>
                    <a:ext uri="{9D8B030D-6E8A-4147-A177-3AD203B41FA5}">
                      <a16:colId xmlns:a16="http://schemas.microsoft.com/office/drawing/2014/main" val="20001"/>
                    </a:ext>
                  </a:extLst>
                </a:gridCol>
                <a:gridCol w="2923660">
                  <a:extLst>
                    <a:ext uri="{9D8B030D-6E8A-4147-A177-3AD203B41FA5}">
                      <a16:colId xmlns:a16="http://schemas.microsoft.com/office/drawing/2014/main" val="20002"/>
                    </a:ext>
                  </a:extLst>
                </a:gridCol>
              </a:tblGrid>
              <a:tr h="370840">
                <a:tc>
                  <a:txBody>
                    <a:bodyPr/>
                    <a:lstStyle/>
                    <a:p>
                      <a:pPr algn="ctr"/>
                      <a:r>
                        <a:rPr lang="en-US" dirty="0"/>
                        <a:t>Event</a:t>
                      </a:r>
                    </a:p>
                  </a:txBody>
                  <a:tcPr/>
                </a:tc>
                <a:tc>
                  <a:txBody>
                    <a:bodyPr/>
                    <a:lstStyle/>
                    <a:p>
                      <a:pPr algn="ctr"/>
                      <a:r>
                        <a:rPr lang="en-US" dirty="0"/>
                        <a:t>Period</a:t>
                      </a:r>
                    </a:p>
                  </a:txBody>
                  <a:tcPr/>
                </a:tc>
                <a:tc>
                  <a:txBody>
                    <a:bodyPr/>
                    <a:lstStyle/>
                    <a:p>
                      <a:pPr algn="ctr"/>
                      <a:r>
                        <a:rPr lang="en-US" dirty="0" err="1"/>
                        <a:t>Weightage</a:t>
                      </a:r>
                      <a:endParaRPr lang="en-US" dirty="0"/>
                    </a:p>
                  </a:txBody>
                  <a:tcPr/>
                </a:tc>
                <a:extLst>
                  <a:ext uri="{0D108BD9-81ED-4DB2-BD59-A6C34878D82A}">
                    <a16:rowId xmlns:a16="http://schemas.microsoft.com/office/drawing/2014/main" val="10000"/>
                  </a:ext>
                </a:extLst>
              </a:tr>
              <a:tr h="411723">
                <a:tc>
                  <a:txBody>
                    <a:bodyPr/>
                    <a:lstStyle/>
                    <a:p>
                      <a:pPr algn="ctr"/>
                      <a:r>
                        <a:rPr lang="en-US" sz="1800" b="1" kern="1200" baseline="0" dirty="0">
                          <a:solidFill>
                            <a:schemeClr val="dk1"/>
                          </a:solidFill>
                          <a:latin typeface="+mn-lt"/>
                          <a:ea typeface="+mn-ea"/>
                          <a:cs typeface="+mn-cs"/>
                        </a:rPr>
                        <a:t>CAT-I 	</a:t>
                      </a:r>
                    </a:p>
                  </a:txBody>
                  <a:tcPr/>
                </a:tc>
                <a:tc>
                  <a:txBody>
                    <a:bodyPr/>
                    <a:lstStyle/>
                    <a:p>
                      <a:pPr algn="ctr"/>
                      <a:r>
                        <a:rPr lang="en-IN" sz="1800" b="1" kern="1200" baseline="0" dirty="0">
                          <a:solidFill>
                            <a:schemeClr val="dk1"/>
                          </a:solidFill>
                          <a:latin typeface="+mn-lt"/>
                          <a:ea typeface="+mn-ea"/>
                          <a:cs typeface="+mn-cs"/>
                        </a:rPr>
                        <a:t> </a:t>
                      </a:r>
                      <a:r>
                        <a:rPr lang="en-IN" sz="1800" b="1" kern="1200" baseline="0" dirty="0" smtClean="0">
                          <a:solidFill>
                            <a:schemeClr val="dk1"/>
                          </a:solidFill>
                          <a:latin typeface="+mn-lt"/>
                          <a:ea typeface="+mn-ea"/>
                          <a:cs typeface="+mn-cs"/>
                        </a:rPr>
                        <a:t>27-08-2022 to 04-09-2022</a:t>
                      </a:r>
                      <a:endParaRPr lang="en-IN" sz="1800" b="1" kern="1200" baseline="0" dirty="0">
                        <a:solidFill>
                          <a:schemeClr val="dk1"/>
                        </a:solidFill>
                        <a:latin typeface="+mn-lt"/>
                        <a:ea typeface="+mn-ea"/>
                        <a:cs typeface="+mn-cs"/>
                      </a:endParaRPr>
                    </a:p>
                  </a:txBody>
                  <a:tcPr/>
                </a:tc>
                <a:tc>
                  <a:txBody>
                    <a:bodyPr/>
                    <a:lstStyle/>
                    <a:p>
                      <a:pPr algn="ctr"/>
                      <a:r>
                        <a:rPr lang="en-US" sz="1800" b="1" kern="1200" baseline="0" dirty="0">
                          <a:solidFill>
                            <a:schemeClr val="dk1"/>
                          </a:solidFill>
                          <a:latin typeface="+mn-lt"/>
                          <a:ea typeface="+mn-ea"/>
                          <a:cs typeface="+mn-cs"/>
                        </a:rPr>
                        <a:t>15 marks </a:t>
                      </a:r>
                    </a:p>
                  </a:txBody>
                  <a:tcPr/>
                </a:tc>
                <a:extLst>
                  <a:ext uri="{0D108BD9-81ED-4DB2-BD59-A6C34878D82A}">
                    <a16:rowId xmlns:a16="http://schemas.microsoft.com/office/drawing/2014/main" val="10001"/>
                  </a:ext>
                </a:extLst>
              </a:tr>
              <a:tr h="496388">
                <a:tc>
                  <a:txBody>
                    <a:bodyPr/>
                    <a:lstStyle/>
                    <a:p>
                      <a:pPr algn="ctr"/>
                      <a:r>
                        <a:rPr lang="en-US" sz="1800" b="1" kern="1200" baseline="0" dirty="0">
                          <a:solidFill>
                            <a:schemeClr val="dk1"/>
                          </a:solidFill>
                          <a:latin typeface="+mn-lt"/>
                          <a:ea typeface="+mn-ea"/>
                          <a:cs typeface="+mn-cs"/>
                        </a:rPr>
                        <a:t>Digital Assignment 1</a:t>
                      </a:r>
                    </a:p>
                  </a:txBody>
                  <a:tcPr/>
                </a:tc>
                <a:tc>
                  <a:txBody>
                    <a:bodyPr/>
                    <a:lstStyle/>
                    <a:p>
                      <a:pPr algn="ctr"/>
                      <a:r>
                        <a:rPr lang="en-US" sz="1800" b="1" kern="1200" baseline="0" dirty="0">
                          <a:solidFill>
                            <a:schemeClr val="dk1"/>
                          </a:solidFill>
                          <a:latin typeface="+mn-lt"/>
                          <a:ea typeface="+mn-ea"/>
                          <a:cs typeface="+mn-cs"/>
                        </a:rPr>
                        <a:t> Before CAT 1</a:t>
                      </a:r>
                    </a:p>
                  </a:txBody>
                  <a:tcPr/>
                </a:tc>
                <a:tc>
                  <a:txBody>
                    <a:bodyPr/>
                    <a:lstStyle/>
                    <a:p>
                      <a:pPr algn="ctr"/>
                      <a:r>
                        <a:rPr lang="en-US" b="1" dirty="0"/>
                        <a:t>10 marks</a:t>
                      </a:r>
                    </a:p>
                  </a:txBody>
                  <a:tcPr/>
                </a:tc>
                <a:extLst>
                  <a:ext uri="{0D108BD9-81ED-4DB2-BD59-A6C34878D82A}">
                    <a16:rowId xmlns:a16="http://schemas.microsoft.com/office/drawing/2014/main" val="10002"/>
                  </a:ext>
                </a:extLst>
              </a:tr>
              <a:tr h="431075">
                <a:tc>
                  <a:txBody>
                    <a:bodyPr/>
                    <a:lstStyle/>
                    <a:p>
                      <a:pPr algn="ctr"/>
                      <a:r>
                        <a:rPr lang="en-US" sz="1800" b="1" kern="1200" baseline="0" dirty="0">
                          <a:solidFill>
                            <a:schemeClr val="dk1"/>
                          </a:solidFill>
                          <a:latin typeface="+mn-lt"/>
                          <a:ea typeface="+mn-ea"/>
                          <a:cs typeface="+mn-cs"/>
                        </a:rPr>
                        <a:t>CAT-II 	</a:t>
                      </a:r>
                    </a:p>
                  </a:txBody>
                  <a:tcPr/>
                </a:tc>
                <a:tc>
                  <a:txBody>
                    <a:bodyPr/>
                    <a:lstStyle/>
                    <a:p>
                      <a:pPr algn="ctr"/>
                      <a:r>
                        <a:rPr lang="en-IN" sz="1800" b="1" kern="1200" baseline="0" dirty="0" smtClean="0">
                          <a:solidFill>
                            <a:schemeClr val="dk1"/>
                          </a:solidFill>
                          <a:latin typeface="+mn-lt"/>
                          <a:ea typeface="+mn-ea"/>
                          <a:cs typeface="+mn-cs"/>
                        </a:rPr>
                        <a:t>08-10-2022 to 16-10-2022</a:t>
                      </a:r>
                      <a:endParaRPr lang="en-IN" sz="1800" b="1" kern="1200" baseline="0" dirty="0">
                        <a:solidFill>
                          <a:schemeClr val="dk1"/>
                        </a:solidFill>
                        <a:latin typeface="+mn-lt"/>
                        <a:ea typeface="+mn-ea"/>
                        <a:cs typeface="+mn-cs"/>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kern="1200" baseline="0" dirty="0">
                          <a:solidFill>
                            <a:schemeClr val="dk1"/>
                          </a:solidFill>
                          <a:latin typeface="+mn-lt"/>
                          <a:ea typeface="+mn-ea"/>
                          <a:cs typeface="+mn-cs"/>
                        </a:rPr>
                        <a:t>   15 marks 	</a:t>
                      </a:r>
                    </a:p>
                  </a:txBody>
                  <a:tcPr/>
                </a:tc>
                <a:extLst>
                  <a:ext uri="{0D108BD9-81ED-4DB2-BD59-A6C34878D82A}">
                    <a16:rowId xmlns:a16="http://schemas.microsoft.com/office/drawing/2014/main" val="10003"/>
                  </a:ext>
                </a:extLst>
              </a:tr>
              <a:tr h="370840">
                <a:tc>
                  <a:txBody>
                    <a:bodyPr/>
                    <a:lstStyle/>
                    <a:p>
                      <a:pPr algn="ctr"/>
                      <a:r>
                        <a:rPr lang="en-US" sz="1800" b="1" kern="1200" baseline="0" dirty="0">
                          <a:solidFill>
                            <a:schemeClr val="dk1"/>
                          </a:solidFill>
                          <a:latin typeface="+mn-lt"/>
                          <a:ea typeface="+mn-ea"/>
                          <a:cs typeface="+mn-cs"/>
                        </a:rPr>
                        <a:t>Digital Assignment 2</a:t>
                      </a:r>
                    </a:p>
                  </a:txBody>
                  <a:tcPr/>
                </a:tc>
                <a:tc>
                  <a:txBody>
                    <a:bodyPr/>
                    <a:lstStyle/>
                    <a:p>
                      <a:pPr algn="ctr"/>
                      <a:r>
                        <a:rPr lang="en-US" sz="1800" b="1" kern="1200" baseline="0" dirty="0">
                          <a:solidFill>
                            <a:schemeClr val="dk1"/>
                          </a:solidFill>
                          <a:latin typeface="+mn-lt"/>
                          <a:ea typeface="+mn-ea"/>
                          <a:cs typeface="+mn-cs"/>
                        </a:rPr>
                        <a:t> Before CAT 2</a:t>
                      </a:r>
                    </a:p>
                  </a:txBody>
                  <a:tcPr/>
                </a:tc>
                <a:tc>
                  <a:txBody>
                    <a:bodyPr/>
                    <a:lstStyle/>
                    <a:p>
                      <a:pPr algn="ctr"/>
                      <a:r>
                        <a:rPr lang="en-US" b="1" dirty="0"/>
                        <a:t>10 marks</a:t>
                      </a:r>
                    </a:p>
                  </a:txBody>
                  <a:tcPr/>
                </a:tc>
                <a:extLst>
                  <a:ext uri="{0D108BD9-81ED-4DB2-BD59-A6C34878D82A}">
                    <a16:rowId xmlns:a16="http://schemas.microsoft.com/office/drawing/2014/main" val="10004"/>
                  </a:ext>
                </a:extLst>
              </a:tr>
              <a:tr h="370840">
                <a:tc>
                  <a:txBody>
                    <a:bodyPr/>
                    <a:lstStyle/>
                    <a:p>
                      <a:pPr algn="ctr"/>
                      <a:endParaRPr lang="en-US" sz="1800" b="1" kern="1200" baseline="0" dirty="0">
                        <a:solidFill>
                          <a:schemeClr val="dk1"/>
                        </a:solidFill>
                        <a:latin typeface="+mn-lt"/>
                        <a:ea typeface="+mn-ea"/>
                        <a:cs typeface="+mn-cs"/>
                      </a:endParaRPr>
                    </a:p>
                    <a:p>
                      <a:pPr algn="ctr"/>
                      <a:r>
                        <a:rPr lang="en-US" sz="1800" b="1" kern="1200" baseline="0" dirty="0">
                          <a:solidFill>
                            <a:schemeClr val="dk1"/>
                          </a:solidFill>
                          <a:latin typeface="+mn-lt"/>
                          <a:ea typeface="+mn-ea"/>
                          <a:cs typeface="+mn-cs"/>
                        </a:rPr>
                        <a:t>Quiz 1</a:t>
                      </a:r>
                    </a:p>
                  </a:txBody>
                  <a:tcPr/>
                </a:tc>
                <a:tc>
                  <a:txBody>
                    <a:bodyPr/>
                    <a:lstStyle/>
                    <a:p>
                      <a:pPr algn="ctr"/>
                      <a:r>
                        <a:rPr lang="en-US" b="1" dirty="0"/>
                        <a:t> </a:t>
                      </a:r>
                    </a:p>
                    <a:p>
                      <a:pPr algn="ctr"/>
                      <a:r>
                        <a:rPr lang="en-IN" sz="1800" b="1" i="0" u="none" strike="noStrike" kern="1200" baseline="0" dirty="0">
                          <a:solidFill>
                            <a:schemeClr val="dk1"/>
                          </a:solidFill>
                          <a:latin typeface="+mn-lt"/>
                          <a:ea typeface="+mn-ea"/>
                          <a:cs typeface="+mn-cs"/>
                        </a:rPr>
                        <a:t>Before FAT</a:t>
                      </a:r>
                      <a:endParaRPr lang="en-US" sz="1800" b="1" kern="1200" baseline="0" dirty="0">
                        <a:solidFill>
                          <a:schemeClr val="dk1"/>
                        </a:solidFill>
                        <a:latin typeface="+mn-lt"/>
                        <a:ea typeface="+mn-ea"/>
                        <a:cs typeface="+mn-cs"/>
                      </a:endParaRPr>
                    </a:p>
                  </a:txBody>
                  <a:tcPr/>
                </a:tc>
                <a:tc>
                  <a:txBody>
                    <a:bodyPr/>
                    <a:lstStyle/>
                    <a:p>
                      <a:pPr algn="ctr"/>
                      <a:r>
                        <a:rPr lang="en-US" b="1" dirty="0"/>
                        <a:t> </a:t>
                      </a:r>
                    </a:p>
                    <a:p>
                      <a:pPr algn="ctr"/>
                      <a:r>
                        <a:rPr lang="en-US" b="1" dirty="0"/>
                        <a:t>10 marks</a:t>
                      </a:r>
                    </a:p>
                  </a:txBody>
                  <a:tcPr/>
                </a:tc>
                <a:extLst>
                  <a:ext uri="{0D108BD9-81ED-4DB2-BD59-A6C34878D82A}">
                    <a16:rowId xmlns:a16="http://schemas.microsoft.com/office/drawing/2014/main" val="10005"/>
                  </a:ext>
                </a:extLst>
              </a:tr>
              <a:tr h="370840">
                <a:tc>
                  <a:txBody>
                    <a:bodyPr/>
                    <a:lstStyle/>
                    <a:p>
                      <a:pPr algn="ctr"/>
                      <a:r>
                        <a:rPr lang="en-US" sz="1800" b="1" kern="1200" baseline="0" dirty="0">
                          <a:solidFill>
                            <a:schemeClr val="dk1"/>
                          </a:solidFill>
                          <a:latin typeface="+mn-lt"/>
                          <a:ea typeface="+mn-ea"/>
                          <a:cs typeface="+mn-cs"/>
                        </a:rPr>
                        <a:t> FAT	</a:t>
                      </a:r>
                    </a:p>
                  </a:txBody>
                  <a:tcPr/>
                </a:tc>
                <a:tc>
                  <a:txBody>
                    <a:bodyPr/>
                    <a:lstStyle/>
                    <a:p>
                      <a:pPr algn="ctr"/>
                      <a:r>
                        <a:rPr lang="en-IN" sz="1800" b="1" kern="1200" baseline="0" smtClean="0">
                          <a:solidFill>
                            <a:schemeClr val="dk1"/>
                          </a:solidFill>
                          <a:latin typeface="+mn-lt"/>
                          <a:ea typeface="+mn-ea"/>
                          <a:cs typeface="+mn-cs"/>
                        </a:rPr>
                        <a:t>14-</a:t>
                      </a:r>
                      <a:endParaRPr lang="en-US" sz="1800" b="1" kern="1200" baseline="0" dirty="0">
                        <a:solidFill>
                          <a:schemeClr val="dk1"/>
                        </a:solidFill>
                        <a:latin typeface="+mn-lt"/>
                        <a:ea typeface="+mn-ea"/>
                        <a:cs typeface="+mn-cs"/>
                      </a:endParaRPr>
                    </a:p>
                  </a:txBody>
                  <a:tcPr/>
                </a:tc>
                <a:tc>
                  <a:txBody>
                    <a:bodyPr/>
                    <a:lstStyle/>
                    <a:p>
                      <a:pPr algn="ctr"/>
                      <a:r>
                        <a:rPr lang="en-US" b="1" dirty="0"/>
                        <a:t> 40 marks</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1896773"/>
      </p:ext>
    </p:extLst>
  </p:cSld>
  <p:clrMapOvr>
    <a:masterClrMapping/>
  </p:clrMapOvr>
</p:sld>
</file>

<file path=ppt/theme/theme1.xml><?xml version="1.0" encoding="utf-8"?>
<a:theme xmlns:a="http://schemas.openxmlformats.org/drawingml/2006/main" name="Congestion_Control_mechanisms_for_Next_Generation_Intern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CC977A65BE334B8CC157680F8FCA15" ma:contentTypeVersion="2" ma:contentTypeDescription="Create a new document." ma:contentTypeScope="" ma:versionID="517c0979b26b4ccd4f7d68def211cbae">
  <xsd:schema xmlns:xsd="http://www.w3.org/2001/XMLSchema" xmlns:xs="http://www.w3.org/2001/XMLSchema" xmlns:p="http://schemas.microsoft.com/office/2006/metadata/properties" xmlns:ns2="beb6b25a-9131-42bb-9177-d40e12410d96" targetNamespace="http://schemas.microsoft.com/office/2006/metadata/properties" ma:root="true" ma:fieldsID="074ab1e1fa6509295b805cf1e4d87a32" ns2:_="">
    <xsd:import namespace="beb6b25a-9131-42bb-9177-d40e12410d9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b6b25a-9131-42bb-9177-d40e12410d9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C179C2E-2862-4BD9-9F0B-C70B1A5738AC}"/>
</file>

<file path=customXml/itemProps2.xml><?xml version="1.0" encoding="utf-8"?>
<ds:datastoreItem xmlns:ds="http://schemas.openxmlformats.org/officeDocument/2006/customXml" ds:itemID="{9822195C-8A1A-40E8-92D6-3077A1E0B552}"/>
</file>

<file path=customXml/itemProps3.xml><?xml version="1.0" encoding="utf-8"?>
<ds:datastoreItem xmlns:ds="http://schemas.openxmlformats.org/officeDocument/2006/customXml" ds:itemID="{C7AE7BB0-257F-45AF-BCD1-1E3AE20C3E13}"/>
</file>

<file path=docProps/app.xml><?xml version="1.0" encoding="utf-8"?>
<Properties xmlns="http://schemas.openxmlformats.org/officeDocument/2006/extended-properties" xmlns:vt="http://schemas.openxmlformats.org/officeDocument/2006/docPropsVTypes">
  <Template/>
  <TotalTime>10732</TotalTime>
  <Words>717</Words>
  <Application>Microsoft Office PowerPoint</Application>
  <PresentationFormat>Widescreen</PresentationFormat>
  <Paragraphs>131</Paragraphs>
  <Slides>19</Slides>
  <Notes>0</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19</vt:i4>
      </vt:variant>
    </vt:vector>
  </HeadingPairs>
  <TitlesOfParts>
    <vt:vector size="31" baseType="lpstr">
      <vt:lpstr>Andalus</vt:lpstr>
      <vt:lpstr>Arial</vt:lpstr>
      <vt:lpstr>Baskerville Old Face</vt:lpstr>
      <vt:lpstr>Bodoni MT</vt:lpstr>
      <vt:lpstr>Calibri</vt:lpstr>
      <vt:lpstr>Georgia</vt:lpstr>
      <vt:lpstr>Trebuchet MS</vt:lpstr>
      <vt:lpstr>Wingdings</vt:lpstr>
      <vt:lpstr>Wingdings 3</vt:lpstr>
      <vt:lpstr>Congestion_Control_mechanisms_for_Next_Generation_Internet</vt:lpstr>
      <vt:lpstr>Office Theme</vt:lpstr>
      <vt:lpstr>Bitmap Image</vt:lpstr>
      <vt:lpstr>Data Communication Networks ECM2001</vt:lpstr>
      <vt:lpstr>PowerPoint Presentation</vt:lpstr>
      <vt:lpstr>Course Objectives</vt:lpstr>
      <vt:lpstr>PowerPoint Presentation</vt:lpstr>
      <vt:lpstr>PowerPoint Presentation</vt:lpstr>
      <vt:lpstr>MAJOR REFERENCES</vt:lpstr>
      <vt:lpstr>PowerPoint Presentation</vt:lpstr>
      <vt:lpstr>PowerPoint Presentation</vt:lpstr>
      <vt:lpstr>EVALUATION METHOD – ACADEMIC CALENDAR</vt:lpstr>
      <vt:lpstr>What is Expected?</vt:lpstr>
      <vt:lpstr>PowerPoint Presentation</vt:lpstr>
      <vt:lpstr>Module I – Introduction</vt:lpstr>
      <vt:lpstr>Module II – Physical Layer</vt:lpstr>
      <vt:lpstr>Module III – Logical Link Layer</vt:lpstr>
      <vt:lpstr>Module IV – Medium Access Control Layer</vt:lpstr>
      <vt:lpstr>Module V – Network Layer</vt:lpstr>
      <vt:lpstr>Module VI – Transport Layer</vt:lpstr>
      <vt:lpstr>Module VII – Application Layer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 Lab 606A - Tools List</dc:title>
  <dc:creator>Administrator</dc:creator>
  <cp:lastModifiedBy>Jayavignesh</cp:lastModifiedBy>
  <cp:revision>219</cp:revision>
  <dcterms:created xsi:type="dcterms:W3CDTF">2012-09-16T18:42:44Z</dcterms:created>
  <dcterms:modified xsi:type="dcterms:W3CDTF">2022-07-26T06:17:18Z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TC034180659991</vt:lpwstr>
  </property>
  <property fmtid="{D5CDD505-2E9C-101B-9397-08002B2CF9AE}" pid="3" name="ContentTypeId">
    <vt:lpwstr>0x010100A1CC977A65BE334B8CC157680F8FCA15</vt:lpwstr>
  </property>
</Properties>
</file>