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3" r:id="rId1"/>
  </p:sldMasterIdLst>
  <p:notesMasterIdLst>
    <p:notesMasterId r:id="rId26"/>
  </p:notesMasterIdLst>
  <p:sldIdLst>
    <p:sldId id="256" r:id="rId2"/>
    <p:sldId id="304" r:id="rId3"/>
    <p:sldId id="351" r:id="rId4"/>
    <p:sldId id="305" r:id="rId5"/>
    <p:sldId id="306" r:id="rId6"/>
    <p:sldId id="307" r:id="rId7"/>
    <p:sldId id="352" r:id="rId8"/>
    <p:sldId id="354" r:id="rId9"/>
    <p:sldId id="308" r:id="rId10"/>
    <p:sldId id="364" r:id="rId11"/>
    <p:sldId id="261" r:id="rId12"/>
    <p:sldId id="353" r:id="rId13"/>
    <p:sldId id="262" r:id="rId14"/>
    <p:sldId id="357" r:id="rId15"/>
    <p:sldId id="356" r:id="rId16"/>
    <p:sldId id="358" r:id="rId17"/>
    <p:sldId id="359" r:id="rId18"/>
    <p:sldId id="331" r:id="rId19"/>
    <p:sldId id="361" r:id="rId20"/>
    <p:sldId id="360" r:id="rId21"/>
    <p:sldId id="362" r:id="rId22"/>
    <p:sldId id="363" r:id="rId23"/>
    <p:sldId id="365" r:id="rId24"/>
    <p:sldId id="350" r:id="rId25"/>
  </p:sldIdLst>
  <p:sldSz cx="9144000" cy="5143500" type="screen16x9"/>
  <p:notesSz cx="6858000" cy="9144000"/>
  <p:embeddedFontLst>
    <p:embeddedFont>
      <p:font typeface="Abel" panose="020B0604020202020204" charset="0"/>
      <p:regular r:id="rId27"/>
    </p:embeddedFon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7596D-6787-4B7E-A6E9-C6E8BD6017D5}" v="660" dt="2021-06-17T15:23:51.948"/>
    <p1510:client id="{C1DCA55D-1FD8-4BAE-9153-58FD27027CED}" v="35" dt="2021-06-17T15:32:00.654"/>
  </p1510:revLst>
</p1510:revInfo>
</file>

<file path=ppt/tableStyles.xml><?xml version="1.0" encoding="utf-8"?>
<a:tblStyleLst xmlns:a="http://schemas.openxmlformats.org/drawingml/2006/main" def="{BC3E4572-21D2-48A5-98FE-CD15D9CAD91B}">
  <a:tblStyle styleId="{BC3E4572-21D2-48A5-98FE-CD15D9CAD9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89" d="100"/>
          <a:sy n="89" d="100"/>
        </p:scale>
        <p:origin x="8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673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8533">
                <a:effectLst/>
              </a:defRPr>
            </a:lvl1pPr>
          </a:lstStyle>
          <a:p>
            <a:r>
              <a:rPr lang="en-US" dirty="0"/>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3200" cap="all">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7756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404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5689" b="0" cap="none"/>
            </a:lvl1pPr>
          </a:lstStyle>
          <a:p>
            <a:r>
              <a:rPr lang="en-US" dirty="0"/>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048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387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5689" b="0" cap="none"/>
            </a:lvl1pPr>
          </a:lstStyle>
          <a:p>
            <a:r>
              <a:rPr lang="en-US" dirty="0"/>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79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4267"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27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7610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7164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571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extLst>
      <p:ext uri="{BB962C8B-B14F-4D97-AF65-F5344CB8AC3E}">
        <p14:creationId xmlns:p14="http://schemas.microsoft.com/office/powerpoint/2010/main" val="3774833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ong text">
  <p:cSld name="Title and long text">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extLst>
      <p:ext uri="{BB962C8B-B14F-4D97-AF65-F5344CB8AC3E}">
        <p14:creationId xmlns:p14="http://schemas.microsoft.com/office/powerpoint/2010/main" val="172171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7600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325483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374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7111" b="0" cap="all"/>
            </a:lvl1pPr>
          </a:lstStyle>
          <a:p>
            <a:r>
              <a:rPr lang="en-US" dirty="0"/>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3556" cap="all">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966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47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730252" y="1663700"/>
            <a:ext cx="3531791" cy="432197"/>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572003" y="1670050"/>
            <a:ext cx="3542110" cy="432197"/>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78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534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72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4267" b="0"/>
            </a:lvl1pPr>
          </a:lstStyle>
          <a:p>
            <a:r>
              <a:rPr lang="en-US" dirty="0"/>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558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4978" b="0"/>
            </a:lvl1pPr>
          </a:lstStyle>
          <a:p>
            <a:r>
              <a:rPr lang="en-US" dirty="0"/>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018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6/17/2021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425783"/>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medium.com/@fagnerbrack/library-internals-do-not-exist-1ff50a30e3b0"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www.flickr.com/photos/timetrax/376152628/" TargetMode="External"/><Relationship Id="rId5" Type="http://schemas.openxmlformats.org/officeDocument/2006/relationships/image" Target="../media/image11.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hyperlink" Target="https://www.flickr.com/photos/abee5/8314929977/" TargetMode="Externa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327"/>
        <p:cNvGrpSpPr/>
        <p:nvPr/>
      </p:nvGrpSpPr>
      <p:grpSpPr>
        <a:xfrm>
          <a:off x="0" y="0"/>
          <a:ext cx="0" cy="0"/>
          <a:chOff x="0" y="0"/>
          <a:chExt cx="0" cy="0"/>
        </a:xfrm>
      </p:grpSpPr>
      <p:pic>
        <p:nvPicPr>
          <p:cNvPr id="9" name="Picture 9" descr="A picture containing text, indoor, floor, living&#10;&#10;Description automatically generated">
            <a:extLst>
              <a:ext uri="{FF2B5EF4-FFF2-40B4-BE49-F238E27FC236}">
                <a16:creationId xmlns:a16="http://schemas.microsoft.com/office/drawing/2014/main" id="{0636C74F-EF61-4698-AADC-49FCB4525A29}"/>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4841" r="6048"/>
          <a:stretch/>
        </p:blipFill>
        <p:spPr>
          <a:xfrm>
            <a:off x="20" y="10"/>
            <a:ext cx="9143980" cy="5143490"/>
          </a:xfrm>
          <a:prstGeom prst="rect">
            <a:avLst/>
          </a:prstGeom>
        </p:spPr>
      </p:pic>
      <p:pic>
        <p:nvPicPr>
          <p:cNvPr id="81" name="Picture 80">
            <a:extLst>
              <a:ext uri="{FF2B5EF4-FFF2-40B4-BE49-F238E27FC236}">
                <a16:creationId xmlns:a16="http://schemas.microsoft.com/office/drawing/2014/main" id="{9DB37191-1F31-4B6E-B02B-3CF8B077CF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83" name="Rectangle 82">
            <a:extLst>
              <a:ext uri="{FF2B5EF4-FFF2-40B4-BE49-F238E27FC236}">
                <a16:creationId xmlns:a16="http://schemas.microsoft.com/office/drawing/2014/main" id="{FD9DE10E-11E5-48B9-BE83-8F2CA7FE4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284684" y="1593849"/>
            <a:ext cx="6552009" cy="1955801"/>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328" name="Google Shape;328;p29"/>
          <p:cNvSpPr txBox="1">
            <a:spLocks noGrp="1"/>
          </p:cNvSpPr>
          <p:nvPr>
            <p:ph type="ctrTitle"/>
          </p:nvPr>
        </p:nvSpPr>
        <p:spPr>
          <a:xfrm>
            <a:off x="1442243" y="1724025"/>
            <a:ext cx="6260307" cy="1196964"/>
          </a:xfrm>
          <a:prstGeom prst="rect">
            <a:avLst/>
          </a:prstGeom>
        </p:spPr>
        <p:txBody>
          <a:bodyPr spcFirstLastPara="1" lIns="91425" tIns="91425" rIns="91425" bIns="91425" anchorCtr="0">
            <a:normAutofit/>
          </a:bodyPr>
          <a:lstStyle/>
          <a:p>
            <a:pPr algn="ctr">
              <a:lnSpc>
                <a:spcPct val="90000"/>
              </a:lnSpc>
              <a:spcBef>
                <a:spcPts val="0"/>
              </a:spcBef>
            </a:pPr>
            <a:r>
              <a:rPr lang="en-US" sz="3400">
                <a:cs typeface="Calibri Light"/>
              </a:rPr>
              <a:t>LIBRARY MANAGEMENT SYSTEM</a:t>
            </a:r>
          </a:p>
        </p:txBody>
      </p:sp>
      <p:sp>
        <p:nvSpPr>
          <p:cNvPr id="329" name="Google Shape;329;p29"/>
          <p:cNvSpPr txBox="1">
            <a:spLocks noGrp="1"/>
          </p:cNvSpPr>
          <p:nvPr>
            <p:ph type="subTitle" idx="1"/>
          </p:nvPr>
        </p:nvSpPr>
        <p:spPr>
          <a:xfrm>
            <a:off x="1439068" y="2920989"/>
            <a:ext cx="6266657" cy="498486"/>
          </a:xfrm>
          <a:prstGeom prst="rect">
            <a:avLst/>
          </a:prstGeom>
        </p:spPr>
        <p:txBody>
          <a:bodyPr spcFirstLastPara="1" lIns="91425" tIns="91425" rIns="91425" bIns="91425" anchorCtr="0">
            <a:normAutofit/>
          </a:bodyPr>
          <a:lstStyle/>
          <a:p>
            <a:pPr marL="0" lvl="0" indent="0" algn="ctr" rtl="0">
              <a:lnSpc>
                <a:spcPct val="90000"/>
              </a:lnSpc>
              <a:spcBef>
                <a:spcPts val="0"/>
              </a:spcBef>
              <a:spcAft>
                <a:spcPts val="600"/>
              </a:spcAft>
              <a:buNone/>
            </a:pPr>
            <a:r>
              <a:rPr lang="en-US" sz="1500"/>
              <a:t>CSE2004 J-Component project</a:t>
            </a:r>
            <a:endParaRPr lang="en-US" sz="150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7"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89A89E6-B4A7-4F93-8563-574B97E677BD}"/>
              </a:ext>
            </a:extLst>
          </p:cNvPr>
          <p:cNvPicPr>
            <a:picLocks noChangeAspect="1"/>
          </p:cNvPicPr>
          <p:nvPr/>
        </p:nvPicPr>
        <p:blipFill>
          <a:blip r:embed="rId3"/>
          <a:stretch>
            <a:fillRect/>
          </a:stretch>
        </p:blipFill>
        <p:spPr>
          <a:xfrm>
            <a:off x="1434700" y="600005"/>
            <a:ext cx="6263833" cy="3938338"/>
          </a:xfrm>
          <a:prstGeom prst="rect">
            <a:avLst/>
          </a:prstGeom>
        </p:spPr>
      </p:pic>
    </p:spTree>
    <p:extLst>
      <p:ext uri="{BB962C8B-B14F-4D97-AF65-F5344CB8AC3E}">
        <p14:creationId xmlns:p14="http://schemas.microsoft.com/office/powerpoint/2010/main" val="128174770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390"/>
        <p:cNvGrpSpPr/>
        <p:nvPr/>
      </p:nvGrpSpPr>
      <p:grpSpPr>
        <a:xfrm>
          <a:off x="0" y="0"/>
          <a:ext cx="0" cy="0"/>
          <a:chOff x="0" y="0"/>
          <a:chExt cx="0" cy="0"/>
        </a:xfrm>
      </p:grpSpPr>
      <p:pic>
        <p:nvPicPr>
          <p:cNvPr id="141" name="Picture 140">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392" name="Google Shape;392;p34"/>
          <p:cNvSpPr txBox="1">
            <a:spLocks noGrp="1"/>
          </p:cNvSpPr>
          <p:nvPr>
            <p:ph type="title"/>
          </p:nvPr>
        </p:nvSpPr>
        <p:spPr>
          <a:xfrm>
            <a:off x="4800600" y="457200"/>
            <a:ext cx="3860797" cy="1231490"/>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3600"/>
              <a:t>ABOUT THE PRODUCT</a:t>
            </a:r>
          </a:p>
        </p:txBody>
      </p:sp>
      <p:pic>
        <p:nvPicPr>
          <p:cNvPr id="2" name="Picture 2">
            <a:extLst>
              <a:ext uri="{FF2B5EF4-FFF2-40B4-BE49-F238E27FC236}">
                <a16:creationId xmlns:a16="http://schemas.microsoft.com/office/drawing/2014/main" id="{33EC4D6D-CAB6-4977-A039-327DD0F13384}"/>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5638" r="15029"/>
          <a:stretch/>
        </p:blipFill>
        <p:spPr>
          <a:xfrm>
            <a:off x="20" y="731"/>
            <a:ext cx="4571980" cy="5143500"/>
          </a:xfrm>
          <a:prstGeom prst="rect">
            <a:avLst/>
          </a:prstGeom>
        </p:spPr>
      </p:pic>
      <p:sp>
        <p:nvSpPr>
          <p:cNvPr id="391" name="Google Shape;391;p34"/>
          <p:cNvSpPr txBox="1">
            <a:spLocks noGrp="1"/>
          </p:cNvSpPr>
          <p:nvPr>
            <p:ph type="body" idx="1"/>
          </p:nvPr>
        </p:nvSpPr>
        <p:spPr>
          <a:xfrm>
            <a:off x="4716556" y="1865183"/>
            <a:ext cx="3860797" cy="2728451"/>
          </a:xfrm>
          <a:prstGeom prst="rect">
            <a:avLst/>
          </a:prstGeom>
        </p:spPr>
        <p:txBody>
          <a:bodyPr spcFirstLastPara="1" vert="horz" lIns="91440" tIns="45720" rIns="91440" bIns="45720" rtlCol="0" anchor="ctr" anchorCtr="0">
            <a:normAutofit lnSpcReduction="10000"/>
          </a:bodyPr>
          <a:lstStyle/>
          <a:p>
            <a:pPr marL="139700" indent="0">
              <a:lnSpc>
                <a:spcPct val="90000"/>
              </a:lnSpc>
              <a:spcAft>
                <a:spcPts val="1000"/>
              </a:spcAft>
              <a:buSzPct val="100000"/>
              <a:buNone/>
            </a:pPr>
            <a:r>
              <a:rPr lang="en-US" dirty="0">
                <a:solidFill>
                  <a:srgbClr val="FFFF00"/>
                </a:solidFill>
              </a:rPr>
              <a:t>A Library Management System is a project built to handle the primary housekeeping functions of a library. Libraries rely on library management systems to manage asset collections as well as relationships with their members. Library management systems help libraries keep track of the books and their checkouts, as well as members’ subscriptions and profiles.</a:t>
            </a:r>
            <a:r>
              <a:rPr lang="en-US" sz="1700" dirty="0">
                <a:solidFill>
                  <a:srgbClr val="FFFF00"/>
                </a:solidFill>
              </a:rPr>
              <a:t> </a:t>
            </a:r>
            <a:endParaRPr lang="en-US">
              <a:solidFill>
                <a:srgbClr val="FFFF00"/>
              </a:solidFill>
              <a:cs typeface="Calibri"/>
            </a:endParaRPr>
          </a:p>
          <a:p>
            <a:pPr marL="0" indent="0">
              <a:lnSpc>
                <a:spcPct val="90000"/>
              </a:lnSpc>
              <a:spcAft>
                <a:spcPts val="1000"/>
              </a:spcAft>
              <a:buSzPct val="100000"/>
              <a:buFont typeface="Arial"/>
              <a:buChar char="•"/>
            </a:pPr>
            <a:endParaRPr lang="en-US" sz="1700" dirty="0">
              <a:solidFill>
                <a:srgbClr val="FFFF00"/>
              </a:solidFill>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9E10F-29D2-4296-831C-85D3C2F97092}"/>
              </a:ext>
            </a:extLst>
          </p:cNvPr>
          <p:cNvSpPr>
            <a:spLocks noGrp="1"/>
          </p:cNvSpPr>
          <p:nvPr>
            <p:ph type="title"/>
          </p:nvPr>
        </p:nvSpPr>
        <p:spPr>
          <a:xfrm>
            <a:off x="2207086" y="194919"/>
            <a:ext cx="5150100" cy="431400"/>
          </a:xfrm>
        </p:spPr>
        <p:txBody>
          <a:bodyPr/>
          <a:lstStyle/>
          <a:p>
            <a:r>
              <a:rPr lang="en-US">
                <a:cs typeface="Calibri Light"/>
              </a:rPr>
              <a:t>SYSTEM REQUIREMENTS</a:t>
            </a:r>
            <a:endParaRPr lang="en-US"/>
          </a:p>
        </p:txBody>
      </p:sp>
      <p:sp>
        <p:nvSpPr>
          <p:cNvPr id="4" name="TextBox 3">
            <a:extLst>
              <a:ext uri="{FF2B5EF4-FFF2-40B4-BE49-F238E27FC236}">
                <a16:creationId xmlns:a16="http://schemas.microsoft.com/office/drawing/2014/main" id="{B856BC20-C89E-45C4-A17E-FA3EEEFECD06}"/>
              </a:ext>
            </a:extLst>
          </p:cNvPr>
          <p:cNvSpPr txBox="1"/>
          <p:nvPr/>
        </p:nvSpPr>
        <p:spPr>
          <a:xfrm>
            <a:off x="1326217" y="805142"/>
            <a:ext cx="727317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rPr>
              <a:t>We will focus on the following set of requirements while designing the Library Management System: </a:t>
            </a:r>
          </a:p>
          <a:p>
            <a:pPr marL="285750" indent="-285750">
              <a:buChar char="•"/>
            </a:pPr>
            <a:r>
              <a:rPr lang="en-US" sz="1600">
                <a:solidFill>
                  <a:srgbClr val="FFFF00"/>
                </a:solidFill>
              </a:rPr>
              <a:t>Librarian should be able to log in into the system with his/her User ID and Password.</a:t>
            </a:r>
          </a:p>
          <a:p>
            <a:pPr marL="285750" indent="-285750">
              <a:buChar char="•"/>
            </a:pPr>
            <a:r>
              <a:rPr lang="en-US" sz="1600">
                <a:solidFill>
                  <a:srgbClr val="FFFF00"/>
                </a:solidFill>
              </a:rPr>
              <a:t>Any library member should be able to search books by their title, author, subject category as well by the publication date.</a:t>
            </a:r>
          </a:p>
          <a:p>
            <a:pPr marL="285750" indent="-285750">
              <a:buChar char="•"/>
            </a:pPr>
            <a:r>
              <a:rPr lang="en-US" sz="1600">
                <a:solidFill>
                  <a:srgbClr val="FFFF00"/>
                </a:solidFill>
              </a:rPr>
              <a:t>Each book will have a unique identification number and other details including a rack number which will help to physically locate the book.</a:t>
            </a:r>
          </a:p>
          <a:p>
            <a:pPr marL="285750" indent="-285750">
              <a:buChar char="•"/>
            </a:pPr>
            <a:r>
              <a:rPr lang="en-US" sz="1600">
                <a:solidFill>
                  <a:srgbClr val="FFFF00"/>
                </a:solidFill>
              </a:rPr>
              <a:t>There could be more than one copy of a book, and library members should be able to check-out and reserve any copy. We will call each copy of a book, a book item.</a:t>
            </a:r>
          </a:p>
          <a:p>
            <a:pPr marL="285750" indent="-285750">
              <a:buChar char="•"/>
            </a:pPr>
            <a:r>
              <a:rPr lang="en-US" sz="1600">
                <a:solidFill>
                  <a:srgbClr val="FFFF00"/>
                </a:solidFill>
              </a:rPr>
              <a:t>The system should be able to retrieve information like who took a particular book or what are the books checked-out by a specific library member.</a:t>
            </a:r>
          </a:p>
          <a:p>
            <a:pPr marL="285750" indent="-285750">
              <a:buChar char="•"/>
            </a:pPr>
            <a:r>
              <a:rPr lang="en-US" sz="1600">
                <a:solidFill>
                  <a:srgbClr val="FFFF00"/>
                </a:solidFill>
              </a:rPr>
              <a:t>There should be a maximum limit (5) on how many books a member can check-out.</a:t>
            </a:r>
          </a:p>
          <a:p>
            <a:pPr marL="285750" indent="-285750">
              <a:buChar char="•"/>
            </a:pPr>
            <a:r>
              <a:rPr lang="en-US" sz="1600">
                <a:solidFill>
                  <a:srgbClr val="FFFF00"/>
                </a:solidFill>
              </a:rPr>
              <a:t>There should be a maximum limit (10) on how many days a member can keep a book.</a:t>
            </a:r>
          </a:p>
        </p:txBody>
      </p:sp>
    </p:spTree>
    <p:extLst>
      <p:ext uri="{BB962C8B-B14F-4D97-AF65-F5344CB8AC3E}">
        <p14:creationId xmlns:p14="http://schemas.microsoft.com/office/powerpoint/2010/main" val="31132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u="sng" dirty="0">
                <a:latin typeface="Abel"/>
              </a:rPr>
              <a:t>USER INTERFACE</a:t>
            </a:r>
            <a:endParaRPr sz="5400" b="1" u="sng" dirty="0">
              <a:latin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23CD9D3F-96F9-421D-BC72-75E21D25A644}"/>
              </a:ext>
            </a:extLst>
          </p:cNvPr>
          <p:cNvPicPr>
            <a:picLocks noChangeAspect="1"/>
          </p:cNvPicPr>
          <p:nvPr/>
        </p:nvPicPr>
        <p:blipFill rotWithShape="1">
          <a:blip r:embed="rId3"/>
          <a:srcRect b="9979"/>
          <a:stretch/>
        </p:blipFill>
        <p:spPr>
          <a:xfrm>
            <a:off x="482600" y="482600"/>
            <a:ext cx="8178799" cy="4178299"/>
          </a:xfrm>
          <a:prstGeom prst="rect">
            <a:avLst/>
          </a:prstGeom>
        </p:spPr>
      </p:pic>
    </p:spTree>
    <p:extLst>
      <p:ext uri="{BB962C8B-B14F-4D97-AF65-F5344CB8AC3E}">
        <p14:creationId xmlns:p14="http://schemas.microsoft.com/office/powerpoint/2010/main" val="335207284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361FF23F-84F7-42BD-A60D-1FB6F5C8B4E6}"/>
              </a:ext>
            </a:extLst>
          </p:cNvPr>
          <p:cNvPicPr>
            <a:picLocks noChangeAspect="1"/>
          </p:cNvPicPr>
          <p:nvPr/>
        </p:nvPicPr>
        <p:blipFill rotWithShape="1">
          <a:blip r:embed="rId3"/>
          <a:srcRect b="10374"/>
          <a:stretch/>
        </p:blipFill>
        <p:spPr>
          <a:xfrm>
            <a:off x="482600" y="482600"/>
            <a:ext cx="8178799" cy="4178299"/>
          </a:xfrm>
          <a:prstGeom prst="rect">
            <a:avLst/>
          </a:prstGeom>
        </p:spPr>
      </p:pic>
    </p:spTree>
    <p:extLst>
      <p:ext uri="{BB962C8B-B14F-4D97-AF65-F5344CB8AC3E}">
        <p14:creationId xmlns:p14="http://schemas.microsoft.com/office/powerpoint/2010/main" val="25870017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BAA73D1A-D6B8-4B55-A3DD-B62618C4E5EC}"/>
              </a:ext>
            </a:extLst>
          </p:cNvPr>
          <p:cNvPicPr>
            <a:picLocks noChangeAspect="1"/>
          </p:cNvPicPr>
          <p:nvPr/>
        </p:nvPicPr>
        <p:blipFill rotWithShape="1">
          <a:blip r:embed="rId3"/>
          <a:srcRect b="10374"/>
          <a:stretch/>
        </p:blipFill>
        <p:spPr>
          <a:xfrm>
            <a:off x="482600" y="482600"/>
            <a:ext cx="8178799" cy="4178299"/>
          </a:xfrm>
          <a:prstGeom prst="rect">
            <a:avLst/>
          </a:prstGeom>
        </p:spPr>
      </p:pic>
    </p:spTree>
    <p:extLst>
      <p:ext uri="{BB962C8B-B14F-4D97-AF65-F5344CB8AC3E}">
        <p14:creationId xmlns:p14="http://schemas.microsoft.com/office/powerpoint/2010/main" val="9992572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23E1C424-18C0-4811-894F-9BDFF8B12C0B}"/>
              </a:ext>
            </a:extLst>
          </p:cNvPr>
          <p:cNvPicPr>
            <a:picLocks noChangeAspect="1"/>
          </p:cNvPicPr>
          <p:nvPr/>
        </p:nvPicPr>
        <p:blipFill rotWithShape="1">
          <a:blip r:embed="rId3"/>
          <a:srcRect b="9979"/>
          <a:stretch/>
        </p:blipFill>
        <p:spPr>
          <a:xfrm>
            <a:off x="482600" y="482600"/>
            <a:ext cx="8178799" cy="4178299"/>
          </a:xfrm>
          <a:prstGeom prst="rect">
            <a:avLst/>
          </a:prstGeom>
        </p:spPr>
      </p:pic>
    </p:spTree>
    <p:extLst>
      <p:ext uri="{BB962C8B-B14F-4D97-AF65-F5344CB8AC3E}">
        <p14:creationId xmlns:p14="http://schemas.microsoft.com/office/powerpoint/2010/main" val="4567808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u="sng" dirty="0">
                <a:latin typeface="Abel"/>
              </a:rPr>
              <a:t>DATABASE</a:t>
            </a:r>
            <a:endParaRPr lang="en-US" sz="5400" b="1" u="sng" dirty="0">
              <a:latin typeface="Abel" panose="020B0604020202020204" charset="0"/>
            </a:endParaRPr>
          </a:p>
        </p:txBody>
      </p:sp>
    </p:spTree>
    <p:extLst>
      <p:ext uri="{BB962C8B-B14F-4D97-AF65-F5344CB8AC3E}">
        <p14:creationId xmlns:p14="http://schemas.microsoft.com/office/powerpoint/2010/main" val="16396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C7EA1E0D-ADFD-40A3-91C0-94189CA5437D}"/>
              </a:ext>
            </a:extLst>
          </p:cNvPr>
          <p:cNvPicPr>
            <a:picLocks noChangeAspect="1"/>
          </p:cNvPicPr>
          <p:nvPr/>
        </p:nvPicPr>
        <p:blipFill rotWithShape="1">
          <a:blip r:embed="rId3"/>
          <a:srcRect b="8364"/>
          <a:stretch/>
        </p:blipFill>
        <p:spPr>
          <a:xfrm>
            <a:off x="482600" y="482600"/>
            <a:ext cx="8178799" cy="4178299"/>
          </a:xfrm>
          <a:prstGeom prst="rect">
            <a:avLst/>
          </a:prstGeom>
        </p:spPr>
      </p:pic>
    </p:spTree>
    <p:extLst>
      <p:ext uri="{BB962C8B-B14F-4D97-AF65-F5344CB8AC3E}">
        <p14:creationId xmlns:p14="http://schemas.microsoft.com/office/powerpoint/2010/main" val="19121073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3" name="Title 2">
            <a:extLst>
              <a:ext uri="{FF2B5EF4-FFF2-40B4-BE49-F238E27FC236}">
                <a16:creationId xmlns:a16="http://schemas.microsoft.com/office/drawing/2014/main" id="{A28C3310-58DA-4DE1-B728-FFBD3342D526}"/>
              </a:ext>
            </a:extLst>
          </p:cNvPr>
          <p:cNvSpPr>
            <a:spLocks noGrp="1"/>
          </p:cNvSpPr>
          <p:nvPr>
            <p:ph type="title"/>
          </p:nvPr>
        </p:nvSpPr>
        <p:spPr>
          <a:xfrm>
            <a:off x="4766982" y="-47065"/>
            <a:ext cx="3860797" cy="1231490"/>
          </a:xfrm>
        </p:spPr>
        <p:txBody>
          <a:bodyPr vert="horz" lIns="91440" tIns="45720" rIns="91440" bIns="45720" rtlCol="0" anchor="ctr">
            <a:normAutofit/>
          </a:bodyPr>
          <a:lstStyle/>
          <a:p>
            <a:pPr algn="l">
              <a:lnSpc>
                <a:spcPct val="90000"/>
              </a:lnSpc>
              <a:spcBef>
                <a:spcPct val="0"/>
              </a:spcBef>
            </a:pPr>
            <a:r>
              <a:rPr lang="en-US"/>
              <a:t>LIBRARY MANAGEMENT SYSTEM</a:t>
            </a:r>
            <a:endParaRPr lang="en-US">
              <a:cs typeface="Calibri Light"/>
            </a:endParaRPr>
          </a:p>
        </p:txBody>
      </p:sp>
      <p:pic>
        <p:nvPicPr>
          <p:cNvPr id="4" name="Picture 4" descr="A picture containing text, indoor, wooden, stack&#10;&#10;Description automatically generated">
            <a:extLst>
              <a:ext uri="{FF2B5EF4-FFF2-40B4-BE49-F238E27FC236}">
                <a16:creationId xmlns:a16="http://schemas.microsoft.com/office/drawing/2014/main" id="{0CBC3965-A5B7-4577-8CE5-935D4B93BC1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22407" r="18480" b="-2"/>
          <a:stretch/>
        </p:blipFill>
        <p:spPr>
          <a:xfrm>
            <a:off x="20" y="731"/>
            <a:ext cx="4571980" cy="5143500"/>
          </a:xfrm>
          <a:prstGeom prst="rect">
            <a:avLst/>
          </a:prstGeom>
        </p:spPr>
      </p:pic>
      <p:sp>
        <p:nvSpPr>
          <p:cNvPr id="2" name="Text Placeholder 1">
            <a:extLst>
              <a:ext uri="{FF2B5EF4-FFF2-40B4-BE49-F238E27FC236}">
                <a16:creationId xmlns:a16="http://schemas.microsoft.com/office/drawing/2014/main" id="{11947E5C-2A73-4B87-989A-4F2F5CD313AF}"/>
              </a:ext>
            </a:extLst>
          </p:cNvPr>
          <p:cNvSpPr>
            <a:spLocks noGrp="1"/>
          </p:cNvSpPr>
          <p:nvPr>
            <p:ph type="body" idx="1"/>
          </p:nvPr>
        </p:nvSpPr>
        <p:spPr>
          <a:xfrm>
            <a:off x="4800600" y="1688690"/>
            <a:ext cx="3860797" cy="2728451"/>
          </a:xfrm>
        </p:spPr>
        <p:txBody>
          <a:bodyPr spcFirstLastPara="1" vert="horz" wrap="square" lIns="91440" tIns="45720" rIns="91440" bIns="45720" rtlCol="0" anchor="ctr" anchorCtr="0">
            <a:noAutofit/>
          </a:bodyPr>
          <a:lstStyle/>
          <a:p>
            <a:pPr>
              <a:lnSpc>
                <a:spcPct val="90000"/>
              </a:lnSpc>
              <a:spcAft>
                <a:spcPts val="1000"/>
              </a:spcAft>
              <a:buSzPct val="100000"/>
              <a:buFont typeface="Arial"/>
              <a:buChar char="•"/>
            </a:pPr>
            <a:r>
              <a:rPr lang="en-US" sz="1600">
                <a:solidFill>
                  <a:srgbClr val="FFFF00"/>
                </a:solidFill>
              </a:rPr>
              <a:t>COURSE FACULTY: </a:t>
            </a:r>
            <a:r>
              <a:rPr lang="en-US" sz="1600" b="1">
                <a:solidFill>
                  <a:srgbClr val="FFFF00"/>
                </a:solidFill>
              </a:rPr>
              <a:t>SIVABALAKRISHNAN N</a:t>
            </a:r>
            <a:endParaRPr lang="en-US" sz="1600" b="1">
              <a:solidFill>
                <a:srgbClr val="FFFF00"/>
              </a:solidFill>
              <a:cs typeface="Calibri"/>
            </a:endParaRPr>
          </a:p>
          <a:p>
            <a:pPr>
              <a:lnSpc>
                <a:spcPct val="90000"/>
              </a:lnSpc>
              <a:spcAft>
                <a:spcPts val="1000"/>
              </a:spcAft>
              <a:buSzPct val="100000"/>
              <a:buFont typeface="Arial"/>
              <a:buChar char="•"/>
            </a:pPr>
            <a:r>
              <a:rPr lang="en-US" sz="1600">
                <a:solidFill>
                  <a:srgbClr val="FFFF00"/>
                </a:solidFill>
              </a:rPr>
              <a:t>COURSE TITLE</a:t>
            </a:r>
            <a:r>
              <a:rPr lang="en-US" sz="1600" b="1">
                <a:solidFill>
                  <a:srgbClr val="FFFF00"/>
                </a:solidFill>
              </a:rPr>
              <a:t>: DATABASE MANAGEMENT (CSE2004)</a:t>
            </a:r>
            <a:endParaRPr lang="en-US" sz="1600" b="1">
              <a:solidFill>
                <a:srgbClr val="FFFF00"/>
              </a:solidFill>
              <a:cs typeface="Calibri"/>
            </a:endParaRPr>
          </a:p>
          <a:p>
            <a:pPr>
              <a:lnSpc>
                <a:spcPct val="90000"/>
              </a:lnSpc>
              <a:spcAft>
                <a:spcPts val="1000"/>
              </a:spcAft>
              <a:buSzPct val="100000"/>
              <a:buFont typeface="Arial"/>
              <a:buChar char="•"/>
            </a:pPr>
            <a:r>
              <a:rPr lang="en-US" sz="1600">
                <a:solidFill>
                  <a:srgbClr val="FFFF00"/>
                </a:solidFill>
              </a:rPr>
              <a:t>SEMESTER: </a:t>
            </a:r>
            <a:r>
              <a:rPr lang="en-US" sz="1600" b="1">
                <a:solidFill>
                  <a:srgbClr val="FFFF00"/>
                </a:solidFill>
              </a:rPr>
              <a:t>WINTER 2020-2021</a:t>
            </a:r>
            <a:endParaRPr lang="en-US" sz="1600" b="1">
              <a:solidFill>
                <a:srgbClr val="FFFF00"/>
              </a:solidFill>
              <a:cs typeface="Calibri"/>
            </a:endParaRPr>
          </a:p>
          <a:p>
            <a:pPr>
              <a:lnSpc>
                <a:spcPct val="90000"/>
              </a:lnSpc>
              <a:spcAft>
                <a:spcPts val="1000"/>
              </a:spcAft>
              <a:buSzPct val="100000"/>
              <a:buFont typeface="Arial"/>
              <a:buChar char="•"/>
            </a:pPr>
            <a:r>
              <a:rPr lang="en-US" sz="1600">
                <a:solidFill>
                  <a:srgbClr val="FFFF00"/>
                </a:solidFill>
              </a:rPr>
              <a:t>SLOT:</a:t>
            </a:r>
            <a:r>
              <a:rPr lang="en-US" sz="1600" b="1">
                <a:solidFill>
                  <a:srgbClr val="FFFF00"/>
                </a:solidFill>
              </a:rPr>
              <a:t>D2</a:t>
            </a:r>
            <a:endParaRPr lang="en-US" sz="1600" b="1">
              <a:solidFill>
                <a:srgbClr val="FFFF00"/>
              </a:solidFill>
              <a:cs typeface="Calibri"/>
            </a:endParaRPr>
          </a:p>
          <a:p>
            <a:pPr marL="139700" indent="0">
              <a:lnSpc>
                <a:spcPct val="90000"/>
              </a:lnSpc>
              <a:spcAft>
                <a:spcPts val="1000"/>
              </a:spcAft>
              <a:buSzPct val="100000"/>
              <a:buFont typeface="Arial"/>
              <a:buChar char="•"/>
            </a:pPr>
            <a:endParaRPr lang="en-US" sz="1600" b="1" dirty="0">
              <a:cs typeface="Calibri"/>
            </a:endParaRPr>
          </a:p>
          <a:p>
            <a:pPr marL="139700" indent="0">
              <a:lnSpc>
                <a:spcPct val="90000"/>
              </a:lnSpc>
              <a:spcAft>
                <a:spcPts val="1000"/>
              </a:spcAft>
              <a:buSzPct val="100000"/>
              <a:buFont typeface="Arial"/>
              <a:buChar char="•"/>
            </a:pPr>
            <a:r>
              <a:rPr lang="en-US" sz="1600" b="1"/>
              <a:t>TEAM MEMBERS:</a:t>
            </a:r>
            <a:endParaRPr lang="en-US" sz="1600" b="1" dirty="0">
              <a:cs typeface="Calibri"/>
            </a:endParaRPr>
          </a:p>
          <a:p>
            <a:pPr>
              <a:lnSpc>
                <a:spcPct val="90000"/>
              </a:lnSpc>
              <a:spcAft>
                <a:spcPts val="1000"/>
              </a:spcAft>
              <a:buSzPct val="100000"/>
              <a:buFont typeface="Arial"/>
              <a:buChar char="•"/>
            </a:pPr>
            <a:r>
              <a:rPr lang="en-US" sz="1600">
                <a:solidFill>
                  <a:srgbClr val="FFFF00"/>
                </a:solidFill>
              </a:rPr>
              <a:t>G.BARANIRAJ-20BAI1172</a:t>
            </a:r>
            <a:endParaRPr lang="en-US" sz="1600">
              <a:solidFill>
                <a:srgbClr val="FFFF00"/>
              </a:solidFill>
              <a:cs typeface="Calibri"/>
            </a:endParaRPr>
          </a:p>
          <a:p>
            <a:pPr>
              <a:lnSpc>
                <a:spcPct val="90000"/>
              </a:lnSpc>
              <a:spcAft>
                <a:spcPts val="1000"/>
              </a:spcAft>
              <a:buClr>
                <a:srgbClr val="FFFFFF"/>
              </a:buClr>
              <a:buSzPct val="100000"/>
              <a:buFont typeface="Arial"/>
              <a:buChar char="•"/>
            </a:pPr>
            <a:r>
              <a:rPr lang="en-US" sz="1600">
                <a:solidFill>
                  <a:srgbClr val="FFFF00"/>
                </a:solidFill>
              </a:rPr>
              <a:t>ANANT TATER-20BAI1127</a:t>
            </a:r>
            <a:endParaRPr lang="en-US" sz="1600">
              <a:solidFill>
                <a:srgbClr val="FFFF00"/>
              </a:solidFill>
              <a:cs typeface="Calibri"/>
            </a:endParaRPr>
          </a:p>
          <a:p>
            <a:pPr>
              <a:lnSpc>
                <a:spcPct val="90000"/>
              </a:lnSpc>
              <a:spcAft>
                <a:spcPts val="1000"/>
              </a:spcAft>
              <a:buSzPct val="100000"/>
              <a:buFont typeface="Arial"/>
              <a:buChar char="•"/>
            </a:pPr>
            <a:r>
              <a:rPr lang="en-US" sz="1600">
                <a:solidFill>
                  <a:srgbClr val="FFFF00"/>
                </a:solidFill>
              </a:rPr>
              <a:t>SHATAKSHI SHREE-20BAI1314</a:t>
            </a:r>
            <a:endParaRPr lang="en-US" sz="1600">
              <a:solidFill>
                <a:srgbClr val="FFFF00"/>
              </a:solidFill>
              <a:cs typeface="Calibri"/>
            </a:endParaRPr>
          </a:p>
          <a:p>
            <a:pPr marL="139700" indent="0">
              <a:lnSpc>
                <a:spcPct val="90000"/>
              </a:lnSpc>
              <a:spcAft>
                <a:spcPts val="1000"/>
              </a:spcAft>
              <a:buSzPct val="100000"/>
              <a:buFont typeface="Arial"/>
              <a:buChar char="•"/>
            </a:pPr>
            <a:endParaRPr lang="en-US" sz="1400" dirty="0">
              <a:cs typeface="Calibri"/>
            </a:endParaRPr>
          </a:p>
        </p:txBody>
      </p:sp>
    </p:spTree>
    <p:extLst>
      <p:ext uri="{BB962C8B-B14F-4D97-AF65-F5344CB8AC3E}">
        <p14:creationId xmlns:p14="http://schemas.microsoft.com/office/powerpoint/2010/main" val="152675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DD1103C0-7B6E-4733-95DA-9C55529A89CE}"/>
              </a:ext>
            </a:extLst>
          </p:cNvPr>
          <p:cNvPicPr>
            <a:picLocks noChangeAspect="1"/>
          </p:cNvPicPr>
          <p:nvPr/>
        </p:nvPicPr>
        <p:blipFill rotWithShape="1">
          <a:blip r:embed="rId3"/>
          <a:srcRect b="4510"/>
          <a:stretch/>
        </p:blipFill>
        <p:spPr>
          <a:xfrm>
            <a:off x="482600" y="482600"/>
            <a:ext cx="8178799" cy="4178299"/>
          </a:xfrm>
          <a:prstGeom prst="rect">
            <a:avLst/>
          </a:prstGeom>
        </p:spPr>
      </p:pic>
    </p:spTree>
    <p:extLst>
      <p:ext uri="{BB962C8B-B14F-4D97-AF65-F5344CB8AC3E}">
        <p14:creationId xmlns:p14="http://schemas.microsoft.com/office/powerpoint/2010/main" val="271622583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7" name="Rectangle 20">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2">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25" name="Rectangle 24">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384E27BA-F7E8-426F-B95D-831F4875AA76}"/>
              </a:ext>
            </a:extLst>
          </p:cNvPr>
          <p:cNvPicPr>
            <a:picLocks noChangeAspect="1"/>
          </p:cNvPicPr>
          <p:nvPr/>
        </p:nvPicPr>
        <p:blipFill rotWithShape="1">
          <a:blip r:embed="rId3"/>
          <a:srcRect b="18587"/>
          <a:stretch/>
        </p:blipFill>
        <p:spPr>
          <a:xfrm>
            <a:off x="482600" y="482600"/>
            <a:ext cx="8178799" cy="4178299"/>
          </a:xfrm>
          <a:prstGeom prst="rect">
            <a:avLst/>
          </a:prstGeom>
        </p:spPr>
      </p:pic>
    </p:spTree>
    <p:extLst>
      <p:ext uri="{BB962C8B-B14F-4D97-AF65-F5344CB8AC3E}">
        <p14:creationId xmlns:p14="http://schemas.microsoft.com/office/powerpoint/2010/main" val="167252269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3" name="Rectangle 12">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7" name="Rectangle 16">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30128981-1F85-4C18-86EA-87849B1254FD}"/>
              </a:ext>
            </a:extLst>
          </p:cNvPr>
          <p:cNvPicPr>
            <a:picLocks noChangeAspect="1"/>
          </p:cNvPicPr>
          <p:nvPr/>
        </p:nvPicPr>
        <p:blipFill rotWithShape="1">
          <a:blip r:embed="rId3"/>
          <a:srcRect t="10499" b="5407"/>
          <a:stretch/>
        </p:blipFill>
        <p:spPr>
          <a:xfrm>
            <a:off x="482600" y="482600"/>
            <a:ext cx="8178799" cy="4178299"/>
          </a:xfrm>
          <a:prstGeom prst="rect">
            <a:avLst/>
          </a:prstGeom>
        </p:spPr>
      </p:pic>
    </p:spTree>
    <p:extLst>
      <p:ext uri="{BB962C8B-B14F-4D97-AF65-F5344CB8AC3E}">
        <p14:creationId xmlns:p14="http://schemas.microsoft.com/office/powerpoint/2010/main" val="115292210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4A420-200E-4E7D-93B9-E0E58948205C}"/>
              </a:ext>
            </a:extLst>
          </p:cNvPr>
          <p:cNvSpPr txBox="1"/>
          <p:nvPr/>
        </p:nvSpPr>
        <p:spPr>
          <a:xfrm>
            <a:off x="948018" y="1284194"/>
            <a:ext cx="7827869"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00"/>
                </a:solidFill>
              </a:rPr>
              <a:t>This project provides a computerized version of library management system which will benefit the students as well as the staff of the library. It makes entire process online where student can search books, staff can generate reports and do book transactions. It also has a facility for student login where student can login and can see status of books issued as well request for book or give some suggestions. It has a facility of teacher’s login where teachers can add lectures notes and also give necessary suggestion to library and also add info about workshops or events happening in our college or nearby college in the online notice board. There is a future scope of this facility that many more features such as online lectures video tutorials can be added by teachers as well as online assignments submission facility , a feature Of group chat where students can discuss various issues of engineering can be added to this project thus making it more interactive more user friendly and project which fulfills each users need in the best way possible. </a:t>
            </a:r>
          </a:p>
        </p:txBody>
      </p:sp>
      <p:sp>
        <p:nvSpPr>
          <p:cNvPr id="4" name="TextBox 3">
            <a:extLst>
              <a:ext uri="{FF2B5EF4-FFF2-40B4-BE49-F238E27FC236}">
                <a16:creationId xmlns:a16="http://schemas.microsoft.com/office/drawing/2014/main" id="{67E8EE24-2B03-4179-B473-E82CEBAAE2AB}"/>
              </a:ext>
            </a:extLst>
          </p:cNvPr>
          <p:cNvSpPr txBox="1"/>
          <p:nvPr/>
        </p:nvSpPr>
        <p:spPr>
          <a:xfrm>
            <a:off x="3141569" y="4269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u="sng">
                <a:solidFill>
                  <a:schemeClr val="tx1"/>
                </a:solidFill>
              </a:rPr>
              <a:t>CONCLUSION</a:t>
            </a:r>
            <a:endParaRPr lang="en-US" sz="2800" u="sng" dirty="0">
              <a:solidFill>
                <a:schemeClr val="tx1"/>
              </a:solidFill>
            </a:endParaRPr>
          </a:p>
        </p:txBody>
      </p:sp>
    </p:spTree>
    <p:extLst>
      <p:ext uri="{BB962C8B-B14F-4D97-AF65-F5344CB8AC3E}">
        <p14:creationId xmlns:p14="http://schemas.microsoft.com/office/powerpoint/2010/main" val="960830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3">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2" name="Rectangle 15">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20" name="Rectangle 19">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hank You&amp;quot; and &amp;quot;Questions?&amp;quot; - Two Slides You Can Lose">
            <a:extLst>
              <a:ext uri="{FF2B5EF4-FFF2-40B4-BE49-F238E27FC236}">
                <a16:creationId xmlns:a16="http://schemas.microsoft.com/office/drawing/2014/main" id="{FCB700C3-4114-4A9B-8323-F2B238AAD1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984" b="1900"/>
          <a:stretch/>
        </p:blipFill>
        <p:spPr bwMode="auto">
          <a:xfrm>
            <a:off x="482600" y="482600"/>
            <a:ext cx="8178799" cy="417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48477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9605E6-6094-42FE-BCB6-173A285C54E9}"/>
              </a:ext>
            </a:extLst>
          </p:cNvPr>
          <p:cNvSpPr txBox="1"/>
          <p:nvPr/>
        </p:nvSpPr>
        <p:spPr>
          <a:xfrm>
            <a:off x="3250826" y="460562"/>
            <a:ext cx="30877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u="sng">
                <a:solidFill>
                  <a:schemeClr val="tx1"/>
                </a:solidFill>
              </a:rPr>
              <a:t>INTRODUCTION</a:t>
            </a:r>
            <a:endParaRPr lang="en-US" sz="2800" u="sng" dirty="0">
              <a:solidFill>
                <a:schemeClr val="tx1"/>
              </a:solidFill>
            </a:endParaRPr>
          </a:p>
        </p:txBody>
      </p:sp>
      <p:sp>
        <p:nvSpPr>
          <p:cNvPr id="5" name="TextBox 4">
            <a:extLst>
              <a:ext uri="{FF2B5EF4-FFF2-40B4-BE49-F238E27FC236}">
                <a16:creationId xmlns:a16="http://schemas.microsoft.com/office/drawing/2014/main" id="{4E875B22-6BD7-4AB9-A6F1-F8C2DE474718}"/>
              </a:ext>
            </a:extLst>
          </p:cNvPr>
          <p:cNvSpPr txBox="1"/>
          <p:nvPr/>
        </p:nvSpPr>
        <p:spPr>
          <a:xfrm>
            <a:off x="1208553" y="1107702"/>
            <a:ext cx="752530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FF00"/>
                </a:solidFill>
              </a:rPr>
              <a:t>Library Management System is a system which maintains the information about the books present in the library, their authors, the members of library to whom books are issued, library staff and all. This is very difficult to organize manually. Maintenance of all this information manually is a very complex task. Owing to the advancement of technology, organization of an Online Library becomes much simple. The Online Library Management has been designed to computerize and automate the operations performed over the information about the members, book issues and returns and all other operations. This computerization of library helps in many instances of its maintenances. It reduces the workload of management as most of the manual work done is reduced.</a:t>
            </a:r>
          </a:p>
        </p:txBody>
      </p:sp>
    </p:spTree>
    <p:extLst>
      <p:ext uri="{BB962C8B-B14F-4D97-AF65-F5344CB8AC3E}">
        <p14:creationId xmlns:p14="http://schemas.microsoft.com/office/powerpoint/2010/main" val="38423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AB3D6E-67B2-4E07-AD92-3C944B396531}"/>
              </a:ext>
            </a:extLst>
          </p:cNvPr>
          <p:cNvSpPr>
            <a:spLocks noGrp="1"/>
          </p:cNvSpPr>
          <p:nvPr>
            <p:ph type="subTitle" idx="1"/>
          </p:nvPr>
        </p:nvSpPr>
        <p:spPr>
          <a:xfrm>
            <a:off x="726503" y="1006019"/>
            <a:ext cx="7689900" cy="4377445"/>
          </a:xfrm>
        </p:spPr>
        <p:txBody>
          <a:bodyPr/>
          <a:lstStyle/>
          <a:p>
            <a:pPr>
              <a:buFont typeface="Wingdings"/>
              <a:buChar char="v"/>
            </a:pPr>
            <a:r>
              <a:rPr lang="en-US" sz="1800">
                <a:ea typeface="+mn-lt"/>
                <a:cs typeface="+mn-lt"/>
              </a:rPr>
              <a:t>The aims and objectives are as follows:</a:t>
            </a:r>
            <a:endParaRPr lang="en-US">
              <a:cs typeface="Calibri" panose="020F0502020204030204"/>
            </a:endParaRPr>
          </a:p>
          <a:p>
            <a:pPr>
              <a:buFont typeface="Wingdings"/>
              <a:buChar char="v"/>
            </a:pPr>
            <a:r>
              <a:rPr lang="en-US" sz="1800">
                <a:solidFill>
                  <a:srgbClr val="FFFF00"/>
                </a:solidFill>
                <a:ea typeface="+mn-lt"/>
                <a:cs typeface="+mn-lt"/>
              </a:rPr>
              <a:t>The issue of books by online mode.</a:t>
            </a:r>
            <a:endParaRPr lang="en-US" sz="1800">
              <a:solidFill>
                <a:srgbClr val="FFFF00"/>
              </a:solidFill>
              <a:cs typeface="Calibri"/>
            </a:endParaRPr>
          </a:p>
          <a:p>
            <a:pPr>
              <a:buFont typeface="Wingdings"/>
              <a:buChar char="v"/>
            </a:pPr>
            <a:r>
              <a:rPr lang="en-US" sz="1800">
                <a:solidFill>
                  <a:srgbClr val="FFFF00"/>
                </a:solidFill>
                <a:ea typeface="+mn-lt"/>
                <a:cs typeface="+mn-lt"/>
              </a:rPr>
              <a:t>Columns provided to search book online.</a:t>
            </a:r>
            <a:endParaRPr lang="en-US" sz="1800">
              <a:solidFill>
                <a:srgbClr val="FFFF00"/>
              </a:solidFill>
              <a:cs typeface="Calibri"/>
            </a:endParaRPr>
          </a:p>
          <a:p>
            <a:pPr>
              <a:buFont typeface="Wingdings"/>
              <a:buChar char="v"/>
            </a:pPr>
            <a:r>
              <a:rPr lang="en-US" sz="1800">
                <a:solidFill>
                  <a:srgbClr val="FFFF00"/>
                </a:solidFill>
                <a:ea typeface="+mn-lt"/>
                <a:cs typeface="+mn-lt"/>
              </a:rPr>
              <a:t>Requests to the librarian can be sent to provide new books in the column.</a:t>
            </a:r>
            <a:endParaRPr lang="en-US" sz="1800">
              <a:solidFill>
                <a:srgbClr val="FFFF00"/>
              </a:solidFill>
              <a:cs typeface="Calibri"/>
            </a:endParaRPr>
          </a:p>
          <a:p>
            <a:pPr>
              <a:buFont typeface="Wingdings"/>
              <a:buChar char="v"/>
            </a:pPr>
            <a:r>
              <a:rPr lang="en-US" sz="1800">
                <a:solidFill>
                  <a:srgbClr val="FFFF00"/>
                </a:solidFill>
                <a:ea typeface="+mn-lt"/>
                <a:cs typeface="+mn-lt"/>
              </a:rPr>
              <a:t>Login portal for a student for security purposes of the library.</a:t>
            </a:r>
            <a:endParaRPr lang="en-US" sz="1800">
              <a:solidFill>
                <a:srgbClr val="FFFF00"/>
              </a:solidFill>
              <a:cs typeface="Calibri"/>
            </a:endParaRPr>
          </a:p>
          <a:p>
            <a:pPr>
              <a:buFont typeface="Wingdings"/>
              <a:buChar char="v"/>
            </a:pPr>
            <a:r>
              <a:rPr lang="en-US" sz="1800" dirty="0">
                <a:solidFill>
                  <a:srgbClr val="FFFF00"/>
                </a:solidFill>
                <a:ea typeface="+mn-lt"/>
                <a:cs typeface="+mn-lt"/>
              </a:rPr>
              <a:t>Homepage for the student which has different buttons to navigate to pages </a:t>
            </a:r>
            <a:r>
              <a:rPr lang="en-US" sz="1800">
                <a:solidFill>
                  <a:srgbClr val="FFFF00"/>
                </a:solidFill>
                <a:ea typeface="+mn-lt"/>
                <a:cs typeface="+mn-lt"/>
              </a:rPr>
              <a:t>containing the date of issue, date of return, fine charges, etc.</a:t>
            </a:r>
            <a:endParaRPr lang="en-US" sz="1800" dirty="0">
              <a:solidFill>
                <a:srgbClr val="FFFF00"/>
              </a:solidFill>
              <a:ea typeface="+mn-lt"/>
              <a:cs typeface="+mn-lt"/>
            </a:endParaRPr>
          </a:p>
          <a:p>
            <a:pPr>
              <a:buFont typeface="Wingdings"/>
              <a:buChar char="v"/>
            </a:pPr>
            <a:r>
              <a:rPr lang="en-US" sz="1800">
                <a:solidFill>
                  <a:srgbClr val="FFFF00"/>
                </a:solidFill>
                <a:ea typeface="+mn-lt"/>
                <a:cs typeface="+mn-lt"/>
              </a:rPr>
              <a:t>Columns for teachers to get the book issued if desired.</a:t>
            </a:r>
            <a:endParaRPr lang="en-US" sz="1800">
              <a:solidFill>
                <a:srgbClr val="FFFF00"/>
              </a:solidFill>
              <a:cs typeface="Calibri"/>
            </a:endParaRPr>
          </a:p>
          <a:p>
            <a:pPr>
              <a:buFont typeface="Wingdings"/>
              <a:buChar char="v"/>
            </a:pPr>
            <a:r>
              <a:rPr lang="en-US" sz="1800">
                <a:solidFill>
                  <a:srgbClr val="FFFF00"/>
                </a:solidFill>
                <a:ea typeface="+mn-lt"/>
                <a:cs typeface="+mn-lt"/>
              </a:rPr>
              <a:t>Requests column for teachers to ask for the introduction of new or essential books in the library.</a:t>
            </a:r>
            <a:endParaRPr lang="en-US" sz="1800">
              <a:solidFill>
                <a:srgbClr val="FFFF00"/>
              </a:solidFill>
              <a:cs typeface="Calibri"/>
            </a:endParaRPr>
          </a:p>
          <a:p>
            <a:pPr>
              <a:buFont typeface="Wingdings"/>
              <a:buChar char="v"/>
            </a:pPr>
            <a:r>
              <a:rPr lang="en-US" sz="1800">
                <a:solidFill>
                  <a:srgbClr val="FFFF00"/>
                </a:solidFill>
                <a:ea typeface="+mn-lt"/>
                <a:cs typeface="+mn-lt"/>
              </a:rPr>
              <a:t>Maintaining records of the librarian and other library staff.</a:t>
            </a:r>
            <a:endParaRPr lang="en-US" sz="1800">
              <a:solidFill>
                <a:srgbClr val="FFFF00"/>
              </a:solidFill>
              <a:cs typeface="Calibri"/>
            </a:endParaRPr>
          </a:p>
          <a:p>
            <a:pPr>
              <a:buFont typeface="Wingdings"/>
              <a:buChar char="v"/>
            </a:pPr>
            <a:r>
              <a:rPr lang="en-US" sz="1800">
                <a:solidFill>
                  <a:srgbClr val="FFFF00"/>
                </a:solidFill>
                <a:ea typeface="+mn-lt"/>
                <a:cs typeface="+mn-lt"/>
              </a:rPr>
              <a:t>Feedback page to be viewed and monitored by the college authority, to which student.</a:t>
            </a:r>
            <a:endParaRPr lang="en-US" sz="1800">
              <a:solidFill>
                <a:srgbClr val="FFFF00"/>
              </a:solidFill>
              <a:cs typeface="Calibri"/>
            </a:endParaRPr>
          </a:p>
          <a:p>
            <a:pPr>
              <a:buFont typeface="Wingdings"/>
              <a:buChar char="v"/>
            </a:pPr>
            <a:r>
              <a:rPr lang="en-US" sz="1800">
                <a:solidFill>
                  <a:srgbClr val="FFFF00"/>
                </a:solidFill>
                <a:ea typeface="+mn-lt"/>
                <a:cs typeface="+mn-lt"/>
              </a:rPr>
              <a:t>The teacher can mention any misbehave or feedback to the library.</a:t>
            </a:r>
            <a:endParaRPr lang="en-US" sz="1800">
              <a:solidFill>
                <a:srgbClr val="FFFF00"/>
              </a:solidFill>
              <a:cs typeface="Calibri"/>
            </a:endParaRPr>
          </a:p>
          <a:p>
            <a:pPr marL="482600" indent="-342900">
              <a:buFont typeface="Wingdings" panose="05000000000000000000" pitchFamily="2" charset="2"/>
              <a:buChar char="v"/>
            </a:pPr>
            <a:endParaRPr lang="en-US" sz="1800" dirty="0">
              <a:cs typeface="Calibri"/>
            </a:endParaRPr>
          </a:p>
        </p:txBody>
      </p:sp>
      <p:sp>
        <p:nvSpPr>
          <p:cNvPr id="3" name="Title 2">
            <a:extLst>
              <a:ext uri="{FF2B5EF4-FFF2-40B4-BE49-F238E27FC236}">
                <a16:creationId xmlns:a16="http://schemas.microsoft.com/office/drawing/2014/main" id="{F27657D6-A383-4597-8965-B4DE44A706C7}"/>
              </a:ext>
            </a:extLst>
          </p:cNvPr>
          <p:cNvSpPr>
            <a:spLocks noGrp="1"/>
          </p:cNvSpPr>
          <p:nvPr>
            <p:ph type="title"/>
          </p:nvPr>
        </p:nvSpPr>
        <p:spPr>
          <a:xfrm>
            <a:off x="625650" y="539500"/>
            <a:ext cx="7464101" cy="431400"/>
          </a:xfrm>
        </p:spPr>
        <p:txBody>
          <a:bodyPr/>
          <a:lstStyle/>
          <a:p>
            <a:r>
              <a:rPr lang="en-US" b="1" u="sng" dirty="0"/>
              <a:t>PROJECT OBJECTIVE/PROBLEM STATEMENT</a:t>
            </a:r>
            <a:endParaRPr lang="en-IN" b="1" u="sng" dirty="0"/>
          </a:p>
        </p:txBody>
      </p:sp>
    </p:spTree>
    <p:extLst>
      <p:ext uri="{BB962C8B-B14F-4D97-AF65-F5344CB8AC3E}">
        <p14:creationId xmlns:p14="http://schemas.microsoft.com/office/powerpoint/2010/main" val="38307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69D9388-5DA5-442F-8CEA-CBBE72F82053}"/>
              </a:ext>
            </a:extLst>
          </p:cNvPr>
          <p:cNvSpPr>
            <a:spLocks noGrp="1"/>
          </p:cNvSpPr>
          <p:nvPr>
            <p:ph type="subTitle" idx="1"/>
          </p:nvPr>
        </p:nvSpPr>
        <p:spPr>
          <a:xfrm>
            <a:off x="398731" y="387275"/>
            <a:ext cx="8673216" cy="4634799"/>
          </a:xfrm>
        </p:spPr>
        <p:txBody>
          <a:bodyPr/>
          <a:lstStyle/>
          <a:p>
            <a:pPr marL="139700" indent="0">
              <a:buNone/>
            </a:pPr>
            <a:r>
              <a:rPr lang="en-US" sz="2000" b="1" dirty="0"/>
              <a:t>REQUIREMENTS:</a:t>
            </a:r>
            <a:endParaRPr lang="en-US" sz="2000" b="1">
              <a:cs typeface="Calibri"/>
            </a:endParaRPr>
          </a:p>
          <a:p>
            <a:pPr marL="139700" indent="0">
              <a:buNone/>
            </a:pPr>
            <a:r>
              <a:rPr lang="en-US" sz="2000" dirty="0"/>
              <a:t>Hardware Requirements:</a:t>
            </a:r>
            <a:endParaRPr lang="en-US" sz="2000">
              <a:cs typeface="Calibri"/>
            </a:endParaRPr>
          </a:p>
          <a:p>
            <a:pPr>
              <a:buFont typeface="Wingdings"/>
              <a:buChar char="v"/>
            </a:pPr>
            <a:r>
              <a:rPr lang="en-US" sz="1600" dirty="0">
                <a:solidFill>
                  <a:srgbClr val="FFFF00"/>
                </a:solidFill>
              </a:rPr>
              <a:t>Processor- Dual core intel Pentium (Xeon) family or higher recommended.</a:t>
            </a:r>
            <a:endParaRPr lang="en-US" sz="1600">
              <a:solidFill>
                <a:srgbClr val="FFFF00"/>
              </a:solidFill>
              <a:cs typeface="Calibri" panose="020F0502020204030204"/>
            </a:endParaRPr>
          </a:p>
          <a:p>
            <a:pPr>
              <a:buFont typeface="Wingdings"/>
              <a:buChar char="v"/>
            </a:pPr>
            <a:r>
              <a:rPr lang="en-US" sz="1600" dirty="0">
                <a:solidFill>
                  <a:srgbClr val="FFFF00"/>
                </a:solidFill>
              </a:rPr>
              <a:t>RAM- 4GB RAM or more recommended for database or combined web/database server.</a:t>
            </a:r>
            <a:endParaRPr lang="en-US" sz="1600">
              <a:solidFill>
                <a:srgbClr val="FFFF00"/>
              </a:solidFill>
              <a:cs typeface="Calibri" panose="020F0502020204030204"/>
            </a:endParaRPr>
          </a:p>
          <a:p>
            <a:pPr>
              <a:buFont typeface="Wingdings"/>
              <a:buChar char="v"/>
            </a:pPr>
            <a:r>
              <a:rPr lang="en-US" sz="1600" dirty="0">
                <a:solidFill>
                  <a:srgbClr val="FFFF00"/>
                </a:solidFill>
              </a:rPr>
              <a:t>HDD- 40GB or more recommended.</a:t>
            </a:r>
            <a:endParaRPr lang="en-US" sz="1600">
              <a:solidFill>
                <a:srgbClr val="FFFF00"/>
              </a:solidFill>
              <a:cs typeface="Calibri" panose="020F0502020204030204"/>
            </a:endParaRPr>
          </a:p>
          <a:p>
            <a:pPr>
              <a:buFont typeface="Wingdings"/>
              <a:buChar char="v"/>
            </a:pPr>
            <a:r>
              <a:rPr lang="en-US" sz="1600" dirty="0">
                <a:solidFill>
                  <a:srgbClr val="FFFF00"/>
                </a:solidFill>
              </a:rPr>
              <a:t>Any PC/laptop which is capable of running Django and Visual Studio.</a:t>
            </a:r>
            <a:endParaRPr lang="en-US" sz="1600">
              <a:solidFill>
                <a:srgbClr val="FFFF00"/>
              </a:solidFill>
              <a:cs typeface="Calibri" panose="020F0502020204030204"/>
            </a:endParaRPr>
          </a:p>
          <a:p>
            <a:pPr>
              <a:buFont typeface="Wingdings"/>
              <a:buChar char="v"/>
            </a:pPr>
            <a:r>
              <a:rPr lang="en-US" sz="1600">
                <a:solidFill>
                  <a:srgbClr val="FFFF00"/>
                </a:solidFill>
                <a:ea typeface="+mn-lt"/>
                <a:cs typeface="+mn-lt"/>
              </a:rPr>
              <a:t>Intel core i5 2nd generation is used as a processor because it is fast than other processors an provide reliable and stable and we can run our pc for longtime. By using this processor we can keep on developing our project without any worries.</a:t>
            </a:r>
            <a:endParaRPr lang="en-US" sz="1600">
              <a:solidFill>
                <a:srgbClr val="FFFF00"/>
              </a:solidFill>
              <a:cs typeface="Calibri" panose="020F0502020204030204"/>
            </a:endParaRPr>
          </a:p>
          <a:p>
            <a:pPr marL="425450">
              <a:buFont typeface="Wingdings"/>
              <a:buChar char="v"/>
            </a:pPr>
            <a:endParaRPr lang="en-US" sz="1600" dirty="0">
              <a:solidFill>
                <a:srgbClr val="FFFF00"/>
              </a:solidFill>
              <a:cs typeface="Calibri"/>
            </a:endParaRPr>
          </a:p>
          <a:p>
            <a:pPr marL="139700" indent="0">
              <a:buNone/>
            </a:pPr>
            <a:r>
              <a:rPr lang="en-US" sz="2000" dirty="0"/>
              <a:t>Software Requirements:</a:t>
            </a:r>
            <a:endParaRPr lang="en-US" sz="2000" dirty="0">
              <a:cs typeface="Calibri"/>
            </a:endParaRPr>
          </a:p>
          <a:p>
            <a:pPr>
              <a:buFont typeface="Wingdings"/>
              <a:buChar char="v"/>
            </a:pPr>
            <a:r>
              <a:rPr lang="en-IN" sz="1600" dirty="0">
                <a:solidFill>
                  <a:srgbClr val="FFFF00"/>
                </a:solidFill>
              </a:rPr>
              <a:t>Operating system:-Linux, Windows 10/8/8.1, Mac.</a:t>
            </a:r>
            <a:endParaRPr lang="en-IN" sz="1600">
              <a:solidFill>
                <a:srgbClr val="FFFF00"/>
              </a:solidFill>
              <a:cs typeface="Calibri" panose="020F0502020204030204"/>
            </a:endParaRPr>
          </a:p>
          <a:p>
            <a:pPr>
              <a:buFont typeface="Wingdings"/>
              <a:buChar char="v"/>
            </a:pPr>
            <a:r>
              <a:rPr lang="en-IN" sz="1600" dirty="0">
                <a:solidFill>
                  <a:srgbClr val="FFFF00"/>
                </a:solidFill>
              </a:rPr>
              <a:t>Text editor like Visual Studio Code for programming.</a:t>
            </a:r>
            <a:endParaRPr lang="en-IN" sz="1600">
              <a:solidFill>
                <a:srgbClr val="FFFF00"/>
              </a:solidFill>
              <a:cs typeface="Calibri" panose="020F0502020204030204"/>
            </a:endParaRPr>
          </a:p>
          <a:p>
            <a:pPr>
              <a:buFont typeface="Wingdings"/>
              <a:buChar char="v"/>
            </a:pPr>
            <a:r>
              <a:rPr lang="en-IN" sz="1600">
                <a:solidFill>
                  <a:srgbClr val="FFFF00"/>
                </a:solidFill>
                <a:ea typeface="+mn-lt"/>
                <a:cs typeface="+mn-lt"/>
              </a:rPr>
              <a:t>Operating system- Windows 7 is used as the operating system as it is stable and supports more features and is more user friendly </a:t>
            </a:r>
          </a:p>
          <a:p>
            <a:pPr>
              <a:buFont typeface="Wingdings"/>
              <a:buChar char="v"/>
            </a:pPr>
            <a:r>
              <a:rPr lang="en-IN" sz="1600">
                <a:solidFill>
                  <a:srgbClr val="FFFF00"/>
                </a:solidFill>
                <a:ea typeface="+mn-lt"/>
                <a:cs typeface="+mn-lt"/>
              </a:rPr>
              <a:t>Database MYSQL-MYSQL is used as database as it easy to maintain and retrieve records by simple queries which are in English language which are easy to understand and easy to write.</a:t>
            </a:r>
            <a:endParaRPr lang="en-IN" sz="1600">
              <a:solidFill>
                <a:srgbClr val="FFFF00"/>
              </a:solidFill>
              <a:cs typeface="Calibri" panose="020F0502020204030204"/>
            </a:endParaRPr>
          </a:p>
          <a:p>
            <a:pPr marL="139700" indent="0">
              <a:buNone/>
            </a:pPr>
            <a:endParaRPr lang="en-US" sz="1600" dirty="0">
              <a:solidFill>
                <a:srgbClr val="C363E8"/>
              </a:solidFill>
              <a:cs typeface="Calibri" panose="020F0502020204030204"/>
            </a:endParaRPr>
          </a:p>
          <a:p>
            <a:pPr marL="139700" indent="0">
              <a:buNone/>
            </a:pPr>
            <a:endParaRPr lang="en-IN" sz="1600" dirty="0">
              <a:cs typeface="Calibri" panose="020F0502020204030204"/>
            </a:endParaRPr>
          </a:p>
        </p:txBody>
      </p:sp>
    </p:spTree>
    <p:extLst>
      <p:ext uri="{BB962C8B-B14F-4D97-AF65-F5344CB8AC3E}">
        <p14:creationId xmlns:p14="http://schemas.microsoft.com/office/powerpoint/2010/main" val="190328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7C81DC-3FCA-42A1-B3AD-95EE32CCED49}"/>
              </a:ext>
            </a:extLst>
          </p:cNvPr>
          <p:cNvSpPr>
            <a:spLocks noGrp="1"/>
          </p:cNvSpPr>
          <p:nvPr>
            <p:ph type="subTitle" idx="1"/>
          </p:nvPr>
        </p:nvSpPr>
        <p:spPr>
          <a:xfrm>
            <a:off x="575223" y="160020"/>
            <a:ext cx="8227782" cy="4500664"/>
          </a:xfrm>
        </p:spPr>
        <p:txBody>
          <a:bodyPr/>
          <a:lstStyle/>
          <a:p>
            <a:pPr marL="139700" indent="0">
              <a:buNone/>
            </a:pPr>
            <a:r>
              <a:rPr lang="en-US" sz="2000" u="sng" dirty="0"/>
              <a:t>BACK END:</a:t>
            </a:r>
            <a:endParaRPr lang="en-US" sz="2000">
              <a:cs typeface="Calibri"/>
            </a:endParaRPr>
          </a:p>
          <a:p>
            <a:pPr marL="139700" indent="0">
              <a:buNone/>
            </a:pPr>
            <a:endParaRPr lang="en-IN" sz="1600" dirty="0">
              <a:ea typeface="+mn-lt"/>
              <a:cs typeface="+mn-lt"/>
            </a:endParaRPr>
          </a:p>
          <a:p>
            <a:pPr marL="139700" indent="0">
              <a:buNone/>
            </a:pPr>
            <a:r>
              <a:rPr lang="en-IN" sz="2000">
                <a:solidFill>
                  <a:srgbClr val="FFC000"/>
                </a:solidFill>
                <a:ea typeface="+mn-lt"/>
                <a:cs typeface="+mn-lt"/>
              </a:rPr>
              <a:t>PHYTHON:</a:t>
            </a:r>
            <a:endParaRPr lang="en-IN" sz="2000" dirty="0">
              <a:solidFill>
                <a:srgbClr val="FFC000"/>
              </a:solidFill>
              <a:ea typeface="+mn-lt"/>
              <a:cs typeface="+mn-lt"/>
            </a:endParaRPr>
          </a:p>
          <a:p>
            <a:pPr marL="0" indent="0">
              <a:buNone/>
            </a:pPr>
            <a:r>
              <a:rPr lang="en-IN" sz="1600" dirty="0">
                <a:solidFill>
                  <a:srgbClr val="FFFF00"/>
                </a:solidFill>
                <a:ea typeface="+mn-lt"/>
                <a:cs typeface="+mn-lt"/>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a:t>
            </a:r>
            <a:r>
              <a:rPr lang="en-IN" sz="1600">
                <a:solidFill>
                  <a:srgbClr val="FFFF00"/>
                </a:solidFill>
                <a:ea typeface="+mn-lt"/>
                <a:cs typeface="+mn-lt"/>
              </a:rPr>
              <a:t>can be freely distributed.Python works on different platforms (Windows, Mac, Linux, Raspberry Pi, etc).</a:t>
            </a:r>
            <a:endParaRPr lang="en-IN">
              <a:solidFill>
                <a:srgbClr val="FFFF00"/>
              </a:solidFill>
              <a:ea typeface="+mn-lt"/>
              <a:cs typeface="+mn-lt"/>
            </a:endParaRPr>
          </a:p>
          <a:p>
            <a:pPr marL="0" indent="0">
              <a:buNone/>
            </a:pPr>
            <a:r>
              <a:rPr lang="en-IN" sz="1600">
                <a:solidFill>
                  <a:srgbClr val="FFFF00"/>
                </a:solidFill>
                <a:ea typeface="+mn-lt"/>
                <a:cs typeface="+mn-lt"/>
              </a:rPr>
              <a:t>Python has a simple syntax similar to the English language.</a:t>
            </a:r>
            <a:endParaRPr lang="en-IN">
              <a:solidFill>
                <a:srgbClr val="FFFF00"/>
              </a:solidFill>
              <a:cs typeface="Calibri" panose="020F0502020204030204"/>
            </a:endParaRPr>
          </a:p>
          <a:p>
            <a:pPr marL="0" indent="0">
              <a:buNone/>
            </a:pPr>
            <a:r>
              <a:rPr lang="en-IN" sz="1600">
                <a:solidFill>
                  <a:srgbClr val="FFFF00"/>
                </a:solidFill>
                <a:ea typeface="+mn-lt"/>
                <a:cs typeface="+mn-lt"/>
              </a:rPr>
              <a:t>Python has syntax that allows developers to write programs with fewer lines than some other programming languages.</a:t>
            </a:r>
            <a:endParaRPr lang="en-IN">
              <a:solidFill>
                <a:srgbClr val="FFFF00"/>
              </a:solidFill>
              <a:cs typeface="Calibri" panose="020F0502020204030204"/>
            </a:endParaRPr>
          </a:p>
          <a:p>
            <a:pPr marL="0" indent="0">
              <a:buNone/>
            </a:pPr>
            <a:r>
              <a:rPr lang="en-IN" sz="1600">
                <a:solidFill>
                  <a:srgbClr val="FFFF00"/>
                </a:solidFill>
                <a:ea typeface="+mn-lt"/>
                <a:cs typeface="+mn-lt"/>
              </a:rPr>
              <a:t>Python runs on an interpreter system, meaning that code can be executed as soon as it is written. This means that prototyping can be very quick.</a:t>
            </a:r>
            <a:endParaRPr lang="en-IN">
              <a:solidFill>
                <a:srgbClr val="FFFF00"/>
              </a:solidFill>
              <a:cs typeface="Calibri" panose="020F0502020204030204"/>
            </a:endParaRPr>
          </a:p>
          <a:p>
            <a:pPr marL="0" indent="0">
              <a:buNone/>
            </a:pPr>
            <a:r>
              <a:rPr lang="en-IN" sz="1600">
                <a:solidFill>
                  <a:srgbClr val="FFFF00"/>
                </a:solidFill>
                <a:ea typeface="+mn-lt"/>
                <a:cs typeface="+mn-lt"/>
              </a:rPr>
              <a:t>Python can be treated in a procedural way, an object-oriented way or a functional way.</a:t>
            </a:r>
            <a:endParaRPr lang="en-IN">
              <a:solidFill>
                <a:srgbClr val="FFFF00"/>
              </a:solidFill>
              <a:cs typeface="Calibri" panose="020F0502020204030204"/>
            </a:endParaRPr>
          </a:p>
          <a:p>
            <a:pPr marL="139700" indent="0">
              <a:buNone/>
            </a:pPr>
            <a:endParaRPr lang="en-IN" sz="1600" dirty="0">
              <a:solidFill>
                <a:srgbClr val="FFFF00"/>
              </a:solidFill>
              <a:ea typeface="+mn-lt"/>
              <a:cs typeface="+mn-lt"/>
            </a:endParaRPr>
          </a:p>
        </p:txBody>
      </p:sp>
    </p:spTree>
    <p:extLst>
      <p:ext uri="{BB962C8B-B14F-4D97-AF65-F5344CB8AC3E}">
        <p14:creationId xmlns:p14="http://schemas.microsoft.com/office/powerpoint/2010/main" val="279909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30FA852-246C-4BFE-9920-F8AD51570007}"/>
              </a:ext>
            </a:extLst>
          </p:cNvPr>
          <p:cNvSpPr>
            <a:spLocks noGrp="1"/>
          </p:cNvSpPr>
          <p:nvPr>
            <p:ph type="subTitle" idx="1"/>
          </p:nvPr>
        </p:nvSpPr>
        <p:spPr>
          <a:xfrm>
            <a:off x="575223" y="451329"/>
            <a:ext cx="7689900" cy="4402658"/>
          </a:xfrm>
        </p:spPr>
        <p:txBody>
          <a:bodyPr/>
          <a:lstStyle/>
          <a:p>
            <a:pPr marL="139700" indent="0">
              <a:buNone/>
            </a:pPr>
            <a:r>
              <a:rPr lang="en-IN" sz="2000">
                <a:solidFill>
                  <a:srgbClr val="FFC000"/>
                </a:solidFill>
                <a:cs typeface="Calibri" panose="020F0502020204030204"/>
              </a:rPr>
              <a:t>MYSQL</a:t>
            </a:r>
            <a:endParaRPr lang="en-IN" sz="2000">
              <a:ea typeface="+mn-lt"/>
              <a:cs typeface="+mn-lt"/>
            </a:endParaRPr>
          </a:p>
          <a:p>
            <a:pPr marL="139700" indent="0">
              <a:buNone/>
            </a:pPr>
            <a:r>
              <a:rPr lang="en-IN" sz="1600">
                <a:cs typeface="Calibri" panose="020F0502020204030204"/>
              </a:rPr>
              <a:t>-</a:t>
            </a:r>
            <a:r>
              <a:rPr lang="en-IN" sz="1600">
                <a:solidFill>
                  <a:srgbClr val="FFFF00"/>
                </a:solidFill>
                <a:cs typeface="Calibri" panose="020F0502020204030204"/>
              </a:rPr>
              <a:t>MySQL("My S-Q-L", officially, but also called "My Sequel") is (as ofJuly 2013) the world's second most widely used open-source relational database management system (RDBMS). It is named after co-founder Michael Widenius daughter, My. The SQL phrase stands for Structured Query Language. The MySQL development project has made its source code available under the terms of the GNU General Public License, as well as under a variety of proprietary agreements. MySQL was owned and sponsored by a single for-profit firm, the Swedish company MySQL AB, now owned by Oracle Corporation .MySQL is a popular choice of database for use in web applications, and is a central component of the widely used LAMP open source web application software stack (and other 'AMP' stacks). LAMP is an acronym for "Linux, Apache, MySQL, Perl/PHP/Python." Free-software-open source projects that require a full-featured database management system often use MySQL. For commercial use, several paid editions are available, and offer additional functionality. Applications which use MySQL databases include: TYPO3, MODx, Joomla, WordPress, phpBB, MyBB, Drupal and other software. MySQL is also used in many high-profile, large-scale websites, including Wikipedia, Google (though not for searches), Facebook, Twitter, Flickr, and YouTube.</a:t>
            </a:r>
            <a:endParaRPr lang="en-IN" sz="1600">
              <a:ea typeface="+mn-lt"/>
              <a:cs typeface="+mn-lt"/>
            </a:endParaRPr>
          </a:p>
          <a:p>
            <a:pPr marL="0" indent="0">
              <a:buNone/>
            </a:pPr>
            <a:endParaRPr lang="en-US" sz="1600" dirty="0">
              <a:cs typeface="Calibri" panose="020F0502020204030204"/>
            </a:endParaRPr>
          </a:p>
        </p:txBody>
      </p:sp>
    </p:spTree>
    <p:extLst>
      <p:ext uri="{BB962C8B-B14F-4D97-AF65-F5344CB8AC3E}">
        <p14:creationId xmlns:p14="http://schemas.microsoft.com/office/powerpoint/2010/main" val="251730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pic>
        <p:nvPicPr>
          <p:cNvPr id="5" name="Picture 5" descr="Logo&#10;&#10;Description automatically generated">
            <a:extLst>
              <a:ext uri="{FF2B5EF4-FFF2-40B4-BE49-F238E27FC236}">
                <a16:creationId xmlns:a16="http://schemas.microsoft.com/office/drawing/2014/main" id="{505F582B-3412-476A-AB6D-99F7243F3877}"/>
              </a:ext>
            </a:extLst>
          </p:cNvPr>
          <p:cNvPicPr>
            <a:picLocks noChangeAspect="1"/>
          </p:cNvPicPr>
          <p:nvPr/>
        </p:nvPicPr>
        <p:blipFill rotWithShape="1">
          <a:blip r:embed="rId4"/>
          <a:srcRect l="18559" r="1" b="1"/>
          <a:stretch/>
        </p:blipFill>
        <p:spPr>
          <a:xfrm>
            <a:off x="4069295" y="984208"/>
            <a:ext cx="5074705" cy="4159292"/>
          </a:xfrm>
          <a:custGeom>
            <a:avLst/>
            <a:gdLst/>
            <a:ahLst/>
            <a:cxnLst/>
            <a:rect l="l" t="t" r="r" b="b"/>
            <a:pathLst>
              <a:path w="6766273" h="5545722">
                <a:moveTo>
                  <a:pt x="4280937" y="0"/>
                </a:moveTo>
                <a:cubicBezTo>
                  <a:pt x="5167548" y="0"/>
                  <a:pt x="5991207" y="269527"/>
                  <a:pt x="6674449" y="731117"/>
                </a:cubicBezTo>
                <a:lnTo>
                  <a:pt x="6766273" y="796414"/>
                </a:lnTo>
                <a:lnTo>
                  <a:pt x="6766273" y="5545722"/>
                </a:lnTo>
                <a:lnTo>
                  <a:pt x="190124" y="5545722"/>
                </a:lnTo>
                <a:lnTo>
                  <a:pt x="134775" y="5350810"/>
                </a:lnTo>
                <a:cubicBezTo>
                  <a:pt x="46793" y="5008850"/>
                  <a:pt x="0" y="4650358"/>
                  <a:pt x="0" y="4280937"/>
                </a:cubicBezTo>
                <a:cubicBezTo>
                  <a:pt x="0" y="1916641"/>
                  <a:pt x="1916641" y="0"/>
                  <a:pt x="4280937" y="0"/>
                </a:cubicBezTo>
                <a:close/>
              </a:path>
            </a:pathLst>
          </a:custGeom>
          <a:ln w="50800" cmpd="dbl">
            <a:gradFill flip="none" rotWithShape="1">
              <a:gsLst>
                <a:gs pos="0">
                  <a:srgbClr val="FFFFFF"/>
                </a:gs>
                <a:gs pos="100000">
                  <a:schemeClr val="tx1">
                    <a:alpha val="0"/>
                  </a:schemeClr>
                </a:gs>
              </a:gsLst>
              <a:path path="circle">
                <a:fillToRect l="100000" t="100000"/>
              </a:path>
              <a:tileRect r="-100000" b="-100000"/>
            </a:gradFill>
          </a:ln>
        </p:spPr>
      </p:pic>
      <p:pic>
        <p:nvPicPr>
          <p:cNvPr id="4" name="Picture 4" descr="Icon&#10;&#10;Description automatically generated">
            <a:extLst>
              <a:ext uri="{FF2B5EF4-FFF2-40B4-BE49-F238E27FC236}">
                <a16:creationId xmlns:a16="http://schemas.microsoft.com/office/drawing/2014/main" id="{B15AEC1B-B48D-4728-AC71-BEE9643C4931}"/>
              </a:ext>
            </a:extLst>
          </p:cNvPr>
          <p:cNvPicPr>
            <a:picLocks noChangeAspect="1"/>
          </p:cNvPicPr>
          <p:nvPr/>
        </p:nvPicPr>
        <p:blipFill rotWithShape="1">
          <a:blip r:embed="rId5"/>
          <a:srcRect t="4242" r="-1" b="-1"/>
          <a:stretch/>
        </p:blipFill>
        <p:spPr>
          <a:xfrm>
            <a:off x="333423" y="333423"/>
            <a:ext cx="3750047" cy="3590979"/>
          </a:xfrm>
          <a:custGeom>
            <a:avLst/>
            <a:gdLst/>
            <a:ahLst/>
            <a:cxnLst/>
            <a:rect l="l" t="t" r="r" b="b"/>
            <a:pathLst>
              <a:path w="4523874" h="4523874">
                <a:moveTo>
                  <a:pt x="2261937" y="0"/>
                </a:moveTo>
                <a:cubicBezTo>
                  <a:pt x="3511170" y="0"/>
                  <a:pt x="4523874" y="1012704"/>
                  <a:pt x="4523874" y="2261937"/>
                </a:cubicBezTo>
                <a:cubicBezTo>
                  <a:pt x="4523874" y="3511170"/>
                  <a:pt x="3511170" y="4523874"/>
                  <a:pt x="2261937" y="4523874"/>
                </a:cubicBezTo>
                <a:cubicBezTo>
                  <a:pt x="1012704" y="4523874"/>
                  <a:pt x="0" y="3511170"/>
                  <a:pt x="0" y="2261937"/>
                </a:cubicBezTo>
                <a:cubicBezTo>
                  <a:pt x="0" y="1012704"/>
                  <a:pt x="1012704" y="0"/>
                  <a:pt x="2261937" y="0"/>
                </a:cubicBezTo>
                <a:close/>
              </a:path>
            </a:pathLst>
          </a:custGeom>
          <a:ln w="50800" cap="sq" cmpd="dbl">
            <a:gradFill flip="none" rotWithShape="1">
              <a:gsLst>
                <a:gs pos="0">
                  <a:srgbClr val="FFFFFF"/>
                </a:gs>
                <a:gs pos="100000">
                  <a:srgbClr val="FFFFFF">
                    <a:alpha val="0"/>
                  </a:srgbClr>
                </a:gs>
              </a:gsLst>
              <a:path path="circle">
                <a:fillToRect r="100000" b="100000"/>
              </a:path>
              <a:tileRect l="-100000" t="-100000"/>
            </a:gradFill>
            <a:miter lim="800000"/>
          </a:ln>
          <a:effectLst>
            <a:outerShdw blurRad="254000" dist="38100" algn="tl" rotWithShape="0">
              <a:prstClr val="black">
                <a:alpha val="43000"/>
              </a:prstClr>
            </a:outerShdw>
          </a:effectLst>
        </p:spPr>
      </p:pic>
    </p:spTree>
    <p:extLst>
      <p:ext uri="{BB962C8B-B14F-4D97-AF65-F5344CB8AC3E}">
        <p14:creationId xmlns:p14="http://schemas.microsoft.com/office/powerpoint/2010/main" val="155190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450DD8-1E0F-4692-978B-4E246E14DA25}"/>
              </a:ext>
            </a:extLst>
          </p:cNvPr>
          <p:cNvSpPr>
            <a:spLocks noGrp="1"/>
          </p:cNvSpPr>
          <p:nvPr>
            <p:ph type="title"/>
          </p:nvPr>
        </p:nvSpPr>
        <p:spPr>
          <a:xfrm>
            <a:off x="1996975" y="363007"/>
            <a:ext cx="5150100" cy="431400"/>
          </a:xfrm>
        </p:spPr>
        <p:txBody>
          <a:bodyPr/>
          <a:lstStyle/>
          <a:p>
            <a:r>
              <a:rPr lang="en-US" b="1" u="sng" dirty="0"/>
              <a:t>ER DIAGRAM</a:t>
            </a:r>
            <a:endParaRPr lang="en-IN" b="1" u="sng" dirty="0"/>
          </a:p>
        </p:txBody>
      </p:sp>
      <p:pic>
        <p:nvPicPr>
          <p:cNvPr id="5" name="Picture 5" descr="Diagram&#10;&#10;Description automatically generated">
            <a:extLst>
              <a:ext uri="{FF2B5EF4-FFF2-40B4-BE49-F238E27FC236}">
                <a16:creationId xmlns:a16="http://schemas.microsoft.com/office/drawing/2014/main" id="{40ADB0F5-3B41-402C-9AFC-8C6809579C66}"/>
              </a:ext>
            </a:extLst>
          </p:cNvPr>
          <p:cNvPicPr>
            <a:picLocks noChangeAspect="1"/>
          </p:cNvPicPr>
          <p:nvPr/>
        </p:nvPicPr>
        <p:blipFill>
          <a:blip r:embed="rId2"/>
          <a:stretch>
            <a:fillRect/>
          </a:stretch>
        </p:blipFill>
        <p:spPr>
          <a:xfrm>
            <a:off x="931209" y="931495"/>
            <a:ext cx="7617758" cy="3852010"/>
          </a:xfrm>
          <a:prstGeom prst="rect">
            <a:avLst/>
          </a:prstGeom>
        </p:spPr>
      </p:pic>
    </p:spTree>
    <p:extLst>
      <p:ext uri="{BB962C8B-B14F-4D97-AF65-F5344CB8AC3E}">
        <p14:creationId xmlns:p14="http://schemas.microsoft.com/office/powerpoint/2010/main" val="1103760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893</Words>
  <Application>Microsoft Office PowerPoint</Application>
  <PresentationFormat>On-screen Show (16:9)</PresentationFormat>
  <Paragraphs>100</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Celestial</vt:lpstr>
      <vt:lpstr>LIBRARY MANAGEMENT SYSTEM</vt:lpstr>
      <vt:lpstr>LIBRARY MANAGEMENT SYSTEM</vt:lpstr>
      <vt:lpstr>PowerPoint Presentation</vt:lpstr>
      <vt:lpstr>PROJECT OBJECTIVE/PROBLEM STATEMENT</vt:lpstr>
      <vt:lpstr>PowerPoint Presentation</vt:lpstr>
      <vt:lpstr>PowerPoint Presentation</vt:lpstr>
      <vt:lpstr>PowerPoint Presentation</vt:lpstr>
      <vt:lpstr>PowerPoint Presentation</vt:lpstr>
      <vt:lpstr>ER DIAGRAM</vt:lpstr>
      <vt:lpstr>PowerPoint Presentation</vt:lpstr>
      <vt:lpstr>ABOUT THE PRODUCT</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BASKET (Online grocery shopping website)</dc:title>
  <dc:creator>Hp</dc:creator>
  <cp:lastModifiedBy>Kaushikram P</cp:lastModifiedBy>
  <cp:revision>339</cp:revision>
  <dcterms:modified xsi:type="dcterms:W3CDTF">2021-06-17T15:32:15Z</dcterms:modified>
</cp:coreProperties>
</file>