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Proxima Nova" panose="020B0604020202020204"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BEEB11-E326-4B8E-A4BD-4692F43B29E3}" v="4" dt="2021-06-09T13:59:36.664"/>
  </p1510:revLst>
</p1510:revInfo>
</file>

<file path=ppt/tableStyles.xml><?xml version="1.0" encoding="utf-8"?>
<a:tblStyleLst xmlns:a="http://schemas.openxmlformats.org/drawingml/2006/main" def="{F0BD133A-CFF8-4975-92F9-AB8D18956346}">
  <a:tblStyle styleId="{F0BD133A-CFF8-4975-92F9-AB8D189563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8" d="100"/>
          <a:sy n="158" d="100"/>
        </p:scale>
        <p:origin x="264" y="1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ANI BABU NONBURAJ" userId="578158c09e57bd47" providerId="LiveId" clId="{8EBEEB11-E326-4B8E-A4BD-4692F43B29E3}"/>
    <pc:docChg chg="undo custSel addSld delSld modSld modShowInfo">
      <pc:chgData name="BARANI BABU NONBURAJ" userId="578158c09e57bd47" providerId="LiveId" clId="{8EBEEB11-E326-4B8E-A4BD-4692F43B29E3}" dt="2021-06-09T14:47:04.618" v="195" actId="20577"/>
      <pc:docMkLst>
        <pc:docMk/>
      </pc:docMkLst>
      <pc:sldChg chg="addSp delSp modSp mod delAnim modNotes">
        <pc:chgData name="BARANI BABU NONBURAJ" userId="578158c09e57bd47" providerId="LiveId" clId="{8EBEEB11-E326-4B8E-A4BD-4692F43B29E3}" dt="2021-06-09T14:02:34.552" v="131" actId="478"/>
        <pc:sldMkLst>
          <pc:docMk/>
          <pc:sldMk cId="0" sldId="256"/>
        </pc:sldMkLst>
        <pc:picChg chg="add del mod">
          <ac:chgData name="BARANI BABU NONBURAJ" userId="578158c09e57bd47" providerId="LiveId" clId="{8EBEEB11-E326-4B8E-A4BD-4692F43B29E3}" dt="2021-06-09T14:02:34.552" v="131" actId="478"/>
          <ac:picMkLst>
            <pc:docMk/>
            <pc:sldMk cId="0" sldId="256"/>
            <ac:picMk id="2" creationId="{3C558087-AE5E-4026-BC7F-49C538970FEE}"/>
          </ac:picMkLst>
        </pc:picChg>
        <pc:inkChg chg="add del">
          <ac:chgData name="BARANI BABU NONBURAJ" userId="578158c09e57bd47" providerId="LiveId" clId="{8EBEEB11-E326-4B8E-A4BD-4692F43B29E3}" dt="2021-06-09T12:50:32.553" v="126" actId="478"/>
          <ac:inkMkLst>
            <pc:docMk/>
            <pc:sldMk cId="0" sldId="256"/>
            <ac:inkMk id="2" creationId="{24259448-5005-4BBA-8B5C-5C9E674B1C92}"/>
          </ac:inkMkLst>
        </pc:inkChg>
      </pc:sldChg>
      <pc:sldChg chg="addSp delSp modSp mod delAnim modAnim modNotes">
        <pc:chgData name="BARANI BABU NONBURAJ" userId="578158c09e57bd47" providerId="LiveId" clId="{8EBEEB11-E326-4B8E-A4BD-4692F43B29E3}" dt="2021-06-09T14:05:23.905" v="146" actId="6549"/>
        <pc:sldMkLst>
          <pc:docMk/>
          <pc:sldMk cId="0" sldId="257"/>
        </pc:sldMkLst>
        <pc:spChg chg="mod">
          <ac:chgData name="BARANI BABU NONBURAJ" userId="578158c09e57bd47" providerId="LiveId" clId="{8EBEEB11-E326-4B8E-A4BD-4692F43B29E3}" dt="2021-06-09T14:05:23.905" v="146" actId="6549"/>
          <ac:spMkLst>
            <pc:docMk/>
            <pc:sldMk cId="0" sldId="257"/>
            <ac:spMk id="93" creationId="{00000000-0000-0000-0000-000000000000}"/>
          </ac:spMkLst>
        </pc:spChg>
        <pc:picChg chg="add del mod">
          <ac:chgData name="BARANI BABU NONBURAJ" userId="578158c09e57bd47" providerId="LiveId" clId="{8EBEEB11-E326-4B8E-A4BD-4692F43B29E3}" dt="2021-06-09T14:02:37.059" v="132" actId="478"/>
          <ac:picMkLst>
            <pc:docMk/>
            <pc:sldMk cId="0" sldId="257"/>
            <ac:picMk id="2" creationId="{65EBB74B-1287-4B92-85E3-7A75C775947A}"/>
          </ac:picMkLst>
        </pc:picChg>
        <pc:picChg chg="add del mod">
          <ac:chgData name="BARANI BABU NONBURAJ" userId="578158c09e57bd47" providerId="LiveId" clId="{8EBEEB11-E326-4B8E-A4BD-4692F43B29E3}" dt="2021-06-09T12:51:43.592" v="129"/>
          <ac:picMkLst>
            <pc:docMk/>
            <pc:sldMk cId="0" sldId="257"/>
            <ac:picMk id="3" creationId="{8F9391B7-0560-498F-B08E-38E362985D0B}"/>
          </ac:picMkLst>
        </pc:picChg>
        <pc:inkChg chg="add del">
          <ac:chgData name="BARANI BABU NONBURAJ" userId="578158c09e57bd47" providerId="LiveId" clId="{8EBEEB11-E326-4B8E-A4BD-4692F43B29E3}" dt="2021-06-09T12:50:35.513" v="127" actId="478"/>
          <ac:inkMkLst>
            <pc:docMk/>
            <pc:sldMk cId="0" sldId="257"/>
            <ac:inkMk id="2" creationId="{632BA6E4-1B03-496C-8E73-86A137C4FF65}"/>
          </ac:inkMkLst>
        </pc:inkChg>
      </pc:sldChg>
      <pc:sldChg chg="addSp delSp modSp add del mod delAnim modAnim modNotes">
        <pc:chgData name="BARANI BABU NONBURAJ" userId="578158c09e57bd47" providerId="LiveId" clId="{8EBEEB11-E326-4B8E-A4BD-4692F43B29E3}" dt="2021-06-09T14:02:42.741" v="135" actId="478"/>
        <pc:sldMkLst>
          <pc:docMk/>
          <pc:sldMk cId="0" sldId="258"/>
        </pc:sldMkLst>
        <pc:picChg chg="add del mod">
          <ac:chgData name="BARANI BABU NONBURAJ" userId="578158c09e57bd47" providerId="LiveId" clId="{8EBEEB11-E326-4B8E-A4BD-4692F43B29E3}" dt="2021-06-09T12:51:43.592" v="129"/>
          <ac:picMkLst>
            <pc:docMk/>
            <pc:sldMk cId="0" sldId="258"/>
            <ac:picMk id="2" creationId="{7E56405E-19AB-4791-A7C8-33684AC68692}"/>
          </ac:picMkLst>
        </pc:picChg>
        <pc:picChg chg="add del mod">
          <ac:chgData name="BARANI BABU NONBURAJ" userId="578158c09e57bd47" providerId="LiveId" clId="{8EBEEB11-E326-4B8E-A4BD-4692F43B29E3}" dt="2021-06-09T14:02:42.741" v="135" actId="478"/>
          <ac:picMkLst>
            <pc:docMk/>
            <pc:sldMk cId="0" sldId="258"/>
            <ac:picMk id="2" creationId="{C7A373EE-AA29-4F31-91BD-42F5119A543D}"/>
          </ac:picMkLst>
        </pc:picChg>
      </pc:sldChg>
      <pc:sldChg chg="addSp delSp modSp mod delAnim modAnim modNotes">
        <pc:chgData name="BARANI BABU NONBURAJ" userId="578158c09e57bd47" providerId="LiveId" clId="{8EBEEB11-E326-4B8E-A4BD-4692F43B29E3}" dt="2021-06-09T14:02:44.930" v="136" actId="478"/>
        <pc:sldMkLst>
          <pc:docMk/>
          <pc:sldMk cId="0" sldId="259"/>
        </pc:sldMkLst>
        <pc:picChg chg="add del mod">
          <ac:chgData name="BARANI BABU NONBURAJ" userId="578158c09e57bd47" providerId="LiveId" clId="{8EBEEB11-E326-4B8E-A4BD-4692F43B29E3}" dt="2021-06-09T14:02:44.930" v="136" actId="478"/>
          <ac:picMkLst>
            <pc:docMk/>
            <pc:sldMk cId="0" sldId="259"/>
            <ac:picMk id="2" creationId="{27C6D4C8-48DA-4C7E-9487-8326B1A123C2}"/>
          </ac:picMkLst>
        </pc:picChg>
        <pc:picChg chg="add del mod">
          <ac:chgData name="BARANI BABU NONBURAJ" userId="578158c09e57bd47" providerId="LiveId" clId="{8EBEEB11-E326-4B8E-A4BD-4692F43B29E3}" dt="2021-06-09T12:51:43.592" v="129"/>
          <ac:picMkLst>
            <pc:docMk/>
            <pc:sldMk cId="0" sldId="259"/>
            <ac:picMk id="2" creationId="{2E279830-04C0-4EC5-92AD-CBED65D979C9}"/>
          </ac:picMkLst>
        </pc:picChg>
      </pc:sldChg>
      <pc:sldChg chg="addSp delSp modSp mod delAnim modAnim modNotes">
        <pc:chgData name="BARANI BABU NONBURAJ" userId="578158c09e57bd47" providerId="LiveId" clId="{8EBEEB11-E326-4B8E-A4BD-4692F43B29E3}" dt="2021-06-09T14:02:47.167" v="137" actId="478"/>
        <pc:sldMkLst>
          <pc:docMk/>
          <pc:sldMk cId="0" sldId="260"/>
        </pc:sldMkLst>
        <pc:picChg chg="add del mod">
          <ac:chgData name="BARANI BABU NONBURAJ" userId="578158c09e57bd47" providerId="LiveId" clId="{8EBEEB11-E326-4B8E-A4BD-4692F43B29E3}" dt="2021-06-09T12:51:43.592" v="129"/>
          <ac:picMkLst>
            <pc:docMk/>
            <pc:sldMk cId="0" sldId="260"/>
            <ac:picMk id="2" creationId="{2F42A9BD-8DD1-4555-BAD9-FD472A5F7388}"/>
          </ac:picMkLst>
        </pc:picChg>
        <pc:picChg chg="add del mod">
          <ac:chgData name="BARANI BABU NONBURAJ" userId="578158c09e57bd47" providerId="LiveId" clId="{8EBEEB11-E326-4B8E-A4BD-4692F43B29E3}" dt="2021-06-09T14:02:47.167" v="137" actId="478"/>
          <ac:picMkLst>
            <pc:docMk/>
            <pc:sldMk cId="0" sldId="260"/>
            <ac:picMk id="2" creationId="{EB75F5D1-701E-4A14-B300-1DD30199F6F7}"/>
          </ac:picMkLst>
        </pc:picChg>
      </pc:sldChg>
      <pc:sldChg chg="addSp delSp modSp mod delAnim modAnim modNotes">
        <pc:chgData name="BARANI BABU NONBURAJ" userId="578158c09e57bd47" providerId="LiveId" clId="{8EBEEB11-E326-4B8E-A4BD-4692F43B29E3}" dt="2021-06-09T14:02:49.354" v="138" actId="478"/>
        <pc:sldMkLst>
          <pc:docMk/>
          <pc:sldMk cId="0" sldId="261"/>
        </pc:sldMkLst>
        <pc:picChg chg="add del mod">
          <ac:chgData name="BARANI BABU NONBURAJ" userId="578158c09e57bd47" providerId="LiveId" clId="{8EBEEB11-E326-4B8E-A4BD-4692F43B29E3}" dt="2021-06-09T14:02:49.354" v="138" actId="478"/>
          <ac:picMkLst>
            <pc:docMk/>
            <pc:sldMk cId="0" sldId="261"/>
            <ac:picMk id="2" creationId="{A13FD99B-7584-4AC4-BB28-D39BAE432508}"/>
          </ac:picMkLst>
        </pc:picChg>
        <pc:picChg chg="add del mod">
          <ac:chgData name="BARANI BABU NONBURAJ" userId="578158c09e57bd47" providerId="LiveId" clId="{8EBEEB11-E326-4B8E-A4BD-4692F43B29E3}" dt="2021-06-09T12:51:43.592" v="129"/>
          <ac:picMkLst>
            <pc:docMk/>
            <pc:sldMk cId="0" sldId="261"/>
            <ac:picMk id="2" creationId="{EA63D2EA-4E2E-4E4E-8A99-B115BFF3F210}"/>
          </ac:picMkLst>
        </pc:picChg>
      </pc:sldChg>
      <pc:sldChg chg="addSp delSp modSp mod delAnim modAnim modNotes">
        <pc:chgData name="BARANI BABU NONBURAJ" userId="578158c09e57bd47" providerId="LiveId" clId="{8EBEEB11-E326-4B8E-A4BD-4692F43B29E3}" dt="2021-06-09T14:02:52.182" v="139" actId="478"/>
        <pc:sldMkLst>
          <pc:docMk/>
          <pc:sldMk cId="0" sldId="262"/>
        </pc:sldMkLst>
        <pc:picChg chg="add del mod">
          <ac:chgData name="BARANI BABU NONBURAJ" userId="578158c09e57bd47" providerId="LiveId" clId="{8EBEEB11-E326-4B8E-A4BD-4692F43B29E3}" dt="2021-06-09T12:51:43.592" v="129"/>
          <ac:picMkLst>
            <pc:docMk/>
            <pc:sldMk cId="0" sldId="262"/>
            <ac:picMk id="2" creationId="{1578BFC1-24FC-482B-8F42-11B5054337B9}"/>
          </ac:picMkLst>
        </pc:picChg>
        <pc:picChg chg="add del mod">
          <ac:chgData name="BARANI BABU NONBURAJ" userId="578158c09e57bd47" providerId="LiveId" clId="{8EBEEB11-E326-4B8E-A4BD-4692F43B29E3}" dt="2021-06-09T14:02:52.182" v="139" actId="478"/>
          <ac:picMkLst>
            <pc:docMk/>
            <pc:sldMk cId="0" sldId="262"/>
            <ac:picMk id="2" creationId="{CCB51DD0-1D78-4352-B9BD-070699EFC15C}"/>
          </ac:picMkLst>
        </pc:picChg>
      </pc:sldChg>
      <pc:sldChg chg="addSp delSp modSp mod delAnim modAnim modNotes">
        <pc:chgData name="BARANI BABU NONBURAJ" userId="578158c09e57bd47" providerId="LiveId" clId="{8EBEEB11-E326-4B8E-A4BD-4692F43B29E3}" dt="2021-06-09T14:02:54.916" v="140" actId="478"/>
        <pc:sldMkLst>
          <pc:docMk/>
          <pc:sldMk cId="0" sldId="263"/>
        </pc:sldMkLst>
        <pc:picChg chg="add del mod">
          <ac:chgData name="BARANI BABU NONBURAJ" userId="578158c09e57bd47" providerId="LiveId" clId="{8EBEEB11-E326-4B8E-A4BD-4692F43B29E3}" dt="2021-06-09T12:51:43.592" v="129"/>
          <ac:picMkLst>
            <pc:docMk/>
            <pc:sldMk cId="0" sldId="263"/>
            <ac:picMk id="2" creationId="{4BC81CB4-9C40-4AEF-B334-53D3620F5E00}"/>
          </ac:picMkLst>
        </pc:picChg>
        <pc:picChg chg="add del mod">
          <ac:chgData name="BARANI BABU NONBURAJ" userId="578158c09e57bd47" providerId="LiveId" clId="{8EBEEB11-E326-4B8E-A4BD-4692F43B29E3}" dt="2021-06-09T14:02:54.916" v="140" actId="478"/>
          <ac:picMkLst>
            <pc:docMk/>
            <pc:sldMk cId="0" sldId="263"/>
            <ac:picMk id="2" creationId="{9EC619CA-7E4B-4B1F-B1A6-56F4DF345C5D}"/>
          </ac:picMkLst>
        </pc:picChg>
      </pc:sldChg>
      <pc:sldChg chg="addSp delSp modSp mod delAnim modNotes">
        <pc:chgData name="BARANI BABU NONBURAJ" userId="578158c09e57bd47" providerId="LiveId" clId="{8EBEEB11-E326-4B8E-A4BD-4692F43B29E3}" dt="2021-06-09T14:02:57.058" v="141" actId="478"/>
        <pc:sldMkLst>
          <pc:docMk/>
          <pc:sldMk cId="0" sldId="264"/>
        </pc:sldMkLst>
        <pc:picChg chg="add del mod">
          <ac:chgData name="BARANI BABU NONBURAJ" userId="578158c09e57bd47" providerId="LiveId" clId="{8EBEEB11-E326-4B8E-A4BD-4692F43B29E3}" dt="2021-06-09T14:02:57.058" v="141" actId="478"/>
          <ac:picMkLst>
            <pc:docMk/>
            <pc:sldMk cId="0" sldId="264"/>
            <ac:picMk id="2" creationId="{05DD2A73-A3DF-40AE-8043-A4D545EF7958}"/>
          </ac:picMkLst>
        </pc:picChg>
      </pc:sldChg>
      <pc:sldChg chg="addSp delSp modSp mod delAnim">
        <pc:chgData name="BARANI BABU NONBURAJ" userId="578158c09e57bd47" providerId="LiveId" clId="{8EBEEB11-E326-4B8E-A4BD-4692F43B29E3}" dt="2021-06-09T14:02:59.933" v="142" actId="478"/>
        <pc:sldMkLst>
          <pc:docMk/>
          <pc:sldMk cId="0" sldId="265"/>
        </pc:sldMkLst>
        <pc:picChg chg="add del mod">
          <ac:chgData name="BARANI BABU NONBURAJ" userId="578158c09e57bd47" providerId="LiveId" clId="{8EBEEB11-E326-4B8E-A4BD-4692F43B29E3}" dt="2021-06-09T14:02:59.933" v="142" actId="478"/>
          <ac:picMkLst>
            <pc:docMk/>
            <pc:sldMk cId="0" sldId="265"/>
            <ac:picMk id="2" creationId="{6C7E29DD-429C-4ECE-9E86-4A6C6890212B}"/>
          </ac:picMkLst>
        </pc:picChg>
      </pc:sldChg>
      <pc:sldChg chg="addSp delSp modSp mod delAnim modNotes">
        <pc:chgData name="BARANI BABU NONBURAJ" userId="578158c09e57bd47" providerId="LiveId" clId="{8EBEEB11-E326-4B8E-A4BD-4692F43B29E3}" dt="2021-06-09T14:03:02.416" v="143" actId="478"/>
        <pc:sldMkLst>
          <pc:docMk/>
          <pc:sldMk cId="0" sldId="266"/>
        </pc:sldMkLst>
        <pc:picChg chg="add del mod">
          <ac:chgData name="BARANI BABU NONBURAJ" userId="578158c09e57bd47" providerId="LiveId" clId="{8EBEEB11-E326-4B8E-A4BD-4692F43B29E3}" dt="2021-06-09T14:03:02.416" v="143" actId="478"/>
          <ac:picMkLst>
            <pc:docMk/>
            <pc:sldMk cId="0" sldId="266"/>
            <ac:picMk id="2" creationId="{FD95AA2E-C176-4F39-A2ED-1AF1A792E07D}"/>
          </ac:picMkLst>
        </pc:picChg>
      </pc:sldChg>
      <pc:sldChg chg="addSp delSp modSp mod delAnim">
        <pc:chgData name="BARANI BABU NONBURAJ" userId="578158c09e57bd47" providerId="LiveId" clId="{8EBEEB11-E326-4B8E-A4BD-4692F43B29E3}" dt="2021-06-09T14:03:05.364" v="144" actId="478"/>
        <pc:sldMkLst>
          <pc:docMk/>
          <pc:sldMk cId="0" sldId="267"/>
        </pc:sldMkLst>
        <pc:spChg chg="mod">
          <ac:chgData name="BARANI BABU NONBURAJ" userId="578158c09e57bd47" providerId="LiveId" clId="{8EBEEB11-E326-4B8E-A4BD-4692F43B29E3}" dt="2021-06-09T12:26:58.293" v="17" actId="20577"/>
          <ac:spMkLst>
            <pc:docMk/>
            <pc:sldMk cId="0" sldId="267"/>
            <ac:spMk id="163" creationId="{00000000-0000-0000-0000-000000000000}"/>
          </ac:spMkLst>
        </pc:spChg>
        <pc:picChg chg="add del mod">
          <ac:chgData name="BARANI BABU NONBURAJ" userId="578158c09e57bd47" providerId="LiveId" clId="{8EBEEB11-E326-4B8E-A4BD-4692F43B29E3}" dt="2021-06-09T14:03:05.364" v="144" actId="478"/>
          <ac:picMkLst>
            <pc:docMk/>
            <pc:sldMk cId="0" sldId="267"/>
            <ac:picMk id="2" creationId="{AAD9298B-B83F-4E4E-8363-2081D24D8EDD}"/>
          </ac:picMkLst>
        </pc:picChg>
      </pc:sldChg>
      <pc:sldChg chg="addSp delSp modSp mod delAnim">
        <pc:chgData name="BARANI BABU NONBURAJ" userId="578158c09e57bd47" providerId="LiveId" clId="{8EBEEB11-E326-4B8E-A4BD-4692F43B29E3}" dt="2021-06-09T14:03:08.514" v="145" actId="478"/>
        <pc:sldMkLst>
          <pc:docMk/>
          <pc:sldMk cId="0" sldId="268"/>
        </pc:sldMkLst>
        <pc:spChg chg="mod">
          <ac:chgData name="BARANI BABU NONBURAJ" userId="578158c09e57bd47" providerId="LiveId" clId="{8EBEEB11-E326-4B8E-A4BD-4692F43B29E3}" dt="2021-06-09T12:27:05.290" v="29" actId="20577"/>
          <ac:spMkLst>
            <pc:docMk/>
            <pc:sldMk cId="0" sldId="268"/>
            <ac:spMk id="171" creationId="{00000000-0000-0000-0000-000000000000}"/>
          </ac:spMkLst>
        </pc:spChg>
        <pc:picChg chg="add del mod">
          <ac:chgData name="BARANI BABU NONBURAJ" userId="578158c09e57bd47" providerId="LiveId" clId="{8EBEEB11-E326-4B8E-A4BD-4692F43B29E3}" dt="2021-06-09T14:03:08.514" v="145" actId="478"/>
          <ac:picMkLst>
            <pc:docMk/>
            <pc:sldMk cId="0" sldId="268"/>
            <ac:picMk id="2" creationId="{F8061C33-023E-49A0-A86E-80E2682F7B39}"/>
          </ac:picMkLst>
        </pc:picChg>
      </pc:sldChg>
      <pc:sldChg chg="modSp mod">
        <pc:chgData name="BARANI BABU NONBURAJ" userId="578158c09e57bd47" providerId="LiveId" clId="{8EBEEB11-E326-4B8E-A4BD-4692F43B29E3}" dt="2021-06-09T12:27:13.955" v="49" actId="20577"/>
        <pc:sldMkLst>
          <pc:docMk/>
          <pc:sldMk cId="0" sldId="269"/>
        </pc:sldMkLst>
        <pc:spChg chg="mod">
          <ac:chgData name="BARANI BABU NONBURAJ" userId="578158c09e57bd47" providerId="LiveId" clId="{8EBEEB11-E326-4B8E-A4BD-4692F43B29E3}" dt="2021-06-09T12:27:13.955" v="49" actId="20577"/>
          <ac:spMkLst>
            <pc:docMk/>
            <pc:sldMk cId="0" sldId="269"/>
            <ac:spMk id="178" creationId="{00000000-0000-0000-0000-000000000000}"/>
          </ac:spMkLst>
        </pc:spChg>
      </pc:sldChg>
      <pc:sldChg chg="modSp mod">
        <pc:chgData name="BARANI BABU NONBURAJ" userId="578158c09e57bd47" providerId="LiveId" clId="{8EBEEB11-E326-4B8E-A4BD-4692F43B29E3}" dt="2021-06-09T14:18:12.842" v="185" actId="20577"/>
        <pc:sldMkLst>
          <pc:docMk/>
          <pc:sldMk cId="0" sldId="270"/>
        </pc:sldMkLst>
        <pc:spChg chg="mod">
          <ac:chgData name="BARANI BABU NONBURAJ" userId="578158c09e57bd47" providerId="LiveId" clId="{8EBEEB11-E326-4B8E-A4BD-4692F43B29E3}" dt="2021-06-09T14:18:12.842" v="185" actId="20577"/>
          <ac:spMkLst>
            <pc:docMk/>
            <pc:sldMk cId="0" sldId="270"/>
            <ac:spMk id="186" creationId="{00000000-0000-0000-0000-000000000000}"/>
          </ac:spMkLst>
        </pc:spChg>
      </pc:sldChg>
      <pc:sldChg chg="modSp mod">
        <pc:chgData name="BARANI BABU NONBURAJ" userId="578158c09e57bd47" providerId="LiveId" clId="{8EBEEB11-E326-4B8E-A4BD-4692F43B29E3}" dt="2021-06-09T12:27:29.249" v="84" actId="20577"/>
        <pc:sldMkLst>
          <pc:docMk/>
          <pc:sldMk cId="0" sldId="271"/>
        </pc:sldMkLst>
        <pc:spChg chg="mod">
          <ac:chgData name="BARANI BABU NONBURAJ" userId="578158c09e57bd47" providerId="LiveId" clId="{8EBEEB11-E326-4B8E-A4BD-4692F43B29E3}" dt="2021-06-09T12:27:29.249" v="84" actId="20577"/>
          <ac:spMkLst>
            <pc:docMk/>
            <pc:sldMk cId="0" sldId="271"/>
            <ac:spMk id="194" creationId="{00000000-0000-0000-0000-000000000000}"/>
          </ac:spMkLst>
        </pc:spChg>
      </pc:sldChg>
      <pc:sldChg chg="modSp mod">
        <pc:chgData name="BARANI BABU NONBURAJ" userId="578158c09e57bd47" providerId="LiveId" clId="{8EBEEB11-E326-4B8E-A4BD-4692F43B29E3}" dt="2021-06-09T12:27:46.596" v="104" actId="20577"/>
        <pc:sldMkLst>
          <pc:docMk/>
          <pc:sldMk cId="0" sldId="272"/>
        </pc:sldMkLst>
        <pc:spChg chg="mod">
          <ac:chgData name="BARANI BABU NONBURAJ" userId="578158c09e57bd47" providerId="LiveId" clId="{8EBEEB11-E326-4B8E-A4BD-4692F43B29E3}" dt="2021-06-09T12:27:46.596" v="104" actId="20577"/>
          <ac:spMkLst>
            <pc:docMk/>
            <pc:sldMk cId="0" sldId="272"/>
            <ac:spMk id="201" creationId="{00000000-0000-0000-0000-000000000000}"/>
          </ac:spMkLst>
        </pc:spChg>
      </pc:sldChg>
      <pc:sldChg chg="modSp mod">
        <pc:chgData name="BARANI BABU NONBURAJ" userId="578158c09e57bd47" providerId="LiveId" clId="{8EBEEB11-E326-4B8E-A4BD-4692F43B29E3}" dt="2021-06-09T14:47:04.618" v="195" actId="20577"/>
        <pc:sldMkLst>
          <pc:docMk/>
          <pc:sldMk cId="0" sldId="273"/>
        </pc:sldMkLst>
        <pc:spChg chg="mod">
          <ac:chgData name="BARANI BABU NONBURAJ" userId="578158c09e57bd47" providerId="LiveId" clId="{8EBEEB11-E326-4B8E-A4BD-4692F43B29E3}" dt="2021-06-09T14:47:04.618" v="195" actId="20577"/>
          <ac:spMkLst>
            <pc:docMk/>
            <pc:sldMk cId="0" sldId="273"/>
            <ac:spMk id="211" creationId="{00000000-0000-0000-0000-000000000000}"/>
          </ac:spMkLst>
        </pc:spChg>
      </pc:sldChg>
      <pc:sldChg chg="modSp mod">
        <pc:chgData name="BARANI BABU NONBURAJ" userId="578158c09e57bd47" providerId="LiveId" clId="{8EBEEB11-E326-4B8E-A4BD-4692F43B29E3}" dt="2021-06-09T12:28:02.974" v="124" actId="20577"/>
        <pc:sldMkLst>
          <pc:docMk/>
          <pc:sldMk cId="0" sldId="274"/>
        </pc:sldMkLst>
        <pc:spChg chg="mod">
          <ac:chgData name="BARANI BABU NONBURAJ" userId="578158c09e57bd47" providerId="LiveId" clId="{8EBEEB11-E326-4B8E-A4BD-4692F43B29E3}" dt="2021-06-09T12:28:02.974" v="124" actId="20577"/>
          <ac:spMkLst>
            <pc:docMk/>
            <pc:sldMk cId="0" sldId="274"/>
            <ac:spMk id="21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f3476f67e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f3476f67e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f3476f67e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f3476f67e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f3476f67e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df3476f67e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f3476f67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f3476f67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f3476f67e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f3476f67e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f3476f67e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f3476f67e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f3476f67e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f3476f67e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f3476f67e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f3476f67e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f3476f67e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f3476f67e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f3476f67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f3476f67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f3476f67e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f3476f67e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df3476f67e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df3476f67e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f3476f67e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df3476f67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df3476f67e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df3476f67e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df3476f67e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f3476f67e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df3476f67e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df3476f67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df3476f6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df3476f6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f3476f67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f3476f67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f3476f67e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df3476f67e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f3476f67e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f3476f67e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f3476f67e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df3476f67e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f3476f67e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f3476f67e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f3476f67e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f3476f67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Facebook Data - EDA Report</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Barani Babu Nonburaj</a:t>
            </a:r>
            <a:endParaRPr/>
          </a:p>
        </p:txBody>
      </p:sp>
    </p:spTree>
  </p:cSld>
  <p:clrMapOvr>
    <a:masterClrMapping/>
  </p:clrMapOvr>
  <mc:AlternateContent xmlns:mc="http://schemas.openxmlformats.org/markup-compatibility/2006" xmlns:p14="http://schemas.microsoft.com/office/powerpoint/2010/main">
    <mc:Choice Requires="p14">
      <p:transition spd="slow" p14:dur="2000" advTm="15710"/>
    </mc:Choice>
    <mc:Fallback xmlns="">
      <p:transition spd="slow" advTm="1571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p:nvPr/>
        </p:nvSpPr>
        <p:spPr>
          <a:xfrm>
            <a:off x="66600" y="111000"/>
            <a:ext cx="9006600" cy="5388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chemeClr val="lt1"/>
                </a:solidFill>
                <a:latin typeface="Proxima Nova"/>
                <a:ea typeface="Proxima Nova"/>
                <a:cs typeface="Proxima Nova"/>
                <a:sym typeface="Proxima Nova"/>
              </a:rPr>
              <a:t>Data Preparation &amp; Cleaning - Contd..</a:t>
            </a:r>
            <a:endParaRPr sz="2300">
              <a:solidFill>
                <a:schemeClr val="lt1"/>
              </a:solidFill>
              <a:latin typeface="Proxima Nova"/>
              <a:ea typeface="Proxima Nova"/>
              <a:cs typeface="Proxima Nova"/>
              <a:sym typeface="Proxima Nova"/>
            </a:endParaRPr>
          </a:p>
        </p:txBody>
      </p:sp>
      <p:sp>
        <p:nvSpPr>
          <p:cNvPr id="147" name="Google Shape;147;p22"/>
          <p:cNvSpPr txBox="1"/>
          <p:nvPr/>
        </p:nvSpPr>
        <p:spPr>
          <a:xfrm>
            <a:off x="81400" y="717875"/>
            <a:ext cx="8736000" cy="677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666666"/>
              </a:buClr>
              <a:buSzPts val="1600"/>
              <a:buFont typeface="Proxima Nova"/>
              <a:buChar char="●"/>
            </a:pPr>
            <a:r>
              <a:rPr lang="en" sz="1600">
                <a:solidFill>
                  <a:srgbClr val="666666"/>
                </a:solidFill>
                <a:latin typeface="Proxima Nova"/>
                <a:ea typeface="Proxima Nova"/>
                <a:cs typeface="Proxima Nova"/>
                <a:sym typeface="Proxima Nova"/>
              </a:rPr>
              <a:t>For Data Integrity and visualization - convert all data in the rows to numeric values using “to_numeric function</a:t>
            </a:r>
            <a:endParaRPr sz="1600">
              <a:solidFill>
                <a:srgbClr val="666666"/>
              </a:solidFill>
              <a:latin typeface="Proxima Nova"/>
              <a:ea typeface="Proxima Nova"/>
              <a:cs typeface="Proxima Nova"/>
              <a:sym typeface="Proxima Nova"/>
            </a:endParaRPr>
          </a:p>
        </p:txBody>
      </p:sp>
      <p:sp>
        <p:nvSpPr>
          <p:cNvPr id="148" name="Google Shape;148;p22"/>
          <p:cNvSpPr txBox="1"/>
          <p:nvPr/>
        </p:nvSpPr>
        <p:spPr>
          <a:xfrm>
            <a:off x="569875" y="1334000"/>
            <a:ext cx="808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graphicFrame>
        <p:nvGraphicFramePr>
          <p:cNvPr id="149" name="Google Shape;149;p22"/>
          <p:cNvGraphicFramePr/>
          <p:nvPr/>
        </p:nvGraphicFramePr>
        <p:xfrm>
          <a:off x="243625" y="1394975"/>
          <a:ext cx="8511950" cy="3659975"/>
        </p:xfrm>
        <a:graphic>
          <a:graphicData uri="http://schemas.openxmlformats.org/drawingml/2006/table">
            <a:tbl>
              <a:tblPr>
                <a:noFill/>
                <a:tableStyleId>{F0BD133A-CFF8-4975-92F9-AB8D18956346}</a:tableStyleId>
              </a:tblPr>
              <a:tblGrid>
                <a:gridCol w="3441875">
                  <a:extLst>
                    <a:ext uri="{9D8B030D-6E8A-4147-A177-3AD203B41FA5}">
                      <a16:colId xmlns:a16="http://schemas.microsoft.com/office/drawing/2014/main" val="20000"/>
                    </a:ext>
                  </a:extLst>
                </a:gridCol>
                <a:gridCol w="5070075">
                  <a:extLst>
                    <a:ext uri="{9D8B030D-6E8A-4147-A177-3AD203B41FA5}">
                      <a16:colId xmlns:a16="http://schemas.microsoft.com/office/drawing/2014/main" val="20001"/>
                    </a:ext>
                  </a:extLst>
                </a:gridCol>
              </a:tblGrid>
              <a:tr h="468775">
                <a:tc>
                  <a:txBody>
                    <a:bodyPr/>
                    <a:lstStyle/>
                    <a:p>
                      <a:pPr marL="0" lvl="0" indent="0" algn="ctr" rtl="0">
                        <a:spcBef>
                          <a:spcPts val="0"/>
                        </a:spcBef>
                        <a:spcAft>
                          <a:spcPts val="0"/>
                        </a:spcAft>
                        <a:buNone/>
                      </a:pPr>
                      <a:r>
                        <a:rPr lang="en" b="1">
                          <a:solidFill>
                            <a:schemeClr val="lt1"/>
                          </a:solidFill>
                          <a:latin typeface="Proxima Nova"/>
                          <a:ea typeface="Proxima Nova"/>
                          <a:cs typeface="Proxima Nova"/>
                          <a:sym typeface="Proxima Nova"/>
                        </a:rPr>
                        <a:t>Before Data Cleanup</a:t>
                      </a:r>
                      <a:endParaRPr b="1">
                        <a:solidFill>
                          <a:schemeClr val="lt1"/>
                        </a:solidFill>
                        <a:latin typeface="Proxima Nova"/>
                        <a:ea typeface="Proxima Nova"/>
                        <a:cs typeface="Proxima Nova"/>
                        <a:sym typeface="Proxima Nova"/>
                      </a:endParaRPr>
                    </a:p>
                  </a:txBody>
                  <a:tcPr marL="91425" marR="91425" marT="91425" marB="91425">
                    <a:solidFill>
                      <a:schemeClr val="dk1"/>
                    </a:solidFill>
                  </a:tcPr>
                </a:tc>
                <a:tc>
                  <a:txBody>
                    <a:bodyPr/>
                    <a:lstStyle/>
                    <a:p>
                      <a:pPr marL="0" lvl="0" indent="0" algn="ctr" rtl="0">
                        <a:spcBef>
                          <a:spcPts val="0"/>
                        </a:spcBef>
                        <a:spcAft>
                          <a:spcPts val="0"/>
                        </a:spcAft>
                        <a:buNone/>
                      </a:pPr>
                      <a:r>
                        <a:rPr lang="en" b="1">
                          <a:solidFill>
                            <a:schemeClr val="lt1"/>
                          </a:solidFill>
                          <a:latin typeface="Proxima Nova"/>
                          <a:ea typeface="Proxima Nova"/>
                          <a:cs typeface="Proxima Nova"/>
                          <a:sym typeface="Proxima Nova"/>
                        </a:rPr>
                        <a:t>After Data Cleanup</a:t>
                      </a:r>
                      <a:endParaRPr b="1">
                        <a:solidFill>
                          <a:schemeClr val="lt1"/>
                        </a:solidFill>
                        <a:latin typeface="Proxima Nova"/>
                        <a:ea typeface="Proxima Nova"/>
                        <a:cs typeface="Proxima Nova"/>
                        <a:sym typeface="Proxima Nova"/>
                      </a:endParaRPr>
                    </a:p>
                  </a:txBody>
                  <a:tcPr marL="91425" marR="91425" marT="91425" marB="91425">
                    <a:solidFill>
                      <a:schemeClr val="dk1"/>
                    </a:solidFill>
                  </a:tcPr>
                </a:tc>
                <a:extLst>
                  <a:ext uri="{0D108BD9-81ED-4DB2-BD59-A6C34878D82A}">
                    <a16:rowId xmlns:a16="http://schemas.microsoft.com/office/drawing/2014/main" val="10000"/>
                  </a:ext>
                </a:extLst>
              </a:tr>
              <a:tr h="3191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pic>
        <p:nvPicPr>
          <p:cNvPr id="150" name="Google Shape;150;p22"/>
          <p:cNvPicPr preferRelativeResize="0"/>
          <p:nvPr/>
        </p:nvPicPr>
        <p:blipFill>
          <a:blip r:embed="rId3">
            <a:alphaModFix/>
          </a:blip>
          <a:stretch>
            <a:fillRect/>
          </a:stretch>
        </p:blipFill>
        <p:spPr>
          <a:xfrm>
            <a:off x="496075" y="1976250"/>
            <a:ext cx="2945225" cy="3019225"/>
          </a:xfrm>
          <a:prstGeom prst="rect">
            <a:avLst/>
          </a:prstGeom>
          <a:noFill/>
          <a:ln w="9525" cap="flat" cmpd="sng">
            <a:solidFill>
              <a:srgbClr val="999999"/>
            </a:solidFill>
            <a:prstDash val="solid"/>
            <a:round/>
            <a:headEnd type="none" w="sm" len="sm"/>
            <a:tailEnd type="none" w="sm" len="sm"/>
          </a:ln>
        </p:spPr>
      </p:pic>
      <p:pic>
        <p:nvPicPr>
          <p:cNvPr id="151" name="Google Shape;151;p22"/>
          <p:cNvPicPr preferRelativeResize="0"/>
          <p:nvPr/>
        </p:nvPicPr>
        <p:blipFill rotWithShape="1">
          <a:blip r:embed="rId4">
            <a:alphaModFix/>
          </a:blip>
          <a:srcRect t="793"/>
          <a:stretch/>
        </p:blipFill>
        <p:spPr>
          <a:xfrm>
            <a:off x="3762375" y="2000250"/>
            <a:ext cx="2091600" cy="2995225"/>
          </a:xfrm>
          <a:prstGeom prst="rect">
            <a:avLst/>
          </a:prstGeom>
          <a:noFill/>
          <a:ln w="9525" cap="flat" cmpd="sng">
            <a:solidFill>
              <a:srgbClr val="999999"/>
            </a:solidFill>
            <a:prstDash val="solid"/>
            <a:round/>
            <a:headEnd type="none" w="sm" len="sm"/>
            <a:tailEnd type="none" w="sm" len="sm"/>
          </a:ln>
        </p:spPr>
      </p:pic>
      <p:pic>
        <p:nvPicPr>
          <p:cNvPr id="152" name="Google Shape;152;p22"/>
          <p:cNvPicPr preferRelativeResize="0"/>
          <p:nvPr/>
        </p:nvPicPr>
        <p:blipFill>
          <a:blip r:embed="rId5">
            <a:alphaModFix/>
          </a:blip>
          <a:stretch>
            <a:fillRect/>
          </a:stretch>
        </p:blipFill>
        <p:spPr>
          <a:xfrm>
            <a:off x="5964975" y="1976250"/>
            <a:ext cx="2738250" cy="3019225"/>
          </a:xfrm>
          <a:prstGeom prst="rect">
            <a:avLst/>
          </a:prstGeom>
          <a:noFill/>
          <a:ln w="9525" cap="flat" cmpd="sng">
            <a:solidFill>
              <a:srgbClr val="999999"/>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slow" p14:dur="2000" advTm="13430"/>
    </mc:Choice>
    <mc:Fallback xmlns="">
      <p:transition spd="slow" advTm="1343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6"/>
        <p:cNvGrpSpPr/>
        <p:nvPr/>
      </p:nvGrpSpPr>
      <p:grpSpPr>
        <a:xfrm>
          <a:off x="0" y="0"/>
          <a:ext cx="0" cy="0"/>
          <a:chOff x="0" y="0"/>
          <a:chExt cx="0" cy="0"/>
        </a:xfrm>
      </p:grpSpPr>
      <p:sp>
        <p:nvSpPr>
          <p:cNvPr id="157" name="Google Shape;157;p23"/>
          <p:cNvSpPr txBox="1"/>
          <p:nvPr/>
        </p:nvSpPr>
        <p:spPr>
          <a:xfrm>
            <a:off x="1013900" y="2072225"/>
            <a:ext cx="6890100" cy="661800"/>
          </a:xfrm>
          <a:prstGeom prst="rect">
            <a:avLst/>
          </a:prstGeom>
          <a:no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None/>
            </a:pPr>
            <a:r>
              <a:rPr lang="en" sz="3100">
                <a:solidFill>
                  <a:schemeClr val="lt1"/>
                </a:solidFill>
                <a:latin typeface="Proxima Nova"/>
                <a:ea typeface="Proxima Nova"/>
                <a:cs typeface="Proxima Nova"/>
                <a:sym typeface="Proxima Nova"/>
              </a:rPr>
              <a:t>Exploratory Analysis &amp; Visualizations</a:t>
            </a:r>
            <a:endParaRPr sz="3100">
              <a:solidFill>
                <a:schemeClr val="lt1"/>
              </a:solidFill>
              <a:latin typeface="Proxima Nova"/>
              <a:ea typeface="Proxima Nova"/>
              <a:cs typeface="Proxima Nova"/>
              <a:sym typeface="Proxima Nova"/>
            </a:endParaRPr>
          </a:p>
        </p:txBody>
      </p:sp>
    </p:spTree>
  </p:cSld>
  <p:clrMapOvr>
    <a:masterClrMapping/>
  </p:clrMapOvr>
  <mc:AlternateContent xmlns:mc="http://schemas.openxmlformats.org/markup-compatibility/2006" xmlns:p14="http://schemas.microsoft.com/office/powerpoint/2010/main">
    <mc:Choice Requires="p14">
      <p:transition spd="slow" p14:dur="2000" advTm="7068"/>
    </mc:Choice>
    <mc:Fallback xmlns="">
      <p:transition spd="slow" advTm="706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p:nvPr/>
        </p:nvSpPr>
        <p:spPr>
          <a:xfrm>
            <a:off x="66600" y="111000"/>
            <a:ext cx="9006600" cy="5388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chemeClr val="lt1"/>
                </a:solidFill>
                <a:latin typeface="Proxima Nova"/>
                <a:ea typeface="Proxima Nova"/>
                <a:cs typeface="Proxima Nova"/>
                <a:sym typeface="Proxima Nova"/>
              </a:rPr>
              <a:t>Exploratory Analysis &amp; Visualizations</a:t>
            </a:r>
            <a:endParaRPr sz="2300">
              <a:solidFill>
                <a:schemeClr val="lt1"/>
              </a:solidFill>
              <a:latin typeface="Proxima Nova"/>
              <a:ea typeface="Proxima Nova"/>
              <a:cs typeface="Proxima Nova"/>
              <a:sym typeface="Proxima Nova"/>
            </a:endParaRPr>
          </a:p>
        </p:txBody>
      </p:sp>
      <p:sp>
        <p:nvSpPr>
          <p:cNvPr id="163" name="Google Shape;163;p24"/>
          <p:cNvSpPr txBox="1"/>
          <p:nvPr/>
        </p:nvSpPr>
        <p:spPr>
          <a:xfrm>
            <a:off x="81400" y="717875"/>
            <a:ext cx="4284900" cy="38295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Question 1 : </a:t>
            </a:r>
            <a:r>
              <a:rPr lang="en" sz="1600" dirty="0">
                <a:solidFill>
                  <a:srgbClr val="666666"/>
                </a:solidFill>
                <a:latin typeface="Proxima Nova"/>
                <a:ea typeface="Proxima Nova"/>
                <a:cs typeface="Proxima Nova"/>
                <a:sym typeface="Proxima Nova"/>
              </a:rPr>
              <a:t>How many users are using FB based on Gender Type?</a:t>
            </a:r>
            <a:endParaRPr sz="1600" dirty="0">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Chart Type : </a:t>
            </a:r>
            <a:r>
              <a:rPr lang="en" sz="1600" dirty="0">
                <a:solidFill>
                  <a:srgbClr val="666666"/>
                </a:solidFill>
                <a:latin typeface="Proxima Nova"/>
                <a:ea typeface="Proxima Nova"/>
                <a:cs typeface="Proxima Nova"/>
                <a:sym typeface="Proxima Nova"/>
              </a:rPr>
              <a:t>Pie Chart</a:t>
            </a:r>
            <a:endParaRPr sz="1600" dirty="0">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Findings &amp; Visualizations: </a:t>
            </a:r>
            <a:r>
              <a:rPr lang="en" sz="1600" dirty="0">
                <a:solidFill>
                  <a:srgbClr val="666666"/>
                </a:solidFill>
                <a:latin typeface="Proxima Nova"/>
                <a:ea typeface="Proxima Nova"/>
                <a:cs typeface="Proxima Nova"/>
                <a:sym typeface="Proxima Nova"/>
              </a:rPr>
              <a:t>it’s an 60:40 ratio where Male gender group users are more likely to use Facebook than female users.</a:t>
            </a:r>
            <a:endParaRPr sz="1600" dirty="0">
              <a:solidFill>
                <a:srgbClr val="666666"/>
              </a:solidFill>
              <a:latin typeface="Proxima Nova"/>
              <a:ea typeface="Proxima Nova"/>
              <a:cs typeface="Proxima Nova"/>
              <a:sym typeface="Proxima Nova"/>
            </a:endParaRPr>
          </a:p>
          <a:p>
            <a:pPr marL="914400" lvl="1" indent="-330200" algn="l" rtl="0">
              <a:lnSpc>
                <a:spcPct val="115000"/>
              </a:lnSpc>
              <a:spcBef>
                <a:spcPts val="0"/>
              </a:spcBef>
              <a:spcAft>
                <a:spcPts val="0"/>
              </a:spcAft>
              <a:buClr>
                <a:srgbClr val="666666"/>
              </a:buClr>
              <a:buSzPts val="1600"/>
              <a:buFont typeface="Proxima Nova"/>
              <a:buChar char="○"/>
            </a:pPr>
            <a:r>
              <a:rPr lang="en" sz="1600" dirty="0">
                <a:solidFill>
                  <a:srgbClr val="666666"/>
                </a:solidFill>
                <a:latin typeface="Proxima Nova"/>
                <a:ea typeface="Proxima Nova"/>
                <a:cs typeface="Proxima Nova"/>
                <a:sym typeface="Proxima Nova"/>
              </a:rPr>
              <a:t>Male - 59.34% </a:t>
            </a:r>
            <a:endParaRPr sz="1600" dirty="0">
              <a:solidFill>
                <a:srgbClr val="666666"/>
              </a:solidFill>
              <a:latin typeface="Proxima Nova"/>
              <a:ea typeface="Proxima Nova"/>
              <a:cs typeface="Proxima Nova"/>
              <a:sym typeface="Proxima Nova"/>
            </a:endParaRPr>
          </a:p>
          <a:p>
            <a:pPr marL="914400" lvl="1" indent="-330200" algn="l" rtl="0">
              <a:lnSpc>
                <a:spcPct val="115000"/>
              </a:lnSpc>
              <a:spcBef>
                <a:spcPts val="0"/>
              </a:spcBef>
              <a:spcAft>
                <a:spcPts val="0"/>
              </a:spcAft>
              <a:buClr>
                <a:srgbClr val="666666"/>
              </a:buClr>
              <a:buSzPts val="1600"/>
              <a:buFont typeface="Proxima Nova"/>
              <a:buChar char="○"/>
            </a:pPr>
            <a:r>
              <a:rPr lang="en" sz="1600" dirty="0">
                <a:solidFill>
                  <a:srgbClr val="666666"/>
                </a:solidFill>
                <a:latin typeface="Proxima Nova"/>
                <a:ea typeface="Proxima Nova"/>
                <a:cs typeface="Proxima Nova"/>
                <a:sym typeface="Proxima Nova"/>
              </a:rPr>
              <a:t>Female - 40.66% </a:t>
            </a:r>
            <a:endParaRPr sz="1600" dirty="0">
              <a:solidFill>
                <a:srgbClr val="666666"/>
              </a:solidFill>
              <a:latin typeface="Proxima Nova"/>
              <a:ea typeface="Proxima Nova"/>
              <a:cs typeface="Proxima Nova"/>
              <a:sym typeface="Proxima Nova"/>
            </a:endParaRPr>
          </a:p>
          <a:p>
            <a:pPr marL="914400" marR="0" lvl="1" indent="-330200" algn="l" rtl="0">
              <a:lnSpc>
                <a:spcPct val="115000"/>
              </a:lnSpc>
              <a:spcBef>
                <a:spcPts val="0"/>
              </a:spcBef>
              <a:spcAft>
                <a:spcPts val="0"/>
              </a:spcAft>
              <a:buClr>
                <a:srgbClr val="666666"/>
              </a:buClr>
              <a:buSzPts val="1600"/>
              <a:buFont typeface="Proxima Nova"/>
              <a:buChar char="○"/>
            </a:pPr>
            <a:r>
              <a:rPr lang="en" sz="1600" dirty="0">
                <a:solidFill>
                  <a:srgbClr val="666666"/>
                </a:solidFill>
                <a:latin typeface="Proxima Nova"/>
                <a:ea typeface="Proxima Nova"/>
                <a:cs typeface="Proxima Nova"/>
                <a:sym typeface="Proxima Nova"/>
              </a:rPr>
              <a:t>This gives an Insight Facebook should focus more promotions to attract more female facebook users.</a:t>
            </a:r>
            <a:endParaRPr sz="1600" dirty="0">
              <a:solidFill>
                <a:srgbClr val="666666"/>
              </a:solidFill>
              <a:latin typeface="Proxima Nova"/>
              <a:ea typeface="Proxima Nova"/>
              <a:cs typeface="Proxima Nova"/>
              <a:sym typeface="Proxima Nova"/>
            </a:endParaRPr>
          </a:p>
        </p:txBody>
      </p:sp>
      <p:pic>
        <p:nvPicPr>
          <p:cNvPr id="164" name="Google Shape;164;p24"/>
          <p:cNvPicPr preferRelativeResize="0"/>
          <p:nvPr/>
        </p:nvPicPr>
        <p:blipFill>
          <a:blip r:embed="rId3">
            <a:alphaModFix/>
          </a:blip>
          <a:stretch>
            <a:fillRect/>
          </a:stretch>
        </p:blipFill>
        <p:spPr>
          <a:xfrm>
            <a:off x="4489225" y="2042975"/>
            <a:ext cx="4583976" cy="3019200"/>
          </a:xfrm>
          <a:prstGeom prst="rect">
            <a:avLst/>
          </a:prstGeom>
          <a:noFill/>
          <a:ln w="9525" cap="flat" cmpd="sng">
            <a:solidFill>
              <a:schemeClr val="lt2"/>
            </a:solidFill>
            <a:prstDash val="solid"/>
            <a:round/>
            <a:headEnd type="none" w="sm" len="sm"/>
            <a:tailEnd type="none" w="sm" len="sm"/>
          </a:ln>
        </p:spPr>
      </p:pic>
      <p:pic>
        <p:nvPicPr>
          <p:cNvPr id="165" name="Google Shape;165;p24"/>
          <p:cNvPicPr preferRelativeResize="0"/>
          <p:nvPr/>
        </p:nvPicPr>
        <p:blipFill>
          <a:blip r:embed="rId4">
            <a:alphaModFix/>
          </a:blip>
          <a:stretch>
            <a:fillRect/>
          </a:stretch>
        </p:blipFill>
        <p:spPr>
          <a:xfrm>
            <a:off x="4489225" y="722500"/>
            <a:ext cx="4583975" cy="1247775"/>
          </a:xfrm>
          <a:prstGeom prst="rect">
            <a:avLst/>
          </a:prstGeom>
          <a:noFill/>
          <a:ln w="9525" cap="flat" cmpd="sng">
            <a:solidFill>
              <a:schemeClr val="lt2"/>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slow" p14:dur="2000" advTm="961"/>
    </mc:Choice>
    <mc:Fallback xmlns="">
      <p:transition spd="slow" advTm="96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p:nvPr/>
        </p:nvSpPr>
        <p:spPr>
          <a:xfrm>
            <a:off x="66600" y="111000"/>
            <a:ext cx="9006600" cy="5388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chemeClr val="lt1"/>
                </a:solidFill>
                <a:latin typeface="Proxima Nova"/>
                <a:ea typeface="Proxima Nova"/>
                <a:cs typeface="Proxima Nova"/>
                <a:sym typeface="Proxima Nova"/>
              </a:rPr>
              <a:t>Exploratory Analysis &amp; Visualizations</a:t>
            </a:r>
            <a:endParaRPr sz="2300">
              <a:solidFill>
                <a:schemeClr val="lt1"/>
              </a:solidFill>
              <a:latin typeface="Proxima Nova"/>
              <a:ea typeface="Proxima Nova"/>
              <a:cs typeface="Proxima Nova"/>
              <a:sym typeface="Proxima Nova"/>
            </a:endParaRPr>
          </a:p>
        </p:txBody>
      </p:sp>
      <p:sp>
        <p:nvSpPr>
          <p:cNvPr id="171" name="Google Shape;171;p25"/>
          <p:cNvSpPr txBox="1"/>
          <p:nvPr/>
        </p:nvSpPr>
        <p:spPr>
          <a:xfrm>
            <a:off x="81400" y="717875"/>
            <a:ext cx="9006600" cy="1600408"/>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Question 2 : </a:t>
            </a:r>
            <a:r>
              <a:rPr lang="en" sz="1600" dirty="0">
                <a:solidFill>
                  <a:srgbClr val="666666"/>
                </a:solidFill>
                <a:latin typeface="Proxima Nova"/>
                <a:ea typeface="Proxima Nova"/>
                <a:cs typeface="Proxima Nova"/>
                <a:sym typeface="Proxima Nova"/>
              </a:rPr>
              <a:t>Which Age groups are frequent users of Facebook application?</a:t>
            </a:r>
            <a:endParaRPr sz="1600" dirty="0">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Chart Type : </a:t>
            </a:r>
            <a:r>
              <a:rPr lang="en" sz="1600" dirty="0">
                <a:solidFill>
                  <a:srgbClr val="666666"/>
                </a:solidFill>
                <a:latin typeface="Proxima Nova"/>
                <a:ea typeface="Proxima Nova"/>
                <a:cs typeface="Proxima Nova"/>
                <a:sym typeface="Proxima Nova"/>
              </a:rPr>
              <a:t>Histogram</a:t>
            </a:r>
            <a:endParaRPr sz="1600" dirty="0">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Findings &amp; Visualizations: </a:t>
            </a:r>
            <a:r>
              <a:rPr lang="en" sz="1600" dirty="0">
                <a:solidFill>
                  <a:srgbClr val="666666"/>
                </a:solidFill>
                <a:latin typeface="Proxima Nova"/>
                <a:ea typeface="Proxima Nova"/>
                <a:cs typeface="Proxima Nova"/>
                <a:sym typeface="Proxima Nova"/>
              </a:rPr>
              <a:t>We observed the graph is skewed towards left indicating young people in the Age of 20-30 years is heavy users of Facebook application. This gives an insight that marketing efforts should be focussed on young people who has time and active interest.</a:t>
            </a:r>
            <a:endParaRPr sz="1600" dirty="0">
              <a:solidFill>
                <a:srgbClr val="666666"/>
              </a:solidFill>
              <a:latin typeface="Proxima Nova"/>
              <a:ea typeface="Proxima Nova"/>
              <a:cs typeface="Proxima Nova"/>
              <a:sym typeface="Proxima Nova"/>
            </a:endParaRPr>
          </a:p>
        </p:txBody>
      </p:sp>
      <p:pic>
        <p:nvPicPr>
          <p:cNvPr id="172" name="Google Shape;172;p25"/>
          <p:cNvPicPr preferRelativeResize="0"/>
          <p:nvPr/>
        </p:nvPicPr>
        <p:blipFill rotWithShape="1">
          <a:blip r:embed="rId3">
            <a:alphaModFix/>
          </a:blip>
          <a:srcRect l="-796"/>
          <a:stretch/>
        </p:blipFill>
        <p:spPr>
          <a:xfrm>
            <a:off x="81400" y="2303375"/>
            <a:ext cx="9006600" cy="2840125"/>
          </a:xfrm>
          <a:prstGeom prst="rect">
            <a:avLst/>
          </a:prstGeom>
          <a:noFill/>
          <a:ln w="9525" cap="flat" cmpd="sng">
            <a:solidFill>
              <a:srgbClr val="999999"/>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slow" p14:dur="2000" advTm="2360"/>
    </mc:Choice>
    <mc:Fallback xmlns="">
      <p:transition spd="slow" advTm="236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p:nvPr/>
        </p:nvSpPr>
        <p:spPr>
          <a:xfrm>
            <a:off x="66600" y="111000"/>
            <a:ext cx="9006600" cy="5388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chemeClr val="lt1"/>
                </a:solidFill>
                <a:latin typeface="Proxima Nova"/>
                <a:ea typeface="Proxima Nova"/>
                <a:cs typeface="Proxima Nova"/>
                <a:sym typeface="Proxima Nova"/>
              </a:rPr>
              <a:t>Exploratory Analysis &amp; Visualizations</a:t>
            </a:r>
            <a:endParaRPr sz="2300">
              <a:solidFill>
                <a:schemeClr val="lt1"/>
              </a:solidFill>
              <a:latin typeface="Proxima Nova"/>
              <a:ea typeface="Proxima Nova"/>
              <a:cs typeface="Proxima Nova"/>
              <a:sym typeface="Proxima Nova"/>
            </a:endParaRPr>
          </a:p>
        </p:txBody>
      </p:sp>
      <p:sp>
        <p:nvSpPr>
          <p:cNvPr id="178" name="Google Shape;178;p26"/>
          <p:cNvSpPr txBox="1"/>
          <p:nvPr/>
        </p:nvSpPr>
        <p:spPr>
          <a:xfrm>
            <a:off x="81400" y="717875"/>
            <a:ext cx="8991900" cy="1883562"/>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Question 3 : </a:t>
            </a:r>
            <a:r>
              <a:rPr lang="en" sz="1600" dirty="0">
                <a:solidFill>
                  <a:srgbClr val="666666"/>
                </a:solidFill>
                <a:latin typeface="Proxima Nova"/>
                <a:ea typeface="Proxima Nova"/>
                <a:cs typeface="Proxima Nova"/>
                <a:sym typeface="Proxima Nova"/>
              </a:rPr>
              <a:t>Which Age groups are frequent users of Facebook app by Gender type?</a:t>
            </a:r>
            <a:endParaRPr sz="1600" dirty="0">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Chart Type : </a:t>
            </a:r>
            <a:r>
              <a:rPr lang="en" sz="1600" dirty="0">
                <a:solidFill>
                  <a:srgbClr val="666666"/>
                </a:solidFill>
                <a:latin typeface="Proxima Nova"/>
                <a:ea typeface="Proxima Nova"/>
                <a:cs typeface="Proxima Nova"/>
                <a:sym typeface="Proxima Nova"/>
              </a:rPr>
              <a:t>Factorplot Chart</a:t>
            </a:r>
            <a:endParaRPr sz="1600" dirty="0">
              <a:solidFill>
                <a:srgbClr val="666666"/>
              </a:solidFill>
              <a:latin typeface="Proxima Nova"/>
              <a:ea typeface="Proxima Nova"/>
              <a:cs typeface="Proxima Nova"/>
              <a:sym typeface="Proxima Nova"/>
            </a:endParaRPr>
          </a:p>
          <a:p>
            <a:pPr marL="457200" marR="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Findings &amp; Visualizations: </a:t>
            </a:r>
            <a:r>
              <a:rPr lang="en" sz="1600" dirty="0">
                <a:solidFill>
                  <a:srgbClr val="666666"/>
                </a:solidFill>
                <a:latin typeface="Proxima Nova"/>
                <a:ea typeface="Proxima Nova"/>
                <a:cs typeface="Proxima Nova"/>
                <a:sym typeface="Proxima Nova"/>
              </a:rPr>
              <a:t>It shows between age of 11 to 30 years users are using facebook twice more than 31 ownwards age group.Facebook used by Male is higher than Female user between 11 to 50 year age but after 51 age onwards female usage is gradually increased in comparison to male population.</a:t>
            </a:r>
            <a:endParaRPr sz="1600" dirty="0">
              <a:solidFill>
                <a:srgbClr val="666666"/>
              </a:solidFill>
              <a:latin typeface="Proxima Nova"/>
              <a:ea typeface="Proxima Nova"/>
              <a:cs typeface="Proxima Nova"/>
              <a:sym typeface="Proxima Nova"/>
            </a:endParaRPr>
          </a:p>
        </p:txBody>
      </p:sp>
      <p:pic>
        <p:nvPicPr>
          <p:cNvPr id="179" name="Google Shape;179;p26"/>
          <p:cNvPicPr preferRelativeResize="0"/>
          <p:nvPr/>
        </p:nvPicPr>
        <p:blipFill rotWithShape="1">
          <a:blip r:embed="rId3">
            <a:alphaModFix/>
          </a:blip>
          <a:srcRect l="-1430" t="3577"/>
          <a:stretch/>
        </p:blipFill>
        <p:spPr>
          <a:xfrm>
            <a:off x="81400" y="2717375"/>
            <a:ext cx="5026224" cy="2273725"/>
          </a:xfrm>
          <a:prstGeom prst="rect">
            <a:avLst/>
          </a:prstGeom>
          <a:noFill/>
          <a:ln w="9525" cap="flat" cmpd="sng">
            <a:solidFill>
              <a:srgbClr val="999999"/>
            </a:solidFill>
            <a:prstDash val="solid"/>
            <a:round/>
            <a:headEnd type="none" w="sm" len="sm"/>
            <a:tailEnd type="none" w="sm" len="sm"/>
          </a:ln>
        </p:spPr>
      </p:pic>
      <p:sp>
        <p:nvSpPr>
          <p:cNvPr id="180" name="Google Shape;180;p26"/>
          <p:cNvSpPr txBox="1"/>
          <p:nvPr/>
        </p:nvSpPr>
        <p:spPr>
          <a:xfrm>
            <a:off x="5202725" y="2717375"/>
            <a:ext cx="3870600" cy="929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666666"/>
                </a:solidFill>
                <a:latin typeface="Proxima Nova"/>
                <a:ea typeface="Proxima Nova"/>
                <a:cs typeface="Proxima Nova"/>
                <a:sym typeface="Proxima Nova"/>
              </a:rPr>
              <a:t>Gender </a:t>
            </a:r>
            <a:endParaRPr b="1">
              <a:solidFill>
                <a:srgbClr val="666666"/>
              </a:solidFill>
              <a:latin typeface="Proxima Nova"/>
              <a:ea typeface="Proxima Nova"/>
              <a:cs typeface="Proxima Nova"/>
              <a:sym typeface="Proxima Nova"/>
            </a:endParaRPr>
          </a:p>
          <a:p>
            <a:pPr marL="457200" marR="0" lvl="0" indent="-330200" algn="l" rtl="0">
              <a:lnSpc>
                <a:spcPct val="115000"/>
              </a:lnSpc>
              <a:spcBef>
                <a:spcPts val="0"/>
              </a:spcBef>
              <a:spcAft>
                <a:spcPts val="0"/>
              </a:spcAft>
              <a:buClr>
                <a:srgbClr val="666666"/>
              </a:buClr>
              <a:buSzPts val="1600"/>
              <a:buFont typeface="Proxima Nova"/>
              <a:buChar char="●"/>
            </a:pPr>
            <a:r>
              <a:rPr lang="en">
                <a:solidFill>
                  <a:srgbClr val="666666"/>
                </a:solidFill>
                <a:latin typeface="Proxima Nova"/>
                <a:ea typeface="Proxima Nova"/>
                <a:cs typeface="Proxima Nova"/>
                <a:sym typeface="Proxima Nova"/>
              </a:rPr>
              <a:t>0 - </a:t>
            </a:r>
            <a:r>
              <a:rPr lang="en" sz="1600">
                <a:solidFill>
                  <a:srgbClr val="666666"/>
                </a:solidFill>
                <a:latin typeface="Proxima Nova"/>
                <a:ea typeface="Proxima Nova"/>
                <a:cs typeface="Proxima Nova"/>
                <a:sym typeface="Proxima Nova"/>
              </a:rPr>
              <a:t>Female</a:t>
            </a:r>
            <a:endParaRPr>
              <a:solidFill>
                <a:srgbClr val="666666"/>
              </a:solidFill>
              <a:latin typeface="Proxima Nova"/>
              <a:ea typeface="Proxima Nova"/>
              <a:cs typeface="Proxima Nova"/>
              <a:sym typeface="Proxima Nova"/>
            </a:endParaRPr>
          </a:p>
          <a:p>
            <a:pPr marL="457200" marR="0" lvl="0" indent="-330200" algn="l" rtl="0">
              <a:lnSpc>
                <a:spcPct val="115000"/>
              </a:lnSpc>
              <a:spcBef>
                <a:spcPts val="0"/>
              </a:spcBef>
              <a:spcAft>
                <a:spcPts val="0"/>
              </a:spcAft>
              <a:buClr>
                <a:srgbClr val="666666"/>
              </a:buClr>
              <a:buSzPts val="1600"/>
              <a:buFont typeface="Proxima Nova"/>
              <a:buChar char="●"/>
            </a:pPr>
            <a:r>
              <a:rPr lang="en">
                <a:solidFill>
                  <a:srgbClr val="666666"/>
                </a:solidFill>
                <a:latin typeface="Proxima Nova"/>
                <a:ea typeface="Proxima Nova"/>
                <a:cs typeface="Proxima Nova"/>
                <a:sym typeface="Proxima Nova"/>
              </a:rPr>
              <a:t>1 - Male</a:t>
            </a:r>
            <a:endParaRPr sz="1600">
              <a:solidFill>
                <a:srgbClr val="666666"/>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p:nvPr/>
        </p:nvSpPr>
        <p:spPr>
          <a:xfrm>
            <a:off x="66600" y="111000"/>
            <a:ext cx="9006600" cy="5388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chemeClr val="lt1"/>
                </a:solidFill>
                <a:latin typeface="Proxima Nova"/>
                <a:ea typeface="Proxima Nova"/>
                <a:cs typeface="Proxima Nova"/>
                <a:sym typeface="Proxima Nova"/>
              </a:rPr>
              <a:t>Exploratory Analysis &amp; Visualizations</a:t>
            </a:r>
            <a:endParaRPr sz="2300">
              <a:solidFill>
                <a:schemeClr val="lt1"/>
              </a:solidFill>
              <a:latin typeface="Proxima Nova"/>
              <a:ea typeface="Proxima Nova"/>
              <a:cs typeface="Proxima Nova"/>
              <a:sym typeface="Proxima Nova"/>
            </a:endParaRPr>
          </a:p>
        </p:txBody>
      </p:sp>
      <p:sp>
        <p:nvSpPr>
          <p:cNvPr id="186" name="Google Shape;186;p27"/>
          <p:cNvSpPr txBox="1"/>
          <p:nvPr/>
        </p:nvSpPr>
        <p:spPr>
          <a:xfrm>
            <a:off x="81400" y="717875"/>
            <a:ext cx="4284900" cy="43098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Question 4 : </a:t>
            </a:r>
            <a:r>
              <a:rPr lang="en" sz="1600" dirty="0">
                <a:solidFill>
                  <a:srgbClr val="666666"/>
                </a:solidFill>
                <a:latin typeface="Proxima Nova"/>
                <a:ea typeface="Proxima Nova"/>
                <a:cs typeface="Proxima Nova"/>
                <a:sym typeface="Proxima Nova"/>
              </a:rPr>
              <a:t>Among the users, which Device/App were used  by users to give likes?</a:t>
            </a:r>
            <a:endParaRPr sz="1600" dirty="0">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ChartType : </a:t>
            </a:r>
            <a:r>
              <a:rPr lang="en" sz="1600" dirty="0">
                <a:solidFill>
                  <a:srgbClr val="666666"/>
                </a:solidFill>
                <a:latin typeface="Proxima Nova"/>
                <a:ea typeface="Proxima Nova"/>
                <a:cs typeface="Proxima Nova"/>
                <a:sym typeface="Proxima Nova"/>
              </a:rPr>
              <a:t>Pie-Chart</a:t>
            </a:r>
            <a:endParaRPr sz="1600" dirty="0">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Findings &amp; Visualizations:  </a:t>
            </a:r>
            <a:r>
              <a:rPr lang="en" sz="1600" dirty="0">
                <a:solidFill>
                  <a:srgbClr val="666666"/>
                </a:solidFill>
                <a:latin typeface="Proxima Nova"/>
                <a:ea typeface="Proxima Nova"/>
                <a:cs typeface="Proxima Nova"/>
                <a:sym typeface="Proxima Nova"/>
              </a:rPr>
              <a:t>it’s an 70:30 ratio where Mobile users are more likely to use Facebook than Internet (www) users.</a:t>
            </a:r>
            <a:endParaRPr sz="1600" dirty="0">
              <a:solidFill>
                <a:srgbClr val="666666"/>
              </a:solidFill>
              <a:latin typeface="Proxima Nova"/>
              <a:ea typeface="Proxima Nova"/>
              <a:cs typeface="Proxima Nova"/>
              <a:sym typeface="Proxima Nova"/>
            </a:endParaRPr>
          </a:p>
          <a:p>
            <a:pPr marL="914400" lvl="1" indent="-330200" algn="l" rtl="0">
              <a:lnSpc>
                <a:spcPct val="115000"/>
              </a:lnSpc>
              <a:spcBef>
                <a:spcPts val="0"/>
              </a:spcBef>
              <a:spcAft>
                <a:spcPts val="0"/>
              </a:spcAft>
              <a:buClr>
                <a:srgbClr val="666666"/>
              </a:buClr>
              <a:buSzPts val="1600"/>
              <a:buFont typeface="Proxima Nova"/>
              <a:buChar char="○"/>
            </a:pPr>
            <a:r>
              <a:rPr lang="en" sz="1600" dirty="0">
                <a:solidFill>
                  <a:srgbClr val="666666"/>
                </a:solidFill>
                <a:latin typeface="Proxima Nova"/>
                <a:ea typeface="Proxima Nova"/>
                <a:cs typeface="Proxima Nova"/>
                <a:sym typeface="Proxima Nova"/>
              </a:rPr>
              <a:t>Internet(www) - 32.01% </a:t>
            </a:r>
            <a:endParaRPr sz="1600" dirty="0">
              <a:solidFill>
                <a:srgbClr val="666666"/>
              </a:solidFill>
              <a:latin typeface="Proxima Nova"/>
              <a:ea typeface="Proxima Nova"/>
              <a:cs typeface="Proxima Nova"/>
              <a:sym typeface="Proxima Nova"/>
            </a:endParaRPr>
          </a:p>
          <a:p>
            <a:pPr marL="914400" lvl="1" indent="-330200" algn="l" rtl="0">
              <a:lnSpc>
                <a:spcPct val="115000"/>
              </a:lnSpc>
              <a:spcBef>
                <a:spcPts val="0"/>
              </a:spcBef>
              <a:spcAft>
                <a:spcPts val="0"/>
              </a:spcAft>
              <a:buClr>
                <a:srgbClr val="666666"/>
              </a:buClr>
              <a:buSzPts val="1600"/>
              <a:buFont typeface="Proxima Nova"/>
              <a:buChar char="○"/>
            </a:pPr>
            <a:r>
              <a:rPr lang="en" sz="1600" dirty="0">
                <a:solidFill>
                  <a:srgbClr val="666666"/>
                </a:solidFill>
                <a:latin typeface="Proxima Nova"/>
                <a:ea typeface="Proxima Nova"/>
                <a:cs typeface="Proxima Nova"/>
                <a:sym typeface="Proxima Nova"/>
              </a:rPr>
              <a:t>Mobile - 67.99% </a:t>
            </a:r>
            <a:endParaRPr sz="1600" dirty="0">
              <a:solidFill>
                <a:srgbClr val="666666"/>
              </a:solidFill>
              <a:latin typeface="Proxima Nova"/>
              <a:ea typeface="Proxima Nova"/>
              <a:cs typeface="Proxima Nova"/>
              <a:sym typeface="Proxima Nova"/>
            </a:endParaRPr>
          </a:p>
          <a:p>
            <a:pPr marL="0" lvl="0" indent="0" algn="l" rtl="0">
              <a:lnSpc>
                <a:spcPct val="115000"/>
              </a:lnSpc>
              <a:spcBef>
                <a:spcPts val="0"/>
              </a:spcBef>
              <a:spcAft>
                <a:spcPts val="0"/>
              </a:spcAft>
              <a:buNone/>
            </a:pPr>
            <a:r>
              <a:rPr lang="en" sz="1500" dirty="0">
                <a:solidFill>
                  <a:srgbClr val="666666"/>
                </a:solidFill>
                <a:latin typeface="Proxima Nova"/>
                <a:ea typeface="Proxima Nova"/>
                <a:cs typeface="Proxima Nova"/>
                <a:sym typeface="Proxima Nova"/>
              </a:rPr>
              <a:t>This insight shows the user preferences and FB should focus more on Mobile users and ensuring the app is running without any downtime and also gives a view Internet users are less may be its not handy when compared to mobile app.</a:t>
            </a:r>
            <a:endParaRPr sz="1500" dirty="0">
              <a:solidFill>
                <a:srgbClr val="666666"/>
              </a:solidFill>
              <a:latin typeface="Proxima Nova"/>
              <a:ea typeface="Proxima Nova"/>
              <a:cs typeface="Proxima Nova"/>
              <a:sym typeface="Proxima Nova"/>
            </a:endParaRPr>
          </a:p>
        </p:txBody>
      </p:sp>
      <p:pic>
        <p:nvPicPr>
          <p:cNvPr id="187" name="Google Shape;187;p27"/>
          <p:cNvPicPr preferRelativeResize="0"/>
          <p:nvPr/>
        </p:nvPicPr>
        <p:blipFill>
          <a:blip r:embed="rId3">
            <a:alphaModFix/>
          </a:blip>
          <a:stretch>
            <a:fillRect/>
          </a:stretch>
        </p:blipFill>
        <p:spPr>
          <a:xfrm>
            <a:off x="4489225" y="2229075"/>
            <a:ext cx="4583974" cy="2868425"/>
          </a:xfrm>
          <a:prstGeom prst="rect">
            <a:avLst/>
          </a:prstGeom>
          <a:noFill/>
          <a:ln w="9525" cap="flat" cmpd="sng">
            <a:solidFill>
              <a:schemeClr val="lt2"/>
            </a:solidFill>
            <a:prstDash val="solid"/>
            <a:round/>
            <a:headEnd type="none" w="sm" len="sm"/>
            <a:tailEnd type="none" w="sm" len="sm"/>
          </a:ln>
        </p:spPr>
      </p:pic>
      <p:pic>
        <p:nvPicPr>
          <p:cNvPr id="188" name="Google Shape;188;p27"/>
          <p:cNvPicPr preferRelativeResize="0"/>
          <p:nvPr/>
        </p:nvPicPr>
        <p:blipFill>
          <a:blip r:embed="rId4">
            <a:alphaModFix/>
          </a:blip>
          <a:stretch>
            <a:fillRect/>
          </a:stretch>
        </p:blipFill>
        <p:spPr>
          <a:xfrm>
            <a:off x="4489225" y="717875"/>
            <a:ext cx="4583976" cy="1443125"/>
          </a:xfrm>
          <a:prstGeom prst="rect">
            <a:avLst/>
          </a:prstGeom>
          <a:noFill/>
          <a:ln w="9525" cap="flat" cmpd="sng">
            <a:solidFill>
              <a:schemeClr val="lt2"/>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p:nvPr/>
        </p:nvSpPr>
        <p:spPr>
          <a:xfrm>
            <a:off x="66600" y="111000"/>
            <a:ext cx="9006600" cy="5388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chemeClr val="lt1"/>
                </a:solidFill>
                <a:latin typeface="Proxima Nova"/>
                <a:ea typeface="Proxima Nova"/>
                <a:cs typeface="Proxima Nova"/>
                <a:sym typeface="Proxima Nova"/>
              </a:rPr>
              <a:t>Exploratory Analysis &amp; Visualizations</a:t>
            </a:r>
            <a:endParaRPr sz="2300">
              <a:solidFill>
                <a:schemeClr val="lt1"/>
              </a:solidFill>
              <a:latin typeface="Proxima Nova"/>
              <a:ea typeface="Proxima Nova"/>
              <a:cs typeface="Proxima Nova"/>
              <a:sym typeface="Proxima Nova"/>
            </a:endParaRPr>
          </a:p>
        </p:txBody>
      </p:sp>
      <p:sp>
        <p:nvSpPr>
          <p:cNvPr id="194" name="Google Shape;194;p28"/>
          <p:cNvSpPr txBox="1"/>
          <p:nvPr/>
        </p:nvSpPr>
        <p:spPr>
          <a:xfrm>
            <a:off x="81400" y="717875"/>
            <a:ext cx="8991900" cy="1600408"/>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Question 5 : </a:t>
            </a:r>
            <a:r>
              <a:rPr lang="en" sz="1600" dirty="0">
                <a:solidFill>
                  <a:srgbClr val="666666"/>
                </a:solidFill>
                <a:latin typeface="Proxima Nova"/>
                <a:ea typeface="Proxima Nova"/>
                <a:cs typeface="Proxima Nova"/>
                <a:sym typeface="Proxima Nova"/>
              </a:rPr>
              <a:t>How long the users are in FB(tenure) and based on their Age Group</a:t>
            </a:r>
            <a:endParaRPr sz="1600" dirty="0">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Chart Type : </a:t>
            </a:r>
            <a:r>
              <a:rPr lang="en" sz="1600" dirty="0">
                <a:solidFill>
                  <a:srgbClr val="666666"/>
                </a:solidFill>
                <a:latin typeface="Proxima Nova"/>
                <a:ea typeface="Proxima Nova"/>
                <a:cs typeface="Proxima Nova"/>
                <a:sym typeface="Proxima Nova"/>
              </a:rPr>
              <a:t>BoxPlot</a:t>
            </a:r>
            <a:endParaRPr sz="1600" dirty="0">
              <a:solidFill>
                <a:srgbClr val="666666"/>
              </a:solidFill>
              <a:latin typeface="Proxima Nova"/>
              <a:ea typeface="Proxima Nova"/>
              <a:cs typeface="Proxima Nova"/>
              <a:sym typeface="Proxima Nova"/>
            </a:endParaRPr>
          </a:p>
          <a:p>
            <a:pPr marL="457200" marR="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Findings &amp; Visualizations:</a:t>
            </a:r>
            <a:r>
              <a:rPr lang="en" sz="1600" dirty="0">
                <a:solidFill>
                  <a:srgbClr val="666666"/>
                </a:solidFill>
                <a:latin typeface="Proxima Nova"/>
                <a:ea typeface="Proxima Nova"/>
                <a:cs typeface="Proxima Nova"/>
                <a:sym typeface="Proxima Nova"/>
              </a:rPr>
              <a:t> It shows age group 90-99, 10 year ago started using Facebook for socialising. Even it is surprising to see age group 20-29 where using Facebook almost 6-7 years ago i.e. 2006-2007.</a:t>
            </a:r>
            <a:endParaRPr sz="1600" dirty="0">
              <a:solidFill>
                <a:srgbClr val="666666"/>
              </a:solidFill>
              <a:latin typeface="Proxima Nova"/>
              <a:ea typeface="Proxima Nova"/>
              <a:cs typeface="Proxima Nova"/>
              <a:sym typeface="Proxima Nova"/>
            </a:endParaRPr>
          </a:p>
        </p:txBody>
      </p:sp>
      <p:pic>
        <p:nvPicPr>
          <p:cNvPr id="195" name="Google Shape;195;p28"/>
          <p:cNvPicPr preferRelativeResize="0"/>
          <p:nvPr/>
        </p:nvPicPr>
        <p:blipFill>
          <a:blip r:embed="rId3">
            <a:alphaModFix/>
          </a:blip>
          <a:stretch>
            <a:fillRect/>
          </a:stretch>
        </p:blipFill>
        <p:spPr>
          <a:xfrm>
            <a:off x="73950" y="2415425"/>
            <a:ext cx="8991900" cy="2638425"/>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p:nvPr/>
        </p:nvSpPr>
        <p:spPr>
          <a:xfrm>
            <a:off x="66600" y="111000"/>
            <a:ext cx="9006600" cy="5388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chemeClr val="lt1"/>
                </a:solidFill>
                <a:latin typeface="Proxima Nova"/>
                <a:ea typeface="Proxima Nova"/>
                <a:cs typeface="Proxima Nova"/>
                <a:sym typeface="Proxima Nova"/>
              </a:rPr>
              <a:t>Exploratory Analysis &amp; Visualizations</a:t>
            </a:r>
            <a:endParaRPr sz="2300">
              <a:solidFill>
                <a:schemeClr val="lt1"/>
              </a:solidFill>
              <a:latin typeface="Proxima Nova"/>
              <a:ea typeface="Proxima Nova"/>
              <a:cs typeface="Proxima Nova"/>
              <a:sym typeface="Proxima Nova"/>
            </a:endParaRPr>
          </a:p>
        </p:txBody>
      </p:sp>
      <p:sp>
        <p:nvSpPr>
          <p:cNvPr id="201" name="Google Shape;201;p29"/>
          <p:cNvSpPr txBox="1"/>
          <p:nvPr/>
        </p:nvSpPr>
        <p:spPr>
          <a:xfrm>
            <a:off x="81400" y="717875"/>
            <a:ext cx="4284900" cy="2556054"/>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Question 6 &amp; 7 : </a:t>
            </a:r>
            <a:r>
              <a:rPr lang="en" dirty="0">
                <a:solidFill>
                  <a:srgbClr val="666666"/>
                </a:solidFill>
                <a:latin typeface="Proxima Nova"/>
                <a:ea typeface="Proxima Nova"/>
                <a:cs typeface="Proxima Nova"/>
                <a:sym typeface="Proxima Nova"/>
              </a:rPr>
              <a:t>Which Gender group has initiated more friends request &amp; friends count</a:t>
            </a:r>
            <a:endParaRPr dirty="0">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Chart Type : </a:t>
            </a:r>
            <a:r>
              <a:rPr lang="en" sz="1600" dirty="0">
                <a:solidFill>
                  <a:srgbClr val="666666"/>
                </a:solidFill>
                <a:latin typeface="Proxima Nova"/>
                <a:ea typeface="Proxima Nova"/>
                <a:cs typeface="Proxima Nova"/>
                <a:sym typeface="Proxima Nova"/>
              </a:rPr>
              <a:t>FacetGrid,ScatterPlot</a:t>
            </a:r>
            <a:endParaRPr sz="1600" dirty="0">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Findings &amp; Visualizations: </a:t>
            </a:r>
            <a:r>
              <a:rPr lang="en" sz="1600" dirty="0">
                <a:solidFill>
                  <a:srgbClr val="666666"/>
                </a:solidFill>
                <a:latin typeface="Proxima Nova"/>
                <a:ea typeface="Proxima Nova"/>
                <a:cs typeface="Proxima Nova"/>
                <a:sym typeface="Proxima Nova"/>
              </a:rPr>
              <a:t> </a:t>
            </a:r>
            <a:endParaRPr sz="1600" dirty="0">
              <a:solidFill>
                <a:srgbClr val="666666"/>
              </a:solidFill>
              <a:latin typeface="Proxima Nova"/>
              <a:ea typeface="Proxima Nova"/>
              <a:cs typeface="Proxima Nova"/>
              <a:sym typeface="Proxima Nova"/>
            </a:endParaRPr>
          </a:p>
          <a:p>
            <a:pPr marL="914400" lvl="1" indent="-304800" algn="l" rtl="0">
              <a:lnSpc>
                <a:spcPct val="115000"/>
              </a:lnSpc>
              <a:spcBef>
                <a:spcPts val="0"/>
              </a:spcBef>
              <a:spcAft>
                <a:spcPts val="0"/>
              </a:spcAft>
              <a:buClr>
                <a:srgbClr val="666666"/>
              </a:buClr>
              <a:buSzPts val="1200"/>
              <a:buFont typeface="Proxima Nova"/>
              <a:buChar char="○"/>
            </a:pPr>
            <a:r>
              <a:rPr lang="en" sz="1200" dirty="0">
                <a:solidFill>
                  <a:srgbClr val="666666"/>
                </a:solidFill>
                <a:latin typeface="Proxima Nova"/>
                <a:ea typeface="Proxima Nova"/>
                <a:cs typeface="Proxima Nova"/>
                <a:sym typeface="Proxima Nova"/>
              </a:rPr>
              <a:t>Friendship requests initiated by Male gender is more than female gender.</a:t>
            </a:r>
            <a:endParaRPr sz="1200" dirty="0">
              <a:solidFill>
                <a:srgbClr val="666666"/>
              </a:solidFill>
              <a:latin typeface="Proxima Nova"/>
              <a:ea typeface="Proxima Nova"/>
              <a:cs typeface="Proxima Nova"/>
              <a:sym typeface="Proxima Nova"/>
            </a:endParaRPr>
          </a:p>
          <a:p>
            <a:pPr marL="914400" lvl="1" indent="-304800" algn="l" rtl="0">
              <a:lnSpc>
                <a:spcPct val="115000"/>
              </a:lnSpc>
              <a:spcBef>
                <a:spcPts val="0"/>
              </a:spcBef>
              <a:spcAft>
                <a:spcPts val="0"/>
              </a:spcAft>
              <a:buClr>
                <a:srgbClr val="666666"/>
              </a:buClr>
              <a:buSzPts val="1200"/>
              <a:buFont typeface="Proxima Nova"/>
              <a:buChar char="○"/>
            </a:pPr>
            <a:r>
              <a:rPr lang="en" sz="1200" dirty="0">
                <a:solidFill>
                  <a:srgbClr val="666666"/>
                </a:solidFill>
                <a:latin typeface="Proxima Nova"/>
                <a:ea typeface="Proxima Nova"/>
                <a:cs typeface="Proxima Nova"/>
                <a:sym typeface="Proxima Nova"/>
              </a:rPr>
              <a:t>Maximum friend request generated by Male is 4144 where as Female gender is 3654.</a:t>
            </a:r>
            <a:endParaRPr sz="1200" dirty="0">
              <a:solidFill>
                <a:srgbClr val="666666"/>
              </a:solidFill>
              <a:latin typeface="Proxima Nova"/>
              <a:ea typeface="Proxima Nova"/>
              <a:cs typeface="Proxima Nova"/>
              <a:sym typeface="Proxima Nova"/>
            </a:endParaRPr>
          </a:p>
          <a:p>
            <a:pPr marL="914400" lvl="1" indent="-304800" algn="l" rtl="0">
              <a:lnSpc>
                <a:spcPct val="115000"/>
              </a:lnSpc>
              <a:spcBef>
                <a:spcPts val="0"/>
              </a:spcBef>
              <a:spcAft>
                <a:spcPts val="0"/>
              </a:spcAft>
              <a:buClr>
                <a:srgbClr val="666666"/>
              </a:buClr>
              <a:buSzPts val="1200"/>
              <a:buFont typeface="Proxima Nova"/>
              <a:buChar char="○"/>
            </a:pPr>
            <a:r>
              <a:rPr lang="en" sz="1200" dirty="0">
                <a:solidFill>
                  <a:srgbClr val="666666"/>
                </a:solidFill>
                <a:latin typeface="Proxima Nova"/>
                <a:ea typeface="Proxima Nova"/>
                <a:cs typeface="Proxima Nova"/>
                <a:sym typeface="Proxima Nova"/>
              </a:rPr>
              <a:t>Friendship_initiated and Friend count are in correlation</a:t>
            </a:r>
            <a:endParaRPr sz="1200" dirty="0">
              <a:solidFill>
                <a:srgbClr val="666666"/>
              </a:solidFill>
              <a:latin typeface="Proxima Nova"/>
              <a:ea typeface="Proxima Nova"/>
              <a:cs typeface="Proxima Nova"/>
              <a:sym typeface="Proxima Nova"/>
            </a:endParaRPr>
          </a:p>
        </p:txBody>
      </p:sp>
      <p:pic>
        <p:nvPicPr>
          <p:cNvPr id="202" name="Google Shape;202;p29"/>
          <p:cNvPicPr preferRelativeResize="0"/>
          <p:nvPr/>
        </p:nvPicPr>
        <p:blipFill rotWithShape="1">
          <a:blip r:embed="rId3">
            <a:alphaModFix/>
          </a:blip>
          <a:srcRect t="3993"/>
          <a:stretch/>
        </p:blipFill>
        <p:spPr>
          <a:xfrm>
            <a:off x="4518700" y="2034700"/>
            <a:ext cx="4487875" cy="3012600"/>
          </a:xfrm>
          <a:prstGeom prst="rect">
            <a:avLst/>
          </a:prstGeom>
          <a:noFill/>
          <a:ln w="9525" cap="flat" cmpd="sng">
            <a:solidFill>
              <a:schemeClr val="lt2"/>
            </a:solidFill>
            <a:prstDash val="solid"/>
            <a:round/>
            <a:headEnd type="none" w="sm" len="sm"/>
            <a:tailEnd type="none" w="sm" len="sm"/>
          </a:ln>
        </p:spPr>
      </p:pic>
      <p:sp>
        <p:nvSpPr>
          <p:cNvPr id="203" name="Google Shape;203;p29"/>
          <p:cNvSpPr txBox="1"/>
          <p:nvPr/>
        </p:nvSpPr>
        <p:spPr>
          <a:xfrm>
            <a:off x="7889175" y="3470950"/>
            <a:ext cx="1058100" cy="8004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000" b="1">
                <a:solidFill>
                  <a:srgbClr val="666666"/>
                </a:solidFill>
                <a:latin typeface="Proxima Nova"/>
                <a:ea typeface="Proxima Nova"/>
                <a:cs typeface="Proxima Nova"/>
                <a:sym typeface="Proxima Nova"/>
              </a:rPr>
              <a:t>Gender </a:t>
            </a:r>
            <a:endParaRPr sz="1000" b="1">
              <a:solidFill>
                <a:srgbClr val="666666"/>
              </a:solidFill>
              <a:latin typeface="Proxima Nova"/>
              <a:ea typeface="Proxima Nova"/>
              <a:cs typeface="Proxima Nova"/>
              <a:sym typeface="Proxima Nova"/>
            </a:endParaRPr>
          </a:p>
          <a:p>
            <a:pPr marL="0" marR="0" lvl="0" indent="0" algn="l" rtl="0">
              <a:lnSpc>
                <a:spcPct val="100000"/>
              </a:lnSpc>
              <a:spcBef>
                <a:spcPts val="0"/>
              </a:spcBef>
              <a:spcAft>
                <a:spcPts val="0"/>
              </a:spcAft>
              <a:buNone/>
            </a:pPr>
            <a:r>
              <a:rPr lang="en" sz="1000">
                <a:solidFill>
                  <a:srgbClr val="666666"/>
                </a:solidFill>
                <a:latin typeface="Proxima Nova"/>
                <a:ea typeface="Proxima Nova"/>
                <a:cs typeface="Proxima Nova"/>
                <a:sym typeface="Proxima Nova"/>
              </a:rPr>
              <a:t>0 - Female</a:t>
            </a:r>
            <a:endParaRPr sz="1000">
              <a:solidFill>
                <a:srgbClr val="666666"/>
              </a:solidFill>
              <a:latin typeface="Proxima Nova"/>
              <a:ea typeface="Proxima Nova"/>
              <a:cs typeface="Proxima Nova"/>
              <a:sym typeface="Proxima Nova"/>
            </a:endParaRPr>
          </a:p>
          <a:p>
            <a:pPr marL="0" marR="0" lvl="0" indent="0" algn="l" rtl="0">
              <a:lnSpc>
                <a:spcPct val="100000"/>
              </a:lnSpc>
              <a:spcBef>
                <a:spcPts val="0"/>
              </a:spcBef>
              <a:spcAft>
                <a:spcPts val="0"/>
              </a:spcAft>
              <a:buNone/>
            </a:pPr>
            <a:r>
              <a:rPr lang="en" sz="1000">
                <a:solidFill>
                  <a:srgbClr val="666666"/>
                </a:solidFill>
                <a:latin typeface="Proxima Nova"/>
                <a:ea typeface="Proxima Nova"/>
                <a:cs typeface="Proxima Nova"/>
                <a:sym typeface="Proxima Nova"/>
              </a:rPr>
              <a:t>1 - Male</a:t>
            </a:r>
            <a:endParaRPr sz="1000">
              <a:solidFill>
                <a:srgbClr val="666666"/>
              </a:solidFill>
              <a:latin typeface="Proxima Nova"/>
              <a:ea typeface="Proxima Nova"/>
              <a:cs typeface="Proxima Nova"/>
              <a:sym typeface="Proxima Nova"/>
            </a:endParaRPr>
          </a:p>
          <a:p>
            <a:pPr marL="0" marR="0" lvl="0" indent="0" algn="l" rtl="0">
              <a:lnSpc>
                <a:spcPct val="115000"/>
              </a:lnSpc>
              <a:spcBef>
                <a:spcPts val="0"/>
              </a:spcBef>
              <a:spcAft>
                <a:spcPts val="0"/>
              </a:spcAft>
              <a:buNone/>
            </a:pPr>
            <a:endParaRPr sz="1000" b="1">
              <a:solidFill>
                <a:srgbClr val="666666"/>
              </a:solidFill>
              <a:latin typeface="Proxima Nova"/>
              <a:ea typeface="Proxima Nova"/>
              <a:cs typeface="Proxima Nova"/>
              <a:sym typeface="Proxima Nova"/>
            </a:endParaRPr>
          </a:p>
        </p:txBody>
      </p:sp>
      <p:pic>
        <p:nvPicPr>
          <p:cNvPr id="204" name="Google Shape;204;p29"/>
          <p:cNvPicPr preferRelativeResize="0"/>
          <p:nvPr/>
        </p:nvPicPr>
        <p:blipFill>
          <a:blip r:embed="rId4">
            <a:alphaModFix/>
          </a:blip>
          <a:stretch>
            <a:fillRect/>
          </a:stretch>
        </p:blipFill>
        <p:spPr>
          <a:xfrm>
            <a:off x="4443275" y="686300"/>
            <a:ext cx="4593000" cy="1311900"/>
          </a:xfrm>
          <a:prstGeom prst="rect">
            <a:avLst/>
          </a:prstGeom>
          <a:noFill/>
          <a:ln>
            <a:noFill/>
          </a:ln>
        </p:spPr>
      </p:pic>
      <p:pic>
        <p:nvPicPr>
          <p:cNvPr id="205" name="Google Shape;205;p29"/>
          <p:cNvPicPr preferRelativeResize="0"/>
          <p:nvPr/>
        </p:nvPicPr>
        <p:blipFill rotWithShape="1">
          <a:blip r:embed="rId5">
            <a:alphaModFix/>
          </a:blip>
          <a:srcRect b="4888"/>
          <a:stretch/>
        </p:blipFill>
        <p:spPr>
          <a:xfrm>
            <a:off x="81400" y="3350350"/>
            <a:ext cx="4284900" cy="1696950"/>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p:nvPr/>
        </p:nvSpPr>
        <p:spPr>
          <a:xfrm>
            <a:off x="66600" y="111000"/>
            <a:ext cx="9006600" cy="5388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chemeClr val="lt1"/>
                </a:solidFill>
                <a:latin typeface="Proxima Nova"/>
                <a:ea typeface="Proxima Nova"/>
                <a:cs typeface="Proxima Nova"/>
                <a:sym typeface="Proxima Nova"/>
              </a:rPr>
              <a:t>Exploratory Analysis &amp; Visualizations</a:t>
            </a:r>
            <a:endParaRPr sz="2300">
              <a:solidFill>
                <a:schemeClr val="lt1"/>
              </a:solidFill>
              <a:latin typeface="Proxima Nova"/>
              <a:ea typeface="Proxima Nova"/>
              <a:cs typeface="Proxima Nova"/>
              <a:sym typeface="Proxima Nova"/>
            </a:endParaRPr>
          </a:p>
        </p:txBody>
      </p:sp>
      <p:sp>
        <p:nvSpPr>
          <p:cNvPr id="211" name="Google Shape;211;p30"/>
          <p:cNvSpPr txBox="1"/>
          <p:nvPr/>
        </p:nvSpPr>
        <p:spPr>
          <a:xfrm>
            <a:off x="81400" y="717875"/>
            <a:ext cx="8991900" cy="2025139"/>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Question 8 : </a:t>
            </a:r>
            <a:r>
              <a:rPr lang="en" sz="1600" dirty="0">
                <a:solidFill>
                  <a:srgbClr val="666666"/>
                </a:solidFill>
                <a:latin typeface="Proxima Nova"/>
                <a:ea typeface="Proxima Nova"/>
                <a:cs typeface="Proxima Nova"/>
                <a:sym typeface="Proxima Nova"/>
              </a:rPr>
              <a:t>Which Age group have provided more like (Given &amp; Received)Vs Friend Count</a:t>
            </a:r>
            <a:endParaRPr sz="1350" b="1" dirty="0">
              <a:highlight>
                <a:srgbClr val="FFFFFF"/>
              </a:highlight>
            </a:endParaRPr>
          </a:p>
          <a:p>
            <a:pPr marL="45720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Chart Type : </a:t>
            </a:r>
            <a:r>
              <a:rPr lang="en" sz="1600" dirty="0">
                <a:solidFill>
                  <a:srgbClr val="666666"/>
                </a:solidFill>
                <a:latin typeface="Proxima Nova"/>
                <a:ea typeface="Proxima Nova"/>
                <a:cs typeface="Proxima Nova"/>
                <a:sym typeface="Proxima Nova"/>
              </a:rPr>
              <a:t>Pointplot</a:t>
            </a:r>
            <a:endParaRPr sz="1600" dirty="0">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Findings &amp; Visualizations: </a:t>
            </a:r>
            <a:r>
              <a:rPr lang="en" dirty="0">
                <a:solidFill>
                  <a:srgbClr val="666666"/>
                </a:solidFill>
                <a:latin typeface="Proxima Nova"/>
                <a:ea typeface="Proxima Nova"/>
                <a:cs typeface="Proxima Nova"/>
                <a:sym typeface="Proxima Nova"/>
              </a:rPr>
              <a:t>Friends count for Age group 100 to 110 years is relatively high when compared to users in Age group 30 to 70.</a:t>
            </a:r>
            <a:endParaRPr dirty="0">
              <a:solidFill>
                <a:srgbClr val="666666"/>
              </a:solidFill>
              <a:latin typeface="Proxima Nova"/>
              <a:ea typeface="Proxima Nova"/>
              <a:cs typeface="Proxima Nova"/>
              <a:sym typeface="Proxima Nova"/>
            </a:endParaRPr>
          </a:p>
          <a:p>
            <a:pPr marL="914400" lvl="1" indent="-317500" algn="l" rtl="0">
              <a:lnSpc>
                <a:spcPct val="115000"/>
              </a:lnSpc>
              <a:spcBef>
                <a:spcPts val="0"/>
              </a:spcBef>
              <a:spcAft>
                <a:spcPts val="0"/>
              </a:spcAft>
              <a:buClr>
                <a:srgbClr val="666666"/>
              </a:buClr>
              <a:buSzPts val="1400"/>
              <a:buFont typeface="Proxima Nova"/>
              <a:buChar char="○"/>
            </a:pPr>
            <a:r>
              <a:rPr lang="en" dirty="0">
                <a:solidFill>
                  <a:srgbClr val="666666"/>
                </a:solidFill>
                <a:latin typeface="Proxima Nova"/>
                <a:ea typeface="Proxima Nova"/>
                <a:cs typeface="Proxima Nova"/>
                <a:sym typeface="Proxima Nova"/>
              </a:rPr>
              <a:t>Browser based users given likes are high at age 51-80 where are mobile app based users are </a:t>
            </a:r>
            <a:r>
              <a:rPr lang="en">
                <a:solidFill>
                  <a:srgbClr val="666666"/>
                </a:solidFill>
                <a:latin typeface="Proxima Nova"/>
                <a:ea typeface="Proxima Nova"/>
                <a:cs typeface="Proxima Nova"/>
                <a:sym typeface="Proxima Nova"/>
              </a:rPr>
              <a:t>gradually same for entire </a:t>
            </a:r>
            <a:r>
              <a:rPr lang="en" dirty="0">
                <a:solidFill>
                  <a:srgbClr val="666666"/>
                </a:solidFill>
                <a:latin typeface="Proxima Nova"/>
                <a:ea typeface="Proxima Nova"/>
                <a:cs typeface="Proxima Nova"/>
                <a:sym typeface="Proxima Nova"/>
              </a:rPr>
              <a:t>age except 71-80 and 111-120.</a:t>
            </a:r>
            <a:endParaRPr sz="1600" dirty="0">
              <a:solidFill>
                <a:srgbClr val="666666"/>
              </a:solidFill>
              <a:latin typeface="Proxima Nova"/>
              <a:ea typeface="Proxima Nova"/>
              <a:cs typeface="Proxima Nova"/>
              <a:sym typeface="Proxima Nova"/>
            </a:endParaRPr>
          </a:p>
          <a:p>
            <a:pPr marL="914400" lvl="1" indent="-317500" algn="l" rtl="0">
              <a:lnSpc>
                <a:spcPct val="115000"/>
              </a:lnSpc>
              <a:spcBef>
                <a:spcPts val="0"/>
              </a:spcBef>
              <a:spcAft>
                <a:spcPts val="0"/>
              </a:spcAft>
              <a:buClr>
                <a:srgbClr val="666666"/>
              </a:buClr>
              <a:buSzPts val="1400"/>
              <a:buFont typeface="Proxima Nova"/>
              <a:buChar char="○"/>
            </a:pPr>
            <a:r>
              <a:rPr lang="en" dirty="0">
                <a:solidFill>
                  <a:srgbClr val="666666"/>
                </a:solidFill>
                <a:latin typeface="Proxima Nova"/>
                <a:ea typeface="Proxima Nova"/>
                <a:cs typeface="Proxima Nova"/>
                <a:sym typeface="Proxima Nova"/>
              </a:rPr>
              <a:t>Mobile and Browser based received likes are in correlation for age group 81-110.</a:t>
            </a:r>
            <a:endParaRPr sz="1600" dirty="0">
              <a:solidFill>
                <a:srgbClr val="666666"/>
              </a:solidFill>
              <a:latin typeface="Proxima Nova"/>
              <a:ea typeface="Proxima Nova"/>
              <a:cs typeface="Proxima Nova"/>
              <a:sym typeface="Proxima Nova"/>
            </a:endParaRPr>
          </a:p>
        </p:txBody>
      </p:sp>
      <p:pic>
        <p:nvPicPr>
          <p:cNvPr id="212" name="Google Shape;212;p30"/>
          <p:cNvPicPr preferRelativeResize="0"/>
          <p:nvPr/>
        </p:nvPicPr>
        <p:blipFill>
          <a:blip r:embed="rId3">
            <a:alphaModFix/>
          </a:blip>
          <a:stretch>
            <a:fillRect/>
          </a:stretch>
        </p:blipFill>
        <p:spPr>
          <a:xfrm>
            <a:off x="81400" y="2779150"/>
            <a:ext cx="4373825" cy="2282950"/>
          </a:xfrm>
          <a:prstGeom prst="rect">
            <a:avLst/>
          </a:prstGeom>
          <a:noFill/>
          <a:ln w="9525" cap="flat" cmpd="sng">
            <a:solidFill>
              <a:srgbClr val="999999"/>
            </a:solidFill>
            <a:prstDash val="solid"/>
            <a:round/>
            <a:headEnd type="none" w="sm" len="sm"/>
            <a:tailEnd type="none" w="sm" len="sm"/>
          </a:ln>
        </p:spPr>
      </p:pic>
      <p:pic>
        <p:nvPicPr>
          <p:cNvPr id="213" name="Google Shape;213;p30"/>
          <p:cNvPicPr preferRelativeResize="0"/>
          <p:nvPr/>
        </p:nvPicPr>
        <p:blipFill rotWithShape="1">
          <a:blip r:embed="rId4">
            <a:alphaModFix/>
          </a:blip>
          <a:srcRect r="-2564"/>
          <a:stretch/>
        </p:blipFill>
        <p:spPr>
          <a:xfrm>
            <a:off x="4572000" y="2779150"/>
            <a:ext cx="4501300" cy="2282950"/>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p:nvPr/>
        </p:nvSpPr>
        <p:spPr>
          <a:xfrm>
            <a:off x="66600" y="111000"/>
            <a:ext cx="9006600" cy="5388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chemeClr val="lt1"/>
                </a:solidFill>
                <a:latin typeface="Proxima Nova"/>
                <a:ea typeface="Proxima Nova"/>
                <a:cs typeface="Proxima Nova"/>
                <a:sym typeface="Proxima Nova"/>
              </a:rPr>
              <a:t>Exploratory Analysis &amp; Visualizations</a:t>
            </a:r>
            <a:endParaRPr sz="2300">
              <a:solidFill>
                <a:schemeClr val="lt1"/>
              </a:solidFill>
              <a:latin typeface="Proxima Nova"/>
              <a:ea typeface="Proxima Nova"/>
              <a:cs typeface="Proxima Nova"/>
              <a:sym typeface="Proxima Nova"/>
            </a:endParaRPr>
          </a:p>
        </p:txBody>
      </p:sp>
      <p:sp>
        <p:nvSpPr>
          <p:cNvPr id="219" name="Google Shape;219;p31"/>
          <p:cNvSpPr txBox="1"/>
          <p:nvPr/>
        </p:nvSpPr>
        <p:spPr>
          <a:xfrm>
            <a:off x="81400" y="717875"/>
            <a:ext cx="9006600" cy="38295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Question 8 : </a:t>
            </a:r>
            <a:r>
              <a:rPr lang="en" sz="1600" dirty="0">
                <a:solidFill>
                  <a:srgbClr val="666666"/>
                </a:solidFill>
                <a:latin typeface="Proxima Nova"/>
                <a:ea typeface="Proxima Nova"/>
                <a:cs typeface="Proxima Nova"/>
                <a:sym typeface="Proxima Nova"/>
              </a:rPr>
              <a:t>HeatMap Correlation based on different variables?</a:t>
            </a:r>
            <a:endParaRPr sz="1350" b="1" dirty="0">
              <a:highlight>
                <a:srgbClr val="FFFFFF"/>
              </a:highlight>
            </a:endParaRPr>
          </a:p>
          <a:p>
            <a:pPr marL="457200" marR="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Chart Type : </a:t>
            </a:r>
            <a:r>
              <a:rPr lang="en" sz="1600" dirty="0">
                <a:solidFill>
                  <a:srgbClr val="666666"/>
                </a:solidFill>
                <a:latin typeface="Proxima Nova"/>
                <a:ea typeface="Proxima Nova"/>
                <a:cs typeface="Proxima Nova"/>
                <a:sym typeface="Proxima Nova"/>
              </a:rPr>
              <a:t>Heatmap</a:t>
            </a:r>
            <a:endParaRPr sz="1600" dirty="0">
              <a:solidFill>
                <a:srgbClr val="666666"/>
              </a:solidFill>
              <a:latin typeface="Proxima Nova"/>
              <a:ea typeface="Proxima Nova"/>
              <a:cs typeface="Proxima Nova"/>
              <a:sym typeface="Proxima Nova"/>
            </a:endParaRPr>
          </a:p>
          <a:p>
            <a:pPr marL="457200" marR="0" lvl="0" indent="-330200" algn="l" rtl="0">
              <a:lnSpc>
                <a:spcPct val="115000"/>
              </a:lnSpc>
              <a:spcBef>
                <a:spcPts val="0"/>
              </a:spcBef>
              <a:spcAft>
                <a:spcPts val="0"/>
              </a:spcAft>
              <a:buClr>
                <a:srgbClr val="666666"/>
              </a:buClr>
              <a:buSzPts val="1600"/>
              <a:buFont typeface="Proxima Nova"/>
              <a:buChar char="●"/>
            </a:pPr>
            <a:r>
              <a:rPr lang="en" sz="1600" b="1" dirty="0">
                <a:solidFill>
                  <a:srgbClr val="666666"/>
                </a:solidFill>
                <a:latin typeface="Proxima Nova"/>
                <a:ea typeface="Proxima Nova"/>
                <a:cs typeface="Proxima Nova"/>
                <a:sym typeface="Proxima Nova"/>
              </a:rPr>
              <a:t>Findings &amp; Visualizations: </a:t>
            </a:r>
            <a:endParaRPr sz="1600" b="1" dirty="0">
              <a:solidFill>
                <a:srgbClr val="666666"/>
              </a:solidFill>
              <a:latin typeface="Proxima Nova"/>
              <a:ea typeface="Proxima Nova"/>
              <a:cs typeface="Proxima Nova"/>
              <a:sym typeface="Proxima Nova"/>
            </a:endParaRPr>
          </a:p>
          <a:p>
            <a:pPr marL="914400" marR="0" lvl="1" indent="-330200" algn="l" rtl="0">
              <a:lnSpc>
                <a:spcPct val="115000"/>
              </a:lnSpc>
              <a:spcBef>
                <a:spcPts val="0"/>
              </a:spcBef>
              <a:spcAft>
                <a:spcPts val="0"/>
              </a:spcAft>
              <a:buClr>
                <a:srgbClr val="666666"/>
              </a:buClr>
              <a:buSzPts val="1600"/>
              <a:buFont typeface="Proxima Nova"/>
              <a:buChar char="○"/>
            </a:pPr>
            <a:r>
              <a:rPr lang="en" sz="1600" dirty="0">
                <a:solidFill>
                  <a:srgbClr val="666666"/>
                </a:solidFill>
                <a:latin typeface="Proxima Nova"/>
                <a:ea typeface="Proxima Nova"/>
                <a:cs typeface="Proxima Nova"/>
                <a:sym typeface="Proxima Nova"/>
              </a:rPr>
              <a:t>Heatmap for all columns, it is observed that there are two squares that get my attention:</a:t>
            </a:r>
            <a:endParaRPr sz="1600" dirty="0">
              <a:solidFill>
                <a:srgbClr val="666666"/>
              </a:solidFill>
              <a:latin typeface="Proxima Nova"/>
              <a:ea typeface="Proxima Nova"/>
              <a:cs typeface="Proxima Nova"/>
              <a:sym typeface="Proxima Nova"/>
            </a:endParaRPr>
          </a:p>
          <a:p>
            <a:pPr marL="1371600" marR="0" lvl="2" indent="-330200" algn="l" rtl="0">
              <a:lnSpc>
                <a:spcPct val="115000"/>
              </a:lnSpc>
              <a:spcBef>
                <a:spcPts val="0"/>
              </a:spcBef>
              <a:spcAft>
                <a:spcPts val="0"/>
              </a:spcAft>
              <a:buClr>
                <a:srgbClr val="666666"/>
              </a:buClr>
              <a:buSzPts val="1600"/>
              <a:buFont typeface="Proxima Nova"/>
              <a:buChar char="■"/>
            </a:pPr>
            <a:r>
              <a:rPr lang="en" sz="1600" dirty="0">
                <a:solidFill>
                  <a:srgbClr val="666666"/>
                </a:solidFill>
                <a:latin typeface="Proxima Nova"/>
                <a:ea typeface="Proxima Nova"/>
                <a:cs typeface="Proxima Nova"/>
                <a:sym typeface="Proxima Nova"/>
              </a:rPr>
              <a:t>Friend_Count Vs Friendship_initiated</a:t>
            </a:r>
            <a:endParaRPr sz="1600" dirty="0">
              <a:solidFill>
                <a:srgbClr val="666666"/>
              </a:solidFill>
              <a:latin typeface="Proxima Nova"/>
              <a:ea typeface="Proxima Nova"/>
              <a:cs typeface="Proxima Nova"/>
              <a:sym typeface="Proxima Nova"/>
            </a:endParaRPr>
          </a:p>
          <a:p>
            <a:pPr marL="1371600" marR="0" lvl="2" indent="-330200" algn="l" rtl="0">
              <a:lnSpc>
                <a:spcPct val="115000"/>
              </a:lnSpc>
              <a:spcBef>
                <a:spcPts val="0"/>
              </a:spcBef>
              <a:spcAft>
                <a:spcPts val="0"/>
              </a:spcAft>
              <a:buClr>
                <a:srgbClr val="666666"/>
              </a:buClr>
              <a:buSzPts val="1600"/>
              <a:buFont typeface="Proxima Nova"/>
              <a:buChar char="■"/>
            </a:pPr>
            <a:r>
              <a:rPr lang="en" sz="1600" dirty="0">
                <a:solidFill>
                  <a:srgbClr val="666666"/>
                </a:solidFill>
                <a:latin typeface="Proxima Nova"/>
                <a:ea typeface="Proxima Nova"/>
                <a:cs typeface="Proxima Nova"/>
                <a:sym typeface="Proxima Nova"/>
              </a:rPr>
              <a:t>Variable combination : 'likes' &amp; 'mobile_likes', 'likes' &amp; 'www_likes', 'likes_received' &amp; 'mobile_likes_received', 'likes_received' &amp; 'www_likes_received', 'www_likes_received' &amp; 'mobile_likes_received'</a:t>
            </a:r>
            <a:endParaRPr sz="1600" dirty="0">
              <a:solidFill>
                <a:srgbClr val="666666"/>
              </a:solidFill>
              <a:latin typeface="Proxima Nova"/>
              <a:ea typeface="Proxima Nova"/>
              <a:cs typeface="Proxima Nova"/>
              <a:sym typeface="Proxima Nova"/>
            </a:endParaRPr>
          </a:p>
          <a:p>
            <a:pPr marL="1371600" marR="0" lvl="2" indent="-330200" algn="l" rtl="0">
              <a:lnSpc>
                <a:spcPct val="115000"/>
              </a:lnSpc>
              <a:spcBef>
                <a:spcPts val="0"/>
              </a:spcBef>
              <a:spcAft>
                <a:spcPts val="0"/>
              </a:spcAft>
              <a:buClr>
                <a:srgbClr val="666666"/>
              </a:buClr>
              <a:buSzPts val="1600"/>
              <a:buFont typeface="Proxima Nova"/>
              <a:buChar char="■"/>
            </a:pPr>
            <a:r>
              <a:rPr lang="en" sz="1600" dirty="0">
                <a:solidFill>
                  <a:srgbClr val="666666"/>
                </a:solidFill>
                <a:latin typeface="Proxima Nova"/>
                <a:ea typeface="Proxima Nova"/>
                <a:cs typeface="Proxima Nova"/>
                <a:sym typeface="Proxima Nova"/>
              </a:rPr>
              <a:t>These combination shows how significant the correlation is between these variables. Actually, this correlation is so strong that it can indicate a situation of multicollinearity.</a:t>
            </a:r>
            <a:endParaRPr sz="1600" dirty="0">
              <a:solidFill>
                <a:srgbClr val="666666"/>
              </a:solidFill>
              <a:latin typeface="Proxima Nova"/>
              <a:ea typeface="Proxima Nova"/>
              <a:cs typeface="Proxima Nova"/>
              <a:sym typeface="Proxima Nova"/>
            </a:endParaRPr>
          </a:p>
          <a:p>
            <a:pPr marL="1371600" marR="0" lvl="2" indent="-330200" algn="l" rtl="0">
              <a:lnSpc>
                <a:spcPct val="115000"/>
              </a:lnSpc>
              <a:spcBef>
                <a:spcPts val="0"/>
              </a:spcBef>
              <a:spcAft>
                <a:spcPts val="0"/>
              </a:spcAft>
              <a:buClr>
                <a:srgbClr val="666666"/>
              </a:buClr>
              <a:buSzPts val="1600"/>
              <a:buFont typeface="Proxima Nova"/>
              <a:buChar char="■"/>
            </a:pPr>
            <a:r>
              <a:rPr lang="en" sz="1600" dirty="0">
                <a:solidFill>
                  <a:srgbClr val="666666"/>
                </a:solidFill>
                <a:latin typeface="Proxima Nova"/>
                <a:ea typeface="Proxima Nova"/>
                <a:cs typeface="Proxima Nova"/>
                <a:sym typeface="Proxima Nova"/>
              </a:rPr>
              <a:t>Age and tenure are 50/50 correlated.</a:t>
            </a:r>
            <a:endParaRPr sz="1600" dirty="0">
              <a:solidFill>
                <a:srgbClr val="666666"/>
              </a:solidFill>
              <a:latin typeface="Proxima Nova"/>
              <a:ea typeface="Proxima Nova"/>
              <a:cs typeface="Proxima Nova"/>
              <a:sym typeface="Proxima Nova"/>
            </a:endParaRPr>
          </a:p>
          <a:p>
            <a:pPr marL="457200" lvl="0" indent="0" algn="l" rtl="0">
              <a:lnSpc>
                <a:spcPct val="115000"/>
              </a:lnSpc>
              <a:spcBef>
                <a:spcPts val="0"/>
              </a:spcBef>
              <a:spcAft>
                <a:spcPts val="0"/>
              </a:spcAft>
              <a:buNone/>
            </a:pPr>
            <a:endParaRPr sz="1600" b="1" dirty="0">
              <a:solidFill>
                <a:srgbClr val="666666"/>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p:nvPr/>
        </p:nvSpPr>
        <p:spPr>
          <a:xfrm>
            <a:off x="185050" y="466250"/>
            <a:ext cx="4862400" cy="6618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 sz="3100">
                <a:solidFill>
                  <a:schemeClr val="dk1"/>
                </a:solidFill>
                <a:latin typeface="Proxima Nova"/>
                <a:ea typeface="Proxima Nova"/>
                <a:cs typeface="Proxima Nova"/>
                <a:sym typeface="Proxima Nova"/>
              </a:rPr>
              <a:t>Outline</a:t>
            </a:r>
            <a:endParaRPr sz="4400">
              <a:solidFill>
                <a:schemeClr val="dk1"/>
              </a:solidFill>
              <a:latin typeface="Roboto"/>
              <a:ea typeface="Roboto"/>
              <a:cs typeface="Roboto"/>
              <a:sym typeface="Roboto"/>
            </a:endParaRPr>
          </a:p>
        </p:txBody>
      </p:sp>
      <p:sp>
        <p:nvSpPr>
          <p:cNvPr id="92" name="Google Shape;92;p14"/>
          <p:cNvSpPr txBox="1"/>
          <p:nvPr/>
        </p:nvSpPr>
        <p:spPr>
          <a:xfrm>
            <a:off x="-340425" y="-260575"/>
            <a:ext cx="426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93" name="Google Shape;93;p14"/>
          <p:cNvSpPr txBox="1"/>
          <p:nvPr/>
        </p:nvSpPr>
        <p:spPr>
          <a:xfrm>
            <a:off x="303450" y="1546750"/>
            <a:ext cx="4536600" cy="2954625"/>
          </a:xfrm>
          <a:prstGeom prst="rect">
            <a:avLst/>
          </a:prstGeom>
          <a:noFill/>
          <a:ln>
            <a:noFill/>
          </a:ln>
        </p:spPr>
        <p:txBody>
          <a:bodyPr spcFirstLastPara="1" wrap="square" lIns="91425" tIns="91425" rIns="91425" bIns="91425" anchor="t" anchorCtr="0">
            <a:spAutoFit/>
          </a:bodyPr>
          <a:lstStyle/>
          <a:p>
            <a:pPr marL="457200" lvl="0" indent="-342900" algn="l" rtl="0">
              <a:lnSpc>
                <a:spcPct val="200000"/>
              </a:lnSpc>
              <a:spcBef>
                <a:spcPts val="0"/>
              </a:spcBef>
              <a:spcAft>
                <a:spcPts val="0"/>
              </a:spcAft>
              <a:buClr>
                <a:srgbClr val="3C78D8"/>
              </a:buClr>
              <a:buSzPts val="1800"/>
              <a:buFont typeface="Proxima Nova"/>
              <a:buChar char="●"/>
            </a:pPr>
            <a:r>
              <a:rPr lang="en" sz="1800" dirty="0">
                <a:solidFill>
                  <a:srgbClr val="3C78D8"/>
                </a:solidFill>
                <a:latin typeface="Proxima Nova"/>
                <a:ea typeface="Proxima Nova"/>
                <a:cs typeface="Proxima Nova"/>
                <a:sym typeface="Proxima Nova"/>
              </a:rPr>
              <a:t>Domain &amp; Topic of Project</a:t>
            </a:r>
            <a:endParaRPr sz="1800" dirty="0">
              <a:solidFill>
                <a:srgbClr val="3C78D8"/>
              </a:solidFill>
              <a:latin typeface="Proxima Nova"/>
              <a:ea typeface="Proxima Nova"/>
              <a:cs typeface="Proxima Nova"/>
              <a:sym typeface="Proxima Nova"/>
            </a:endParaRPr>
          </a:p>
          <a:p>
            <a:pPr marL="457200" lvl="0" indent="-342900" algn="l" rtl="0">
              <a:lnSpc>
                <a:spcPct val="200000"/>
              </a:lnSpc>
              <a:spcBef>
                <a:spcPts val="0"/>
              </a:spcBef>
              <a:spcAft>
                <a:spcPts val="0"/>
              </a:spcAft>
              <a:buClr>
                <a:srgbClr val="3C78D8"/>
              </a:buClr>
              <a:buSzPts val="1800"/>
              <a:buFont typeface="Proxima Nova"/>
              <a:buChar char="●"/>
            </a:pPr>
            <a:r>
              <a:rPr lang="en" sz="1800" dirty="0">
                <a:solidFill>
                  <a:srgbClr val="3C78D8"/>
                </a:solidFill>
                <a:latin typeface="Proxima Nova"/>
                <a:ea typeface="Proxima Nova"/>
                <a:cs typeface="Proxima Nova"/>
                <a:sym typeface="Proxima Nova"/>
              </a:rPr>
              <a:t>Introduction to Facebook Data</a:t>
            </a:r>
            <a:endParaRPr sz="1800" dirty="0">
              <a:solidFill>
                <a:srgbClr val="3C78D8"/>
              </a:solidFill>
              <a:latin typeface="Proxima Nova"/>
              <a:ea typeface="Proxima Nova"/>
              <a:cs typeface="Proxima Nova"/>
              <a:sym typeface="Proxima Nova"/>
            </a:endParaRPr>
          </a:p>
          <a:p>
            <a:pPr marL="457200" lvl="0" indent="-342900" algn="l" rtl="0">
              <a:lnSpc>
                <a:spcPct val="200000"/>
              </a:lnSpc>
              <a:spcBef>
                <a:spcPts val="0"/>
              </a:spcBef>
              <a:spcAft>
                <a:spcPts val="0"/>
              </a:spcAft>
              <a:buClr>
                <a:srgbClr val="3C78D8"/>
              </a:buClr>
              <a:buSzPts val="1800"/>
              <a:buFont typeface="Proxima Nova"/>
              <a:buChar char="●"/>
            </a:pPr>
            <a:r>
              <a:rPr lang="en" sz="1800" dirty="0">
                <a:solidFill>
                  <a:srgbClr val="3C78D8"/>
                </a:solidFill>
                <a:latin typeface="Proxima Nova"/>
                <a:ea typeface="Proxima Nova"/>
                <a:cs typeface="Proxima Nova"/>
                <a:sym typeface="Proxima Nova"/>
              </a:rPr>
              <a:t>Data Preparation &amp; Cleaning</a:t>
            </a:r>
            <a:endParaRPr sz="1800" dirty="0">
              <a:solidFill>
                <a:srgbClr val="3C78D8"/>
              </a:solidFill>
              <a:latin typeface="Proxima Nova"/>
              <a:ea typeface="Proxima Nova"/>
              <a:cs typeface="Proxima Nova"/>
              <a:sym typeface="Proxima Nova"/>
            </a:endParaRPr>
          </a:p>
          <a:p>
            <a:pPr marL="457200" lvl="0" indent="-342900" algn="l" rtl="0">
              <a:lnSpc>
                <a:spcPct val="200000"/>
              </a:lnSpc>
              <a:spcBef>
                <a:spcPts val="0"/>
              </a:spcBef>
              <a:spcAft>
                <a:spcPts val="0"/>
              </a:spcAft>
              <a:buClr>
                <a:srgbClr val="3C78D8"/>
              </a:buClr>
              <a:buSzPts val="1800"/>
              <a:buFont typeface="Proxima Nova"/>
              <a:buChar char="●"/>
            </a:pPr>
            <a:r>
              <a:rPr lang="en" sz="1800" dirty="0">
                <a:solidFill>
                  <a:srgbClr val="3C78D8"/>
                </a:solidFill>
                <a:latin typeface="Proxima Nova"/>
                <a:ea typeface="Proxima Nova"/>
                <a:cs typeface="Proxima Nova"/>
                <a:sym typeface="Proxima Nova"/>
              </a:rPr>
              <a:t>Exploratory Analysis and Visualizations</a:t>
            </a:r>
            <a:endParaRPr sz="1800" dirty="0">
              <a:solidFill>
                <a:srgbClr val="3C78D8"/>
              </a:solidFill>
              <a:latin typeface="Proxima Nova"/>
              <a:ea typeface="Proxima Nova"/>
              <a:cs typeface="Proxima Nova"/>
              <a:sym typeface="Proxima Nova"/>
            </a:endParaRPr>
          </a:p>
          <a:p>
            <a:pPr marL="457200" lvl="0" indent="-342900" algn="l" rtl="0">
              <a:lnSpc>
                <a:spcPct val="200000"/>
              </a:lnSpc>
              <a:spcBef>
                <a:spcPts val="0"/>
              </a:spcBef>
              <a:spcAft>
                <a:spcPts val="0"/>
              </a:spcAft>
              <a:buClr>
                <a:srgbClr val="3C78D8"/>
              </a:buClr>
              <a:buSzPts val="1800"/>
              <a:buFont typeface="Proxima Nova"/>
              <a:buChar char="●"/>
            </a:pPr>
            <a:r>
              <a:rPr lang="en" sz="1800" dirty="0">
                <a:solidFill>
                  <a:srgbClr val="3C78D8"/>
                </a:solidFill>
                <a:latin typeface="Proxima Nova"/>
                <a:ea typeface="Proxima Nova"/>
                <a:cs typeface="Proxima Nova"/>
                <a:sym typeface="Proxima Nova"/>
              </a:rPr>
              <a:t>Summary &amp; Conclusion</a:t>
            </a:r>
            <a:endParaRPr dirty="0">
              <a:solidFill>
                <a:srgbClr val="3C78D8"/>
              </a:solidFill>
              <a:latin typeface="Proxima Nova"/>
              <a:ea typeface="Proxima Nova"/>
              <a:cs typeface="Proxima Nova"/>
              <a:sym typeface="Proxima Nova"/>
            </a:endParaRPr>
          </a:p>
        </p:txBody>
      </p:sp>
      <p:pic>
        <p:nvPicPr>
          <p:cNvPr id="94" name="Google Shape;94;p14"/>
          <p:cNvPicPr preferRelativeResize="0"/>
          <p:nvPr/>
        </p:nvPicPr>
        <p:blipFill>
          <a:blip r:embed="rId3">
            <a:alphaModFix/>
          </a:blip>
          <a:stretch>
            <a:fillRect/>
          </a:stretch>
        </p:blipFill>
        <p:spPr>
          <a:xfrm>
            <a:off x="5229225" y="261938"/>
            <a:ext cx="3562350" cy="11144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4553"/>
    </mc:Choice>
    <mc:Fallback xmlns="">
      <p:transition spd="slow" advTm="2455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p:nvPr/>
        </p:nvSpPr>
        <p:spPr>
          <a:xfrm>
            <a:off x="66600" y="111000"/>
            <a:ext cx="9006600" cy="5388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chemeClr val="lt1"/>
                </a:solidFill>
                <a:latin typeface="Proxima Nova"/>
                <a:ea typeface="Proxima Nova"/>
                <a:cs typeface="Proxima Nova"/>
                <a:sym typeface="Proxima Nova"/>
              </a:rPr>
              <a:t>Exploratory Analysis &amp; Visualizations</a:t>
            </a:r>
            <a:endParaRPr sz="2300">
              <a:solidFill>
                <a:schemeClr val="lt1"/>
              </a:solidFill>
              <a:latin typeface="Proxima Nova"/>
              <a:ea typeface="Proxima Nova"/>
              <a:cs typeface="Proxima Nova"/>
              <a:sym typeface="Proxima Nova"/>
            </a:endParaRPr>
          </a:p>
        </p:txBody>
      </p:sp>
      <p:pic>
        <p:nvPicPr>
          <p:cNvPr id="225" name="Google Shape;225;p32"/>
          <p:cNvPicPr preferRelativeResize="0"/>
          <p:nvPr/>
        </p:nvPicPr>
        <p:blipFill>
          <a:blip r:embed="rId3">
            <a:alphaModFix/>
          </a:blip>
          <a:stretch>
            <a:fillRect/>
          </a:stretch>
        </p:blipFill>
        <p:spPr>
          <a:xfrm>
            <a:off x="81400" y="732675"/>
            <a:ext cx="9006599" cy="4292425"/>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9"/>
        <p:cNvGrpSpPr/>
        <p:nvPr/>
      </p:nvGrpSpPr>
      <p:grpSpPr>
        <a:xfrm>
          <a:off x="0" y="0"/>
          <a:ext cx="0" cy="0"/>
          <a:chOff x="0" y="0"/>
          <a:chExt cx="0" cy="0"/>
        </a:xfrm>
      </p:grpSpPr>
      <p:sp>
        <p:nvSpPr>
          <p:cNvPr id="230" name="Google Shape;230;p33"/>
          <p:cNvSpPr txBox="1"/>
          <p:nvPr/>
        </p:nvSpPr>
        <p:spPr>
          <a:xfrm>
            <a:off x="1670850" y="2072225"/>
            <a:ext cx="5802300" cy="661800"/>
          </a:xfrm>
          <a:prstGeom prst="rect">
            <a:avLst/>
          </a:prstGeom>
          <a:no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None/>
            </a:pPr>
            <a:r>
              <a:rPr lang="en" sz="3100">
                <a:solidFill>
                  <a:schemeClr val="lt1"/>
                </a:solidFill>
                <a:latin typeface="Proxima Nova"/>
                <a:ea typeface="Proxima Nova"/>
                <a:cs typeface="Proxima Nova"/>
                <a:sym typeface="Proxima Nova"/>
              </a:rPr>
              <a:t>Summary &amp; Conclusion</a:t>
            </a:r>
            <a:endParaRPr sz="3100">
              <a:solidFill>
                <a:schemeClr val="lt1"/>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4"/>
          <p:cNvSpPr txBox="1"/>
          <p:nvPr/>
        </p:nvSpPr>
        <p:spPr>
          <a:xfrm>
            <a:off x="66600" y="111000"/>
            <a:ext cx="9006600" cy="5388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chemeClr val="lt1"/>
                </a:solidFill>
                <a:latin typeface="Proxima Nova"/>
                <a:ea typeface="Proxima Nova"/>
                <a:cs typeface="Proxima Nova"/>
                <a:sym typeface="Proxima Nova"/>
              </a:rPr>
              <a:t>Summary &amp; Conclusion</a:t>
            </a:r>
            <a:endParaRPr sz="2300">
              <a:solidFill>
                <a:schemeClr val="lt1"/>
              </a:solidFill>
              <a:latin typeface="Proxima Nova"/>
              <a:ea typeface="Proxima Nova"/>
              <a:cs typeface="Proxima Nova"/>
              <a:sym typeface="Proxima Nova"/>
            </a:endParaRPr>
          </a:p>
        </p:txBody>
      </p:sp>
      <p:sp>
        <p:nvSpPr>
          <p:cNvPr id="236" name="Google Shape;236;p34"/>
          <p:cNvSpPr txBox="1"/>
          <p:nvPr/>
        </p:nvSpPr>
        <p:spPr>
          <a:xfrm>
            <a:off x="81400" y="717875"/>
            <a:ext cx="8991900" cy="42189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b="1">
                <a:solidFill>
                  <a:srgbClr val="666666"/>
                </a:solidFill>
                <a:latin typeface="Proxima Nova"/>
                <a:ea typeface="Proxima Nova"/>
                <a:cs typeface="Proxima Nova"/>
                <a:sym typeface="Proxima Nova"/>
              </a:rPr>
              <a:t>Summary:</a:t>
            </a:r>
            <a:endParaRPr sz="1600" b="1">
              <a:solidFill>
                <a:srgbClr val="666666"/>
              </a:solidFill>
              <a:latin typeface="Proxima Nova"/>
              <a:ea typeface="Proxima Nova"/>
              <a:cs typeface="Proxima Nova"/>
              <a:sym typeface="Proxima Nova"/>
            </a:endParaRPr>
          </a:p>
          <a:p>
            <a:pPr marL="457200" lvl="0" indent="-317500" algn="l" rtl="0">
              <a:lnSpc>
                <a:spcPct val="115000"/>
              </a:lnSpc>
              <a:spcBef>
                <a:spcPts val="0"/>
              </a:spcBef>
              <a:spcAft>
                <a:spcPts val="0"/>
              </a:spcAft>
              <a:buClr>
                <a:srgbClr val="666666"/>
              </a:buClr>
              <a:buSzPts val="1400"/>
              <a:buFont typeface="Proxima Nova"/>
              <a:buChar char="●"/>
            </a:pPr>
            <a:r>
              <a:rPr lang="en">
                <a:solidFill>
                  <a:srgbClr val="666666"/>
                </a:solidFill>
                <a:latin typeface="Proxima Nova"/>
                <a:ea typeface="Proxima Nova"/>
                <a:cs typeface="Proxima Nova"/>
                <a:sym typeface="Proxima Nova"/>
              </a:rPr>
              <a:t>Facebook has more number of male user group than female.</a:t>
            </a:r>
            <a:endParaRPr>
              <a:solidFill>
                <a:srgbClr val="666666"/>
              </a:solidFill>
              <a:latin typeface="Proxima Nova"/>
              <a:ea typeface="Proxima Nova"/>
              <a:cs typeface="Proxima Nova"/>
              <a:sym typeface="Proxima Nova"/>
            </a:endParaRPr>
          </a:p>
          <a:p>
            <a:pPr marL="457200" lvl="0" indent="-317500" algn="l" rtl="0">
              <a:lnSpc>
                <a:spcPct val="115000"/>
              </a:lnSpc>
              <a:spcBef>
                <a:spcPts val="0"/>
              </a:spcBef>
              <a:spcAft>
                <a:spcPts val="0"/>
              </a:spcAft>
              <a:buClr>
                <a:srgbClr val="666666"/>
              </a:buClr>
              <a:buSzPts val="1400"/>
              <a:buFont typeface="Proxima Nova"/>
              <a:buChar char="●"/>
            </a:pPr>
            <a:r>
              <a:rPr lang="en">
                <a:solidFill>
                  <a:srgbClr val="666666"/>
                </a:solidFill>
                <a:latin typeface="Proxima Nova"/>
                <a:ea typeface="Proxima Nova"/>
                <a:cs typeface="Proxima Nova"/>
                <a:sym typeface="Proxima Nova"/>
              </a:rPr>
              <a:t>Age group of 20-30 are heavy users of facebook application and this gives an insight that marketing efforts should be focussed on young people who has time and active interest.</a:t>
            </a:r>
            <a:endParaRPr>
              <a:solidFill>
                <a:srgbClr val="666666"/>
              </a:solidFill>
              <a:latin typeface="Proxima Nova"/>
              <a:ea typeface="Proxima Nova"/>
              <a:cs typeface="Proxima Nova"/>
              <a:sym typeface="Proxima Nova"/>
            </a:endParaRPr>
          </a:p>
          <a:p>
            <a:pPr marL="457200" lvl="0" indent="-317500" algn="l" rtl="0">
              <a:lnSpc>
                <a:spcPct val="115000"/>
              </a:lnSpc>
              <a:spcBef>
                <a:spcPts val="0"/>
              </a:spcBef>
              <a:spcAft>
                <a:spcPts val="0"/>
              </a:spcAft>
              <a:buClr>
                <a:srgbClr val="666666"/>
              </a:buClr>
              <a:buSzPts val="1400"/>
              <a:buFont typeface="Proxima Nova"/>
              <a:buChar char="●"/>
            </a:pPr>
            <a:r>
              <a:rPr lang="en">
                <a:solidFill>
                  <a:srgbClr val="666666"/>
                </a:solidFill>
                <a:latin typeface="Proxima Nova"/>
                <a:ea typeface="Proxima Nova"/>
                <a:cs typeface="Proxima Nova"/>
                <a:sym typeface="Proxima Nova"/>
              </a:rPr>
              <a:t>It shows between age of 11 to 30 years users are using facebook twice more than 31 ownwards age group.Facebook used by Male is higher than Female user between 11 to 50 year age but after 51 age onwards female usage is gradually increased in comparison to male population.</a:t>
            </a:r>
            <a:endParaRPr>
              <a:solidFill>
                <a:srgbClr val="666666"/>
              </a:solidFill>
              <a:latin typeface="Proxima Nova"/>
              <a:ea typeface="Proxima Nova"/>
              <a:cs typeface="Proxima Nova"/>
              <a:sym typeface="Proxima Nova"/>
            </a:endParaRPr>
          </a:p>
          <a:p>
            <a:pPr marL="457200" lvl="0" indent="-317500" algn="l" rtl="0">
              <a:lnSpc>
                <a:spcPct val="115000"/>
              </a:lnSpc>
              <a:spcBef>
                <a:spcPts val="0"/>
              </a:spcBef>
              <a:spcAft>
                <a:spcPts val="0"/>
              </a:spcAft>
              <a:buClr>
                <a:srgbClr val="666666"/>
              </a:buClr>
              <a:buSzPts val="1400"/>
              <a:buFont typeface="Proxima Nova"/>
              <a:buChar char="●"/>
            </a:pPr>
            <a:r>
              <a:rPr lang="en">
                <a:solidFill>
                  <a:srgbClr val="666666"/>
                </a:solidFill>
                <a:latin typeface="Proxima Nova"/>
                <a:ea typeface="Proxima Nova"/>
                <a:cs typeface="Proxima Nova"/>
                <a:sym typeface="Proxima Nova"/>
              </a:rPr>
              <a:t>Users have tendency to use facebook more on mobile than web browsers.</a:t>
            </a:r>
            <a:endParaRPr>
              <a:solidFill>
                <a:srgbClr val="666666"/>
              </a:solidFill>
              <a:latin typeface="Proxima Nova"/>
              <a:ea typeface="Proxima Nova"/>
              <a:cs typeface="Proxima Nova"/>
              <a:sym typeface="Proxima Nova"/>
            </a:endParaRPr>
          </a:p>
          <a:p>
            <a:pPr marL="457200" lvl="0" indent="-317500" algn="l" rtl="0">
              <a:lnSpc>
                <a:spcPct val="115000"/>
              </a:lnSpc>
              <a:spcBef>
                <a:spcPts val="0"/>
              </a:spcBef>
              <a:spcAft>
                <a:spcPts val="0"/>
              </a:spcAft>
              <a:buClr>
                <a:srgbClr val="666666"/>
              </a:buClr>
              <a:buSzPts val="1400"/>
              <a:buFont typeface="Proxima Nova"/>
              <a:buChar char="●"/>
            </a:pPr>
            <a:r>
              <a:rPr lang="en">
                <a:solidFill>
                  <a:srgbClr val="666666"/>
                </a:solidFill>
                <a:latin typeface="Proxima Nova"/>
                <a:ea typeface="Proxima Nova"/>
                <a:cs typeface="Proxima Nova"/>
                <a:sym typeface="Proxima Nova"/>
              </a:rPr>
              <a:t>Insight shows age group 90-99, 10 year ago started using Facebook for socialising. Even it is surprising to see age group 20-29 where using Facebook almost 6-7 years ago i.e. 2006-2007.</a:t>
            </a:r>
            <a:endParaRPr>
              <a:solidFill>
                <a:srgbClr val="666666"/>
              </a:solidFill>
              <a:latin typeface="Proxima Nova"/>
              <a:ea typeface="Proxima Nova"/>
              <a:cs typeface="Proxima Nova"/>
              <a:sym typeface="Proxima Nova"/>
            </a:endParaRPr>
          </a:p>
          <a:p>
            <a:pPr marL="457200" lvl="0" indent="-317500" algn="l" rtl="0">
              <a:lnSpc>
                <a:spcPct val="115000"/>
              </a:lnSpc>
              <a:spcBef>
                <a:spcPts val="0"/>
              </a:spcBef>
              <a:spcAft>
                <a:spcPts val="0"/>
              </a:spcAft>
              <a:buClr>
                <a:srgbClr val="666666"/>
              </a:buClr>
              <a:buSzPts val="1400"/>
              <a:buFont typeface="Proxima Nova"/>
              <a:buChar char="●"/>
            </a:pPr>
            <a:r>
              <a:rPr lang="en">
                <a:solidFill>
                  <a:srgbClr val="666666"/>
                </a:solidFill>
                <a:latin typeface="Proxima Nova"/>
                <a:ea typeface="Proxima Nova"/>
                <a:cs typeface="Proxima Nova"/>
                <a:sym typeface="Proxima Nova"/>
              </a:rPr>
              <a:t>FB friend requests initiated by Male users is more than female users.</a:t>
            </a:r>
            <a:endParaRPr>
              <a:solidFill>
                <a:srgbClr val="666666"/>
              </a:solidFill>
              <a:latin typeface="Proxima Nova"/>
              <a:ea typeface="Proxima Nova"/>
              <a:cs typeface="Proxima Nova"/>
              <a:sym typeface="Proxima Nova"/>
            </a:endParaRPr>
          </a:p>
          <a:p>
            <a:pPr marL="457200" lvl="0" indent="-317500" algn="l" rtl="0">
              <a:lnSpc>
                <a:spcPct val="115000"/>
              </a:lnSpc>
              <a:spcBef>
                <a:spcPts val="0"/>
              </a:spcBef>
              <a:spcAft>
                <a:spcPts val="0"/>
              </a:spcAft>
              <a:buClr>
                <a:srgbClr val="666666"/>
              </a:buClr>
              <a:buSzPts val="1400"/>
              <a:buFont typeface="Proxima Nova"/>
              <a:buChar char="●"/>
            </a:pPr>
            <a:r>
              <a:rPr lang="en">
                <a:solidFill>
                  <a:srgbClr val="666666"/>
                </a:solidFill>
                <a:latin typeface="Proxima Nova"/>
                <a:ea typeface="Proxima Nova"/>
                <a:cs typeface="Proxima Nova"/>
                <a:sym typeface="Proxima Nova"/>
              </a:rPr>
              <a:t>In the age group of 81-110,mobile and browser given likes are in high when compared to lower age group.</a:t>
            </a:r>
            <a:endParaRPr>
              <a:solidFill>
                <a:srgbClr val="666666"/>
              </a:solidFill>
              <a:latin typeface="Proxima Nova"/>
              <a:ea typeface="Proxima Nova"/>
              <a:cs typeface="Proxima Nova"/>
              <a:sym typeface="Proxima Nova"/>
            </a:endParaRPr>
          </a:p>
          <a:p>
            <a:pPr marL="457200" lvl="0" indent="-317500" algn="l" rtl="0">
              <a:lnSpc>
                <a:spcPct val="115000"/>
              </a:lnSpc>
              <a:spcBef>
                <a:spcPts val="0"/>
              </a:spcBef>
              <a:spcAft>
                <a:spcPts val="0"/>
              </a:spcAft>
              <a:buClr>
                <a:srgbClr val="666666"/>
              </a:buClr>
              <a:buSzPts val="1400"/>
              <a:buFont typeface="Proxima Nova"/>
              <a:buChar char="●"/>
            </a:pPr>
            <a:r>
              <a:rPr lang="en">
                <a:solidFill>
                  <a:srgbClr val="666666"/>
                </a:solidFill>
                <a:latin typeface="Proxima Nova"/>
                <a:ea typeface="Proxima Nova"/>
                <a:cs typeface="Proxima Nova"/>
                <a:sym typeface="Proxima Nova"/>
              </a:rPr>
              <a:t>Friendship initiated and Friend count are in correlation and similarly the likes (www_likes, mobile_likes, recieved_likes).</a:t>
            </a:r>
            <a:endParaRPr>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a:solidFill>
                  <a:srgbClr val="666666"/>
                </a:solidFill>
                <a:latin typeface="Proxima Nova"/>
                <a:ea typeface="Proxima Nova"/>
                <a:cs typeface="Proxima Nova"/>
                <a:sym typeface="Proxima Nova"/>
              </a:rPr>
              <a:t>Age and Tenure are partially correlated</a:t>
            </a:r>
            <a:r>
              <a:rPr lang="en" sz="1600">
                <a:solidFill>
                  <a:srgbClr val="666666"/>
                </a:solidFill>
                <a:latin typeface="Proxima Nova"/>
                <a:ea typeface="Proxima Nova"/>
                <a:cs typeface="Proxima Nova"/>
                <a:sym typeface="Proxima Nova"/>
              </a:rPr>
              <a:t> and it increase as the age increases.</a:t>
            </a:r>
            <a:endParaRPr sz="1600">
              <a:solidFill>
                <a:srgbClr val="666666"/>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sz="1600">
              <a:solidFill>
                <a:srgbClr val="666666"/>
              </a:solidFill>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5"/>
          <p:cNvSpPr txBox="1"/>
          <p:nvPr/>
        </p:nvSpPr>
        <p:spPr>
          <a:xfrm>
            <a:off x="66600" y="111000"/>
            <a:ext cx="9006600" cy="5388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chemeClr val="lt1"/>
                </a:solidFill>
                <a:latin typeface="Proxima Nova"/>
                <a:ea typeface="Proxima Nova"/>
                <a:cs typeface="Proxima Nova"/>
                <a:sym typeface="Proxima Nova"/>
              </a:rPr>
              <a:t>Summary &amp; Conclusion</a:t>
            </a:r>
            <a:endParaRPr sz="2300">
              <a:solidFill>
                <a:schemeClr val="lt1"/>
              </a:solidFill>
              <a:latin typeface="Proxima Nova"/>
              <a:ea typeface="Proxima Nova"/>
              <a:cs typeface="Proxima Nova"/>
              <a:sym typeface="Proxima Nova"/>
            </a:endParaRPr>
          </a:p>
        </p:txBody>
      </p:sp>
      <p:sp>
        <p:nvSpPr>
          <p:cNvPr id="242" name="Google Shape;242;p35"/>
          <p:cNvSpPr txBox="1"/>
          <p:nvPr/>
        </p:nvSpPr>
        <p:spPr>
          <a:xfrm>
            <a:off x="81400" y="717875"/>
            <a:ext cx="8991900" cy="24135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b="1">
                <a:solidFill>
                  <a:srgbClr val="666666"/>
                </a:solidFill>
                <a:latin typeface="Proxima Nova"/>
                <a:ea typeface="Proxima Nova"/>
                <a:cs typeface="Proxima Nova"/>
                <a:sym typeface="Proxima Nova"/>
              </a:rPr>
              <a:t>Conclusion:</a:t>
            </a:r>
            <a:endParaRPr sz="1600" b="1">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sz="1600">
                <a:solidFill>
                  <a:srgbClr val="666666"/>
                </a:solidFill>
                <a:latin typeface="Proxima Nova"/>
                <a:ea typeface="Proxima Nova"/>
                <a:cs typeface="Proxima Nova"/>
                <a:sym typeface="Proxima Nova"/>
              </a:rPr>
              <a:t>Market more female oriented products to promote Facebook with female genders.</a:t>
            </a:r>
            <a:endParaRPr sz="1600">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sz="1600">
                <a:solidFill>
                  <a:srgbClr val="666666"/>
                </a:solidFill>
                <a:latin typeface="Proxima Nova"/>
                <a:ea typeface="Proxima Nova"/>
                <a:cs typeface="Proxima Nova"/>
                <a:sym typeface="Proxima Nova"/>
              </a:rPr>
              <a:t>Market more education materials for teenagers in age group 20-30.</a:t>
            </a:r>
            <a:endParaRPr sz="1600">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sz="1600">
                <a:solidFill>
                  <a:srgbClr val="666666"/>
                </a:solidFill>
                <a:latin typeface="Proxima Nova"/>
                <a:ea typeface="Proxima Nova"/>
                <a:cs typeface="Proxima Nova"/>
                <a:sym typeface="Proxima Nova"/>
              </a:rPr>
              <a:t>Since Male Friend initiated and friend count is high, it looks Male user group are open to have new friends and accept new friends. </a:t>
            </a:r>
            <a:endParaRPr sz="1600">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sz="1600">
                <a:solidFill>
                  <a:srgbClr val="666666"/>
                </a:solidFill>
                <a:latin typeface="Proxima Nova"/>
                <a:ea typeface="Proxima Nova"/>
                <a:cs typeface="Proxima Nova"/>
                <a:sym typeface="Proxima Nova"/>
              </a:rPr>
              <a:t>Since the mobile user base is high, Facebook should focus more on UI design on Mobile apps to keep the users engaged and it will increase the revenue of FB in form of sponsored ad clicks.</a:t>
            </a:r>
            <a:endParaRPr sz="1600">
              <a:solidFill>
                <a:srgbClr val="666666"/>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p:nvPr/>
        </p:nvSpPr>
        <p:spPr>
          <a:xfrm>
            <a:off x="-103600" y="-162825"/>
            <a:ext cx="4262700" cy="49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248" name="Google Shape;248;p36"/>
          <p:cNvSpPr txBox="1"/>
          <p:nvPr/>
        </p:nvSpPr>
        <p:spPr>
          <a:xfrm>
            <a:off x="2138800" y="1909400"/>
            <a:ext cx="46476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b="1">
                <a:solidFill>
                  <a:schemeClr val="dk1"/>
                </a:solidFill>
                <a:latin typeface="Proxima Nova"/>
                <a:ea typeface="Proxima Nova"/>
                <a:cs typeface="Proxima Nova"/>
                <a:sym typeface="Proxima Nova"/>
              </a:rPr>
              <a:t>Thank You !!</a:t>
            </a:r>
            <a:endParaRPr sz="4800" b="1">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8"/>
        <p:cNvGrpSpPr/>
        <p:nvPr/>
      </p:nvGrpSpPr>
      <p:grpSpPr>
        <a:xfrm>
          <a:off x="0" y="0"/>
          <a:ext cx="0" cy="0"/>
          <a:chOff x="0" y="0"/>
          <a:chExt cx="0" cy="0"/>
        </a:xfrm>
      </p:grpSpPr>
      <p:sp>
        <p:nvSpPr>
          <p:cNvPr id="99" name="Google Shape;99;p15"/>
          <p:cNvSpPr txBox="1"/>
          <p:nvPr/>
        </p:nvSpPr>
        <p:spPr>
          <a:xfrm>
            <a:off x="1670850" y="2072225"/>
            <a:ext cx="5802300" cy="661800"/>
          </a:xfrm>
          <a:prstGeom prst="rect">
            <a:avLst/>
          </a:prstGeom>
          <a:no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None/>
            </a:pPr>
            <a:r>
              <a:rPr lang="en" sz="3100">
                <a:solidFill>
                  <a:schemeClr val="lt1"/>
                </a:solidFill>
                <a:latin typeface="Proxima Nova"/>
                <a:ea typeface="Proxima Nova"/>
                <a:cs typeface="Proxima Nova"/>
                <a:sym typeface="Proxima Nova"/>
              </a:rPr>
              <a:t>Domain &amp; Topic of Project</a:t>
            </a:r>
            <a:endParaRPr sz="3100">
              <a:solidFill>
                <a:schemeClr val="lt1"/>
              </a:solidFill>
              <a:latin typeface="Proxima Nova"/>
              <a:ea typeface="Proxima Nova"/>
              <a:cs typeface="Proxima Nova"/>
              <a:sym typeface="Proxima Nova"/>
            </a:endParaRPr>
          </a:p>
        </p:txBody>
      </p:sp>
    </p:spTree>
  </p:cSld>
  <p:clrMapOvr>
    <a:masterClrMapping/>
  </p:clrMapOvr>
  <mc:AlternateContent xmlns:mc="http://schemas.openxmlformats.org/markup-compatibility/2006" xmlns:p14="http://schemas.microsoft.com/office/powerpoint/2010/main">
    <mc:Choice Requires="p14">
      <p:transition spd="slow" p14:dur="2000" advTm="2935"/>
    </mc:Choice>
    <mc:Fallback xmlns="">
      <p:transition spd="slow" advTm="293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p:nvPr/>
        </p:nvSpPr>
        <p:spPr>
          <a:xfrm>
            <a:off x="66600" y="111000"/>
            <a:ext cx="9006600" cy="5388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chemeClr val="lt1"/>
                </a:solidFill>
                <a:latin typeface="Proxima Nova"/>
                <a:ea typeface="Proxima Nova"/>
                <a:cs typeface="Proxima Nova"/>
                <a:sym typeface="Proxima Nova"/>
              </a:rPr>
              <a:t>Domain &amp; Topic of Project</a:t>
            </a:r>
            <a:endParaRPr sz="2300">
              <a:solidFill>
                <a:schemeClr val="lt1"/>
              </a:solidFill>
              <a:latin typeface="Proxima Nova"/>
              <a:ea typeface="Proxima Nova"/>
              <a:cs typeface="Proxima Nova"/>
              <a:sym typeface="Proxima Nova"/>
            </a:endParaRPr>
          </a:p>
        </p:txBody>
      </p:sp>
      <p:sp>
        <p:nvSpPr>
          <p:cNvPr id="105" name="Google Shape;105;p16"/>
          <p:cNvSpPr txBox="1"/>
          <p:nvPr/>
        </p:nvSpPr>
        <p:spPr>
          <a:xfrm>
            <a:off x="81400" y="717875"/>
            <a:ext cx="8991900" cy="43959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rgbClr val="666666"/>
              </a:buClr>
              <a:buSzPts val="1600"/>
              <a:buFont typeface="Proxima Nova"/>
              <a:buChar char="●"/>
            </a:pPr>
            <a:r>
              <a:rPr lang="en" sz="1600">
                <a:solidFill>
                  <a:srgbClr val="666666"/>
                </a:solidFill>
                <a:latin typeface="Proxima Nova"/>
                <a:ea typeface="Proxima Nova"/>
                <a:cs typeface="Proxima Nova"/>
                <a:sym typeface="Proxima Nova"/>
              </a:rPr>
              <a:t>The Topic of Project is </a:t>
            </a:r>
            <a:r>
              <a:rPr lang="en" sz="1600" b="1">
                <a:solidFill>
                  <a:srgbClr val="666666"/>
                </a:solidFill>
                <a:latin typeface="Proxima Nova"/>
                <a:ea typeface="Proxima Nova"/>
                <a:cs typeface="Proxima Nova"/>
                <a:sym typeface="Proxima Nova"/>
              </a:rPr>
              <a:t>Facebook Data </a:t>
            </a:r>
            <a:r>
              <a:rPr lang="en" sz="1600">
                <a:solidFill>
                  <a:srgbClr val="666666"/>
                </a:solidFill>
                <a:latin typeface="Proxima Nova"/>
                <a:ea typeface="Proxima Nova"/>
                <a:cs typeface="Proxima Nova"/>
                <a:sym typeface="Proxima Nova"/>
              </a:rPr>
              <a:t>provided by INSAID team</a:t>
            </a:r>
            <a:endParaRPr sz="1600">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sz="1600">
                <a:solidFill>
                  <a:srgbClr val="666666"/>
                </a:solidFill>
                <a:latin typeface="Proxima Nova"/>
                <a:ea typeface="Proxima Nova"/>
                <a:cs typeface="Proxima Nova"/>
                <a:sym typeface="Proxima Nova"/>
              </a:rPr>
              <a:t>Domain of the project Dataset is </a:t>
            </a:r>
            <a:r>
              <a:rPr lang="en" sz="1600" b="1">
                <a:solidFill>
                  <a:srgbClr val="666666"/>
                </a:solidFill>
                <a:latin typeface="Proxima Nova"/>
                <a:ea typeface="Proxima Nova"/>
                <a:cs typeface="Proxima Nova"/>
                <a:sym typeface="Proxima Nova"/>
              </a:rPr>
              <a:t>Social Networking.</a:t>
            </a:r>
            <a:r>
              <a:rPr lang="en" sz="1600">
                <a:solidFill>
                  <a:srgbClr val="666666"/>
                </a:solidFill>
                <a:latin typeface="Proxima Nova"/>
                <a:ea typeface="Proxima Nova"/>
                <a:cs typeface="Proxima Nova"/>
                <a:sym typeface="Proxima Nova"/>
              </a:rPr>
              <a:t>The data from the project is corresponds to a typical dataset of Facebook.</a:t>
            </a:r>
            <a:endParaRPr sz="1600">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sz="1600">
                <a:solidFill>
                  <a:srgbClr val="666666"/>
                </a:solidFill>
                <a:latin typeface="Proxima Nova"/>
                <a:ea typeface="Proxima Nova"/>
                <a:cs typeface="Proxima Nova"/>
                <a:sym typeface="Proxima Nova"/>
              </a:rPr>
              <a:t> Facebook, Inc., is an American technology based in Menlo Park, California. It was founded by Mark Zuckerberg, along with his fellow roommates and students at Harvard College, who were Eduardo Saverin, Andrew McCollum, Dustin Moskovitz and Chris Hughes, originally as the</a:t>
            </a:r>
            <a:r>
              <a:rPr lang="en" sz="1600" b="1">
                <a:solidFill>
                  <a:srgbClr val="666666"/>
                </a:solidFill>
                <a:latin typeface="Proxima Nova"/>
                <a:ea typeface="Proxima Nova"/>
                <a:cs typeface="Proxima Nova"/>
                <a:sym typeface="Proxima Nova"/>
              </a:rPr>
              <a:t>”Facebook.com”</a:t>
            </a:r>
            <a:r>
              <a:rPr lang="en" sz="1600">
                <a:solidFill>
                  <a:srgbClr val="666666"/>
                </a:solidFill>
                <a:latin typeface="Proxima Nova"/>
                <a:ea typeface="Proxima Nova"/>
                <a:cs typeface="Proxima Nova"/>
                <a:sym typeface="Proxima Nova"/>
              </a:rPr>
              <a:t>—today's </a:t>
            </a:r>
            <a:r>
              <a:rPr lang="en" sz="1600" b="1">
                <a:solidFill>
                  <a:srgbClr val="666666"/>
                </a:solidFill>
                <a:latin typeface="Proxima Nova"/>
                <a:ea typeface="Proxima Nova"/>
                <a:cs typeface="Proxima Nova"/>
                <a:sym typeface="Proxima Nova"/>
              </a:rPr>
              <a:t>“Facebook”</a:t>
            </a:r>
            <a:r>
              <a:rPr lang="en" sz="1600">
                <a:solidFill>
                  <a:srgbClr val="666666"/>
                </a:solidFill>
                <a:latin typeface="Proxima Nova"/>
                <a:ea typeface="Proxima Nova"/>
                <a:cs typeface="Proxima Nova"/>
                <a:sym typeface="Proxima Nova"/>
              </a:rPr>
              <a:t>, a popular global social networking service.</a:t>
            </a:r>
            <a:endParaRPr sz="1600">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sz="1600">
                <a:solidFill>
                  <a:srgbClr val="666666"/>
                </a:solidFill>
                <a:latin typeface="Proxima Nova"/>
                <a:ea typeface="Proxima Nova"/>
                <a:cs typeface="Proxima Nova"/>
                <a:sym typeface="Proxima Nova"/>
              </a:rPr>
              <a:t>Facebook, is accessible from large number of devices Mobile - Android, IOS phones and also accessible through internet via browsers.</a:t>
            </a:r>
            <a:endParaRPr sz="1600">
              <a:solidFill>
                <a:srgbClr val="666666"/>
              </a:solidFill>
              <a:latin typeface="Proxima Nova"/>
              <a:ea typeface="Proxima Nova"/>
              <a:cs typeface="Proxima Nova"/>
              <a:sym typeface="Proxima Nova"/>
            </a:endParaRPr>
          </a:p>
          <a:p>
            <a:pPr marL="457200" lvl="0" indent="-317500" algn="l" rtl="0">
              <a:lnSpc>
                <a:spcPct val="115000"/>
              </a:lnSpc>
              <a:spcBef>
                <a:spcPts val="0"/>
              </a:spcBef>
              <a:spcAft>
                <a:spcPts val="0"/>
              </a:spcAft>
              <a:buSzPts val="1400"/>
              <a:buChar char="●"/>
            </a:pPr>
            <a:r>
              <a:rPr lang="en" sz="1600">
                <a:solidFill>
                  <a:srgbClr val="666666"/>
                </a:solidFill>
                <a:latin typeface="Proxima Nova"/>
                <a:ea typeface="Proxima Nova"/>
                <a:cs typeface="Proxima Nova"/>
                <a:sym typeface="Proxima Nova"/>
              </a:rPr>
              <a:t>Facebook requires user to be at least 13 years old before they can create an account (in some jurisdictions, this age limit may be higher)</a:t>
            </a:r>
            <a:r>
              <a:rPr lang="en" sz="1300">
                <a:solidFill>
                  <a:srgbClr val="050505"/>
                </a:solidFill>
                <a:highlight>
                  <a:srgbClr val="FFFFFF"/>
                </a:highlight>
              </a:rPr>
              <a:t>.</a:t>
            </a:r>
            <a:endParaRPr sz="1300">
              <a:solidFill>
                <a:srgbClr val="050505"/>
              </a:solidFill>
              <a:highlight>
                <a:srgbClr val="FFFFFF"/>
              </a:highlight>
            </a:endParaRPr>
          </a:p>
          <a:p>
            <a:pPr marL="457200" lvl="0" indent="-330200" algn="l" rtl="0">
              <a:lnSpc>
                <a:spcPct val="115000"/>
              </a:lnSpc>
              <a:spcBef>
                <a:spcPts val="0"/>
              </a:spcBef>
              <a:spcAft>
                <a:spcPts val="0"/>
              </a:spcAft>
              <a:buClr>
                <a:srgbClr val="666666"/>
              </a:buClr>
              <a:buSzPts val="1600"/>
              <a:buFont typeface="Proxima Nova"/>
              <a:buChar char="●"/>
            </a:pPr>
            <a:r>
              <a:rPr lang="en" sz="1600">
                <a:solidFill>
                  <a:srgbClr val="666666"/>
                </a:solidFill>
                <a:latin typeface="Proxima Nova"/>
                <a:ea typeface="Proxima Nova"/>
                <a:cs typeface="Proxima Nova"/>
                <a:sym typeface="Proxima Nova"/>
              </a:rPr>
              <a:t>Once Facebook account is created, users can add other users as “friends”, exchange messages, share story,photos, videos, and receive notification of activity.</a:t>
            </a:r>
            <a:endParaRPr sz="1600">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sz="1600">
                <a:solidFill>
                  <a:srgbClr val="666666"/>
                </a:solidFill>
                <a:latin typeface="Proxima Nova"/>
                <a:ea typeface="Proxima Nova"/>
                <a:cs typeface="Proxima Nova"/>
                <a:sym typeface="Proxima Nova"/>
              </a:rPr>
              <a:t>During Crisis Period, Facebook helped a users to check another users (family/friends) are they safe by having them marking “I’mSafe”.</a:t>
            </a:r>
            <a:endParaRPr sz="1600">
              <a:solidFill>
                <a:srgbClr val="666666"/>
              </a:solidFill>
              <a:latin typeface="Proxima Nova"/>
              <a:ea typeface="Proxima Nova"/>
              <a:cs typeface="Proxima Nova"/>
              <a:sym typeface="Proxima Nova"/>
            </a:endParaRPr>
          </a:p>
        </p:txBody>
      </p:sp>
    </p:spTree>
  </p:cSld>
  <p:clrMapOvr>
    <a:masterClrMapping/>
  </p:clrMapOvr>
  <mc:AlternateContent xmlns:mc="http://schemas.openxmlformats.org/markup-compatibility/2006" xmlns:p14="http://schemas.microsoft.com/office/powerpoint/2010/main">
    <mc:Choice Requires="p14">
      <p:transition spd="slow" p14:dur="2000" advTm="126093"/>
    </mc:Choice>
    <mc:Fallback xmlns="">
      <p:transition spd="slow" advTm="12609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9"/>
        <p:cNvGrpSpPr/>
        <p:nvPr/>
      </p:nvGrpSpPr>
      <p:grpSpPr>
        <a:xfrm>
          <a:off x="0" y="0"/>
          <a:ext cx="0" cy="0"/>
          <a:chOff x="0" y="0"/>
          <a:chExt cx="0" cy="0"/>
        </a:xfrm>
      </p:grpSpPr>
      <p:sp>
        <p:nvSpPr>
          <p:cNvPr id="110" name="Google Shape;110;p17"/>
          <p:cNvSpPr txBox="1"/>
          <p:nvPr/>
        </p:nvSpPr>
        <p:spPr>
          <a:xfrm>
            <a:off x="1670850" y="2072225"/>
            <a:ext cx="5802300" cy="661800"/>
          </a:xfrm>
          <a:prstGeom prst="rect">
            <a:avLst/>
          </a:prstGeom>
          <a:no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None/>
            </a:pPr>
            <a:r>
              <a:rPr lang="en" sz="3100">
                <a:solidFill>
                  <a:schemeClr val="lt1"/>
                </a:solidFill>
                <a:latin typeface="Proxima Nova"/>
                <a:ea typeface="Proxima Nova"/>
                <a:cs typeface="Proxima Nova"/>
                <a:sym typeface="Proxima Nova"/>
              </a:rPr>
              <a:t>Introduction to Facebook Data</a:t>
            </a:r>
            <a:endParaRPr sz="3100">
              <a:solidFill>
                <a:schemeClr val="lt1"/>
              </a:solidFill>
              <a:latin typeface="Proxima Nova"/>
              <a:ea typeface="Proxima Nova"/>
              <a:cs typeface="Proxima Nova"/>
              <a:sym typeface="Proxima Nova"/>
            </a:endParaRPr>
          </a:p>
        </p:txBody>
      </p:sp>
    </p:spTree>
  </p:cSld>
  <p:clrMapOvr>
    <a:masterClrMapping/>
  </p:clrMapOvr>
  <mc:AlternateContent xmlns:mc="http://schemas.openxmlformats.org/markup-compatibility/2006" xmlns:p14="http://schemas.microsoft.com/office/powerpoint/2010/main">
    <mc:Choice Requires="p14">
      <p:transition spd="slow" p14:dur="2000" advTm="2517"/>
    </mc:Choice>
    <mc:Fallback xmlns="">
      <p:transition spd="slow" advTm="251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p:nvPr/>
        </p:nvSpPr>
        <p:spPr>
          <a:xfrm>
            <a:off x="66600" y="111000"/>
            <a:ext cx="9006600" cy="5388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chemeClr val="lt1"/>
                </a:solidFill>
                <a:latin typeface="Proxima Nova"/>
                <a:ea typeface="Proxima Nova"/>
                <a:cs typeface="Proxima Nova"/>
                <a:sym typeface="Proxima Nova"/>
              </a:rPr>
              <a:t>Introduction to Facebook Data</a:t>
            </a:r>
            <a:endParaRPr sz="2300">
              <a:solidFill>
                <a:schemeClr val="lt1"/>
              </a:solidFill>
              <a:latin typeface="Proxima Nova"/>
              <a:ea typeface="Proxima Nova"/>
              <a:cs typeface="Proxima Nova"/>
              <a:sym typeface="Proxima Nova"/>
            </a:endParaRPr>
          </a:p>
        </p:txBody>
      </p:sp>
      <p:sp>
        <p:nvSpPr>
          <p:cNvPr id="116" name="Google Shape;116;p18"/>
          <p:cNvSpPr txBox="1"/>
          <p:nvPr/>
        </p:nvSpPr>
        <p:spPr>
          <a:xfrm>
            <a:off x="81400" y="717875"/>
            <a:ext cx="4425600" cy="2154900"/>
          </a:xfrm>
          <a:prstGeom prst="rect">
            <a:avLst/>
          </a:prstGeom>
          <a:noFill/>
          <a:ln>
            <a:noFill/>
          </a:ln>
        </p:spPr>
        <p:txBody>
          <a:bodyPr spcFirstLastPara="1" wrap="square" lIns="91425" tIns="91425" rIns="91425" bIns="91425" anchor="t" anchorCtr="0">
            <a:spAutoFit/>
          </a:bodyPr>
          <a:lstStyle/>
          <a:p>
            <a:pPr marL="457200" lvl="0" indent="-330200" algn="l" rtl="0">
              <a:lnSpc>
                <a:spcPct val="100000"/>
              </a:lnSpc>
              <a:spcBef>
                <a:spcPts val="0"/>
              </a:spcBef>
              <a:spcAft>
                <a:spcPts val="0"/>
              </a:spcAft>
              <a:buClr>
                <a:srgbClr val="666666"/>
              </a:buClr>
              <a:buSzPts val="1600"/>
              <a:buFont typeface="Proxima Nova"/>
              <a:buChar char="●"/>
            </a:pPr>
            <a:r>
              <a:rPr lang="en" sz="1600">
                <a:solidFill>
                  <a:srgbClr val="666666"/>
                </a:solidFill>
                <a:latin typeface="Proxima Nova"/>
                <a:ea typeface="Proxima Nova"/>
                <a:cs typeface="Proxima Nova"/>
                <a:sym typeface="Proxima Nova"/>
              </a:rPr>
              <a:t>Facebook Data consists of typical dataset at </a:t>
            </a:r>
            <a:r>
              <a:rPr lang="en" sz="1600" b="1">
                <a:solidFill>
                  <a:srgbClr val="666666"/>
                </a:solidFill>
                <a:latin typeface="Proxima Nova"/>
                <a:ea typeface="Proxima Nova"/>
                <a:cs typeface="Proxima Nova"/>
                <a:sym typeface="Proxima Nova"/>
              </a:rPr>
              <a:t>social networking</a:t>
            </a:r>
            <a:r>
              <a:rPr lang="en" sz="1600">
                <a:solidFill>
                  <a:srgbClr val="666666"/>
                </a:solidFill>
                <a:latin typeface="Proxima Nova"/>
                <a:ea typeface="Proxima Nova"/>
                <a:cs typeface="Proxima Nova"/>
                <a:sym typeface="Proxima Nova"/>
              </a:rPr>
              <a:t> site</a:t>
            </a:r>
            <a:endParaRPr sz="1600">
              <a:solidFill>
                <a:srgbClr val="666666"/>
              </a:solidFill>
              <a:latin typeface="Proxima Nova"/>
              <a:ea typeface="Proxima Nova"/>
              <a:cs typeface="Proxima Nova"/>
              <a:sym typeface="Proxima Nova"/>
            </a:endParaRPr>
          </a:p>
          <a:p>
            <a:pPr marL="457200" lvl="0" indent="-330200" algn="l" rtl="0">
              <a:lnSpc>
                <a:spcPct val="100000"/>
              </a:lnSpc>
              <a:spcBef>
                <a:spcPts val="0"/>
              </a:spcBef>
              <a:spcAft>
                <a:spcPts val="0"/>
              </a:spcAft>
              <a:buClr>
                <a:srgbClr val="666666"/>
              </a:buClr>
              <a:buSzPts val="1600"/>
              <a:buFont typeface="Proxima Nova"/>
              <a:buChar char="●"/>
            </a:pPr>
            <a:r>
              <a:rPr lang="en" sz="1600" b="1">
                <a:solidFill>
                  <a:srgbClr val="666666"/>
                </a:solidFill>
                <a:latin typeface="Proxima Nova"/>
                <a:ea typeface="Proxima Nova"/>
                <a:cs typeface="Proxima Nova"/>
                <a:sym typeface="Proxima Nova"/>
              </a:rPr>
              <a:t>Goal : </a:t>
            </a:r>
            <a:r>
              <a:rPr lang="en" sz="1600">
                <a:solidFill>
                  <a:srgbClr val="666666"/>
                </a:solidFill>
                <a:latin typeface="Proxima Nova"/>
                <a:ea typeface="Proxima Nova"/>
                <a:cs typeface="Proxima Nova"/>
                <a:sym typeface="Proxima Nova"/>
              </a:rPr>
              <a:t>Analyse and understand the behaviour of users &amp; demographics.</a:t>
            </a:r>
            <a:endParaRPr sz="1600">
              <a:solidFill>
                <a:srgbClr val="666666"/>
              </a:solidFill>
              <a:latin typeface="Proxima Nova"/>
              <a:ea typeface="Proxima Nova"/>
              <a:cs typeface="Proxima Nova"/>
              <a:sym typeface="Proxima Nova"/>
            </a:endParaRPr>
          </a:p>
          <a:p>
            <a:pPr marL="457200" lvl="0" indent="-330200" algn="l" rtl="0">
              <a:lnSpc>
                <a:spcPct val="100000"/>
              </a:lnSpc>
              <a:spcBef>
                <a:spcPts val="0"/>
              </a:spcBef>
              <a:spcAft>
                <a:spcPts val="0"/>
              </a:spcAft>
              <a:buClr>
                <a:srgbClr val="666666"/>
              </a:buClr>
              <a:buSzPts val="1600"/>
              <a:buFont typeface="Proxima Nova"/>
              <a:buChar char="●"/>
            </a:pPr>
            <a:r>
              <a:rPr lang="en" sz="1600" b="1">
                <a:solidFill>
                  <a:srgbClr val="666666"/>
                </a:solidFill>
                <a:latin typeface="Proxima Nova"/>
                <a:ea typeface="Proxima Nova"/>
                <a:cs typeface="Proxima Nova"/>
                <a:sym typeface="Proxima Nova"/>
              </a:rPr>
              <a:t>Approach: </a:t>
            </a:r>
            <a:r>
              <a:rPr lang="en" sz="1600">
                <a:solidFill>
                  <a:srgbClr val="666666"/>
                </a:solidFill>
                <a:latin typeface="Proxima Nova"/>
                <a:ea typeface="Proxima Nova"/>
                <a:cs typeface="Proxima Nova"/>
                <a:sym typeface="Proxima Nova"/>
              </a:rPr>
              <a:t>EDA (Exploratory Data Analysis) to analyse the underlying patterns in the data.</a:t>
            </a:r>
            <a:endParaRPr sz="1600">
              <a:solidFill>
                <a:srgbClr val="666666"/>
              </a:solidFill>
              <a:latin typeface="Proxima Nova"/>
              <a:ea typeface="Proxima Nova"/>
              <a:cs typeface="Proxima Nova"/>
              <a:sym typeface="Proxima Nova"/>
            </a:endParaRPr>
          </a:p>
          <a:p>
            <a:pPr marL="457200" lvl="0" indent="-330200" algn="l" rtl="0">
              <a:lnSpc>
                <a:spcPct val="100000"/>
              </a:lnSpc>
              <a:spcBef>
                <a:spcPts val="0"/>
              </a:spcBef>
              <a:spcAft>
                <a:spcPts val="0"/>
              </a:spcAft>
              <a:buClr>
                <a:srgbClr val="666666"/>
              </a:buClr>
              <a:buSzPts val="1600"/>
              <a:buFont typeface="Proxima Nova"/>
              <a:buChar char="●"/>
            </a:pPr>
            <a:r>
              <a:rPr lang="en" sz="1600" b="1">
                <a:solidFill>
                  <a:srgbClr val="666666"/>
                </a:solidFill>
                <a:latin typeface="Proxima Nova"/>
                <a:ea typeface="Proxima Nova"/>
                <a:cs typeface="Proxima Nova"/>
                <a:sym typeface="Proxima Nova"/>
              </a:rPr>
              <a:t>Filetype :</a:t>
            </a:r>
            <a:r>
              <a:rPr lang="en" sz="1600">
                <a:solidFill>
                  <a:srgbClr val="666666"/>
                </a:solidFill>
                <a:latin typeface="Proxima Nova"/>
                <a:ea typeface="Proxima Nova"/>
                <a:cs typeface="Proxima Nova"/>
                <a:sym typeface="Proxima Nova"/>
              </a:rPr>
              <a:t> CSV file with 15 columns</a:t>
            </a:r>
            <a:endParaRPr sz="1600">
              <a:solidFill>
                <a:srgbClr val="666666"/>
              </a:solidFill>
              <a:latin typeface="Proxima Nova"/>
              <a:ea typeface="Proxima Nova"/>
              <a:cs typeface="Proxima Nova"/>
              <a:sym typeface="Proxima Nova"/>
            </a:endParaRPr>
          </a:p>
        </p:txBody>
      </p:sp>
      <p:pic>
        <p:nvPicPr>
          <p:cNvPr id="117" name="Google Shape;117;p18"/>
          <p:cNvPicPr preferRelativeResize="0"/>
          <p:nvPr/>
        </p:nvPicPr>
        <p:blipFill>
          <a:blip r:embed="rId3">
            <a:alphaModFix/>
          </a:blip>
          <a:stretch>
            <a:fillRect/>
          </a:stretch>
        </p:blipFill>
        <p:spPr>
          <a:xfrm>
            <a:off x="214625" y="2915325"/>
            <a:ext cx="8718050" cy="1985900"/>
          </a:xfrm>
          <a:prstGeom prst="rect">
            <a:avLst/>
          </a:prstGeom>
          <a:noFill/>
          <a:ln w="9525" cap="flat" cmpd="sng">
            <a:solidFill>
              <a:schemeClr val="lt2"/>
            </a:solidFill>
            <a:prstDash val="solid"/>
            <a:round/>
            <a:headEnd type="none" w="sm" len="sm"/>
            <a:tailEnd type="none" w="sm" len="sm"/>
          </a:ln>
        </p:spPr>
      </p:pic>
      <p:pic>
        <p:nvPicPr>
          <p:cNvPr id="118" name="Google Shape;118;p18"/>
          <p:cNvPicPr preferRelativeResize="0"/>
          <p:nvPr/>
        </p:nvPicPr>
        <p:blipFill>
          <a:blip r:embed="rId4">
            <a:alphaModFix/>
          </a:blip>
          <a:stretch>
            <a:fillRect/>
          </a:stretch>
        </p:blipFill>
        <p:spPr>
          <a:xfrm>
            <a:off x="4980672" y="802200"/>
            <a:ext cx="3655850" cy="1960725"/>
          </a:xfrm>
          <a:prstGeom prst="rect">
            <a:avLst/>
          </a:prstGeom>
          <a:noFill/>
          <a:ln w="9525" cap="flat" cmpd="sng">
            <a:solidFill>
              <a:schemeClr val="lt2"/>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slow" p14:dur="2000" advTm="31983"/>
    </mc:Choice>
    <mc:Fallback xmlns="">
      <p:transition spd="slow" advTm="3198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2"/>
        <p:cNvGrpSpPr/>
        <p:nvPr/>
      </p:nvGrpSpPr>
      <p:grpSpPr>
        <a:xfrm>
          <a:off x="0" y="0"/>
          <a:ext cx="0" cy="0"/>
          <a:chOff x="0" y="0"/>
          <a:chExt cx="0" cy="0"/>
        </a:xfrm>
      </p:grpSpPr>
      <p:sp>
        <p:nvSpPr>
          <p:cNvPr id="123" name="Google Shape;123;p19"/>
          <p:cNvSpPr txBox="1"/>
          <p:nvPr/>
        </p:nvSpPr>
        <p:spPr>
          <a:xfrm>
            <a:off x="1670850" y="2072225"/>
            <a:ext cx="5802300" cy="661800"/>
          </a:xfrm>
          <a:prstGeom prst="rect">
            <a:avLst/>
          </a:prstGeom>
          <a:no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None/>
            </a:pPr>
            <a:r>
              <a:rPr lang="en" sz="3100">
                <a:solidFill>
                  <a:schemeClr val="lt1"/>
                </a:solidFill>
                <a:latin typeface="Proxima Nova"/>
                <a:ea typeface="Proxima Nova"/>
                <a:cs typeface="Proxima Nova"/>
                <a:sym typeface="Proxima Nova"/>
              </a:rPr>
              <a:t>Data Preparation &amp; Cleaning</a:t>
            </a:r>
            <a:endParaRPr sz="3100">
              <a:solidFill>
                <a:schemeClr val="lt1"/>
              </a:solidFill>
              <a:latin typeface="Proxima Nova"/>
              <a:ea typeface="Proxima Nova"/>
              <a:cs typeface="Proxima Nova"/>
              <a:sym typeface="Proxima Nova"/>
            </a:endParaRPr>
          </a:p>
        </p:txBody>
      </p:sp>
    </p:spTree>
  </p:cSld>
  <p:clrMapOvr>
    <a:masterClrMapping/>
  </p:clrMapOvr>
  <mc:AlternateContent xmlns:mc="http://schemas.openxmlformats.org/markup-compatibility/2006" xmlns:p14="http://schemas.microsoft.com/office/powerpoint/2010/main">
    <mc:Choice Requires="p14">
      <p:transition spd="slow" p14:dur="2000" advTm="4816"/>
    </mc:Choice>
    <mc:Fallback xmlns="">
      <p:transition spd="slow" advTm="481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p:nvPr/>
        </p:nvSpPr>
        <p:spPr>
          <a:xfrm>
            <a:off x="66600" y="111000"/>
            <a:ext cx="9006600" cy="5388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chemeClr val="lt1"/>
                </a:solidFill>
                <a:latin typeface="Proxima Nova"/>
                <a:ea typeface="Proxima Nova"/>
                <a:cs typeface="Proxima Nova"/>
                <a:sym typeface="Proxima Nova"/>
              </a:rPr>
              <a:t>Data Preparation &amp; Cleaning</a:t>
            </a:r>
            <a:endParaRPr sz="2300">
              <a:solidFill>
                <a:schemeClr val="lt1"/>
              </a:solidFill>
              <a:latin typeface="Proxima Nova"/>
              <a:ea typeface="Proxima Nova"/>
              <a:cs typeface="Proxima Nova"/>
              <a:sym typeface="Proxima Nova"/>
            </a:endParaRPr>
          </a:p>
        </p:txBody>
      </p:sp>
      <p:sp>
        <p:nvSpPr>
          <p:cNvPr id="129" name="Google Shape;129;p20"/>
          <p:cNvSpPr txBox="1"/>
          <p:nvPr/>
        </p:nvSpPr>
        <p:spPr>
          <a:xfrm>
            <a:off x="81400" y="717875"/>
            <a:ext cx="4425600" cy="2130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rgbClr val="666666"/>
              </a:buClr>
              <a:buSzPts val="1600"/>
              <a:buFont typeface="Proxima Nova"/>
              <a:buChar char="●"/>
            </a:pPr>
            <a:r>
              <a:rPr lang="en" sz="1600">
                <a:solidFill>
                  <a:srgbClr val="666666"/>
                </a:solidFill>
                <a:latin typeface="Proxima Nova"/>
                <a:ea typeface="Proxima Nova"/>
                <a:cs typeface="Proxima Nova"/>
                <a:sym typeface="Proxima Nova"/>
              </a:rPr>
              <a:t>Dataset consists of 99003 Rows &amp; 15 Columns</a:t>
            </a:r>
            <a:endParaRPr sz="1600">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sz="1600">
                <a:solidFill>
                  <a:srgbClr val="666666"/>
                </a:solidFill>
                <a:latin typeface="Proxima Nova"/>
                <a:ea typeface="Proxima Nova"/>
                <a:cs typeface="Proxima Nova"/>
                <a:sym typeface="Proxima Nova"/>
              </a:rPr>
              <a:t>Identify the null &amp; unique objects </a:t>
            </a:r>
            <a:endParaRPr sz="1600">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sz="1600">
                <a:solidFill>
                  <a:srgbClr val="666666"/>
                </a:solidFill>
                <a:latin typeface="Proxima Nova"/>
                <a:ea typeface="Proxima Nova"/>
                <a:cs typeface="Proxima Nova"/>
                <a:sym typeface="Proxima Nova"/>
              </a:rPr>
              <a:t>In this Dataset </a:t>
            </a:r>
            <a:r>
              <a:rPr lang="en" sz="1600" b="1">
                <a:solidFill>
                  <a:srgbClr val="666666"/>
                </a:solidFill>
                <a:latin typeface="Proxima Nova"/>
                <a:ea typeface="Proxima Nova"/>
                <a:cs typeface="Proxima Nova"/>
                <a:sym typeface="Proxima Nova"/>
              </a:rPr>
              <a:t>Gender </a:t>
            </a:r>
            <a:r>
              <a:rPr lang="en" sz="1600">
                <a:solidFill>
                  <a:srgbClr val="666666"/>
                </a:solidFill>
                <a:latin typeface="Proxima Nova"/>
                <a:ea typeface="Proxima Nova"/>
                <a:cs typeface="Proxima Nova"/>
                <a:sym typeface="Proxima Nova"/>
              </a:rPr>
              <a:t>has 175 rows as NaN and </a:t>
            </a:r>
            <a:r>
              <a:rPr lang="en" sz="1600" b="1">
                <a:solidFill>
                  <a:srgbClr val="666666"/>
                </a:solidFill>
                <a:latin typeface="Proxima Nova"/>
                <a:ea typeface="Proxima Nova"/>
                <a:cs typeface="Proxima Nova"/>
                <a:sym typeface="Proxima Nova"/>
              </a:rPr>
              <a:t>Tenure </a:t>
            </a:r>
            <a:r>
              <a:rPr lang="en" sz="1600">
                <a:solidFill>
                  <a:srgbClr val="666666"/>
                </a:solidFill>
                <a:latin typeface="Proxima Nova"/>
                <a:ea typeface="Proxima Nova"/>
                <a:cs typeface="Proxima Nova"/>
                <a:sym typeface="Proxima Nova"/>
              </a:rPr>
              <a:t>has 2 rows as blank</a:t>
            </a:r>
            <a:endParaRPr sz="1600">
              <a:solidFill>
                <a:srgbClr val="666666"/>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66666"/>
              </a:buClr>
              <a:buSzPts val="1600"/>
              <a:buFont typeface="Proxima Nova"/>
              <a:buChar char="●"/>
            </a:pPr>
            <a:r>
              <a:rPr lang="en" sz="1600">
                <a:solidFill>
                  <a:srgbClr val="666666"/>
                </a:solidFill>
                <a:latin typeface="Proxima Nova"/>
                <a:ea typeface="Proxima Nova"/>
                <a:cs typeface="Proxima Nova"/>
                <a:sym typeface="Proxima Nova"/>
              </a:rPr>
              <a:t>Set User ID Column as Index for easy sorting using Set Index method</a:t>
            </a:r>
            <a:endParaRPr sz="1600">
              <a:solidFill>
                <a:srgbClr val="666666"/>
              </a:solidFill>
              <a:latin typeface="Proxima Nova"/>
              <a:ea typeface="Proxima Nova"/>
              <a:cs typeface="Proxima Nova"/>
              <a:sym typeface="Proxima Nova"/>
            </a:endParaRPr>
          </a:p>
        </p:txBody>
      </p:sp>
      <p:pic>
        <p:nvPicPr>
          <p:cNvPr id="130" name="Google Shape;130;p20"/>
          <p:cNvPicPr preferRelativeResize="0"/>
          <p:nvPr/>
        </p:nvPicPr>
        <p:blipFill>
          <a:blip r:embed="rId3">
            <a:alphaModFix/>
          </a:blip>
          <a:stretch>
            <a:fillRect/>
          </a:stretch>
        </p:blipFill>
        <p:spPr>
          <a:xfrm>
            <a:off x="4755650" y="694950"/>
            <a:ext cx="4271880" cy="969250"/>
          </a:xfrm>
          <a:prstGeom prst="rect">
            <a:avLst/>
          </a:prstGeom>
          <a:no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pic>
      <p:pic>
        <p:nvPicPr>
          <p:cNvPr id="131" name="Google Shape;131;p20"/>
          <p:cNvPicPr preferRelativeResize="0"/>
          <p:nvPr/>
        </p:nvPicPr>
        <p:blipFill>
          <a:blip r:embed="rId4">
            <a:alphaModFix/>
          </a:blip>
          <a:stretch>
            <a:fillRect/>
          </a:stretch>
        </p:blipFill>
        <p:spPr>
          <a:xfrm>
            <a:off x="137600" y="3227725"/>
            <a:ext cx="8889924" cy="1686700"/>
          </a:xfrm>
          <a:prstGeom prst="rect">
            <a:avLst/>
          </a:prstGeom>
          <a:no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pic>
      <p:pic>
        <p:nvPicPr>
          <p:cNvPr id="132" name="Google Shape;132;p20"/>
          <p:cNvPicPr preferRelativeResize="0"/>
          <p:nvPr/>
        </p:nvPicPr>
        <p:blipFill>
          <a:blip r:embed="rId5">
            <a:alphaModFix/>
          </a:blip>
          <a:stretch>
            <a:fillRect/>
          </a:stretch>
        </p:blipFill>
        <p:spPr>
          <a:xfrm>
            <a:off x="4755650" y="1709350"/>
            <a:ext cx="4271875" cy="1406350"/>
          </a:xfrm>
          <a:prstGeom prst="rect">
            <a:avLst/>
          </a:prstGeom>
          <a:no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2000" advTm="70551"/>
    </mc:Choice>
    <mc:Fallback xmlns="">
      <p:transition spd="slow" advTm="7055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p:nvPr/>
        </p:nvSpPr>
        <p:spPr>
          <a:xfrm>
            <a:off x="66600" y="111000"/>
            <a:ext cx="9006600" cy="5388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chemeClr val="lt1"/>
                </a:solidFill>
                <a:latin typeface="Proxima Nova"/>
                <a:ea typeface="Proxima Nova"/>
                <a:cs typeface="Proxima Nova"/>
                <a:sym typeface="Proxima Nova"/>
              </a:rPr>
              <a:t>Data Preparation &amp; Cleaning - Contd..</a:t>
            </a:r>
            <a:endParaRPr sz="2300">
              <a:solidFill>
                <a:schemeClr val="lt1"/>
              </a:solidFill>
              <a:latin typeface="Proxima Nova"/>
              <a:ea typeface="Proxima Nova"/>
              <a:cs typeface="Proxima Nova"/>
              <a:sym typeface="Proxima Nova"/>
            </a:endParaRPr>
          </a:p>
        </p:txBody>
      </p:sp>
      <p:sp>
        <p:nvSpPr>
          <p:cNvPr id="138" name="Google Shape;138;p21"/>
          <p:cNvSpPr txBox="1"/>
          <p:nvPr/>
        </p:nvSpPr>
        <p:spPr>
          <a:xfrm>
            <a:off x="81400" y="717875"/>
            <a:ext cx="8736000" cy="431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666666"/>
              </a:buClr>
              <a:buSzPts val="1600"/>
              <a:buFont typeface="Proxima Nova"/>
              <a:buChar char="●"/>
            </a:pPr>
            <a:r>
              <a:rPr lang="en" sz="1600">
                <a:solidFill>
                  <a:srgbClr val="666666"/>
                </a:solidFill>
                <a:latin typeface="Proxima Nova"/>
                <a:ea typeface="Proxima Nova"/>
                <a:cs typeface="Proxima Nova"/>
                <a:sym typeface="Proxima Nova"/>
              </a:rPr>
              <a:t>Replace Gender blank rows with most frequent method, Mode (IDMax)</a:t>
            </a:r>
            <a:endParaRPr sz="1600">
              <a:solidFill>
                <a:srgbClr val="666666"/>
              </a:solidFill>
              <a:latin typeface="Proxima Nova"/>
              <a:ea typeface="Proxima Nova"/>
              <a:cs typeface="Proxima Nova"/>
              <a:sym typeface="Proxima Nova"/>
            </a:endParaRPr>
          </a:p>
        </p:txBody>
      </p:sp>
      <p:pic>
        <p:nvPicPr>
          <p:cNvPr id="139" name="Google Shape;139;p21"/>
          <p:cNvPicPr preferRelativeResize="0"/>
          <p:nvPr/>
        </p:nvPicPr>
        <p:blipFill>
          <a:blip r:embed="rId3">
            <a:alphaModFix/>
          </a:blip>
          <a:stretch>
            <a:fillRect/>
          </a:stretch>
        </p:blipFill>
        <p:spPr>
          <a:xfrm>
            <a:off x="152425" y="1148975"/>
            <a:ext cx="8920775" cy="1720025"/>
          </a:xfrm>
          <a:prstGeom prst="rect">
            <a:avLst/>
          </a:prstGeom>
          <a:noFill/>
          <a:ln w="9525" cap="flat" cmpd="sng">
            <a:solidFill>
              <a:schemeClr val="lt2"/>
            </a:solidFill>
            <a:prstDash val="solid"/>
            <a:round/>
            <a:headEnd type="none" w="sm" len="sm"/>
            <a:tailEnd type="none" w="sm" len="sm"/>
          </a:ln>
        </p:spPr>
      </p:pic>
      <p:sp>
        <p:nvSpPr>
          <p:cNvPr id="140" name="Google Shape;140;p21"/>
          <p:cNvSpPr txBox="1"/>
          <p:nvPr/>
        </p:nvSpPr>
        <p:spPr>
          <a:xfrm>
            <a:off x="137563" y="2972075"/>
            <a:ext cx="8950500" cy="431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666666"/>
              </a:buClr>
              <a:buSzPts val="1600"/>
              <a:buFont typeface="Proxima Nova"/>
              <a:buChar char="●"/>
            </a:pPr>
            <a:r>
              <a:rPr lang="en" sz="1600">
                <a:solidFill>
                  <a:srgbClr val="666666"/>
                </a:solidFill>
                <a:latin typeface="Proxima Nova"/>
                <a:ea typeface="Proxima Nova"/>
                <a:cs typeface="Proxima Nova"/>
                <a:sym typeface="Proxima Nova"/>
              </a:rPr>
              <a:t>Replace Tenure Blank rows with Median value</a:t>
            </a:r>
            <a:endParaRPr sz="1600">
              <a:solidFill>
                <a:srgbClr val="666666"/>
              </a:solidFill>
              <a:latin typeface="Proxima Nova"/>
              <a:ea typeface="Proxima Nova"/>
              <a:cs typeface="Proxima Nova"/>
              <a:sym typeface="Proxima Nova"/>
            </a:endParaRPr>
          </a:p>
        </p:txBody>
      </p:sp>
      <p:pic>
        <p:nvPicPr>
          <p:cNvPr id="141" name="Google Shape;141;p21"/>
          <p:cNvPicPr preferRelativeResize="0"/>
          <p:nvPr/>
        </p:nvPicPr>
        <p:blipFill>
          <a:blip r:embed="rId4">
            <a:alphaModFix/>
          </a:blip>
          <a:stretch>
            <a:fillRect/>
          </a:stretch>
        </p:blipFill>
        <p:spPr>
          <a:xfrm>
            <a:off x="137575" y="3403175"/>
            <a:ext cx="8950499" cy="1621925"/>
          </a:xfrm>
          <a:prstGeom prst="rect">
            <a:avLst/>
          </a:prstGeom>
          <a:noFill/>
          <a:ln w="9525" cap="flat" cmpd="sng">
            <a:solidFill>
              <a:schemeClr val="lt2"/>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slow" p14:dur="2000" advTm="102"/>
    </mc:Choice>
    <mc:Fallback xmlns="">
      <p:transition spd="slow" advTm="102"/>
    </mc:Fallback>
  </mc:AlternateContent>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1444</Words>
  <Application>Microsoft Office PowerPoint</Application>
  <PresentationFormat>On-screen Show (16:9)</PresentationFormat>
  <Paragraphs>111</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Roboto</vt:lpstr>
      <vt:lpstr>Arial</vt:lpstr>
      <vt:lpstr>Proxima Nova</vt:lpstr>
      <vt:lpstr>Geometric</vt:lpstr>
      <vt:lpstr>Facebook Data - EDA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Facebook Data - EDA Report</dc:title>
  <cp:lastModifiedBy>BARANI BABU NONBURAJ</cp:lastModifiedBy>
  <cp:revision>1</cp:revision>
  <dcterms:modified xsi:type="dcterms:W3CDTF">2021-06-09T14:47:25Z</dcterms:modified>
</cp:coreProperties>
</file>