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9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96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E392F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E392F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E392F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7187" y="2913874"/>
            <a:ext cx="12203362" cy="39483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3918" y="196505"/>
            <a:ext cx="8644162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rgbClr val="E392F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158" y="3324733"/>
            <a:ext cx="10511683" cy="2359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223" y="2657249"/>
            <a:ext cx="5238299" cy="6353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90149" y="2785080"/>
            <a:ext cx="383286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393737"/>
                </a:solidFill>
                <a:latin typeface="Arial"/>
                <a:cs typeface="Arial"/>
              </a:rPr>
              <a:t>Disc</a:t>
            </a:r>
            <a:r>
              <a:rPr sz="2100" b="1" spc="-50" dirty="0">
                <a:solidFill>
                  <a:srgbClr val="393737"/>
                </a:solidFill>
                <a:latin typeface="Arial"/>
                <a:cs typeface="Arial"/>
              </a:rPr>
              <a:t>o</a:t>
            </a:r>
            <a:r>
              <a:rPr sz="2100" b="1" spc="-35" dirty="0">
                <a:solidFill>
                  <a:srgbClr val="393737"/>
                </a:solidFill>
                <a:latin typeface="Arial"/>
                <a:cs typeface="Arial"/>
              </a:rPr>
              <a:t>v</a:t>
            </a:r>
            <a:r>
              <a:rPr sz="2100" b="1" spc="65" dirty="0">
                <a:solidFill>
                  <a:srgbClr val="393737"/>
                </a:solidFill>
                <a:latin typeface="Arial"/>
                <a:cs typeface="Arial"/>
              </a:rPr>
              <a:t>er</a:t>
            </a:r>
            <a:r>
              <a:rPr sz="2100" b="1" spc="-9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100" b="1" spc="-260" dirty="0">
                <a:solidFill>
                  <a:srgbClr val="393737"/>
                </a:solidFill>
                <a:latin typeface="Arial"/>
                <a:cs typeface="Arial"/>
              </a:rPr>
              <a:t>Y</a:t>
            </a:r>
            <a:r>
              <a:rPr sz="2100" b="1" spc="15" dirty="0">
                <a:solidFill>
                  <a:srgbClr val="393737"/>
                </a:solidFill>
                <a:latin typeface="Arial"/>
                <a:cs typeface="Arial"/>
              </a:rPr>
              <a:t>our</a:t>
            </a:r>
            <a:r>
              <a:rPr sz="2100" b="1" spc="-9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100" b="1" spc="-170" dirty="0">
                <a:solidFill>
                  <a:srgbClr val="393737"/>
                </a:solidFill>
                <a:latin typeface="Arial"/>
                <a:cs typeface="Arial"/>
              </a:rPr>
              <a:t>P</a:t>
            </a:r>
            <a:r>
              <a:rPr sz="2100" b="1" spc="80" dirty="0">
                <a:solidFill>
                  <a:srgbClr val="393737"/>
                </a:solidFill>
                <a:latin typeface="Arial"/>
                <a:cs typeface="Arial"/>
              </a:rPr>
              <a:t>er</a:t>
            </a:r>
            <a:r>
              <a:rPr sz="2100" b="1" spc="10" dirty="0">
                <a:solidFill>
                  <a:srgbClr val="393737"/>
                </a:solidFill>
                <a:latin typeface="Arial"/>
                <a:cs typeface="Arial"/>
              </a:rPr>
              <a:t>f</a:t>
            </a:r>
            <a:r>
              <a:rPr sz="2100" b="1" spc="100" dirty="0">
                <a:solidFill>
                  <a:srgbClr val="393737"/>
                </a:solidFill>
                <a:latin typeface="Arial"/>
                <a:cs typeface="Arial"/>
              </a:rPr>
              <a:t>e</a:t>
            </a:r>
            <a:r>
              <a:rPr sz="2100" b="1" spc="85" dirty="0">
                <a:solidFill>
                  <a:srgbClr val="393737"/>
                </a:solidFill>
                <a:latin typeface="Arial"/>
                <a:cs typeface="Arial"/>
              </a:rPr>
              <a:t>c</a:t>
            </a:r>
            <a:r>
              <a:rPr sz="2100" b="1" spc="210" dirty="0">
                <a:solidFill>
                  <a:srgbClr val="393737"/>
                </a:solidFill>
                <a:latin typeface="Arial"/>
                <a:cs typeface="Arial"/>
              </a:rPr>
              <a:t>t</a:t>
            </a:r>
            <a:r>
              <a:rPr sz="2100" b="1" spc="-90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2100" b="1" spc="-25" dirty="0">
                <a:solidFill>
                  <a:srgbClr val="393737"/>
                </a:solidFill>
                <a:latin typeface="Arial"/>
                <a:cs typeface="Arial"/>
              </a:rPr>
              <a:t>Pl</a:t>
            </a:r>
            <a:r>
              <a:rPr sz="2100" b="1" spc="-70" dirty="0">
                <a:solidFill>
                  <a:srgbClr val="393737"/>
                </a:solidFill>
                <a:latin typeface="Arial"/>
                <a:cs typeface="Arial"/>
              </a:rPr>
              <a:t>a</a:t>
            </a:r>
            <a:r>
              <a:rPr sz="2100" b="1" dirty="0">
                <a:solidFill>
                  <a:srgbClr val="393737"/>
                </a:solidFill>
                <a:latin typeface="Arial"/>
                <a:cs typeface="Arial"/>
              </a:rPr>
              <a:t>yli</a:t>
            </a:r>
            <a:r>
              <a:rPr sz="2100" b="1" spc="-30" dirty="0">
                <a:solidFill>
                  <a:srgbClr val="393737"/>
                </a:solidFill>
                <a:latin typeface="Arial"/>
                <a:cs typeface="Arial"/>
              </a:rPr>
              <a:t>s</a:t>
            </a:r>
            <a:r>
              <a:rPr sz="2100" b="1" spc="210" dirty="0">
                <a:solidFill>
                  <a:srgbClr val="393737"/>
                </a:solidFill>
                <a:latin typeface="Arial"/>
                <a:cs typeface="Arial"/>
              </a:rPr>
              <a:t>t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3012" y="609600"/>
            <a:ext cx="10453973" cy="2996934"/>
            <a:chOff x="1313726" y="2097951"/>
            <a:chExt cx="10453973" cy="2996934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3726" y="2097951"/>
              <a:ext cx="5369390" cy="148406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7500" y="2180589"/>
              <a:ext cx="605349" cy="100203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85724" y="2443763"/>
              <a:ext cx="672970" cy="7558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84796" y="2443763"/>
              <a:ext cx="672971" cy="7558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05256" y="2151589"/>
              <a:ext cx="179098" cy="10307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43675" y="2144599"/>
              <a:ext cx="221659" cy="103775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23359" y="2443763"/>
              <a:ext cx="650286" cy="73858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12960" y="2443763"/>
              <a:ext cx="674267" cy="107060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85514" y="2443763"/>
              <a:ext cx="677075" cy="75583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97883" y="4231551"/>
              <a:ext cx="596227" cy="4418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92086" y="2222553"/>
              <a:ext cx="285107" cy="4411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02413" y="2222553"/>
              <a:ext cx="285107" cy="4411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82592" y="4653721"/>
              <a:ext cx="285107" cy="4411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72265" y="4653721"/>
              <a:ext cx="285108" cy="44116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088460" y="1534795"/>
            <a:ext cx="4185285" cy="136080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-1270" algn="ctr">
              <a:lnSpc>
                <a:spcPts val="2620"/>
              </a:lnSpc>
              <a:spcBef>
                <a:spcPts val="204"/>
              </a:spcBef>
            </a:pPr>
            <a:r>
              <a:rPr sz="2200" i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i="1" spc="-5" dirty="0">
                <a:solidFill>
                  <a:srgbClr val="FFFFFF"/>
                </a:solidFill>
                <a:latin typeface="Arial"/>
                <a:cs typeface="Arial"/>
              </a:rPr>
              <a:t>platform that </a:t>
            </a:r>
            <a:r>
              <a:rPr sz="2200" i="1" dirty="0">
                <a:solidFill>
                  <a:srgbClr val="FFFFFF"/>
                </a:solidFill>
                <a:latin typeface="Arial"/>
                <a:cs typeface="Arial"/>
              </a:rPr>
              <a:t>recommends </a:t>
            </a:r>
            <a:r>
              <a:rPr sz="2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FFFFFF"/>
                </a:solidFill>
                <a:latin typeface="Arial"/>
                <a:cs typeface="Arial"/>
              </a:rPr>
              <a:t>music </a:t>
            </a:r>
            <a:r>
              <a:rPr sz="2200" i="1" spc="-5" dirty="0">
                <a:solidFill>
                  <a:srgbClr val="FFFFFF"/>
                </a:solidFill>
                <a:latin typeface="Arial"/>
                <a:cs typeface="Arial"/>
              </a:rPr>
              <a:t>based on the user's </a:t>
            </a:r>
            <a:r>
              <a:rPr sz="2200" i="1" dirty="0">
                <a:solidFill>
                  <a:srgbClr val="FFFFFF"/>
                </a:solidFill>
                <a:latin typeface="Arial"/>
                <a:cs typeface="Arial"/>
              </a:rPr>
              <a:t>mood, </a:t>
            </a:r>
            <a:r>
              <a:rPr sz="2200" i="1" spc="-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Arial"/>
                <a:cs typeface="Arial"/>
              </a:rPr>
              <a:t>obtaining</a:t>
            </a:r>
            <a:r>
              <a:rPr sz="2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Arial"/>
                <a:cs typeface="Arial"/>
              </a:rPr>
              <a:t>emotions</a:t>
            </a:r>
            <a:r>
              <a:rPr sz="2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2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FFFFFF"/>
                </a:solidFill>
                <a:latin typeface="Arial"/>
                <a:cs typeface="Arial"/>
              </a:rPr>
              <a:t>camera </a:t>
            </a:r>
            <a:r>
              <a:rPr sz="2200" i="1" spc="-5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FFFFFF"/>
                </a:solidFill>
                <a:latin typeface="Arial"/>
                <a:cs typeface="Arial"/>
              </a:rPr>
              <a:t>microphone</a:t>
            </a:r>
            <a:r>
              <a:rPr sz="2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Arial"/>
                <a:cs typeface="Arial"/>
              </a:rPr>
              <a:t>inputs..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AE1A7D-C0C0-432E-AD90-B0D1670AA193}"/>
              </a:ext>
            </a:extLst>
          </p:cNvPr>
          <p:cNvSpPr txBox="1"/>
          <p:nvPr/>
        </p:nvSpPr>
        <p:spPr>
          <a:xfrm>
            <a:off x="457200" y="4038600"/>
            <a:ext cx="1127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Team Name : </a:t>
            </a:r>
            <a:r>
              <a:rPr lang="en-US" sz="2800" b="1" dirty="0" err="1">
                <a:solidFill>
                  <a:schemeClr val="bg1"/>
                </a:solidFill>
              </a:rPr>
              <a:t>Alpha_Coders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Team Members : </a:t>
            </a:r>
            <a:r>
              <a:rPr lang="en-US" sz="2800" b="1" dirty="0">
                <a:solidFill>
                  <a:schemeClr val="bg1"/>
                </a:solidFill>
              </a:rPr>
              <a:t>Baranidharan G &amp; Rohit Biswal A</a:t>
            </a:r>
          </a:p>
          <a:p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Special Track : </a:t>
            </a:r>
            <a:r>
              <a:rPr lang="en-US" sz="2800" b="1" dirty="0">
                <a:solidFill>
                  <a:schemeClr val="bg1"/>
                </a:solidFill>
              </a:rPr>
              <a:t>Sentiment Analysis</a:t>
            </a:r>
          </a:p>
          <a:p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** also applicable to Track : </a:t>
            </a:r>
            <a:r>
              <a:rPr lang="en-US" sz="2800" b="1" dirty="0">
                <a:solidFill>
                  <a:schemeClr val="bg1"/>
                </a:solidFill>
              </a:rPr>
              <a:t>Artificial Intelligence</a:t>
            </a:r>
          </a:p>
          <a:p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** also applicable to Track : </a:t>
            </a:r>
            <a:r>
              <a:rPr lang="en-US" sz="2800" b="1" dirty="0">
                <a:solidFill>
                  <a:schemeClr val="bg1"/>
                </a:solidFill>
              </a:rPr>
              <a:t>Entrepreneurship Opportunity and Innovation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187" y="2913874"/>
            <a:ext cx="12203362" cy="394837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091" y="5668374"/>
            <a:ext cx="208279" cy="939165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66666"/>
                </a:solidFill>
                <a:latin typeface="Tahoma"/>
                <a:cs typeface="Tahoma"/>
              </a:rPr>
              <a:t>SLI</a:t>
            </a:r>
            <a:r>
              <a:rPr sz="1200" spc="-10" dirty="0">
                <a:solidFill>
                  <a:srgbClr val="666666"/>
                </a:solidFill>
                <a:latin typeface="Tahoma"/>
                <a:cs typeface="Tahoma"/>
              </a:rPr>
              <a:t>D</a:t>
            </a:r>
            <a:r>
              <a:rPr sz="1200" dirty="0">
                <a:solidFill>
                  <a:srgbClr val="666666"/>
                </a:solidFill>
                <a:latin typeface="Tahoma"/>
                <a:cs typeface="Tahoma"/>
              </a:rPr>
              <a:t>ESMANIA.COM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602" y="250140"/>
            <a:ext cx="8495797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000" spc="90" dirty="0"/>
              <a:t>Proposed Solution</a:t>
            </a:r>
            <a:endParaRPr sz="7000" dirty="0"/>
          </a:p>
        </p:txBody>
      </p:sp>
      <p:sp>
        <p:nvSpPr>
          <p:cNvPr id="5" name="object 5"/>
          <p:cNvSpPr txBox="1"/>
          <p:nvPr/>
        </p:nvSpPr>
        <p:spPr>
          <a:xfrm>
            <a:off x="599125" y="1763176"/>
            <a:ext cx="10720705" cy="38811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3815" indent="457200" algn="just">
              <a:lnSpc>
                <a:spcPct val="100400"/>
              </a:lnSpc>
              <a:spcBef>
                <a:spcPts val="8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ur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platform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uses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built-in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cameras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microphones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to capture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inputs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analyse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facial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expressions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voice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identify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emotions.</a:t>
            </a:r>
            <a:endParaRPr sz="2800">
              <a:latin typeface="Calibri"/>
              <a:cs typeface="Calibri"/>
            </a:endParaRPr>
          </a:p>
          <a:p>
            <a:pPr marL="12700" marR="69850" indent="457200" algn="just">
              <a:lnSpc>
                <a:spcPct val="100400"/>
              </a:lnSpc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ser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automatically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collected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upon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access,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allowing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quick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recommendations.</a:t>
            </a:r>
            <a:endParaRPr sz="2800">
              <a:latin typeface="Calibri"/>
              <a:cs typeface="Calibri"/>
            </a:endParaRPr>
          </a:p>
          <a:p>
            <a:pPr marL="469900" algn="just">
              <a:lnSpc>
                <a:spcPct val="100000"/>
              </a:lnSpc>
              <a:spcBef>
                <a:spcPts val="15"/>
              </a:spcBef>
            </a:pP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sers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switch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input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formats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comfort.</a:t>
            </a:r>
            <a:endParaRPr sz="2800">
              <a:latin typeface="Calibri"/>
              <a:cs typeface="Calibri"/>
            </a:endParaRPr>
          </a:p>
          <a:p>
            <a:pPr marL="12700" marR="5080" indent="457200" algn="just">
              <a:lnSpc>
                <a:spcPct val="100400"/>
              </a:lnSpc>
              <a:spcBef>
                <a:spcPts val="5"/>
              </a:spcBef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dentified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emotions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are merged to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final emotion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state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which is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recommend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personalized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playlist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utilizing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music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recommendation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engine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as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content-based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filtering,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NLP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systems,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sonic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properties.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187" y="2913874"/>
            <a:ext cx="12203362" cy="394837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091" y="5668374"/>
            <a:ext cx="208279" cy="939165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66666"/>
                </a:solidFill>
                <a:latin typeface="Tahoma"/>
                <a:cs typeface="Tahoma"/>
              </a:rPr>
              <a:t>SLI</a:t>
            </a:r>
            <a:r>
              <a:rPr sz="1200" spc="-10" dirty="0">
                <a:solidFill>
                  <a:srgbClr val="666666"/>
                </a:solidFill>
                <a:latin typeface="Tahoma"/>
                <a:cs typeface="Tahoma"/>
              </a:rPr>
              <a:t>D</a:t>
            </a:r>
            <a:r>
              <a:rPr sz="1200" dirty="0">
                <a:solidFill>
                  <a:srgbClr val="666666"/>
                </a:solidFill>
                <a:latin typeface="Tahoma"/>
                <a:cs typeface="Tahoma"/>
              </a:rPr>
              <a:t>ESMANIA.COM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100" y="1731598"/>
            <a:ext cx="9601835" cy="1287780"/>
          </a:xfrm>
          <a:prstGeom prst="rect">
            <a:avLst/>
          </a:prstGeom>
          <a:ln w="28574">
            <a:solidFill>
              <a:srgbClr val="FFFFFF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347980" marR="351790" indent="-2540" algn="ctr">
              <a:lnSpc>
                <a:spcPct val="115100"/>
              </a:lnSpc>
              <a:spcBef>
                <a:spcPts val="480"/>
              </a:spcBef>
            </a:pPr>
            <a:r>
              <a:rPr sz="1900" b="1" spc="-20" dirty="0">
                <a:solidFill>
                  <a:srgbClr val="FFFFFF"/>
                </a:solidFill>
                <a:latin typeface="Roboto"/>
                <a:cs typeface="Roboto"/>
              </a:rPr>
              <a:t>"The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process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 detecting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emotions 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from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human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faces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 rooted 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 the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powerful </a:t>
            </a:r>
            <a:r>
              <a:rPr sz="1900" b="1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combination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DeepFace: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10" dirty="0">
                <a:solidFill>
                  <a:srgbClr val="FFFFFF"/>
                </a:solidFill>
                <a:latin typeface="Roboto"/>
                <a:cs typeface="Roboto"/>
              </a:rPr>
              <a:t>deep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learning 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facial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recognition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model 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 OpenCV: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1900" b="1" spc="-4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computer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 vision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55" dirty="0">
                <a:solidFill>
                  <a:srgbClr val="FFFFFF"/>
                </a:solidFill>
                <a:latin typeface="Roboto"/>
                <a:cs typeface="Roboto"/>
              </a:rPr>
              <a:t>library.”</a:t>
            </a:r>
            <a:endParaRPr sz="1900" dirty="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1424" y="0"/>
            <a:ext cx="10675620" cy="1346200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4500" spc="30" dirty="0"/>
              <a:t>Emotion</a:t>
            </a:r>
            <a:r>
              <a:rPr sz="4500" spc="-204" dirty="0"/>
              <a:t> </a:t>
            </a:r>
            <a:r>
              <a:rPr sz="4500" spc="150" dirty="0"/>
              <a:t>Detection</a:t>
            </a:r>
            <a:r>
              <a:rPr sz="4500" spc="-200" dirty="0"/>
              <a:t> </a:t>
            </a:r>
            <a:r>
              <a:rPr sz="4500" spc="1090" dirty="0"/>
              <a:t>-</a:t>
            </a:r>
            <a:r>
              <a:rPr sz="4500" spc="-200" dirty="0"/>
              <a:t> </a:t>
            </a:r>
            <a:r>
              <a:rPr sz="4500" spc="-5" dirty="0"/>
              <a:t>Facial</a:t>
            </a:r>
            <a:r>
              <a:rPr sz="4500" spc="-200" dirty="0"/>
              <a:t> </a:t>
            </a:r>
            <a:r>
              <a:rPr sz="4500" spc="-10" dirty="0"/>
              <a:t>Expression</a:t>
            </a:r>
            <a:endParaRPr sz="4500"/>
          </a:p>
          <a:p>
            <a:pPr marR="490220" algn="ctr">
              <a:lnSpc>
                <a:spcPct val="100000"/>
              </a:lnSpc>
              <a:spcBef>
                <a:spcPts val="740"/>
              </a:spcBef>
              <a:tabLst>
                <a:tab pos="1798320" algn="l"/>
              </a:tabLst>
            </a:pPr>
            <a:r>
              <a:rPr sz="2400" spc="10" dirty="0">
                <a:solidFill>
                  <a:srgbClr val="FFFFFF"/>
                </a:solidFill>
                <a:latin typeface="Roboto"/>
                <a:cs typeface="Roboto"/>
              </a:rPr>
              <a:t>Deepface	OpenCV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097" y="3324733"/>
            <a:ext cx="4738370" cy="102552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449580" indent="-437515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449580" algn="l"/>
                <a:tab pos="450215" algn="l"/>
              </a:tabLst>
            </a:pP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Capture</a:t>
            </a:r>
            <a:r>
              <a:rPr sz="19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Video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Stream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 via</a:t>
            </a:r>
            <a:r>
              <a:rPr sz="19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Camera</a:t>
            </a:r>
            <a:endParaRPr sz="1900">
              <a:latin typeface="Roboto"/>
              <a:cs typeface="Roboto"/>
            </a:endParaRPr>
          </a:p>
          <a:p>
            <a:pPr marL="449580" indent="-43751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49580" algn="l"/>
                <a:tab pos="450215" algn="l"/>
              </a:tabLst>
            </a:pP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Face</a:t>
            </a:r>
            <a:r>
              <a:rPr sz="1900" b="1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Detection</a:t>
            </a:r>
            <a:r>
              <a:rPr sz="1900" b="1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through</a:t>
            </a:r>
            <a:r>
              <a:rPr sz="1900" b="1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10" dirty="0">
                <a:solidFill>
                  <a:srgbClr val="FFFFFF"/>
                </a:solidFill>
                <a:latin typeface="Roboto"/>
                <a:cs typeface="Roboto"/>
              </a:rPr>
              <a:t>OpenCV</a:t>
            </a:r>
            <a:endParaRPr sz="1900">
              <a:latin typeface="Roboto"/>
              <a:cs typeface="Roboto"/>
            </a:endParaRPr>
          </a:p>
          <a:p>
            <a:pPr marL="449580" indent="-43751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49580" algn="l"/>
                <a:tab pos="450215" algn="l"/>
              </a:tabLst>
            </a:pPr>
            <a:r>
              <a:rPr sz="1900" b="1" spc="-15" dirty="0">
                <a:solidFill>
                  <a:srgbClr val="FFFFFF"/>
                </a:solidFill>
                <a:latin typeface="Roboto"/>
                <a:cs typeface="Roboto"/>
              </a:rPr>
              <a:t>Facial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Feature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 Extraction using </a:t>
            </a:r>
            <a:r>
              <a:rPr sz="1900" b="1" spc="10" dirty="0">
                <a:solidFill>
                  <a:srgbClr val="FFFFFF"/>
                </a:solidFill>
                <a:latin typeface="Roboto"/>
                <a:cs typeface="Roboto"/>
              </a:rPr>
              <a:t>OpenCV</a:t>
            </a:r>
            <a:endParaRPr sz="19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1046" y="3324733"/>
            <a:ext cx="5035550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9580" marR="5080" indent="-437515">
              <a:lnSpc>
                <a:spcPct val="115100"/>
              </a:lnSpc>
              <a:spcBef>
                <a:spcPts val="100"/>
              </a:spcBef>
              <a:buAutoNum type="arabicPeriod" startAt="4"/>
              <a:tabLst>
                <a:tab pos="449580" algn="l"/>
                <a:tab pos="450215" algn="l"/>
              </a:tabLst>
            </a:pP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Emotion 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Recognition 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Classiﬁcation </a:t>
            </a:r>
            <a:r>
              <a:rPr sz="1900" b="1" spc="-20" dirty="0">
                <a:solidFill>
                  <a:srgbClr val="FFFFFF"/>
                </a:solidFill>
                <a:latin typeface="Roboto"/>
                <a:cs typeface="Roboto"/>
              </a:rPr>
              <a:t>by </a:t>
            </a:r>
            <a:r>
              <a:rPr sz="1900" b="1" spc="-459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Deepface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Model</a:t>
            </a:r>
            <a:endParaRPr sz="1900">
              <a:latin typeface="Roboto"/>
              <a:cs typeface="Roboto"/>
            </a:endParaRPr>
          </a:p>
          <a:p>
            <a:pPr marL="449580" indent="-437515">
              <a:lnSpc>
                <a:spcPct val="100000"/>
              </a:lnSpc>
              <a:spcBef>
                <a:spcPts val="345"/>
              </a:spcBef>
              <a:buAutoNum type="arabicPeriod" startAt="4"/>
              <a:tabLst>
                <a:tab pos="449580" algn="l"/>
                <a:tab pos="450215" algn="l"/>
              </a:tabLst>
            </a:pPr>
            <a:r>
              <a:rPr sz="1900" b="1" spc="-15" dirty="0">
                <a:solidFill>
                  <a:srgbClr val="FFFFFF"/>
                </a:solidFill>
                <a:latin typeface="Roboto"/>
                <a:cs typeface="Roboto"/>
              </a:rPr>
              <a:t>Displaying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 ﬁnal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15" dirty="0">
                <a:solidFill>
                  <a:srgbClr val="FFFFFF"/>
                </a:solidFill>
                <a:latin typeface="Roboto"/>
                <a:cs typeface="Roboto"/>
              </a:rPr>
              <a:t>Dominant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Emotion</a:t>
            </a:r>
            <a:endParaRPr sz="19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41387" y="4667875"/>
            <a:ext cx="9709785" cy="2086610"/>
            <a:chOff x="1241387" y="4667875"/>
            <a:chExt cx="9709785" cy="208661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0912" y="4677400"/>
              <a:ext cx="9690175" cy="20670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46150" y="4672637"/>
              <a:ext cx="9700260" cy="2077085"/>
            </a:xfrm>
            <a:custGeom>
              <a:avLst/>
              <a:gdLst/>
              <a:ahLst/>
              <a:cxnLst/>
              <a:rect l="l" t="t" r="r" b="b"/>
              <a:pathLst>
                <a:path w="9700260" h="2077084">
                  <a:moveTo>
                    <a:pt x="0" y="0"/>
                  </a:moveTo>
                  <a:lnTo>
                    <a:pt x="9699700" y="0"/>
                  </a:lnTo>
                  <a:lnTo>
                    <a:pt x="9699700" y="2076599"/>
                  </a:lnTo>
                  <a:lnTo>
                    <a:pt x="0" y="2076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187" y="2913874"/>
            <a:ext cx="12203362" cy="394837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091" y="5668374"/>
            <a:ext cx="208279" cy="939165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66666"/>
                </a:solidFill>
                <a:latin typeface="Tahoma"/>
                <a:cs typeface="Tahoma"/>
              </a:rPr>
              <a:t>SLI</a:t>
            </a:r>
            <a:r>
              <a:rPr sz="1200" spc="-10" dirty="0">
                <a:solidFill>
                  <a:srgbClr val="666666"/>
                </a:solidFill>
                <a:latin typeface="Tahoma"/>
                <a:cs typeface="Tahoma"/>
              </a:rPr>
              <a:t>D</a:t>
            </a:r>
            <a:r>
              <a:rPr sz="1200" dirty="0">
                <a:solidFill>
                  <a:srgbClr val="666666"/>
                </a:solidFill>
                <a:latin typeface="Tahoma"/>
                <a:cs typeface="Tahoma"/>
              </a:rPr>
              <a:t>ESMANIA.COM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1960199"/>
            <a:ext cx="10668000" cy="1046056"/>
          </a:xfrm>
          <a:prstGeom prst="rect">
            <a:avLst/>
          </a:prstGeom>
          <a:ln w="28574">
            <a:solidFill>
              <a:srgbClr val="FFFFFF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160655" marR="93980" indent="-74930" algn="ctr">
              <a:lnSpc>
                <a:spcPct val="115100"/>
              </a:lnSpc>
              <a:spcBef>
                <a:spcPts val="480"/>
              </a:spcBef>
            </a:pPr>
            <a:r>
              <a:rPr sz="1900" b="1" spc="-30" dirty="0">
                <a:solidFill>
                  <a:srgbClr val="FFFFFF"/>
                </a:solidFill>
                <a:latin typeface="Roboto"/>
                <a:cs typeface="Roboto"/>
              </a:rPr>
              <a:t>"Emotion</a:t>
            </a:r>
            <a:r>
              <a:rPr sz="1900" b="1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Detection</a:t>
            </a:r>
            <a:r>
              <a:rPr sz="1900" b="1" spc="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via</a:t>
            </a:r>
            <a:r>
              <a:rPr sz="1900" b="1" spc="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Verbal</a:t>
            </a:r>
            <a:r>
              <a:rPr sz="1900" b="1" spc="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Communication</a:t>
            </a:r>
            <a:r>
              <a:rPr sz="1900" b="1" spc="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relies</a:t>
            </a:r>
            <a:r>
              <a:rPr sz="1900" b="1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sz="1900" b="1" spc="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900" b="1" spc="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Speech</a:t>
            </a:r>
            <a:r>
              <a:rPr sz="1900" b="1" spc="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Recognition</a:t>
            </a:r>
            <a:r>
              <a:rPr sz="1900" b="1" spc="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40" dirty="0">
                <a:solidFill>
                  <a:srgbClr val="FFFFFF"/>
                </a:solidFill>
                <a:latin typeface="Roboto"/>
                <a:cs typeface="Roboto"/>
              </a:rPr>
              <a:t>NLTK</a:t>
            </a:r>
            <a:r>
              <a:rPr sz="1900" b="1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libraries.</a:t>
            </a:r>
            <a:r>
              <a:rPr sz="1900" b="1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40" dirty="0">
                <a:solidFill>
                  <a:srgbClr val="FFFFFF"/>
                </a:solidFill>
                <a:latin typeface="Roboto"/>
                <a:cs typeface="Roboto"/>
              </a:rPr>
              <a:t>NLTK</a:t>
            </a:r>
            <a:r>
              <a:rPr sz="1900" b="1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offers</a:t>
            </a:r>
            <a:r>
              <a:rPr sz="1900" b="1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15" dirty="0">
                <a:solidFill>
                  <a:srgbClr val="FFFFFF"/>
                </a:solidFill>
                <a:latin typeface="Roboto"/>
                <a:cs typeface="Roboto"/>
              </a:rPr>
              <a:t>tools</a:t>
            </a:r>
            <a:r>
              <a:rPr sz="1900" b="1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1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900" b="1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text</a:t>
            </a:r>
            <a:r>
              <a:rPr sz="1900" b="1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processing</a:t>
            </a:r>
            <a:r>
              <a:rPr sz="1900" b="1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&amp;</a:t>
            </a:r>
            <a:r>
              <a:rPr sz="1900" b="1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15" dirty="0">
                <a:solidFill>
                  <a:srgbClr val="FFFFFF"/>
                </a:solidFill>
                <a:latin typeface="Roboto"/>
                <a:cs typeface="Roboto"/>
              </a:rPr>
              <a:t>analysis,</a:t>
            </a:r>
            <a:r>
              <a:rPr sz="1900" b="1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while</a:t>
            </a:r>
            <a:r>
              <a:rPr sz="1900" b="1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Speech 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Recognition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provides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an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 interface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1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working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1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 different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 speech 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recognition</a:t>
            </a:r>
            <a:r>
              <a:rPr sz="1900" b="1" spc="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Roboto"/>
                <a:cs typeface="Roboto"/>
              </a:rPr>
              <a:t>engines."</a:t>
            </a:r>
            <a:endParaRPr sz="1900" dirty="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92184" y="96954"/>
            <a:ext cx="7319009" cy="1337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12570" marR="5080" indent="-1500505">
              <a:lnSpc>
                <a:spcPct val="100299"/>
              </a:lnSpc>
              <a:spcBef>
                <a:spcPts val="85"/>
              </a:spcBef>
            </a:pPr>
            <a:r>
              <a:rPr spc="25" dirty="0"/>
              <a:t>Emotion</a:t>
            </a:r>
            <a:r>
              <a:rPr spc="-190" dirty="0"/>
              <a:t> </a:t>
            </a:r>
            <a:r>
              <a:rPr spc="140" dirty="0"/>
              <a:t>Detection</a:t>
            </a:r>
            <a:r>
              <a:rPr spc="-190" dirty="0"/>
              <a:t> </a:t>
            </a:r>
            <a:r>
              <a:rPr spc="1040" dirty="0"/>
              <a:t>-</a:t>
            </a:r>
            <a:r>
              <a:rPr spc="-190" dirty="0"/>
              <a:t> </a:t>
            </a:r>
            <a:r>
              <a:rPr spc="75" dirty="0"/>
              <a:t>Verbal </a:t>
            </a:r>
            <a:r>
              <a:rPr spc="-1180" dirty="0"/>
              <a:t> </a:t>
            </a:r>
            <a:r>
              <a:rPr spc="95" dirty="0"/>
              <a:t>Communication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05812" y="1446867"/>
            <a:ext cx="487618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27070" algn="l"/>
              </a:tabLst>
            </a:pPr>
            <a:r>
              <a:rPr sz="2400" b="1" spc="5" dirty="0">
                <a:solidFill>
                  <a:srgbClr val="FFFFFF"/>
                </a:solidFill>
                <a:latin typeface="Roboto"/>
                <a:cs typeface="Roboto"/>
              </a:rPr>
              <a:t>Speec</a:t>
            </a:r>
            <a:r>
              <a:rPr sz="2400" b="1" spc="10" dirty="0">
                <a:solidFill>
                  <a:srgbClr val="FFFFFF"/>
                </a:solidFill>
                <a:latin typeface="Roboto"/>
                <a:cs typeface="Roboto"/>
              </a:rPr>
              <a:t>h</a:t>
            </a:r>
            <a:r>
              <a:rPr sz="2400" b="1" spc="-5" dirty="0">
                <a:solidFill>
                  <a:srgbClr val="FFFFFF"/>
                </a:solidFill>
                <a:latin typeface="Roboto"/>
                <a:cs typeface="Roboto"/>
              </a:rPr>
              <a:t> Recognitio</a:t>
            </a:r>
            <a:r>
              <a:rPr lang="en-US" sz="2400" b="1" spc="-5" dirty="0">
                <a:solidFill>
                  <a:srgbClr val="FFFFFF"/>
                </a:solidFill>
                <a:latin typeface="Roboto"/>
                <a:cs typeface="Roboto"/>
              </a:rPr>
              <a:t>n         </a:t>
            </a:r>
            <a:r>
              <a:rPr sz="2400" b="1" spc="-5" dirty="0">
                <a:solidFill>
                  <a:srgbClr val="FFFFFF"/>
                </a:solidFill>
                <a:latin typeface="Roboto"/>
                <a:cs typeface="Roboto"/>
              </a:rPr>
              <a:t>N</a:t>
            </a:r>
            <a:r>
              <a:rPr sz="2400" b="1" spc="-280" dirty="0">
                <a:solidFill>
                  <a:srgbClr val="FFFFFF"/>
                </a:solidFill>
                <a:latin typeface="Roboto"/>
                <a:cs typeface="Roboto"/>
              </a:rPr>
              <a:t>L</a:t>
            </a:r>
            <a:r>
              <a:rPr sz="2400" b="1" spc="45" dirty="0">
                <a:solidFill>
                  <a:srgbClr val="FFFFFF"/>
                </a:solidFill>
                <a:latin typeface="Roboto"/>
                <a:cs typeface="Roboto"/>
              </a:rPr>
              <a:t>TK</a:t>
            </a:r>
            <a:endParaRPr sz="2400" dirty="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4947" y="3318383"/>
            <a:ext cx="5470525" cy="102552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449580" indent="-437515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449580" algn="l"/>
                <a:tab pos="450215" algn="l"/>
              </a:tabLst>
            </a:pP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Audio</a:t>
            </a:r>
            <a:r>
              <a:rPr sz="1900" b="1" spc="-15" dirty="0">
                <a:solidFill>
                  <a:srgbClr val="FFFFFF"/>
                </a:solidFill>
                <a:latin typeface="Roboto"/>
                <a:cs typeface="Roboto"/>
              </a:rPr>
              <a:t> input 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from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user</a:t>
            </a:r>
            <a:r>
              <a:rPr sz="19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19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received</a:t>
            </a:r>
            <a:endParaRPr sz="1900">
              <a:latin typeface="Roboto"/>
              <a:cs typeface="Roboto"/>
            </a:endParaRPr>
          </a:p>
          <a:p>
            <a:pPr marL="449580" indent="-43751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49580" algn="l"/>
                <a:tab pos="450215" algn="l"/>
              </a:tabLst>
            </a:pP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Audio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2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900" b="1" spc="-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Text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 is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done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 via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15" dirty="0">
                <a:solidFill>
                  <a:srgbClr val="FFFFFF"/>
                </a:solidFill>
                <a:latin typeface="Roboto"/>
                <a:cs typeface="Roboto"/>
              </a:rPr>
              <a:t>“speech_recognition”</a:t>
            </a:r>
            <a:endParaRPr sz="1900">
              <a:latin typeface="Roboto"/>
              <a:cs typeface="Roboto"/>
            </a:endParaRPr>
          </a:p>
          <a:p>
            <a:pPr marL="449580" indent="-43751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49580" algn="l"/>
                <a:tab pos="450215" algn="l"/>
              </a:tabLst>
            </a:pP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Transcribed</a:t>
            </a:r>
            <a:r>
              <a:rPr sz="1900" b="1" spc="-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Text</a:t>
            </a:r>
            <a:r>
              <a:rPr sz="1900" b="1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1900" b="1" spc="-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15" dirty="0">
                <a:solidFill>
                  <a:srgbClr val="FFFFFF"/>
                </a:solidFill>
                <a:latin typeface="Roboto"/>
                <a:cs typeface="Roboto"/>
              </a:rPr>
              <a:t>Tokenized</a:t>
            </a:r>
            <a:endParaRPr sz="19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61046" y="3324733"/>
            <a:ext cx="4978400" cy="102552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449580" indent="-437515">
              <a:lnSpc>
                <a:spcPct val="100000"/>
              </a:lnSpc>
              <a:spcBef>
                <a:spcPts val="445"/>
              </a:spcBef>
              <a:buAutoNum type="arabicPeriod" startAt="5"/>
              <a:tabLst>
                <a:tab pos="449580" algn="l"/>
                <a:tab pos="450215" algn="l"/>
              </a:tabLst>
            </a:pP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Sentiment</a:t>
            </a:r>
            <a:r>
              <a:rPr sz="19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900" b="1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Text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 is 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Analyzed</a:t>
            </a:r>
            <a:r>
              <a:rPr sz="19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using </a:t>
            </a:r>
            <a:r>
              <a:rPr sz="1900" b="1" spc="-40" dirty="0">
                <a:solidFill>
                  <a:srgbClr val="FFFFFF"/>
                </a:solidFill>
                <a:latin typeface="Roboto"/>
                <a:cs typeface="Roboto"/>
              </a:rPr>
              <a:t>NLTK</a:t>
            </a:r>
            <a:endParaRPr sz="1900">
              <a:latin typeface="Roboto"/>
              <a:cs typeface="Roboto"/>
            </a:endParaRPr>
          </a:p>
          <a:p>
            <a:pPr marL="449580" marR="292100" indent="-437515">
              <a:lnSpc>
                <a:spcPct val="115100"/>
              </a:lnSpc>
              <a:buAutoNum type="arabicPeriod" startAt="5"/>
              <a:tabLst>
                <a:tab pos="449580" algn="l"/>
                <a:tab pos="450215" algn="l"/>
              </a:tabLst>
            </a:pP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Polarity 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Score 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obtained 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from </a:t>
            </a:r>
            <a:r>
              <a:rPr sz="1900" b="1" spc="-40" dirty="0">
                <a:solidFill>
                  <a:srgbClr val="FFFFFF"/>
                </a:solidFill>
                <a:latin typeface="Roboto"/>
                <a:cs typeface="Roboto"/>
              </a:rPr>
              <a:t>NLTK </a:t>
            </a:r>
            <a:r>
              <a:rPr sz="1900" b="1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determines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 the 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ﬁnal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15" dirty="0">
                <a:solidFill>
                  <a:srgbClr val="FFFFFF"/>
                </a:solidFill>
                <a:latin typeface="Roboto"/>
                <a:cs typeface="Roboto"/>
              </a:rPr>
              <a:t>Dominant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Emotion</a:t>
            </a:r>
            <a:endParaRPr sz="1900">
              <a:latin typeface="Roboto"/>
              <a:cs typeface="Roboto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349" y="4831675"/>
            <a:ext cx="10213500" cy="1740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187" y="2913874"/>
            <a:ext cx="12203362" cy="394837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091" y="5668374"/>
            <a:ext cx="208279" cy="939165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66666"/>
                </a:solidFill>
                <a:latin typeface="Tahoma"/>
                <a:cs typeface="Tahoma"/>
              </a:rPr>
              <a:t>SLI</a:t>
            </a:r>
            <a:r>
              <a:rPr sz="1200" spc="-10" dirty="0">
                <a:solidFill>
                  <a:srgbClr val="666666"/>
                </a:solidFill>
                <a:latin typeface="Tahoma"/>
                <a:cs typeface="Tahoma"/>
              </a:rPr>
              <a:t>D</a:t>
            </a:r>
            <a:r>
              <a:rPr sz="1200" dirty="0">
                <a:solidFill>
                  <a:srgbClr val="666666"/>
                </a:solidFill>
                <a:latin typeface="Tahoma"/>
                <a:cs typeface="Tahoma"/>
              </a:rPr>
              <a:t>ESMANIA.COM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100" y="1731599"/>
            <a:ext cx="9601835" cy="926465"/>
          </a:xfrm>
          <a:prstGeom prst="rect">
            <a:avLst/>
          </a:prstGeom>
          <a:ln w="28574">
            <a:solidFill>
              <a:srgbClr val="FFFFFF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1682750" marR="340360" indent="-1344930">
              <a:lnSpc>
                <a:spcPct val="115100"/>
              </a:lnSpc>
              <a:spcBef>
                <a:spcPts val="480"/>
              </a:spcBef>
            </a:pPr>
            <a:r>
              <a:rPr sz="1900" b="1" spc="-20" dirty="0">
                <a:solidFill>
                  <a:srgbClr val="FFFFFF"/>
                </a:solidFill>
                <a:latin typeface="Roboto"/>
                <a:cs typeface="Roboto"/>
              </a:rPr>
              <a:t>"The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15" dirty="0">
                <a:solidFill>
                  <a:srgbClr val="FFFFFF"/>
                </a:solidFill>
                <a:latin typeface="Roboto"/>
                <a:cs typeface="Roboto"/>
              </a:rPr>
              <a:t>Spotipy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library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used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2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authenticate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access </a:t>
            </a:r>
            <a:r>
              <a:rPr sz="1900" b="1" spc="-30" dirty="0">
                <a:solidFill>
                  <a:srgbClr val="FFFFFF"/>
                </a:solidFill>
                <a:latin typeface="Roboto"/>
                <a:cs typeface="Roboto"/>
              </a:rPr>
              <a:t>Spotify's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 API, retrieve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track </a:t>
            </a:r>
            <a:r>
              <a:rPr sz="1900" b="1" spc="-4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features, 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create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15" dirty="0">
                <a:solidFill>
                  <a:srgbClr val="FFFFFF"/>
                </a:solidFill>
                <a:latin typeface="Roboto"/>
                <a:cs typeface="Roboto"/>
              </a:rPr>
              <a:t>playlists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1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 song </a:t>
            </a:r>
            <a:r>
              <a:rPr sz="1900" b="1" spc="-30" dirty="0">
                <a:solidFill>
                  <a:srgbClr val="FFFFFF"/>
                </a:solidFill>
                <a:latin typeface="Roboto"/>
                <a:cs typeface="Roboto"/>
              </a:rPr>
              <a:t>recommendations."</a:t>
            </a:r>
            <a:endParaRPr sz="190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Music</a:t>
            </a:r>
            <a:r>
              <a:rPr spc="-210" dirty="0"/>
              <a:t> </a:t>
            </a:r>
            <a:r>
              <a:rPr spc="90" dirty="0"/>
              <a:t>Recommendation</a:t>
            </a:r>
            <a:r>
              <a:rPr spc="-204" dirty="0"/>
              <a:t> </a:t>
            </a:r>
            <a:r>
              <a:rPr spc="75" dirty="0"/>
              <a:t>System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73024" y="1078157"/>
            <a:ext cx="1062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FFFFFF"/>
                </a:solidFill>
                <a:latin typeface="Roboto"/>
                <a:cs typeface="Roboto"/>
              </a:rPr>
              <a:t>Spoti</a:t>
            </a:r>
            <a:r>
              <a:rPr sz="2400" b="1" spc="-25" dirty="0">
                <a:solidFill>
                  <a:srgbClr val="FFFFFF"/>
                </a:solidFill>
                <a:latin typeface="Roboto"/>
                <a:cs typeface="Roboto"/>
              </a:rPr>
              <a:t>py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8097" y="3324733"/>
            <a:ext cx="4803775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9580" marR="513715" indent="-437515">
              <a:lnSpc>
                <a:spcPct val="115100"/>
              </a:lnSpc>
              <a:spcBef>
                <a:spcPts val="100"/>
              </a:spcBef>
              <a:buAutoNum type="arabicPeriod"/>
              <a:tabLst>
                <a:tab pos="449580" algn="l"/>
                <a:tab pos="450215" algn="l"/>
              </a:tabLst>
            </a:pP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Client Credential 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Authentication </a:t>
            </a:r>
            <a:r>
              <a:rPr sz="1900" b="1" spc="-15" dirty="0">
                <a:solidFill>
                  <a:srgbClr val="FFFFFF"/>
                </a:solidFill>
                <a:latin typeface="Roboto"/>
                <a:cs typeface="Roboto"/>
              </a:rPr>
              <a:t>via </a:t>
            </a:r>
            <a:r>
              <a:rPr sz="1900" b="1" spc="-459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Spotify </a:t>
            </a:r>
            <a:r>
              <a:rPr sz="1900" b="1" spc="20" dirty="0">
                <a:solidFill>
                  <a:srgbClr val="FFFFFF"/>
                </a:solidFill>
                <a:latin typeface="Roboto"/>
                <a:cs typeface="Roboto"/>
              </a:rPr>
              <a:t>API</a:t>
            </a:r>
            <a:endParaRPr sz="1900">
              <a:latin typeface="Roboto"/>
              <a:cs typeface="Roboto"/>
            </a:endParaRPr>
          </a:p>
          <a:p>
            <a:pPr marL="449580" marR="537845" indent="-437515">
              <a:lnSpc>
                <a:spcPct val="115100"/>
              </a:lnSpc>
              <a:buAutoNum type="arabicPeriod"/>
              <a:tabLst>
                <a:tab pos="449580" algn="l"/>
                <a:tab pos="450215" algn="l"/>
              </a:tabLst>
            </a:pP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Retrieval 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Track </a:t>
            </a:r>
            <a:r>
              <a:rPr sz="1900" b="1" spc="-20" dirty="0">
                <a:solidFill>
                  <a:srgbClr val="FFFFFF"/>
                </a:solidFill>
                <a:latin typeface="Roboto"/>
                <a:cs typeface="Roboto"/>
              </a:rPr>
              <a:t>URIs 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the given </a:t>
            </a:r>
            <a:r>
              <a:rPr sz="1900" b="1" spc="-459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Playlist</a:t>
            </a:r>
            <a:endParaRPr sz="1900">
              <a:latin typeface="Roboto"/>
              <a:cs typeface="Roboto"/>
            </a:endParaRPr>
          </a:p>
          <a:p>
            <a:pPr marL="449580" indent="-43751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49580" algn="l"/>
                <a:tab pos="450215" algn="l"/>
              </a:tabLst>
            </a:pP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Retrieval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900" b="1" spc="-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Track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Details in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 the 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Playlist</a:t>
            </a:r>
            <a:endParaRPr sz="1900">
              <a:latin typeface="Roboto"/>
              <a:cs typeface="Roboto"/>
            </a:endParaRPr>
          </a:p>
          <a:p>
            <a:pPr marL="449580" marR="5080" indent="-437515">
              <a:lnSpc>
                <a:spcPct val="115100"/>
              </a:lnSpc>
              <a:buAutoNum type="arabicPeriod"/>
              <a:tabLst>
                <a:tab pos="449580" algn="l"/>
                <a:tab pos="450215" algn="l"/>
              </a:tabLst>
            </a:pP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Audio 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feature 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Retrieval 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tracks 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using audio </a:t>
            </a: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features 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endpoint </a:t>
            </a:r>
            <a:r>
              <a:rPr sz="1900" b="1" spc="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900" b="1" spc="-10" dirty="0">
                <a:solidFill>
                  <a:srgbClr val="FFFFFF"/>
                </a:solidFill>
                <a:latin typeface="Roboto"/>
                <a:cs typeface="Roboto"/>
              </a:rPr>
              <a:t>Spotify </a:t>
            </a:r>
            <a:r>
              <a:rPr sz="1900" b="1" spc="-459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20" dirty="0">
                <a:solidFill>
                  <a:srgbClr val="FFFFFF"/>
                </a:solidFill>
                <a:latin typeface="Roboto"/>
                <a:cs typeface="Roboto"/>
              </a:rPr>
              <a:t>API</a:t>
            </a:r>
            <a:endParaRPr sz="1900">
              <a:latin typeface="Roboto"/>
              <a:cs typeface="Robo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69940" marR="198755" indent="-437515">
              <a:lnSpc>
                <a:spcPct val="115100"/>
              </a:lnSpc>
              <a:spcBef>
                <a:spcPts val="100"/>
              </a:spcBef>
              <a:buAutoNum type="arabicPeriod" startAt="5"/>
              <a:tabLst>
                <a:tab pos="5870575" algn="l"/>
                <a:tab pos="5871210" algn="l"/>
              </a:tabLst>
            </a:pPr>
            <a:r>
              <a:rPr dirty="0"/>
              <a:t>Assigning </a:t>
            </a:r>
            <a:r>
              <a:rPr spc="-10" dirty="0"/>
              <a:t>Random </a:t>
            </a:r>
            <a:r>
              <a:rPr spc="-5" dirty="0"/>
              <a:t>emotion </a:t>
            </a:r>
            <a:r>
              <a:rPr dirty="0"/>
              <a:t>label </a:t>
            </a:r>
            <a:r>
              <a:rPr spc="-25" dirty="0"/>
              <a:t>to </a:t>
            </a:r>
            <a:r>
              <a:rPr spc="-5" dirty="0"/>
              <a:t>Each </a:t>
            </a:r>
            <a:r>
              <a:rPr spc="-459" dirty="0"/>
              <a:t> </a:t>
            </a:r>
            <a:r>
              <a:rPr dirty="0"/>
              <a:t>Track</a:t>
            </a:r>
          </a:p>
          <a:p>
            <a:pPr marL="5869940" indent="-437515">
              <a:lnSpc>
                <a:spcPct val="100000"/>
              </a:lnSpc>
              <a:spcBef>
                <a:spcPts val="345"/>
              </a:spcBef>
              <a:buAutoNum type="arabicPeriod" startAt="5"/>
              <a:tabLst>
                <a:tab pos="5870575" algn="l"/>
                <a:tab pos="5871210" algn="l"/>
              </a:tabLst>
            </a:pPr>
            <a:r>
              <a:rPr spc="-20" dirty="0"/>
              <a:t>Data </a:t>
            </a:r>
            <a:r>
              <a:rPr dirty="0"/>
              <a:t>PreProcessing</a:t>
            </a:r>
          </a:p>
          <a:p>
            <a:pPr marL="5869940" indent="-437515">
              <a:lnSpc>
                <a:spcPct val="100000"/>
              </a:lnSpc>
              <a:spcBef>
                <a:spcPts val="345"/>
              </a:spcBef>
              <a:buAutoNum type="arabicPeriod" startAt="5"/>
              <a:tabLst>
                <a:tab pos="5870575" algn="l"/>
                <a:tab pos="5871210" algn="l"/>
              </a:tabLst>
            </a:pPr>
            <a:r>
              <a:rPr dirty="0"/>
              <a:t>Nearest</a:t>
            </a:r>
            <a:r>
              <a:rPr spc="-15" dirty="0"/>
              <a:t> </a:t>
            </a:r>
            <a:r>
              <a:rPr dirty="0"/>
              <a:t>Neighbor</a:t>
            </a:r>
            <a:r>
              <a:rPr spc="-10" dirty="0"/>
              <a:t> </a:t>
            </a:r>
            <a:r>
              <a:rPr dirty="0"/>
              <a:t>Model</a:t>
            </a:r>
            <a:r>
              <a:rPr spc="-10" dirty="0"/>
              <a:t> </a:t>
            </a:r>
            <a:r>
              <a:rPr spc="-15" dirty="0"/>
              <a:t>Fitting</a:t>
            </a:r>
          </a:p>
          <a:p>
            <a:pPr marL="5869940" marR="5080" indent="-437515">
              <a:lnSpc>
                <a:spcPct val="115100"/>
              </a:lnSpc>
              <a:buAutoNum type="arabicPeriod" startAt="5"/>
              <a:tabLst>
                <a:tab pos="5870575" algn="l"/>
                <a:tab pos="5871210" algn="l"/>
              </a:tabLst>
            </a:pPr>
            <a:r>
              <a:rPr spc="-5" dirty="0"/>
              <a:t>Recommendation </a:t>
            </a:r>
            <a:r>
              <a:rPr spc="5" dirty="0"/>
              <a:t>of </a:t>
            </a:r>
            <a:r>
              <a:rPr dirty="0"/>
              <a:t>Tracks from </a:t>
            </a:r>
            <a:r>
              <a:rPr spc="-5" dirty="0"/>
              <a:t>the </a:t>
            </a:r>
            <a:r>
              <a:rPr dirty="0"/>
              <a:t> </a:t>
            </a:r>
            <a:r>
              <a:rPr spc="-15" dirty="0"/>
              <a:t>playlist </a:t>
            </a:r>
            <a:r>
              <a:rPr dirty="0"/>
              <a:t>based </a:t>
            </a:r>
            <a:r>
              <a:rPr spc="-10" dirty="0"/>
              <a:t>on </a:t>
            </a:r>
            <a:r>
              <a:rPr spc="-5" dirty="0"/>
              <a:t>the </a:t>
            </a:r>
            <a:r>
              <a:rPr dirty="0"/>
              <a:t>Nearest Neighbors </a:t>
            </a:r>
            <a:r>
              <a:rPr spc="5" dirty="0"/>
              <a:t>of </a:t>
            </a:r>
            <a:r>
              <a:rPr spc="-459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15" dirty="0"/>
              <a:t>Dominant</a:t>
            </a:r>
            <a:r>
              <a:rPr spc="-5" dirty="0"/>
              <a:t> </a:t>
            </a:r>
            <a:r>
              <a:rPr spc="-10" dirty="0"/>
              <a:t>Emotion </a:t>
            </a:r>
            <a:r>
              <a:rPr spc="5" dirty="0"/>
              <a:t>read</a:t>
            </a:r>
            <a:r>
              <a:rPr spc="-5" dirty="0"/>
              <a:t> </a:t>
            </a:r>
            <a:r>
              <a:rPr spc="-10" dirty="0"/>
              <a:t>in</a:t>
            </a:r>
            <a:r>
              <a:rPr spc="-5" dirty="0"/>
              <a:t> </a:t>
            </a:r>
            <a:r>
              <a:rPr spc="10" dirty="0"/>
              <a:t>befor</a:t>
            </a:r>
            <a:r>
              <a:rPr spc="-10" dirty="0"/>
              <a:t> </a:t>
            </a:r>
            <a:r>
              <a:rPr spc="-5" dirty="0"/>
              <a:t>stages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762" y="2931825"/>
            <a:ext cx="12200937" cy="393042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091" y="5668374"/>
            <a:ext cx="208279" cy="939165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66666"/>
                </a:solidFill>
                <a:latin typeface="Tahoma"/>
                <a:cs typeface="Tahoma"/>
              </a:rPr>
              <a:t>SLI</a:t>
            </a:r>
            <a:r>
              <a:rPr sz="1200" spc="-10" dirty="0">
                <a:solidFill>
                  <a:srgbClr val="666666"/>
                </a:solidFill>
                <a:latin typeface="Tahoma"/>
                <a:cs typeface="Tahoma"/>
              </a:rPr>
              <a:t>D</a:t>
            </a:r>
            <a:r>
              <a:rPr sz="1200" dirty="0">
                <a:solidFill>
                  <a:srgbClr val="666666"/>
                </a:solidFill>
                <a:latin typeface="Tahoma"/>
                <a:cs typeface="Tahoma"/>
              </a:rPr>
              <a:t>ESMANIA.COM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5175" y="434427"/>
            <a:ext cx="35763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75" dirty="0"/>
              <a:t>Applications</a:t>
            </a:r>
            <a:endParaRPr sz="4500" dirty="0"/>
          </a:p>
        </p:txBody>
      </p:sp>
      <p:sp>
        <p:nvSpPr>
          <p:cNvPr id="5" name="object 5"/>
          <p:cNvSpPr txBox="1"/>
          <p:nvPr/>
        </p:nvSpPr>
        <p:spPr>
          <a:xfrm>
            <a:off x="555175" y="1352635"/>
            <a:ext cx="6912425" cy="5164683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868680" indent="-520700">
              <a:lnSpc>
                <a:spcPct val="100000"/>
              </a:lnSpc>
              <a:spcBef>
                <a:spcPts val="489"/>
              </a:spcBef>
              <a:buFont typeface="MS PGothic"/>
              <a:buChar char="➢"/>
              <a:tabLst>
                <a:tab pos="868680" algn="l"/>
                <a:tab pos="869315" algn="l"/>
              </a:tabLst>
            </a:pP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Personalized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Music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40" dirty="0">
                <a:solidFill>
                  <a:srgbClr val="FFFFFF"/>
                </a:solidFill>
                <a:latin typeface="Arial"/>
                <a:cs typeface="Arial"/>
              </a:rPr>
              <a:t>Streaming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2000" dirty="0">
              <a:latin typeface="Arial"/>
              <a:cs typeface="Arial"/>
            </a:endParaRPr>
          </a:p>
          <a:p>
            <a:pPr marL="868680" indent="-520700">
              <a:lnSpc>
                <a:spcPct val="100000"/>
              </a:lnSpc>
              <a:spcBef>
                <a:spcPts val="390"/>
              </a:spcBef>
              <a:buFont typeface="MS PGothic"/>
              <a:buChar char="➢"/>
              <a:tabLst>
                <a:tab pos="868680" algn="l"/>
                <a:tab pos="869315" algn="l"/>
              </a:tabLst>
            </a:pPr>
            <a:r>
              <a:rPr sz="2000" b="1" spc="75" dirty="0">
                <a:solidFill>
                  <a:srgbClr val="FFFFFF"/>
                </a:solidFill>
                <a:latin typeface="Arial"/>
                <a:cs typeface="Arial"/>
              </a:rPr>
              <a:t>Better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Closeness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9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114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user’s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40" dirty="0">
                <a:solidFill>
                  <a:srgbClr val="FFFFFF"/>
                </a:solidFill>
                <a:latin typeface="Arial"/>
                <a:cs typeface="Arial"/>
              </a:rPr>
              <a:t>Present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60" dirty="0">
                <a:solidFill>
                  <a:srgbClr val="FFFFFF"/>
                </a:solidFill>
                <a:latin typeface="Arial"/>
                <a:cs typeface="Arial"/>
              </a:rPr>
              <a:t>Mood/Emotion</a:t>
            </a:r>
            <a:endParaRPr sz="2000" dirty="0">
              <a:latin typeface="Arial"/>
              <a:cs typeface="Arial"/>
            </a:endParaRPr>
          </a:p>
          <a:p>
            <a:pPr marL="868680" indent="-520700">
              <a:lnSpc>
                <a:spcPct val="100000"/>
              </a:lnSpc>
              <a:spcBef>
                <a:spcPts val="390"/>
              </a:spcBef>
              <a:buFont typeface="MS PGothic"/>
              <a:buChar char="➢"/>
              <a:tabLst>
                <a:tab pos="868680" algn="l"/>
                <a:tab pos="869315" algn="l"/>
              </a:tabLst>
            </a:pPr>
            <a:r>
              <a:rPr sz="2000" b="1" spc="15" dirty="0">
                <a:solidFill>
                  <a:srgbClr val="FFFFFF"/>
                </a:solidFill>
                <a:latin typeface="Arial"/>
                <a:cs typeface="Arial"/>
              </a:rPr>
              <a:t>Faster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Personalisation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75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75" dirty="0">
                <a:solidFill>
                  <a:srgbClr val="FFFFFF"/>
                </a:solidFill>
                <a:latin typeface="Arial"/>
                <a:cs typeface="Arial"/>
              </a:rPr>
              <a:t>compared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9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Classic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Personalisation</a:t>
            </a:r>
            <a:endParaRPr sz="2000" dirty="0">
              <a:latin typeface="Arial"/>
              <a:cs typeface="Arial"/>
            </a:endParaRPr>
          </a:p>
          <a:p>
            <a:pPr marL="868680" indent="-520700">
              <a:lnSpc>
                <a:spcPct val="100000"/>
              </a:lnSpc>
              <a:spcBef>
                <a:spcPts val="390"/>
              </a:spcBef>
              <a:buFont typeface="MS PGothic"/>
              <a:buChar char="➢"/>
              <a:tabLst>
                <a:tab pos="868680" algn="l"/>
                <a:tab pos="869315" algn="l"/>
              </a:tabLst>
            </a:pPr>
            <a:r>
              <a:rPr sz="2000" b="1" spc="15" dirty="0">
                <a:solidFill>
                  <a:srgbClr val="FFFFFF"/>
                </a:solidFill>
                <a:latin typeface="Arial"/>
                <a:cs typeface="Arial"/>
              </a:rPr>
              <a:t>Replaces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114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Old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60" dirty="0">
                <a:solidFill>
                  <a:srgbClr val="FFFFFF"/>
                </a:solidFill>
                <a:latin typeface="Arial"/>
                <a:cs typeface="Arial"/>
              </a:rPr>
              <a:t>Repeated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Playlist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Suggestions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400" b="1" spc="80" dirty="0">
                <a:solidFill>
                  <a:srgbClr val="E392FA"/>
                </a:solidFill>
                <a:latin typeface="Arial"/>
                <a:cs typeface="Arial"/>
              </a:rPr>
              <a:t>Future</a:t>
            </a:r>
            <a:r>
              <a:rPr sz="4400" b="1" spc="-220" dirty="0">
                <a:solidFill>
                  <a:srgbClr val="E392FA"/>
                </a:solidFill>
                <a:latin typeface="Arial"/>
                <a:cs typeface="Arial"/>
              </a:rPr>
              <a:t> </a:t>
            </a:r>
            <a:r>
              <a:rPr sz="4400" b="1" spc="65" dirty="0">
                <a:solidFill>
                  <a:srgbClr val="E392FA"/>
                </a:solidFill>
                <a:latin typeface="Arial"/>
                <a:cs typeface="Arial"/>
              </a:rPr>
              <a:t>Scope</a:t>
            </a:r>
            <a:endParaRPr sz="4400" dirty="0">
              <a:latin typeface="Arial"/>
              <a:cs typeface="Arial"/>
            </a:endParaRPr>
          </a:p>
          <a:p>
            <a:pPr marL="868680" indent="-520700">
              <a:lnSpc>
                <a:spcPct val="100000"/>
              </a:lnSpc>
              <a:spcBef>
                <a:spcPts val="2340"/>
              </a:spcBef>
              <a:buFont typeface="MS PGothic"/>
              <a:buChar char="❖"/>
              <a:tabLst>
                <a:tab pos="868680" algn="l"/>
                <a:tab pos="869315" algn="l"/>
              </a:tabLst>
            </a:pPr>
            <a:r>
              <a:rPr sz="2000" b="1" spc="50" dirty="0">
                <a:solidFill>
                  <a:srgbClr val="FFFFFF"/>
                </a:solidFill>
                <a:latin typeface="Arial"/>
                <a:cs typeface="Arial"/>
              </a:rPr>
              <a:t>Integration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8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60" dirty="0">
                <a:solidFill>
                  <a:srgbClr val="FFFFFF"/>
                </a:solidFill>
                <a:latin typeface="Arial"/>
                <a:cs typeface="Arial"/>
              </a:rPr>
              <a:t>Wearable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Technologies</a:t>
            </a:r>
            <a:endParaRPr sz="2000" dirty="0">
              <a:latin typeface="Arial"/>
              <a:cs typeface="Arial"/>
            </a:endParaRPr>
          </a:p>
          <a:p>
            <a:pPr marL="868680" indent="-520700">
              <a:lnSpc>
                <a:spcPct val="100000"/>
              </a:lnSpc>
              <a:spcBef>
                <a:spcPts val="390"/>
              </a:spcBef>
              <a:buFont typeface="MS PGothic"/>
              <a:buChar char="❖"/>
              <a:tabLst>
                <a:tab pos="868680" algn="l"/>
                <a:tab pos="869315" algn="l"/>
              </a:tabLst>
            </a:pPr>
            <a:r>
              <a:rPr sz="2000" b="1" spc="50" dirty="0">
                <a:solidFill>
                  <a:srgbClr val="FFFFFF"/>
                </a:solidFill>
                <a:latin typeface="Arial"/>
                <a:cs typeface="Arial"/>
              </a:rPr>
              <a:t>Integration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8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60" dirty="0">
                <a:solidFill>
                  <a:srgbClr val="FFFFFF"/>
                </a:solidFill>
                <a:latin typeface="Arial"/>
                <a:cs typeface="Arial"/>
              </a:rPr>
              <a:t>Smart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FFFFFF"/>
                </a:solidFill>
                <a:latin typeface="Arial"/>
                <a:cs typeface="Arial"/>
              </a:rPr>
              <a:t>Home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FFFFFF"/>
                </a:solidFill>
                <a:latin typeface="Arial"/>
                <a:cs typeface="Arial"/>
              </a:rPr>
              <a:t>Gadgets</a:t>
            </a:r>
            <a:endParaRPr sz="2000" dirty="0">
              <a:latin typeface="Arial"/>
              <a:cs typeface="Arial"/>
            </a:endParaRPr>
          </a:p>
          <a:p>
            <a:pPr marL="868680" indent="-520700">
              <a:lnSpc>
                <a:spcPct val="100000"/>
              </a:lnSpc>
              <a:spcBef>
                <a:spcPts val="390"/>
              </a:spcBef>
              <a:buFont typeface="MS PGothic"/>
              <a:buChar char="❖"/>
              <a:tabLst>
                <a:tab pos="868680" algn="l"/>
                <a:tab pos="869315" algn="l"/>
              </a:tabLst>
            </a:pPr>
            <a:r>
              <a:rPr sz="2000" b="1" spc="110" dirty="0">
                <a:solidFill>
                  <a:srgbClr val="FFFFFF"/>
                </a:solidFill>
                <a:latin typeface="Arial"/>
                <a:cs typeface="Arial"/>
              </a:rPr>
              <a:t>Mood-based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Advertising</a:t>
            </a:r>
            <a:endParaRPr sz="2000" dirty="0">
              <a:latin typeface="Arial"/>
              <a:cs typeface="Arial"/>
            </a:endParaRPr>
          </a:p>
          <a:p>
            <a:pPr marL="868680" marR="5080" indent="-520700">
              <a:lnSpc>
                <a:spcPct val="114100"/>
              </a:lnSpc>
              <a:spcBef>
                <a:spcPts val="5"/>
              </a:spcBef>
              <a:buFont typeface="MS PGothic"/>
              <a:buChar char="❖"/>
              <a:tabLst>
                <a:tab pos="868680" algn="l"/>
                <a:tab pos="869315" algn="l"/>
              </a:tabLst>
            </a:pP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Personalized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Musics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during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various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75" dirty="0">
                <a:solidFill>
                  <a:srgbClr val="FFFFFF"/>
                </a:solidFill>
                <a:latin typeface="Arial"/>
                <a:cs typeface="Arial"/>
              </a:rPr>
              <a:t>times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75" dirty="0">
                <a:solidFill>
                  <a:srgbClr val="FFFFFF"/>
                </a:solidFill>
                <a:latin typeface="Arial"/>
                <a:cs typeface="Arial"/>
              </a:rPr>
              <a:t>day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Workout,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Work, </a:t>
            </a:r>
            <a:r>
              <a:rPr sz="2000" b="1" spc="-6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Relax,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80" dirty="0">
                <a:solidFill>
                  <a:srgbClr val="FFFFFF"/>
                </a:solidFill>
                <a:latin typeface="Arial"/>
                <a:cs typeface="Arial"/>
              </a:rPr>
              <a:t>Meditation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9E68609-E143-4208-BDDA-9BD81768BF9E}"/>
              </a:ext>
            </a:extLst>
          </p:cNvPr>
          <p:cNvSpPr txBox="1">
            <a:spLocks/>
          </p:cNvSpPr>
          <p:nvPr/>
        </p:nvSpPr>
        <p:spPr>
          <a:xfrm>
            <a:off x="8027537" y="1333405"/>
            <a:ext cx="3826693" cy="1410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300" b="1" i="0">
                <a:solidFill>
                  <a:srgbClr val="E392FA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sz="4500" kern="0" spc="75" dirty="0"/>
              <a:t>Technologies</a:t>
            </a:r>
          </a:p>
          <a:p>
            <a:pPr marL="12700" algn="ctr">
              <a:spcBef>
                <a:spcPts val="100"/>
              </a:spcBef>
            </a:pPr>
            <a:r>
              <a:rPr lang="en-IN" sz="4500" kern="0" spc="75" dirty="0"/>
              <a:t>Used</a:t>
            </a:r>
            <a:endParaRPr lang="en-IN" sz="4500" kern="0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F36461D2-9244-4586-B9E6-509372FA494E}"/>
              </a:ext>
            </a:extLst>
          </p:cNvPr>
          <p:cNvSpPr txBox="1"/>
          <p:nvPr/>
        </p:nvSpPr>
        <p:spPr>
          <a:xfrm>
            <a:off x="8739603" y="2960702"/>
            <a:ext cx="3147597" cy="2601993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868680" indent="-520700">
              <a:lnSpc>
                <a:spcPct val="100000"/>
              </a:lnSpc>
              <a:spcBef>
                <a:spcPts val="489"/>
              </a:spcBef>
              <a:buFont typeface="MS PGothic"/>
              <a:buChar char="➢"/>
              <a:tabLst>
                <a:tab pos="868680" algn="l"/>
                <a:tab pos="869315" algn="l"/>
              </a:tabLst>
            </a:pP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Python</a:t>
            </a:r>
          </a:p>
          <a:p>
            <a:pPr marL="868680" indent="-520700">
              <a:lnSpc>
                <a:spcPct val="100000"/>
              </a:lnSpc>
              <a:spcBef>
                <a:spcPts val="489"/>
              </a:spcBef>
              <a:buFont typeface="MS PGothic"/>
              <a:buChar char="➢"/>
              <a:tabLst>
                <a:tab pos="868680" algn="l"/>
                <a:tab pos="869315" algn="l"/>
              </a:tabLst>
            </a:pPr>
            <a:r>
              <a:rPr lang="en-US" sz="2000" b="1" spc="10" dirty="0" err="1">
                <a:solidFill>
                  <a:srgbClr val="FFFFFF"/>
                </a:solidFill>
                <a:latin typeface="Arial"/>
                <a:cs typeface="Arial"/>
              </a:rPr>
              <a:t>Streamlit</a:t>
            </a:r>
            <a:endParaRPr lang="en-US" sz="2000" b="1" spc="1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868680" indent="-520700">
              <a:lnSpc>
                <a:spcPct val="100000"/>
              </a:lnSpc>
              <a:spcBef>
                <a:spcPts val="489"/>
              </a:spcBef>
              <a:buFont typeface="MS PGothic"/>
              <a:buChar char="➢"/>
              <a:tabLst>
                <a:tab pos="868680" algn="l"/>
                <a:tab pos="869315" algn="l"/>
              </a:tabLst>
            </a:pP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NLTK</a:t>
            </a:r>
          </a:p>
          <a:p>
            <a:pPr marL="868680" indent="-520700">
              <a:lnSpc>
                <a:spcPct val="100000"/>
              </a:lnSpc>
              <a:spcBef>
                <a:spcPts val="489"/>
              </a:spcBef>
              <a:buFont typeface="MS PGothic"/>
              <a:buChar char="➢"/>
              <a:tabLst>
                <a:tab pos="868680" algn="l"/>
                <a:tab pos="869315" algn="l"/>
              </a:tabLst>
            </a:pPr>
            <a:r>
              <a:rPr lang="en-US" sz="2000" b="1" spc="10" dirty="0" err="1">
                <a:solidFill>
                  <a:srgbClr val="FFFFFF"/>
                </a:solidFill>
                <a:latin typeface="Arial"/>
                <a:cs typeface="Arial"/>
              </a:rPr>
              <a:t>Deepface</a:t>
            </a:r>
            <a:endParaRPr lang="en-US" sz="2000" b="1" spc="1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868680" indent="-520700">
              <a:lnSpc>
                <a:spcPct val="100000"/>
              </a:lnSpc>
              <a:spcBef>
                <a:spcPts val="489"/>
              </a:spcBef>
              <a:buFont typeface="MS PGothic"/>
              <a:buChar char="➢"/>
              <a:tabLst>
                <a:tab pos="868680" algn="l"/>
                <a:tab pos="869315" algn="l"/>
              </a:tabLst>
            </a:pP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OpenCV</a:t>
            </a:r>
          </a:p>
          <a:p>
            <a:pPr marL="868680" indent="-520700">
              <a:lnSpc>
                <a:spcPct val="100000"/>
              </a:lnSpc>
              <a:spcBef>
                <a:spcPts val="489"/>
              </a:spcBef>
              <a:buFont typeface="MS PGothic"/>
              <a:buChar char="➢"/>
              <a:tabLst>
                <a:tab pos="868680" algn="l"/>
                <a:tab pos="869315" algn="l"/>
              </a:tabLst>
            </a:pPr>
            <a:r>
              <a:rPr lang="en-US" sz="2000" b="1" spc="10" dirty="0" err="1">
                <a:solidFill>
                  <a:srgbClr val="FFFFFF"/>
                </a:solidFill>
                <a:latin typeface="Arial"/>
                <a:cs typeface="Arial"/>
              </a:rPr>
              <a:t>Spotipy</a:t>
            </a:r>
            <a:endParaRPr lang="en-US" sz="2000" b="1" spc="1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868680" indent="-520700">
              <a:lnSpc>
                <a:spcPct val="100000"/>
              </a:lnSpc>
              <a:spcBef>
                <a:spcPts val="489"/>
              </a:spcBef>
              <a:buFont typeface="MS PGothic"/>
              <a:buChar char="➢"/>
              <a:tabLst>
                <a:tab pos="868680" algn="l"/>
                <a:tab pos="869315" algn="l"/>
              </a:tabLst>
            </a:pPr>
            <a:endParaRPr lang="en-US" sz="2000" b="1" spc="1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EC0C44-1F04-459B-AA9B-ADAB87854F11}"/>
              </a:ext>
            </a:extLst>
          </p:cNvPr>
          <p:cNvSpPr/>
          <p:nvPr/>
        </p:nvSpPr>
        <p:spPr>
          <a:xfrm>
            <a:off x="7924800" y="1066800"/>
            <a:ext cx="4061997" cy="4800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467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MS PGothic</vt:lpstr>
      <vt:lpstr>Arial</vt:lpstr>
      <vt:lpstr>Calibri</vt:lpstr>
      <vt:lpstr>Roboto</vt:lpstr>
      <vt:lpstr>Tahoma</vt:lpstr>
      <vt:lpstr>Office Theme</vt:lpstr>
      <vt:lpstr>PowerPoint Presentation</vt:lpstr>
      <vt:lpstr>Proposed Solution</vt:lpstr>
      <vt:lpstr>Emotion Detection - Facial Expression Deepface OpenCV</vt:lpstr>
      <vt:lpstr>Emotion Detection - Verbal  Communication</vt:lpstr>
      <vt:lpstr>Music Recommendation System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Baranidharan G</cp:lastModifiedBy>
  <cp:revision>6</cp:revision>
  <dcterms:created xsi:type="dcterms:W3CDTF">2023-08-15T09:54:36Z</dcterms:created>
  <dcterms:modified xsi:type="dcterms:W3CDTF">2024-04-07T14:07:21Z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Creator">
    <vt:lpwstr>PDFium</vt:lpwstr>
  </property>
  <property fmtid="{D5CDD505-2E9C-101B-9397-08002B2CF9AE}" pid="4" name="LastSaved">
    <vt:filetime>2023-08-15T00:00:00Z</vt:filetime>
  </property>
</Properties>
</file>