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028BEC-497C-4F9F-BC88-D8ABA0496144}">
  <a:tblStyle styleId="{03028BEC-497C-4F9F-BC88-D8ABA049614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BERT: NATIVE LANGUAGE DETECTION</a:t>
            </a:r>
            <a:endParaRPr/>
          </a:p>
        </p:txBody>
      </p:sp>
      <p:sp>
        <p:nvSpPr>
          <p:cNvPr id="87" name="Google Shape;87;p13"/>
          <p:cNvSpPr txBox="1"/>
          <p:nvPr>
            <p:ph idx="1" type="subTitle"/>
          </p:nvPr>
        </p:nvSpPr>
        <p:spPr>
          <a:xfrm>
            <a:off x="311700" y="2834125"/>
            <a:ext cx="8520600" cy="181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Abhishek Krishna Vandadi(A20426749)</a:t>
            </a:r>
            <a:endParaRPr/>
          </a:p>
          <a:p>
            <a:pPr indent="0" lvl="0" marL="0" rtl="0" algn="l">
              <a:lnSpc>
                <a:spcPct val="100000"/>
              </a:lnSpc>
              <a:spcBef>
                <a:spcPts val="0"/>
              </a:spcBef>
              <a:spcAft>
                <a:spcPts val="0"/>
              </a:spcAft>
              <a:buSzPts val="1600"/>
              <a:buNone/>
            </a:pPr>
            <a:r>
              <a:rPr lang="en"/>
              <a:t>Venkata Akshith Reddy Kasireddy(A20455209)</a:t>
            </a:r>
            <a:endParaRPr/>
          </a:p>
          <a:p>
            <a:pPr indent="0" lvl="0" marL="0" rtl="0" algn="l">
              <a:lnSpc>
                <a:spcPct val="100000"/>
              </a:lnSpc>
              <a:spcBef>
                <a:spcPts val="0"/>
              </a:spcBef>
              <a:spcAft>
                <a:spcPts val="0"/>
              </a:spcAft>
              <a:buSzPts val="1600"/>
              <a:buNone/>
            </a:pPr>
            <a:r>
              <a:rPr lang="en"/>
              <a:t>Barani Kumar (A20434813)</a:t>
            </a:r>
            <a:endParaRPr/>
          </a:p>
          <a:p>
            <a:pPr indent="0" lvl="0" marL="0" rtl="0" algn="l">
              <a:lnSpc>
                <a:spcPct val="100000"/>
              </a:lnSpc>
              <a:spcBef>
                <a:spcPts val="0"/>
              </a:spcBef>
              <a:spcAft>
                <a:spcPts val="0"/>
              </a:spcAft>
              <a:buSzPts val="1600"/>
              <a:buNone/>
            </a:pPr>
            <a:r>
              <a:rPr lang="en"/>
              <a:t>Deepa Bada (A20450368)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AIM: NATIVE LANGUAGE DETECTION</a:t>
            </a:r>
            <a:endParaRPr/>
          </a:p>
        </p:txBody>
      </p:sp>
      <p:sp>
        <p:nvSpPr>
          <p:cNvPr id="93" name="Google Shape;93;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400">
                <a:solidFill>
                  <a:srgbClr val="222222"/>
                </a:solidFill>
                <a:highlight>
                  <a:srgbClr val="FFFFFF"/>
                </a:highlight>
              </a:rPr>
              <a:t>There are many authors who write in English and have different native language. There is always an influence of native language while speaking or writing English. We try to find out the native language of non-english writers to understand how much does a native language influence the English writing of a person.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SUMMARY OF THE DATA</a:t>
            </a:r>
            <a:endParaRPr/>
          </a:p>
        </p:txBody>
      </p:sp>
      <p:sp>
        <p:nvSpPr>
          <p:cNvPr id="99" name="Google Shape;99;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There are two datasets: Training set(6000 data samples) and Test set(2000 data samples). Each of these two datasets contains 10 non-english language languages. Exactly 10% of the data items belong to each language. There are 2 columns in common for both the sets: Native Language and English text written by author. The training set has one additional column: Language ID.</a:t>
            </a:r>
            <a:endParaRPr sz="1400"/>
          </a:p>
          <a:p>
            <a:pPr indent="-317500" lvl="0" marL="457200" rtl="0" algn="l">
              <a:lnSpc>
                <a:spcPct val="115000"/>
              </a:lnSpc>
              <a:spcBef>
                <a:spcPts val="0"/>
              </a:spcBef>
              <a:spcAft>
                <a:spcPts val="0"/>
              </a:spcAft>
              <a:buSzPts val="1400"/>
              <a:buChar char="●"/>
            </a:pPr>
            <a:r>
              <a:rPr lang="en" sz="1400"/>
              <a:t>Preprocessing: We remove the native language column from both datasets and converted all the text to lowercase for better classification. We use the language ID column and text column to train our model. We will then use the test dataset to test it.</a:t>
            </a:r>
            <a:endParaRPr sz="1400"/>
          </a:p>
          <a:p>
            <a:pPr indent="0" lvl="0" marL="0" rtl="0" algn="l">
              <a:lnSpc>
                <a:spcPct val="115000"/>
              </a:lnSpc>
              <a:spcBef>
                <a:spcPts val="1600"/>
              </a:spcBef>
              <a:spcAft>
                <a:spcPts val="1600"/>
              </a:spcAft>
              <a:buSzPts val="1300"/>
              <a:buNone/>
            </a:pPr>
            <a:r>
              <a:rPr lang="en" sz="1400"/>
              <a: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EXPERIMENTS AND RESULTS - I</a:t>
            </a:r>
            <a:endParaRPr/>
          </a:p>
        </p:txBody>
      </p:sp>
      <p:sp>
        <p:nvSpPr>
          <p:cNvPr id="105" name="Google Shape;105;p16"/>
          <p:cNvSpPr txBox="1"/>
          <p:nvPr>
            <p:ph idx="1" type="body"/>
          </p:nvPr>
        </p:nvSpPr>
        <p:spPr>
          <a:xfrm>
            <a:off x="304625" y="1902425"/>
            <a:ext cx="8710500" cy="2172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Char char="●"/>
            </a:pPr>
            <a:r>
              <a:rPr lang="en">
                <a:solidFill>
                  <a:srgbClr val="000000"/>
                </a:solidFill>
              </a:rPr>
              <a:t>We finetu</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highlight>
                  <a:srgbClr val="FFFFFF"/>
                </a:highlight>
              </a:rPr>
              <a:t>We used pytorch-transformers to finetune pretrained Bert language model. Thereafter, we made use of Finetune Language Model repository for our purpose. Finally, we used the finetune language model for predicting the native language of the author.</a:t>
            </a:r>
            <a:endParaRPr>
              <a:solidFill>
                <a:srgbClr val="000000"/>
              </a:solidFill>
              <a:highlight>
                <a:srgbClr val="FFFFFF"/>
              </a:highlight>
            </a:endParaRPr>
          </a:p>
          <a:p>
            <a:pPr indent="-311150" lvl="0" marL="457200" rtl="0" algn="l">
              <a:lnSpc>
                <a:spcPct val="115000"/>
              </a:lnSpc>
              <a:spcBef>
                <a:spcPts val="0"/>
              </a:spcBef>
              <a:spcAft>
                <a:spcPts val="0"/>
              </a:spcAft>
              <a:buClr>
                <a:srgbClr val="000000"/>
              </a:buClr>
              <a:buSzPts val="1300"/>
              <a:buChar char="●"/>
            </a:pPr>
            <a:r>
              <a:rPr lang="en">
                <a:solidFill>
                  <a:srgbClr val="000000"/>
                </a:solidFill>
                <a:highlight>
                  <a:srgbClr val="FFFFFF"/>
                </a:highlight>
              </a:rPr>
              <a:t>We worked on changing 2 parameters namely, number of epochs and learning rate,  because these parameters have strong influence on F1 score/ accuracy. We have tried about 35 combinations of number of epochs and learning rate.</a:t>
            </a:r>
            <a:endParaRPr>
              <a:solidFill>
                <a:srgbClr val="000000"/>
              </a:solidFill>
              <a:highlight>
                <a:srgbClr val="FFFFFF"/>
              </a:highlight>
            </a:endParaRPr>
          </a:p>
          <a:p>
            <a:pPr indent="-311150" lvl="0" marL="457200" rtl="0" algn="l">
              <a:lnSpc>
                <a:spcPct val="115000"/>
              </a:lnSpc>
              <a:spcBef>
                <a:spcPts val="0"/>
              </a:spcBef>
              <a:spcAft>
                <a:spcPts val="0"/>
              </a:spcAft>
              <a:buClr>
                <a:srgbClr val="000000"/>
              </a:buClr>
              <a:buSzPts val="1300"/>
              <a:buChar char="●"/>
            </a:pPr>
            <a:r>
              <a:rPr lang="en">
                <a:solidFill>
                  <a:srgbClr val="000000"/>
                </a:solidFill>
                <a:highlight>
                  <a:srgbClr val="FFFFFF"/>
                </a:highlight>
              </a:rPr>
              <a:t>We found out that for the number of epochs, 4 is the best suited value which when used with learning rate of 2e-5 will produce the least loss(Mean Squared error) a loss of 3.1222. Values above these led to tremendous over fitting.</a:t>
            </a:r>
            <a:endParaRPr>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1323025"/>
            <a:ext cx="8520600" cy="46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Experiments and results -II</a:t>
            </a:r>
            <a:endParaRPr/>
          </a:p>
        </p:txBody>
      </p:sp>
      <p:sp>
        <p:nvSpPr>
          <p:cNvPr id="111" name="Google Shape;111;p17"/>
          <p:cNvSpPr txBox="1"/>
          <p:nvPr>
            <p:ph idx="1" type="body"/>
          </p:nvPr>
        </p:nvSpPr>
        <p:spPr>
          <a:xfrm>
            <a:off x="311700" y="1880850"/>
            <a:ext cx="4612500" cy="265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Best Result:</a:t>
            </a:r>
            <a:endParaRPr b="1"/>
          </a:p>
          <a:p>
            <a:pPr indent="0" lvl="0" marL="0" rtl="0" algn="l">
              <a:lnSpc>
                <a:spcPct val="115000"/>
              </a:lnSpc>
              <a:spcBef>
                <a:spcPts val="1600"/>
              </a:spcBef>
              <a:spcAft>
                <a:spcPts val="0"/>
              </a:spcAft>
              <a:buSzPts val="1300"/>
              <a:buNone/>
            </a:pPr>
            <a:r>
              <a:rPr b="1" lang="en"/>
              <a:t>Number of epochs=4</a:t>
            </a:r>
            <a:endParaRPr b="1"/>
          </a:p>
          <a:p>
            <a:pPr indent="0" lvl="0" marL="0" rtl="0" algn="l">
              <a:lnSpc>
                <a:spcPct val="115000"/>
              </a:lnSpc>
              <a:spcBef>
                <a:spcPts val="1600"/>
              </a:spcBef>
              <a:spcAft>
                <a:spcPts val="0"/>
              </a:spcAft>
              <a:buSzPts val="1300"/>
              <a:buNone/>
            </a:pPr>
            <a:r>
              <a:rPr b="1" lang="en"/>
              <a:t>Learning rate=2e-5</a:t>
            </a:r>
            <a:endParaRPr b="1"/>
          </a:p>
          <a:p>
            <a:pPr indent="0" lvl="0" marL="0" rtl="0" algn="l">
              <a:lnSpc>
                <a:spcPct val="115000"/>
              </a:lnSpc>
              <a:spcBef>
                <a:spcPts val="1600"/>
              </a:spcBef>
              <a:spcAft>
                <a:spcPts val="0"/>
              </a:spcAft>
              <a:buSzPts val="1300"/>
              <a:buNone/>
            </a:pPr>
            <a:r>
              <a:rPr b="1" lang="en"/>
              <a:t>Number of data samples</a:t>
            </a:r>
            <a:endParaRPr b="1"/>
          </a:p>
          <a:p>
            <a:pPr indent="0" lvl="0" marL="0" rtl="0" algn="l">
              <a:lnSpc>
                <a:spcPct val="115000"/>
              </a:lnSpc>
              <a:spcBef>
                <a:spcPts val="1600"/>
              </a:spcBef>
              <a:spcAft>
                <a:spcPts val="0"/>
              </a:spcAft>
              <a:buSzPts val="1300"/>
              <a:buNone/>
            </a:pPr>
            <a:r>
              <a:rPr b="1" lang="en"/>
              <a:t>=6000(600 each)</a:t>
            </a:r>
            <a:endParaRPr b="1"/>
          </a:p>
          <a:p>
            <a:pPr indent="0" lvl="0" marL="0" rtl="0" algn="l">
              <a:lnSpc>
                <a:spcPct val="115000"/>
              </a:lnSpc>
              <a:spcBef>
                <a:spcPts val="1600"/>
              </a:spcBef>
              <a:spcAft>
                <a:spcPts val="0"/>
              </a:spcAft>
              <a:buSzPts val="1300"/>
              <a:buNone/>
            </a:pPr>
            <a:r>
              <a:rPr b="1" lang="en"/>
              <a:t>Overall Accuracy=0.17</a:t>
            </a:r>
            <a:endParaRPr b="1"/>
          </a:p>
          <a:p>
            <a:pPr indent="0" lvl="0" marL="0" rtl="0" algn="l">
              <a:lnSpc>
                <a:spcPct val="115000"/>
              </a:lnSpc>
              <a:spcBef>
                <a:spcPts val="1600"/>
              </a:spcBef>
              <a:spcAft>
                <a:spcPts val="1600"/>
              </a:spcAft>
              <a:buSzPts val="1300"/>
              <a:buNone/>
            </a:pPr>
            <a:r>
              <a:t/>
            </a:r>
            <a:endParaRPr b="1"/>
          </a:p>
        </p:txBody>
      </p:sp>
      <p:graphicFrame>
        <p:nvGraphicFramePr>
          <p:cNvPr id="112" name="Google Shape;112;p17"/>
          <p:cNvGraphicFramePr/>
          <p:nvPr/>
        </p:nvGraphicFramePr>
        <p:xfrm>
          <a:off x="5207000" y="617560"/>
          <a:ext cx="3000000" cy="3000000"/>
        </p:xfrm>
        <a:graphic>
          <a:graphicData uri="http://schemas.openxmlformats.org/drawingml/2006/table">
            <a:tbl>
              <a:tblPr>
                <a:noFill/>
                <a:tableStyleId>{03028BEC-497C-4F9F-BC88-D8ABA0496144}</a:tableStyleId>
              </a:tblPr>
              <a:tblGrid>
                <a:gridCol w="1269750"/>
                <a:gridCol w="1269750"/>
                <a:gridCol w="1269750"/>
              </a:tblGrid>
              <a:tr h="5680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Native Language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Accuracy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No.of correct predictions</a:t>
                      </a:r>
                      <a:endParaRPr sz="1400" u="none" cap="none" strike="noStrike"/>
                    </a:p>
                  </a:txBody>
                  <a:tcPr marT="91425" marB="91425" marR="91425" marL="91425"/>
                </a:tc>
              </a:tr>
              <a:tr h="370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Japanese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108</a:t>
                      </a:r>
                      <a:endParaRPr sz="1400" u="none" cap="none" strike="noStrike"/>
                    </a:p>
                  </a:txBody>
                  <a:tcPr marT="91425" marB="91425" marR="91425" marL="91425"/>
                </a:tc>
              </a:tr>
              <a:tr h="370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Korean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102</a:t>
                      </a:r>
                      <a:endParaRPr sz="1400" u="none" cap="none" strike="noStrike"/>
                    </a:p>
                  </a:txBody>
                  <a:tcPr marT="91425" marB="91425" marR="91425" marL="91425"/>
                </a:tc>
              </a:tr>
              <a:tr h="370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Vietnamese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91425" marB="91425" marR="91425" marL="91425"/>
                </a:tc>
              </a:tr>
              <a:tr h="370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Mandarin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96</a:t>
                      </a:r>
                      <a:endParaRPr sz="1400" u="none" cap="none" strike="noStrike"/>
                    </a:p>
                  </a:txBody>
                  <a:tcPr marT="91425" marB="91425" marR="91425" marL="91425"/>
                </a:tc>
              </a:tr>
              <a:tr h="370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Russian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48</a:t>
                      </a:r>
                      <a:endParaRPr sz="1400" u="none" cap="none" strike="noStrike"/>
                    </a:p>
                  </a:txBody>
                  <a:tcPr marT="91425" marB="91425" marR="91425" marL="91425"/>
                </a:tc>
              </a:tr>
              <a:tr h="370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Thai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126</a:t>
                      </a:r>
                      <a:endParaRPr sz="1400" u="none" cap="none" strike="noStrike"/>
                    </a:p>
                  </a:txBody>
                  <a:tcPr marT="91425" marB="91425" marR="91425" marL="91425"/>
                </a:tc>
              </a:tr>
              <a:tr h="370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Spanish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36</a:t>
                      </a:r>
                      <a:endParaRPr sz="1400" u="none" cap="none" strike="noStrike"/>
                    </a:p>
                  </a:txBody>
                  <a:tcPr marT="91425" marB="91425" marR="91425" marL="91425"/>
                </a:tc>
              </a:tr>
              <a:tr h="370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Cantonese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96</a:t>
                      </a:r>
                      <a:endParaRPr sz="1400" u="none" cap="none" strike="noStrike"/>
                    </a:p>
                  </a:txBody>
                  <a:tcPr marT="91425" marB="91425" marR="91425" marL="91425"/>
                </a:tc>
              </a:tr>
              <a:tr h="370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Polish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72</a:t>
                      </a:r>
                      <a:endParaRPr sz="1400" u="none" cap="none" strike="noStrike"/>
                    </a:p>
                  </a:txBody>
                  <a:tcPr marT="91425" marB="91425" marR="91425" marL="91425"/>
                </a:tc>
              </a:tr>
              <a:tr h="370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Arabic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0.41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246</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Experiments and results III</a:t>
            </a:r>
            <a:endParaRPr/>
          </a:p>
        </p:txBody>
      </p:sp>
      <p:sp>
        <p:nvSpPr>
          <p:cNvPr id="118" name="Google Shape;118;p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We were expecting low accuracy right from the beginning because we were using english texts of the authors to predict the native language which is very tough.</a:t>
            </a:r>
            <a:endParaRPr/>
          </a:p>
          <a:p>
            <a:pPr indent="-311150" lvl="0" marL="457200" rtl="0" algn="l">
              <a:lnSpc>
                <a:spcPct val="115000"/>
              </a:lnSpc>
              <a:spcBef>
                <a:spcPts val="0"/>
              </a:spcBef>
              <a:spcAft>
                <a:spcPts val="0"/>
              </a:spcAft>
              <a:buSzPts val="1300"/>
              <a:buChar char="●"/>
            </a:pPr>
            <a:r>
              <a:rPr lang="en"/>
              <a:t>As we can see from the previous results, the model was comparatively highly successful with Arabic and least successful with Cantonese.</a:t>
            </a:r>
            <a:endParaRPr/>
          </a:p>
          <a:p>
            <a:pPr indent="-311150" lvl="0" marL="457200" rtl="0" algn="l">
              <a:lnSpc>
                <a:spcPct val="115000"/>
              </a:lnSpc>
              <a:spcBef>
                <a:spcPts val="0"/>
              </a:spcBef>
              <a:spcAft>
                <a:spcPts val="0"/>
              </a:spcAft>
              <a:buSzPts val="1300"/>
              <a:buChar char="●"/>
            </a:pPr>
            <a:r>
              <a:rPr lang="en"/>
              <a:t>When we tried with different parameter values, we got lesser accuracy and also different patterns in classification. In general, the model was comparatively more successful with Japanese, Korean, Thai and Arabic. On the other hand it struggled a lot with Cantonese, Mandarin and Spanish with accuracies being under 10% for a lot of combinations.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Conclusion</a:t>
            </a:r>
            <a:endParaRPr/>
          </a:p>
        </p:txBody>
      </p:sp>
      <p:sp>
        <p:nvSpPr>
          <p:cNvPr id="124" name="Google Shape;124;p19"/>
          <p:cNvSpPr txBox="1"/>
          <p:nvPr>
            <p:ph idx="1" type="body"/>
          </p:nvPr>
        </p:nvSpPr>
        <p:spPr>
          <a:xfrm>
            <a:off x="629975" y="2107275"/>
            <a:ext cx="7688700" cy="2794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The dataset that we have chosen was sufficient for our project. Working with BERT was indeed very fruitful and we obtained some interesting results. The model is comparatively doing better with Asian languages(Arabic, Korean,Mandarin, Cantonese, Japanese and Thai)  and able to understand that the author is from non-english background.  The possible reasons could be that the writing pattern, the words used, places mentioned etc. by the authors which might have helped BERT predict their native language. </a:t>
            </a:r>
            <a:endParaRPr/>
          </a:p>
          <a:p>
            <a:pPr indent="-311150" lvl="0" marL="457200" rtl="0" algn="l">
              <a:lnSpc>
                <a:spcPct val="115000"/>
              </a:lnSpc>
              <a:spcBef>
                <a:spcPts val="0"/>
              </a:spcBef>
              <a:spcAft>
                <a:spcPts val="0"/>
              </a:spcAft>
              <a:buSzPts val="1300"/>
              <a:buChar char="●"/>
            </a:pPr>
            <a:r>
              <a:rPr lang="en"/>
              <a:t>On the other hand, the model is very poor with the non-asian languages such as Polish, Russian, Vietnamese and Spanish. I believe that most of these authors have written the text in such a way that there might have been any evidence of their native language and  it became difficult for the model to predict.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