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4/28/2019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4/28/2019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4/28/2019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4/28/2019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4/28/2019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4/28/2019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A2C8-AED0-4B93-9412-8EABCA85C642}"/>
              </a:ext>
            </a:extLst>
          </p:cNvPr>
          <p:cNvSpPr>
            <a:spLocks noGrp="1"/>
          </p:cNvSpPr>
          <p:nvPr>
            <p:ph type="ctrTitle"/>
          </p:nvPr>
        </p:nvSpPr>
        <p:spPr/>
        <p:txBody>
          <a:bodyPr/>
          <a:lstStyle/>
          <a:p>
            <a:r>
              <a:rPr lang="en-US" dirty="0"/>
              <a:t>LINK STATE ROUTING SIMULATOR</a:t>
            </a:r>
          </a:p>
        </p:txBody>
      </p:sp>
      <p:sp>
        <p:nvSpPr>
          <p:cNvPr id="3" name="Subtitle 2">
            <a:extLst>
              <a:ext uri="{FF2B5EF4-FFF2-40B4-BE49-F238E27FC236}">
                <a16:creationId xmlns:a16="http://schemas.microsoft.com/office/drawing/2014/main" id="{2ECC8C8B-1133-4BB4-A471-CCD237B3565E}"/>
              </a:ext>
            </a:extLst>
          </p:cNvPr>
          <p:cNvSpPr>
            <a:spLocks noGrp="1"/>
          </p:cNvSpPr>
          <p:nvPr>
            <p:ph type="subTitle" idx="1"/>
          </p:nvPr>
        </p:nvSpPr>
        <p:spPr/>
        <p:txBody>
          <a:bodyPr/>
          <a:lstStyle/>
          <a:p>
            <a:r>
              <a:rPr lang="en-US" dirty="0"/>
              <a:t>BARANI KUMAR</a:t>
            </a:r>
          </a:p>
          <a:p>
            <a:r>
              <a:rPr lang="en-US" dirty="0"/>
              <a:t>CWID A20434813</a:t>
            </a:r>
          </a:p>
          <a:p>
            <a:r>
              <a:rPr lang="en-US" dirty="0"/>
              <a:t>CS 542 - PROJECT</a:t>
            </a:r>
          </a:p>
        </p:txBody>
      </p:sp>
    </p:spTree>
    <p:extLst>
      <p:ext uri="{BB962C8B-B14F-4D97-AF65-F5344CB8AC3E}">
        <p14:creationId xmlns:p14="http://schemas.microsoft.com/office/powerpoint/2010/main" val="62673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D339-237A-410F-BCA7-A14FB135B7CF}"/>
              </a:ext>
            </a:extLst>
          </p:cNvPr>
          <p:cNvSpPr>
            <a:spLocks noGrp="1"/>
          </p:cNvSpPr>
          <p:nvPr>
            <p:ph type="title"/>
          </p:nvPr>
        </p:nvSpPr>
        <p:spPr/>
        <p:txBody>
          <a:bodyPr/>
          <a:lstStyle/>
          <a:p>
            <a:r>
              <a:rPr lang="en-US" dirty="0"/>
              <a:t>Adding a router</a:t>
            </a:r>
          </a:p>
        </p:txBody>
      </p:sp>
      <p:sp>
        <p:nvSpPr>
          <p:cNvPr id="4" name="Content Placeholder 3">
            <a:extLst>
              <a:ext uri="{FF2B5EF4-FFF2-40B4-BE49-F238E27FC236}">
                <a16:creationId xmlns:a16="http://schemas.microsoft.com/office/drawing/2014/main" id="{0913933F-430A-4E0E-BCE3-563292F843F6}"/>
              </a:ext>
            </a:extLst>
          </p:cNvPr>
          <p:cNvSpPr>
            <a:spLocks noGrp="1"/>
          </p:cNvSpPr>
          <p:nvPr>
            <p:ph sz="half" idx="2"/>
          </p:nvPr>
        </p:nvSpPr>
        <p:spPr/>
        <p:txBody>
          <a:bodyPr/>
          <a:lstStyle/>
          <a:p>
            <a:r>
              <a:rPr lang="en-US" dirty="0"/>
              <a:t>Enter selection 5 </a:t>
            </a:r>
          </a:p>
          <a:p>
            <a:r>
              <a:rPr lang="en-US" dirty="0"/>
              <a:t>Program will prompt to enter cost for each existing router from new router</a:t>
            </a:r>
          </a:p>
          <a:p>
            <a:r>
              <a:rPr lang="en-US" dirty="0"/>
              <a:t>Once done ,updated routing table , shortest path and cost will be displayed</a:t>
            </a:r>
          </a:p>
        </p:txBody>
      </p:sp>
      <p:pic>
        <p:nvPicPr>
          <p:cNvPr id="5" name="Content Placeholder 4">
            <a:extLst>
              <a:ext uri="{FF2B5EF4-FFF2-40B4-BE49-F238E27FC236}">
                <a16:creationId xmlns:a16="http://schemas.microsoft.com/office/drawing/2014/main" id="{D9808A7C-4450-4A32-B553-24959F18117B}"/>
              </a:ext>
            </a:extLst>
          </p:cNvPr>
          <p:cNvPicPr>
            <a:picLocks noGrp="1"/>
          </p:cNvPicPr>
          <p:nvPr>
            <p:ph sz="half" idx="1"/>
          </p:nvPr>
        </p:nvPicPr>
        <p:blipFill>
          <a:blip r:embed="rId2"/>
          <a:stretch>
            <a:fillRect/>
          </a:stretch>
        </p:blipFill>
        <p:spPr>
          <a:xfrm>
            <a:off x="5924550" y="803275"/>
            <a:ext cx="4089882" cy="2692400"/>
          </a:xfrm>
          <a:prstGeom prst="rect">
            <a:avLst/>
          </a:prstGeom>
        </p:spPr>
      </p:pic>
    </p:spTree>
    <p:extLst>
      <p:ext uri="{BB962C8B-B14F-4D97-AF65-F5344CB8AC3E}">
        <p14:creationId xmlns:p14="http://schemas.microsoft.com/office/powerpoint/2010/main" val="358140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00B5-86CB-477F-991B-DE05E22DE3BD}"/>
              </a:ext>
            </a:extLst>
          </p:cNvPr>
          <p:cNvSpPr>
            <a:spLocks noGrp="1"/>
          </p:cNvSpPr>
          <p:nvPr>
            <p:ph type="title"/>
          </p:nvPr>
        </p:nvSpPr>
        <p:spPr/>
        <p:txBody>
          <a:bodyPr/>
          <a:lstStyle/>
          <a:p>
            <a:r>
              <a:rPr lang="en-US" dirty="0"/>
              <a:t>Optimal Router</a:t>
            </a:r>
          </a:p>
        </p:txBody>
      </p:sp>
      <p:sp>
        <p:nvSpPr>
          <p:cNvPr id="4" name="Content Placeholder 3">
            <a:extLst>
              <a:ext uri="{FF2B5EF4-FFF2-40B4-BE49-F238E27FC236}">
                <a16:creationId xmlns:a16="http://schemas.microsoft.com/office/drawing/2014/main" id="{E4B18812-0362-4EBE-86DE-48DCE9473ECB}"/>
              </a:ext>
            </a:extLst>
          </p:cNvPr>
          <p:cNvSpPr>
            <a:spLocks noGrp="1"/>
          </p:cNvSpPr>
          <p:nvPr>
            <p:ph sz="half" idx="2"/>
          </p:nvPr>
        </p:nvSpPr>
        <p:spPr/>
        <p:txBody>
          <a:bodyPr/>
          <a:lstStyle/>
          <a:p>
            <a:r>
              <a:rPr lang="en-US" dirty="0"/>
              <a:t>Enter selection 6 </a:t>
            </a:r>
          </a:p>
          <a:p>
            <a:r>
              <a:rPr lang="en-US" dirty="0"/>
              <a:t>Program displays the total cost of between all the routers in the network</a:t>
            </a:r>
          </a:p>
          <a:p>
            <a:r>
              <a:rPr lang="en-US" dirty="0"/>
              <a:t>And displays the optimal router which has least distance between all other routers </a:t>
            </a:r>
          </a:p>
        </p:txBody>
      </p:sp>
      <p:pic>
        <p:nvPicPr>
          <p:cNvPr id="5" name="Content Placeholder 4">
            <a:extLst>
              <a:ext uri="{FF2B5EF4-FFF2-40B4-BE49-F238E27FC236}">
                <a16:creationId xmlns:a16="http://schemas.microsoft.com/office/drawing/2014/main" id="{3F1B2CFC-08F5-4B3D-9C08-F7C6D06F1699}"/>
              </a:ext>
            </a:extLst>
          </p:cNvPr>
          <p:cNvPicPr>
            <a:picLocks noGrp="1"/>
          </p:cNvPicPr>
          <p:nvPr>
            <p:ph sz="half" idx="1"/>
          </p:nvPr>
        </p:nvPicPr>
        <p:blipFill>
          <a:blip r:embed="rId2"/>
          <a:stretch>
            <a:fillRect/>
          </a:stretch>
        </p:blipFill>
        <p:spPr>
          <a:xfrm>
            <a:off x="5121275" y="1528328"/>
            <a:ext cx="6269038" cy="932732"/>
          </a:xfrm>
          <a:prstGeom prst="rect">
            <a:avLst/>
          </a:prstGeom>
        </p:spPr>
      </p:pic>
    </p:spTree>
    <p:extLst>
      <p:ext uri="{BB962C8B-B14F-4D97-AF65-F5344CB8AC3E}">
        <p14:creationId xmlns:p14="http://schemas.microsoft.com/office/powerpoint/2010/main" val="346731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AC71-011B-4B2C-81CB-D1ADFF1AA145}"/>
              </a:ext>
            </a:extLst>
          </p:cNvPr>
          <p:cNvSpPr>
            <a:spLocks noGrp="1"/>
          </p:cNvSpPr>
          <p:nvPr>
            <p:ph type="title"/>
          </p:nvPr>
        </p:nvSpPr>
        <p:spPr/>
        <p:txBody>
          <a:bodyPr/>
          <a:lstStyle/>
          <a:p>
            <a:r>
              <a:rPr lang="en-US" dirty="0"/>
              <a:t>Exit </a:t>
            </a:r>
          </a:p>
        </p:txBody>
      </p:sp>
      <p:sp>
        <p:nvSpPr>
          <p:cNvPr id="4" name="Content Placeholder 3">
            <a:extLst>
              <a:ext uri="{FF2B5EF4-FFF2-40B4-BE49-F238E27FC236}">
                <a16:creationId xmlns:a16="http://schemas.microsoft.com/office/drawing/2014/main" id="{8888CB08-237C-460E-B224-CC4314E9B438}"/>
              </a:ext>
            </a:extLst>
          </p:cNvPr>
          <p:cNvSpPr>
            <a:spLocks noGrp="1"/>
          </p:cNvSpPr>
          <p:nvPr>
            <p:ph sz="half" idx="2"/>
          </p:nvPr>
        </p:nvSpPr>
        <p:spPr/>
        <p:txBody>
          <a:bodyPr/>
          <a:lstStyle/>
          <a:p>
            <a:r>
              <a:rPr lang="en-US" dirty="0"/>
              <a:t>Selection 7 exits the program </a:t>
            </a:r>
          </a:p>
        </p:txBody>
      </p:sp>
      <p:pic>
        <p:nvPicPr>
          <p:cNvPr id="5" name="Content Placeholder 4">
            <a:extLst>
              <a:ext uri="{FF2B5EF4-FFF2-40B4-BE49-F238E27FC236}">
                <a16:creationId xmlns:a16="http://schemas.microsoft.com/office/drawing/2014/main" id="{3EB6CB14-BB49-45D1-BF8C-4B9840706F13}"/>
              </a:ext>
            </a:extLst>
          </p:cNvPr>
          <p:cNvPicPr>
            <a:picLocks noGrp="1"/>
          </p:cNvPicPr>
          <p:nvPr>
            <p:ph sz="half" idx="1"/>
          </p:nvPr>
        </p:nvPicPr>
        <p:blipFill>
          <a:blip r:embed="rId2"/>
          <a:stretch>
            <a:fillRect/>
          </a:stretch>
        </p:blipFill>
        <p:spPr>
          <a:xfrm>
            <a:off x="5121275" y="1561724"/>
            <a:ext cx="6269038" cy="865939"/>
          </a:xfrm>
          <a:prstGeom prst="rect">
            <a:avLst/>
          </a:prstGeom>
        </p:spPr>
      </p:pic>
    </p:spTree>
    <p:extLst>
      <p:ext uri="{BB962C8B-B14F-4D97-AF65-F5344CB8AC3E}">
        <p14:creationId xmlns:p14="http://schemas.microsoft.com/office/powerpoint/2010/main" val="1812153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EC1E-809B-4899-BBF2-3ED26018FD69}"/>
              </a:ext>
            </a:extLst>
          </p:cNvPr>
          <p:cNvSpPr>
            <a:spLocks noGrp="1"/>
          </p:cNvSpPr>
          <p:nvPr>
            <p:ph type="title"/>
          </p:nvPr>
        </p:nvSpPr>
        <p:spPr/>
        <p:txBody>
          <a:bodyPr/>
          <a:lstStyle/>
          <a:p>
            <a:r>
              <a:rPr lang="en-US" dirty="0"/>
              <a:t>Deleting a source/destination router</a:t>
            </a:r>
          </a:p>
        </p:txBody>
      </p:sp>
      <p:sp>
        <p:nvSpPr>
          <p:cNvPr id="4" name="Content Placeholder 3">
            <a:extLst>
              <a:ext uri="{FF2B5EF4-FFF2-40B4-BE49-F238E27FC236}">
                <a16:creationId xmlns:a16="http://schemas.microsoft.com/office/drawing/2014/main" id="{A74437AC-1BF1-47EB-A6BB-37F05786C32A}"/>
              </a:ext>
            </a:extLst>
          </p:cNvPr>
          <p:cNvSpPr>
            <a:spLocks noGrp="1"/>
          </p:cNvSpPr>
          <p:nvPr>
            <p:ph sz="half" idx="2"/>
          </p:nvPr>
        </p:nvSpPr>
        <p:spPr/>
        <p:txBody>
          <a:bodyPr/>
          <a:lstStyle/>
          <a:p>
            <a:r>
              <a:rPr lang="en-US" dirty="0"/>
              <a:t>if the destination router/source router is equal to router which user wants to delete , then the program will display the updated matrix and routing table , and but doesn’t show the shortest path and cost</a:t>
            </a:r>
          </a:p>
        </p:txBody>
      </p:sp>
      <p:pic>
        <p:nvPicPr>
          <p:cNvPr id="5" name="Content Placeholder 4">
            <a:extLst>
              <a:ext uri="{FF2B5EF4-FFF2-40B4-BE49-F238E27FC236}">
                <a16:creationId xmlns:a16="http://schemas.microsoft.com/office/drawing/2014/main" id="{A9A4C45C-5870-4B4C-8FB2-B3BA5242177E}"/>
              </a:ext>
            </a:extLst>
          </p:cNvPr>
          <p:cNvPicPr>
            <a:picLocks noGrp="1"/>
          </p:cNvPicPr>
          <p:nvPr>
            <p:ph sz="half" idx="1"/>
          </p:nvPr>
        </p:nvPicPr>
        <p:blipFill>
          <a:blip r:embed="rId2"/>
          <a:stretch>
            <a:fillRect/>
          </a:stretch>
        </p:blipFill>
        <p:spPr>
          <a:xfrm>
            <a:off x="6224079" y="803275"/>
            <a:ext cx="4063429" cy="2382838"/>
          </a:xfrm>
          <a:prstGeom prst="rect">
            <a:avLst/>
          </a:prstGeom>
        </p:spPr>
      </p:pic>
    </p:spTree>
    <p:extLst>
      <p:ext uri="{BB962C8B-B14F-4D97-AF65-F5344CB8AC3E}">
        <p14:creationId xmlns:p14="http://schemas.microsoft.com/office/powerpoint/2010/main" val="136623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D2C2-E7BA-4379-B7E9-81C92D5224D1}"/>
              </a:ext>
            </a:extLst>
          </p:cNvPr>
          <p:cNvSpPr>
            <a:spLocks noGrp="1"/>
          </p:cNvSpPr>
          <p:nvPr>
            <p:ph type="title"/>
          </p:nvPr>
        </p:nvSpPr>
        <p:spPr/>
        <p:txBody>
          <a:bodyPr/>
          <a:lstStyle/>
          <a:p>
            <a:r>
              <a:rPr lang="en-US" dirty="0"/>
              <a:t>Exceptions</a:t>
            </a:r>
            <a:br>
              <a:rPr lang="en-US" dirty="0"/>
            </a:br>
            <a:br>
              <a:rPr lang="en-US" dirty="0"/>
            </a:br>
            <a:r>
              <a:rPr lang="en-US" dirty="0"/>
              <a:t>invalid input file </a:t>
            </a:r>
          </a:p>
        </p:txBody>
      </p:sp>
      <p:pic>
        <p:nvPicPr>
          <p:cNvPr id="5" name="Content Placeholder 4">
            <a:extLst>
              <a:ext uri="{FF2B5EF4-FFF2-40B4-BE49-F238E27FC236}">
                <a16:creationId xmlns:a16="http://schemas.microsoft.com/office/drawing/2014/main" id="{E0174F2B-2E1E-455F-9657-1FF280464C0C}"/>
              </a:ext>
            </a:extLst>
          </p:cNvPr>
          <p:cNvPicPr>
            <a:picLocks noGrp="1" noChangeAspect="1"/>
          </p:cNvPicPr>
          <p:nvPr>
            <p:ph sz="half" idx="1"/>
          </p:nvPr>
        </p:nvPicPr>
        <p:blipFill>
          <a:blip r:embed="rId2"/>
          <a:stretch>
            <a:fillRect/>
          </a:stretch>
        </p:blipFill>
        <p:spPr>
          <a:xfrm>
            <a:off x="5121275" y="1424781"/>
            <a:ext cx="6269038" cy="1139825"/>
          </a:xfrm>
          <a:prstGeom prst="rect">
            <a:avLst/>
          </a:prstGeom>
        </p:spPr>
      </p:pic>
      <p:sp>
        <p:nvSpPr>
          <p:cNvPr id="4" name="Content Placeholder 3">
            <a:extLst>
              <a:ext uri="{FF2B5EF4-FFF2-40B4-BE49-F238E27FC236}">
                <a16:creationId xmlns:a16="http://schemas.microsoft.com/office/drawing/2014/main" id="{E89ADAB1-D247-4DDE-A31A-820B54364D27}"/>
              </a:ext>
            </a:extLst>
          </p:cNvPr>
          <p:cNvSpPr>
            <a:spLocks noGrp="1"/>
          </p:cNvSpPr>
          <p:nvPr>
            <p:ph sz="half" idx="2"/>
          </p:nvPr>
        </p:nvSpPr>
        <p:spPr/>
        <p:txBody>
          <a:bodyPr/>
          <a:lstStyle/>
          <a:p>
            <a:r>
              <a:rPr lang="en-US" dirty="0"/>
              <a:t>If entered in valid input file name , program will display an error </a:t>
            </a:r>
          </a:p>
          <a:p>
            <a:r>
              <a:rPr lang="en-US" dirty="0"/>
              <a:t>And returns to main menu  </a:t>
            </a:r>
          </a:p>
        </p:txBody>
      </p:sp>
    </p:spTree>
    <p:extLst>
      <p:ext uri="{BB962C8B-B14F-4D97-AF65-F5344CB8AC3E}">
        <p14:creationId xmlns:p14="http://schemas.microsoft.com/office/powerpoint/2010/main" val="338706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9EAA-A16F-43CA-ABC6-D4D2FC7CE119}"/>
              </a:ext>
            </a:extLst>
          </p:cNvPr>
          <p:cNvSpPr>
            <a:spLocks noGrp="1"/>
          </p:cNvSpPr>
          <p:nvPr>
            <p:ph type="title"/>
          </p:nvPr>
        </p:nvSpPr>
        <p:spPr/>
        <p:txBody>
          <a:bodyPr/>
          <a:lstStyle/>
          <a:p>
            <a:r>
              <a:rPr lang="en-US" dirty="0"/>
              <a:t>Same source and destination router</a:t>
            </a:r>
          </a:p>
        </p:txBody>
      </p:sp>
      <p:sp>
        <p:nvSpPr>
          <p:cNvPr id="4" name="Content Placeholder 3">
            <a:extLst>
              <a:ext uri="{FF2B5EF4-FFF2-40B4-BE49-F238E27FC236}">
                <a16:creationId xmlns:a16="http://schemas.microsoft.com/office/drawing/2014/main" id="{6EB5075B-91C4-4B6A-96DB-896D9A9CA33A}"/>
              </a:ext>
            </a:extLst>
          </p:cNvPr>
          <p:cNvSpPr>
            <a:spLocks noGrp="1"/>
          </p:cNvSpPr>
          <p:nvPr>
            <p:ph sz="half" idx="2"/>
          </p:nvPr>
        </p:nvSpPr>
        <p:spPr/>
        <p:txBody>
          <a:bodyPr/>
          <a:lstStyle/>
          <a:p>
            <a:r>
              <a:rPr lang="en-US" dirty="0"/>
              <a:t>If the user’s source router and destination router are the same , the program will prompt an error message , and requests user to try again will different router</a:t>
            </a:r>
          </a:p>
          <a:p>
            <a:r>
              <a:rPr lang="en-US" dirty="0"/>
              <a:t>And returns to main menu</a:t>
            </a:r>
          </a:p>
          <a:p>
            <a:endParaRPr lang="en-US" dirty="0"/>
          </a:p>
        </p:txBody>
      </p:sp>
      <p:pic>
        <p:nvPicPr>
          <p:cNvPr id="5" name="Content Placeholder 4">
            <a:extLst>
              <a:ext uri="{FF2B5EF4-FFF2-40B4-BE49-F238E27FC236}">
                <a16:creationId xmlns:a16="http://schemas.microsoft.com/office/drawing/2014/main" id="{872538A3-BE9E-4818-B1BF-BAEE67BD9199}"/>
              </a:ext>
            </a:extLst>
          </p:cNvPr>
          <p:cNvPicPr>
            <a:picLocks noGrp="1"/>
          </p:cNvPicPr>
          <p:nvPr>
            <p:ph sz="half" idx="1"/>
          </p:nvPr>
        </p:nvPicPr>
        <p:blipFill>
          <a:blip r:embed="rId2"/>
          <a:stretch>
            <a:fillRect/>
          </a:stretch>
        </p:blipFill>
        <p:spPr>
          <a:xfrm>
            <a:off x="5121275" y="1561432"/>
            <a:ext cx="6269038" cy="866524"/>
          </a:xfrm>
          <a:prstGeom prst="rect">
            <a:avLst/>
          </a:prstGeom>
        </p:spPr>
      </p:pic>
    </p:spTree>
    <p:extLst>
      <p:ext uri="{BB962C8B-B14F-4D97-AF65-F5344CB8AC3E}">
        <p14:creationId xmlns:p14="http://schemas.microsoft.com/office/powerpoint/2010/main" val="356354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E512-E74A-411E-8D50-0AD803DA136F}"/>
              </a:ext>
            </a:extLst>
          </p:cNvPr>
          <p:cNvSpPr>
            <a:spLocks noGrp="1"/>
          </p:cNvSpPr>
          <p:nvPr>
            <p:ph type="title"/>
          </p:nvPr>
        </p:nvSpPr>
        <p:spPr/>
        <p:txBody>
          <a:bodyPr/>
          <a:lstStyle/>
          <a:p>
            <a:r>
              <a:rPr lang="en-US" dirty="0"/>
              <a:t>Out of bound selection</a:t>
            </a:r>
          </a:p>
        </p:txBody>
      </p:sp>
      <p:pic>
        <p:nvPicPr>
          <p:cNvPr id="5" name="Content Placeholder 4">
            <a:extLst>
              <a:ext uri="{FF2B5EF4-FFF2-40B4-BE49-F238E27FC236}">
                <a16:creationId xmlns:a16="http://schemas.microsoft.com/office/drawing/2014/main" id="{15CB5FA9-1C5A-437E-9C00-61ACD3BF6CB4}"/>
              </a:ext>
            </a:extLst>
          </p:cNvPr>
          <p:cNvPicPr>
            <a:picLocks noGrp="1" noChangeAspect="1"/>
          </p:cNvPicPr>
          <p:nvPr>
            <p:ph sz="half" idx="1"/>
          </p:nvPr>
        </p:nvPicPr>
        <p:blipFill>
          <a:blip r:embed="rId2"/>
          <a:stretch>
            <a:fillRect/>
          </a:stretch>
        </p:blipFill>
        <p:spPr>
          <a:xfrm>
            <a:off x="5121275" y="1677565"/>
            <a:ext cx="6269038" cy="634257"/>
          </a:xfrm>
          <a:prstGeom prst="rect">
            <a:avLst/>
          </a:prstGeom>
        </p:spPr>
      </p:pic>
      <p:sp>
        <p:nvSpPr>
          <p:cNvPr id="4" name="Content Placeholder 3">
            <a:extLst>
              <a:ext uri="{FF2B5EF4-FFF2-40B4-BE49-F238E27FC236}">
                <a16:creationId xmlns:a16="http://schemas.microsoft.com/office/drawing/2014/main" id="{78849BDD-476D-4313-BB2E-21D2A4DBA2AD}"/>
              </a:ext>
            </a:extLst>
          </p:cNvPr>
          <p:cNvSpPr>
            <a:spLocks noGrp="1"/>
          </p:cNvSpPr>
          <p:nvPr>
            <p:ph sz="half" idx="2"/>
          </p:nvPr>
        </p:nvSpPr>
        <p:spPr/>
        <p:txBody>
          <a:bodyPr/>
          <a:lstStyle/>
          <a:p>
            <a:r>
              <a:rPr lang="en-US" dirty="0"/>
              <a:t>If user selects an option which is not listed in the main menu , program will prompt an error message </a:t>
            </a:r>
          </a:p>
          <a:p>
            <a:r>
              <a:rPr lang="en-US" dirty="0"/>
              <a:t>And returns to main menu</a:t>
            </a:r>
          </a:p>
        </p:txBody>
      </p:sp>
    </p:spTree>
    <p:extLst>
      <p:ext uri="{BB962C8B-B14F-4D97-AF65-F5344CB8AC3E}">
        <p14:creationId xmlns:p14="http://schemas.microsoft.com/office/powerpoint/2010/main" val="3214056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AA8B-653F-4D05-B04F-FE5D500B875F}"/>
              </a:ext>
            </a:extLst>
          </p:cNvPr>
          <p:cNvSpPr>
            <a:spLocks noGrp="1"/>
          </p:cNvSpPr>
          <p:nvPr>
            <p:ph type="title"/>
          </p:nvPr>
        </p:nvSpPr>
        <p:spPr/>
        <p:txBody>
          <a:bodyPr/>
          <a:lstStyle/>
          <a:p>
            <a:r>
              <a:rPr lang="en-US" dirty="0"/>
              <a:t>No input file updated</a:t>
            </a:r>
          </a:p>
        </p:txBody>
      </p:sp>
      <p:pic>
        <p:nvPicPr>
          <p:cNvPr id="5" name="Content Placeholder 4">
            <a:extLst>
              <a:ext uri="{FF2B5EF4-FFF2-40B4-BE49-F238E27FC236}">
                <a16:creationId xmlns:a16="http://schemas.microsoft.com/office/drawing/2014/main" id="{9AED76E8-B711-437C-ABAD-68C26FD000F1}"/>
              </a:ext>
            </a:extLst>
          </p:cNvPr>
          <p:cNvPicPr>
            <a:picLocks noGrp="1" noChangeAspect="1"/>
          </p:cNvPicPr>
          <p:nvPr>
            <p:ph sz="half" idx="1"/>
          </p:nvPr>
        </p:nvPicPr>
        <p:blipFill>
          <a:blip r:embed="rId2"/>
          <a:stretch>
            <a:fillRect/>
          </a:stretch>
        </p:blipFill>
        <p:spPr>
          <a:xfrm>
            <a:off x="5666540" y="803275"/>
            <a:ext cx="5178508" cy="2382838"/>
          </a:xfrm>
          <a:prstGeom prst="rect">
            <a:avLst/>
          </a:prstGeom>
        </p:spPr>
      </p:pic>
      <p:sp>
        <p:nvSpPr>
          <p:cNvPr id="4" name="Content Placeholder 3">
            <a:extLst>
              <a:ext uri="{FF2B5EF4-FFF2-40B4-BE49-F238E27FC236}">
                <a16:creationId xmlns:a16="http://schemas.microsoft.com/office/drawing/2014/main" id="{D1F2F118-1BB3-4BD1-A4E2-F0C52AC0E025}"/>
              </a:ext>
            </a:extLst>
          </p:cNvPr>
          <p:cNvSpPr>
            <a:spLocks noGrp="1"/>
          </p:cNvSpPr>
          <p:nvPr>
            <p:ph sz="half" idx="2"/>
          </p:nvPr>
        </p:nvSpPr>
        <p:spPr/>
        <p:txBody>
          <a:bodyPr/>
          <a:lstStyle/>
          <a:p>
            <a:r>
              <a:rPr lang="en-US" dirty="0"/>
              <a:t>If the user directly jumps to 2 </a:t>
            </a:r>
            <a:r>
              <a:rPr lang="en-US" dirty="0" err="1"/>
              <a:t>nd</a:t>
            </a:r>
            <a:r>
              <a:rPr lang="en-US" dirty="0"/>
              <a:t> option , without updating the input topology file , the program will prompt an error message </a:t>
            </a:r>
          </a:p>
          <a:p>
            <a:r>
              <a:rPr lang="en-US" dirty="0"/>
              <a:t>And returns to the main menu</a:t>
            </a:r>
          </a:p>
        </p:txBody>
      </p:sp>
    </p:spTree>
    <p:extLst>
      <p:ext uri="{BB962C8B-B14F-4D97-AF65-F5344CB8AC3E}">
        <p14:creationId xmlns:p14="http://schemas.microsoft.com/office/powerpoint/2010/main" val="403421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2FA8-96B9-42C4-8B67-D770ACEC576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510480-7B28-428D-A169-738A43902E3E}"/>
              </a:ext>
            </a:extLst>
          </p:cNvPr>
          <p:cNvSpPr>
            <a:spLocks noGrp="1"/>
          </p:cNvSpPr>
          <p:nvPr>
            <p:ph idx="1"/>
          </p:nvPr>
        </p:nvSpPr>
        <p:spPr/>
        <p:txBody>
          <a:bodyPr/>
          <a:lstStyle/>
          <a:p>
            <a:r>
              <a:rPr lang="en-US" dirty="0"/>
              <a:t>Given valid input ,this program is capable of find out the shortest path from source to destination in a network with N routers </a:t>
            </a:r>
          </a:p>
          <a:p>
            <a:endParaRPr lang="en-US" dirty="0"/>
          </a:p>
        </p:txBody>
      </p:sp>
    </p:spTree>
    <p:extLst>
      <p:ext uri="{BB962C8B-B14F-4D97-AF65-F5344CB8AC3E}">
        <p14:creationId xmlns:p14="http://schemas.microsoft.com/office/powerpoint/2010/main" val="168416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199E-58D4-41B4-AB81-741DD6C5C77C}"/>
              </a:ext>
            </a:extLst>
          </p:cNvPr>
          <p:cNvSpPr>
            <a:spLocks noGrp="1"/>
          </p:cNvSpPr>
          <p:nvPr>
            <p:ph type="title"/>
          </p:nvPr>
        </p:nvSpPr>
        <p:spPr/>
        <p:txBody>
          <a:bodyPr/>
          <a:lstStyle/>
          <a:p>
            <a:r>
              <a:rPr lang="en-US" dirty="0"/>
              <a:t>CONTENT </a:t>
            </a:r>
          </a:p>
        </p:txBody>
      </p:sp>
      <p:sp>
        <p:nvSpPr>
          <p:cNvPr id="3" name="Content Placeholder 2">
            <a:extLst>
              <a:ext uri="{FF2B5EF4-FFF2-40B4-BE49-F238E27FC236}">
                <a16:creationId xmlns:a16="http://schemas.microsoft.com/office/drawing/2014/main" id="{45164746-BEAB-47C7-80CE-AE7F9E02F49E}"/>
              </a:ext>
            </a:extLst>
          </p:cNvPr>
          <p:cNvSpPr>
            <a:spLocks noGrp="1"/>
          </p:cNvSpPr>
          <p:nvPr>
            <p:ph idx="1"/>
          </p:nvPr>
        </p:nvSpPr>
        <p:spPr/>
        <p:txBody>
          <a:bodyPr/>
          <a:lstStyle/>
          <a:p>
            <a:r>
              <a:rPr lang="en-US" dirty="0"/>
              <a:t>INTRODUCTION</a:t>
            </a:r>
          </a:p>
          <a:p>
            <a:r>
              <a:rPr lang="en-US" dirty="0"/>
              <a:t>PROGRAM COMPILATION AND EXECUTION</a:t>
            </a:r>
          </a:p>
          <a:p>
            <a:r>
              <a:rPr lang="en-US" dirty="0"/>
              <a:t>PROGRAM WORK FLOW</a:t>
            </a:r>
          </a:p>
          <a:p>
            <a:r>
              <a:rPr lang="en-US" dirty="0"/>
              <a:t>CONCLUSION</a:t>
            </a:r>
          </a:p>
        </p:txBody>
      </p:sp>
    </p:spTree>
    <p:extLst>
      <p:ext uri="{BB962C8B-B14F-4D97-AF65-F5344CB8AC3E}">
        <p14:creationId xmlns:p14="http://schemas.microsoft.com/office/powerpoint/2010/main" val="41944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D2-7FAF-4F75-94E9-BAAA4744D49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C3AF070-B162-4EFB-9440-7AEF1FAB8642}"/>
              </a:ext>
            </a:extLst>
          </p:cNvPr>
          <p:cNvSpPr>
            <a:spLocks noGrp="1"/>
          </p:cNvSpPr>
          <p:nvPr>
            <p:ph idx="1"/>
          </p:nvPr>
        </p:nvSpPr>
        <p:spPr/>
        <p:txBody>
          <a:bodyPr>
            <a:normAutofit fontScale="85000" lnSpcReduction="20000"/>
          </a:bodyPr>
          <a:lstStyle/>
          <a:p>
            <a:r>
              <a:rPr lang="en-US" b="1" dirty="0"/>
              <a:t>Link State Routing Protocol</a:t>
            </a:r>
            <a:br>
              <a:rPr lang="en-US" dirty="0"/>
            </a:br>
            <a:r>
              <a:rPr lang="en-US" dirty="0"/>
              <a:t>Link state algorithm basically creates a map of link between each and every router in the network in the form of a graph .This graph clearly shows the exact connectivity link between the routers . Then using the Dijkstra's algorithm , it create a shortest path from one router to another which finally results in the routing table </a:t>
            </a:r>
          </a:p>
          <a:p>
            <a:r>
              <a:rPr lang="en-US" b="1" dirty="0"/>
              <a:t>Dijkstra’s algorithm </a:t>
            </a:r>
            <a:endParaRPr lang="en-US" dirty="0"/>
          </a:p>
          <a:p>
            <a:pPr marL="0" indent="0">
              <a:buNone/>
            </a:pPr>
            <a:r>
              <a:rPr lang="en-US" dirty="0"/>
              <a:t>	The Dijkstra algorithm is used to generate the shortest path from source to destination router. </a:t>
            </a:r>
          </a:p>
          <a:p>
            <a:r>
              <a:rPr lang="en-US" dirty="0"/>
              <a:t>Sets the source router as the root and appends it to the path. And finds out the shortest distance from source router to all other adjacent routers. Finally sets the distance of the source to zero</a:t>
            </a:r>
          </a:p>
          <a:p>
            <a:r>
              <a:rPr lang="en-US" dirty="0"/>
              <a:t>And it repeats below two steps in a loop until all the routers are added to the path set </a:t>
            </a:r>
          </a:p>
          <a:p>
            <a:r>
              <a:rPr lang="en-US" dirty="0"/>
              <a:t>1. searches for the neighboring nodes with minimum distance from the source , and appends it to the path </a:t>
            </a:r>
          </a:p>
          <a:p>
            <a:r>
              <a:rPr lang="en-US" dirty="0"/>
              <a:t>2. sets the shortest distance of the router ,which is recently appended to the path , to the other routers which are in network.</a:t>
            </a:r>
          </a:p>
          <a:p>
            <a:endParaRPr lang="en-US" dirty="0"/>
          </a:p>
          <a:p>
            <a:endParaRPr lang="en-US" dirty="0"/>
          </a:p>
        </p:txBody>
      </p:sp>
    </p:spTree>
    <p:extLst>
      <p:ext uri="{BB962C8B-B14F-4D97-AF65-F5344CB8AC3E}">
        <p14:creationId xmlns:p14="http://schemas.microsoft.com/office/powerpoint/2010/main" val="1292070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4" name="Rectangle 63">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CDDB507-99AA-4C52-88A8-41F15D582E93}"/>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PROGRAM COMPILATION AND EXECUTION</a:t>
            </a:r>
          </a:p>
        </p:txBody>
      </p:sp>
      <p:sp>
        <p:nvSpPr>
          <p:cNvPr id="4" name="Content Placeholder 3">
            <a:extLst>
              <a:ext uri="{FF2B5EF4-FFF2-40B4-BE49-F238E27FC236}">
                <a16:creationId xmlns:a16="http://schemas.microsoft.com/office/drawing/2014/main" id="{6C5A1A7E-33DC-430A-9BED-B54FFF177A95}"/>
              </a:ext>
            </a:extLst>
          </p:cNvPr>
          <p:cNvSpPr>
            <a:spLocks noGrp="1"/>
          </p:cNvSpPr>
          <p:nvPr>
            <p:ph sz="half" idx="2"/>
          </p:nvPr>
        </p:nvSpPr>
        <p:spPr>
          <a:xfrm>
            <a:off x="5118447" y="4267830"/>
            <a:ext cx="6281873" cy="1783977"/>
          </a:xfrm>
        </p:spPr>
        <p:txBody>
          <a:bodyPr vert="horz" lIns="91440" tIns="45720" rIns="91440" bIns="45720" rtlCol="0" anchor="ctr">
            <a:normAutofit fontScale="92500"/>
          </a:bodyPr>
          <a:lstStyle/>
          <a:p>
            <a:r>
              <a:rPr lang="en-US" dirty="0"/>
              <a:t>Extract the package </a:t>
            </a:r>
          </a:p>
          <a:p>
            <a:r>
              <a:rPr lang="en-US" dirty="0"/>
              <a:t>Open Command Prompt in </a:t>
            </a:r>
            <a:r>
              <a:rPr lang="en-US"/>
              <a:t>the extracted </a:t>
            </a:r>
            <a:r>
              <a:rPr lang="en-US" dirty="0"/>
              <a:t>project directory </a:t>
            </a:r>
          </a:p>
          <a:p>
            <a:r>
              <a:rPr lang="en-US" dirty="0"/>
              <a:t>Type python lsp_project.py to compile and run the program</a:t>
            </a:r>
          </a:p>
        </p:txBody>
      </p:sp>
      <p:pic>
        <p:nvPicPr>
          <p:cNvPr id="8" name="Content Placeholder 7">
            <a:extLst>
              <a:ext uri="{FF2B5EF4-FFF2-40B4-BE49-F238E27FC236}">
                <a16:creationId xmlns:a16="http://schemas.microsoft.com/office/drawing/2014/main" id="{0C7622CE-797B-4CE7-8D67-21723B1CBDDD}"/>
              </a:ext>
            </a:extLst>
          </p:cNvPr>
          <p:cNvPicPr>
            <a:picLocks noGrp="1" noChangeAspect="1"/>
          </p:cNvPicPr>
          <p:nvPr>
            <p:ph sz="half" idx="1"/>
          </p:nvPr>
        </p:nvPicPr>
        <p:blipFill>
          <a:blip r:embed="rId2"/>
          <a:stretch>
            <a:fillRect/>
          </a:stretch>
        </p:blipFill>
        <p:spPr>
          <a:xfrm>
            <a:off x="4983163" y="2405707"/>
            <a:ext cx="6133395" cy="368926"/>
          </a:xfrm>
          <a:prstGeom prst="rect">
            <a:avLst/>
          </a:prstGeom>
        </p:spPr>
      </p:pic>
    </p:spTree>
    <p:extLst>
      <p:ext uri="{BB962C8B-B14F-4D97-AF65-F5344CB8AC3E}">
        <p14:creationId xmlns:p14="http://schemas.microsoft.com/office/powerpoint/2010/main" val="2028028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6337C157-FA7C-44F7-8F26-8D60F1E4D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D1E6BDE-4282-4B03-AB6B-4B55BB5A5E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 name="Freeform 5">
              <a:extLst>
                <a:ext uri="{FF2B5EF4-FFF2-40B4-BE49-F238E27FC236}">
                  <a16:creationId xmlns:a16="http://schemas.microsoft.com/office/drawing/2014/main" id="{485C833A-4CAA-4628-90AF-765B4D9CD7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AB238B6B-BE4A-43D5-9BF4-F25E4B1102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822A3114-5712-45A9-8D29-C017CBA9C4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B92AC81A-C7E1-484B-8CE8-35C3B082F2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1F04CC80-0868-47FF-81E3-284C107F9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557CA5F-0383-45CC-ABD6-3F13DF5C1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90AA14ED-4772-4347-AB17-45AE5F2450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E3A0F7B3-4CF0-4247-84C0-6588F359D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1084963C-5EA9-4967-9241-33487A7F9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4A92CEED-BBF5-4D27-BAEF-3CB7750A1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FE7A7AD6-5681-4FC3-8C0D-39608A2D15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5A1DD085-9573-46D7-96D8-FB79FAF0C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4A9B4107-3EEB-48E9-968B-A0A731458B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8109B0A4-ED54-4DED-96E6-820DD63248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A8C6847A-91A4-4A9B-B064-11CF6443A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C85C9753-33A0-4817-9B8C-3E8A6CC4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9315F3C9-3634-4926-8C56-00168B1A7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F28382E8-33D6-429A-B585-9579AA2EF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21499034-1E36-46FE-AB69-42EBD104BA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78480B4D-FB9B-4DC7-BF42-94946CF130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83412C15-B417-4C20-A798-77F6B5BFD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EC03EF63-B185-48A4-9905-A9BBA70F5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4" name="Rectangle 63">
              <a:extLst>
                <a:ext uri="{FF2B5EF4-FFF2-40B4-BE49-F238E27FC236}">
                  <a16:creationId xmlns:a16="http://schemas.microsoft.com/office/drawing/2014/main" id="{400FC753-51FF-49B1-AE2F-C9BAAFD0B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22">
              <a:extLst>
                <a:ext uri="{FF2B5EF4-FFF2-40B4-BE49-F238E27FC236}">
                  <a16:creationId xmlns:a16="http://schemas.microsoft.com/office/drawing/2014/main" id="{17B242DE-F1CC-479B-97B0-05C00AD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5338455-991A-4916-AD34-2C870B6DE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964457B-3F34-4FE8-B202-DF6A10680F81}"/>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PROGRAM WORK FLOW</a:t>
            </a:r>
            <a:br>
              <a:rPr lang="en-US" dirty="0"/>
            </a:br>
            <a:br>
              <a:rPr lang="en-US" dirty="0"/>
            </a:br>
            <a:r>
              <a:rPr lang="en-US" dirty="0"/>
              <a:t>Menu</a:t>
            </a:r>
          </a:p>
        </p:txBody>
      </p:sp>
      <p:sp useBgFill="1">
        <p:nvSpPr>
          <p:cNvPr id="68" name="Rectangle 67">
            <a:extLst>
              <a:ext uri="{FF2B5EF4-FFF2-40B4-BE49-F238E27FC236}">
                <a16:creationId xmlns:a16="http://schemas.microsoft.com/office/drawing/2014/main" id="{800324C0-3F86-4ACD-945B-4AD842C9C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A98181-3C68-41A5-A6CE-6A486E76FEA9}"/>
              </a:ext>
            </a:extLst>
          </p:cNvPr>
          <p:cNvPicPr>
            <a:picLocks noGrp="1"/>
          </p:cNvPicPr>
          <p:nvPr>
            <p:ph sz="half" idx="1"/>
          </p:nvPr>
        </p:nvPicPr>
        <p:blipFill rotWithShape="1">
          <a:blip r:embed="rId2"/>
          <a:stretch/>
        </p:blipFill>
        <p:spPr>
          <a:xfrm>
            <a:off x="5317279" y="964051"/>
            <a:ext cx="5865139" cy="2653976"/>
          </a:xfrm>
          <a:prstGeom prst="rect">
            <a:avLst/>
          </a:prstGeom>
          <a:ln w="9525">
            <a:noFill/>
          </a:ln>
        </p:spPr>
      </p:pic>
      <p:sp>
        <p:nvSpPr>
          <p:cNvPr id="4" name="Content Placeholder 3">
            <a:extLst>
              <a:ext uri="{FF2B5EF4-FFF2-40B4-BE49-F238E27FC236}">
                <a16:creationId xmlns:a16="http://schemas.microsoft.com/office/drawing/2014/main" id="{63058FB9-43E8-4992-8919-8C4B75F78727}"/>
              </a:ext>
            </a:extLst>
          </p:cNvPr>
          <p:cNvSpPr>
            <a:spLocks noGrp="1"/>
          </p:cNvSpPr>
          <p:nvPr>
            <p:ph sz="half" idx="2"/>
          </p:nvPr>
        </p:nvSpPr>
        <p:spPr>
          <a:xfrm>
            <a:off x="5118447" y="4267830"/>
            <a:ext cx="6281873" cy="1783977"/>
          </a:xfrm>
        </p:spPr>
        <p:txBody>
          <a:bodyPr vert="horz" lIns="91440" tIns="45720" rIns="91440" bIns="45720" rtlCol="0" anchor="ctr">
            <a:normAutofit/>
          </a:bodyPr>
          <a:lstStyle/>
          <a:p>
            <a:pPr marL="0" indent="0">
              <a:buNone/>
            </a:pPr>
            <a:endParaRPr lang="en-US" dirty="0"/>
          </a:p>
          <a:p>
            <a:r>
              <a:rPr lang="en-US" dirty="0"/>
              <a:t>User can type in the required option to complete the required task</a:t>
            </a:r>
          </a:p>
          <a:p>
            <a:endParaRPr lang="en-US" dirty="0"/>
          </a:p>
        </p:txBody>
      </p:sp>
    </p:spTree>
    <p:extLst>
      <p:ext uri="{BB962C8B-B14F-4D97-AF65-F5344CB8AC3E}">
        <p14:creationId xmlns:p14="http://schemas.microsoft.com/office/powerpoint/2010/main" val="360001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9C0B-FE55-4A88-92B8-BB84C95C78AF}"/>
              </a:ext>
            </a:extLst>
          </p:cNvPr>
          <p:cNvSpPr>
            <a:spLocks noGrp="1"/>
          </p:cNvSpPr>
          <p:nvPr>
            <p:ph type="title"/>
          </p:nvPr>
        </p:nvSpPr>
        <p:spPr/>
        <p:txBody>
          <a:bodyPr/>
          <a:lstStyle/>
          <a:p>
            <a:r>
              <a:rPr lang="en-US" dirty="0"/>
              <a:t>Generating topology matrix</a:t>
            </a:r>
          </a:p>
        </p:txBody>
      </p:sp>
      <p:sp>
        <p:nvSpPr>
          <p:cNvPr id="4" name="Content Placeholder 3">
            <a:extLst>
              <a:ext uri="{FF2B5EF4-FFF2-40B4-BE49-F238E27FC236}">
                <a16:creationId xmlns:a16="http://schemas.microsoft.com/office/drawing/2014/main" id="{9D0B9A94-C5C8-4193-BDEC-4ACC6F654FE9}"/>
              </a:ext>
            </a:extLst>
          </p:cNvPr>
          <p:cNvSpPr>
            <a:spLocks noGrp="1"/>
          </p:cNvSpPr>
          <p:nvPr>
            <p:ph sz="half" idx="2"/>
          </p:nvPr>
        </p:nvSpPr>
        <p:spPr/>
        <p:txBody>
          <a:bodyPr/>
          <a:lstStyle/>
          <a:p>
            <a:r>
              <a:rPr lang="en-US" dirty="0"/>
              <a:t>Enter selection 1 </a:t>
            </a:r>
          </a:p>
          <a:p>
            <a:r>
              <a:rPr lang="en-US" dirty="0"/>
              <a:t>Type the name of input file with .txt</a:t>
            </a:r>
          </a:p>
          <a:p>
            <a:r>
              <a:rPr lang="en-US" dirty="0"/>
              <a:t>If file exist , the topology matrix and total number of router will be displayed</a:t>
            </a:r>
          </a:p>
        </p:txBody>
      </p:sp>
      <p:pic>
        <p:nvPicPr>
          <p:cNvPr id="5" name="Content Placeholder 4">
            <a:extLst>
              <a:ext uri="{FF2B5EF4-FFF2-40B4-BE49-F238E27FC236}">
                <a16:creationId xmlns:a16="http://schemas.microsoft.com/office/drawing/2014/main" id="{D534BAB8-BED6-4A60-B782-C1105205F632}"/>
              </a:ext>
            </a:extLst>
          </p:cNvPr>
          <p:cNvPicPr>
            <a:picLocks noGrp="1"/>
          </p:cNvPicPr>
          <p:nvPr>
            <p:ph sz="half" idx="1"/>
          </p:nvPr>
        </p:nvPicPr>
        <p:blipFill>
          <a:blip r:embed="rId2"/>
          <a:stretch>
            <a:fillRect/>
          </a:stretch>
        </p:blipFill>
        <p:spPr>
          <a:xfrm>
            <a:off x="5220959" y="803275"/>
            <a:ext cx="6069670" cy="2382838"/>
          </a:xfrm>
          <a:prstGeom prst="rect">
            <a:avLst/>
          </a:prstGeom>
        </p:spPr>
      </p:pic>
    </p:spTree>
    <p:extLst>
      <p:ext uri="{BB962C8B-B14F-4D97-AF65-F5344CB8AC3E}">
        <p14:creationId xmlns:p14="http://schemas.microsoft.com/office/powerpoint/2010/main" val="202998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6AB4-6953-4121-BD6C-1A5B35B8D481}"/>
              </a:ext>
            </a:extLst>
          </p:cNvPr>
          <p:cNvSpPr>
            <a:spLocks noGrp="1"/>
          </p:cNvSpPr>
          <p:nvPr>
            <p:ph type="title"/>
          </p:nvPr>
        </p:nvSpPr>
        <p:spPr/>
        <p:txBody>
          <a:bodyPr/>
          <a:lstStyle/>
          <a:p>
            <a:r>
              <a:rPr lang="en-US" dirty="0"/>
              <a:t>Generating Routing table</a:t>
            </a:r>
          </a:p>
        </p:txBody>
      </p:sp>
      <p:sp>
        <p:nvSpPr>
          <p:cNvPr id="4" name="Content Placeholder 3">
            <a:extLst>
              <a:ext uri="{FF2B5EF4-FFF2-40B4-BE49-F238E27FC236}">
                <a16:creationId xmlns:a16="http://schemas.microsoft.com/office/drawing/2014/main" id="{16BA0AB9-A551-459C-88FC-84EEEBEB5A95}"/>
              </a:ext>
            </a:extLst>
          </p:cNvPr>
          <p:cNvSpPr>
            <a:spLocks noGrp="1"/>
          </p:cNvSpPr>
          <p:nvPr>
            <p:ph sz="half" idx="2"/>
          </p:nvPr>
        </p:nvSpPr>
        <p:spPr/>
        <p:txBody>
          <a:bodyPr/>
          <a:lstStyle/>
          <a:p>
            <a:r>
              <a:rPr lang="en-US" dirty="0"/>
              <a:t>Enter selection 2 </a:t>
            </a:r>
          </a:p>
          <a:p>
            <a:r>
              <a:rPr lang="en-US" dirty="0"/>
              <a:t>If router with in the range is entered , the routing for it will be displayed </a:t>
            </a:r>
          </a:p>
        </p:txBody>
      </p:sp>
      <p:pic>
        <p:nvPicPr>
          <p:cNvPr id="6" name="Content Placeholder 5">
            <a:extLst>
              <a:ext uri="{FF2B5EF4-FFF2-40B4-BE49-F238E27FC236}">
                <a16:creationId xmlns:a16="http://schemas.microsoft.com/office/drawing/2014/main" id="{B0E83B43-3FA5-4B61-83D4-D1680FE3092A}"/>
              </a:ext>
            </a:extLst>
          </p:cNvPr>
          <p:cNvPicPr>
            <a:picLocks noGrp="1"/>
          </p:cNvPicPr>
          <p:nvPr>
            <p:ph sz="half" idx="1"/>
          </p:nvPr>
        </p:nvPicPr>
        <p:blipFill>
          <a:blip r:embed="rId2"/>
          <a:stretch>
            <a:fillRect/>
          </a:stretch>
        </p:blipFill>
        <p:spPr>
          <a:xfrm>
            <a:off x="5170552" y="803275"/>
            <a:ext cx="6170483" cy="2382838"/>
          </a:xfrm>
          <a:prstGeom prst="rect">
            <a:avLst/>
          </a:prstGeom>
        </p:spPr>
      </p:pic>
    </p:spTree>
    <p:extLst>
      <p:ext uri="{BB962C8B-B14F-4D97-AF65-F5344CB8AC3E}">
        <p14:creationId xmlns:p14="http://schemas.microsoft.com/office/powerpoint/2010/main" val="138224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FEE7-6D7A-47D8-BC90-B69DB07F7840}"/>
              </a:ext>
            </a:extLst>
          </p:cNvPr>
          <p:cNvSpPr>
            <a:spLocks noGrp="1"/>
          </p:cNvSpPr>
          <p:nvPr>
            <p:ph type="title"/>
          </p:nvPr>
        </p:nvSpPr>
        <p:spPr/>
        <p:txBody>
          <a:bodyPr/>
          <a:lstStyle/>
          <a:p>
            <a:r>
              <a:rPr lang="en-US" dirty="0"/>
              <a:t>Shortest path and cost </a:t>
            </a:r>
          </a:p>
        </p:txBody>
      </p:sp>
      <p:sp>
        <p:nvSpPr>
          <p:cNvPr id="4" name="Content Placeholder 3">
            <a:extLst>
              <a:ext uri="{FF2B5EF4-FFF2-40B4-BE49-F238E27FC236}">
                <a16:creationId xmlns:a16="http://schemas.microsoft.com/office/drawing/2014/main" id="{B4168D11-5015-448C-AE53-2A84BAF38C51}"/>
              </a:ext>
            </a:extLst>
          </p:cNvPr>
          <p:cNvSpPr>
            <a:spLocks noGrp="1"/>
          </p:cNvSpPr>
          <p:nvPr>
            <p:ph sz="half" idx="2"/>
          </p:nvPr>
        </p:nvSpPr>
        <p:spPr/>
        <p:txBody>
          <a:bodyPr/>
          <a:lstStyle/>
          <a:p>
            <a:r>
              <a:rPr lang="en-US" dirty="0"/>
              <a:t>Enter selection 3</a:t>
            </a:r>
          </a:p>
          <a:p>
            <a:r>
              <a:rPr lang="en-US" dirty="0"/>
              <a:t>If entered valid destination router , shortest path from source to destination with cost will be displayed</a:t>
            </a:r>
          </a:p>
          <a:p>
            <a:pPr marL="0" indent="0">
              <a:buNone/>
            </a:pPr>
            <a:endParaRPr lang="en-US" dirty="0"/>
          </a:p>
        </p:txBody>
      </p:sp>
      <p:pic>
        <p:nvPicPr>
          <p:cNvPr id="5" name="Content Placeholder 4">
            <a:extLst>
              <a:ext uri="{FF2B5EF4-FFF2-40B4-BE49-F238E27FC236}">
                <a16:creationId xmlns:a16="http://schemas.microsoft.com/office/drawing/2014/main" id="{5E96D22E-7A5B-4E30-B65F-4DA1F5616825}"/>
              </a:ext>
            </a:extLst>
          </p:cNvPr>
          <p:cNvPicPr>
            <a:picLocks noGrp="1"/>
          </p:cNvPicPr>
          <p:nvPr>
            <p:ph sz="half" idx="1"/>
          </p:nvPr>
        </p:nvPicPr>
        <p:blipFill>
          <a:blip r:embed="rId2"/>
          <a:stretch>
            <a:fillRect/>
          </a:stretch>
        </p:blipFill>
        <p:spPr>
          <a:xfrm>
            <a:off x="5121275" y="1304405"/>
            <a:ext cx="6269038" cy="1380577"/>
          </a:xfrm>
          <a:prstGeom prst="rect">
            <a:avLst/>
          </a:prstGeom>
        </p:spPr>
      </p:pic>
    </p:spTree>
    <p:extLst>
      <p:ext uri="{BB962C8B-B14F-4D97-AF65-F5344CB8AC3E}">
        <p14:creationId xmlns:p14="http://schemas.microsoft.com/office/powerpoint/2010/main" val="3881304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8E04-B6DD-467D-8B8C-78D994C855AA}"/>
              </a:ext>
            </a:extLst>
          </p:cNvPr>
          <p:cNvSpPr>
            <a:spLocks noGrp="1"/>
          </p:cNvSpPr>
          <p:nvPr>
            <p:ph type="title"/>
          </p:nvPr>
        </p:nvSpPr>
        <p:spPr/>
        <p:txBody>
          <a:bodyPr/>
          <a:lstStyle/>
          <a:p>
            <a:r>
              <a:rPr lang="en-US" dirty="0"/>
              <a:t>Deleting a router</a:t>
            </a:r>
          </a:p>
        </p:txBody>
      </p:sp>
      <p:sp>
        <p:nvSpPr>
          <p:cNvPr id="4" name="Content Placeholder 3">
            <a:extLst>
              <a:ext uri="{FF2B5EF4-FFF2-40B4-BE49-F238E27FC236}">
                <a16:creationId xmlns:a16="http://schemas.microsoft.com/office/drawing/2014/main" id="{1C5D064C-FEEC-4DB3-9913-188C9853592D}"/>
              </a:ext>
            </a:extLst>
          </p:cNvPr>
          <p:cNvSpPr>
            <a:spLocks noGrp="1"/>
          </p:cNvSpPr>
          <p:nvPr>
            <p:ph sz="half" idx="2"/>
          </p:nvPr>
        </p:nvSpPr>
        <p:spPr/>
        <p:txBody>
          <a:bodyPr>
            <a:normAutofit lnSpcReduction="10000"/>
          </a:bodyPr>
          <a:lstStyle/>
          <a:p>
            <a:r>
              <a:rPr lang="en-US" dirty="0"/>
              <a:t>Enter selection 4 </a:t>
            </a:r>
          </a:p>
          <a:p>
            <a:r>
              <a:rPr lang="en-US" dirty="0"/>
              <a:t>If valid router entered </a:t>
            </a:r>
          </a:p>
          <a:p>
            <a:r>
              <a:rPr lang="en-US" dirty="0"/>
              <a:t>The particular router will be removed from the matrix with cost.</a:t>
            </a:r>
          </a:p>
          <a:p>
            <a:r>
              <a:rPr lang="en-US" dirty="0"/>
              <a:t>Updated routing table and shortest path with cost will be displayed </a:t>
            </a:r>
          </a:p>
        </p:txBody>
      </p:sp>
      <p:pic>
        <p:nvPicPr>
          <p:cNvPr id="5" name="Content Placeholder 4">
            <a:extLst>
              <a:ext uri="{FF2B5EF4-FFF2-40B4-BE49-F238E27FC236}">
                <a16:creationId xmlns:a16="http://schemas.microsoft.com/office/drawing/2014/main" id="{6082E8B8-10DE-43E1-8C00-CB73CC6E09DD}"/>
              </a:ext>
            </a:extLst>
          </p:cNvPr>
          <p:cNvPicPr>
            <a:picLocks noGrp="1"/>
          </p:cNvPicPr>
          <p:nvPr>
            <p:ph sz="half" idx="1"/>
          </p:nvPr>
        </p:nvPicPr>
        <p:blipFill>
          <a:blip r:embed="rId2"/>
          <a:stretch>
            <a:fillRect/>
          </a:stretch>
        </p:blipFill>
        <p:spPr>
          <a:xfrm>
            <a:off x="5797118" y="443884"/>
            <a:ext cx="4953740" cy="3116062"/>
          </a:xfrm>
          <a:prstGeom prst="rect">
            <a:avLst/>
          </a:prstGeom>
        </p:spPr>
      </p:pic>
    </p:spTree>
    <p:extLst>
      <p:ext uri="{BB962C8B-B14F-4D97-AF65-F5344CB8AC3E}">
        <p14:creationId xmlns:p14="http://schemas.microsoft.com/office/powerpoint/2010/main" val="28943095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858</TotalTime>
  <Words>439</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 Light</vt:lpstr>
      <vt:lpstr>Rockwell</vt:lpstr>
      <vt:lpstr>Wingdings</vt:lpstr>
      <vt:lpstr>Atlas</vt:lpstr>
      <vt:lpstr>LINK STATE ROUTING SIMULATOR</vt:lpstr>
      <vt:lpstr>CONTENT </vt:lpstr>
      <vt:lpstr>INTRODUCTION</vt:lpstr>
      <vt:lpstr>PROGRAM COMPILATION AND EXECUTION</vt:lpstr>
      <vt:lpstr>PROGRAM WORK FLOW  Menu</vt:lpstr>
      <vt:lpstr>Generating topology matrix</vt:lpstr>
      <vt:lpstr>Generating Routing table</vt:lpstr>
      <vt:lpstr>Shortest path and cost </vt:lpstr>
      <vt:lpstr>Deleting a router</vt:lpstr>
      <vt:lpstr>Adding a router</vt:lpstr>
      <vt:lpstr>Optimal Router</vt:lpstr>
      <vt:lpstr>Exit </vt:lpstr>
      <vt:lpstr>Deleting a source/destination router</vt:lpstr>
      <vt:lpstr>Exceptions  invalid input file </vt:lpstr>
      <vt:lpstr>Same source and destination router</vt:lpstr>
      <vt:lpstr>Out of bound selection</vt:lpstr>
      <vt:lpstr>No input file updated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SIMULATOR</dc:title>
  <dc:creator>barani kumar kalangal ramasamy soundararajan</dc:creator>
  <cp:lastModifiedBy>barani kumar kalangal ramasamy soundararajan</cp:lastModifiedBy>
  <cp:revision>10</cp:revision>
  <dcterms:created xsi:type="dcterms:W3CDTF">2019-04-28T08:57:06Z</dcterms:created>
  <dcterms:modified xsi:type="dcterms:W3CDTF">2019-04-29T02:54:34Z</dcterms:modified>
</cp:coreProperties>
</file>