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8" r:id="rId4"/>
    <p:sldId id="295" r:id="rId5"/>
    <p:sldId id="294" r:id="rId6"/>
    <p:sldId id="286" r:id="rId7"/>
    <p:sldId id="290" r:id="rId8"/>
    <p:sldId id="291" r:id="rId9"/>
    <p:sldId id="292" r:id="rId10"/>
    <p:sldId id="293" r:id="rId11"/>
    <p:sldId id="287" r:id="rId12"/>
    <p:sldId id="288" r:id="rId13"/>
    <p:sldId id="289" r:id="rId14"/>
    <p:sldId id="296" r:id="rId15"/>
    <p:sldId id="297" r:id="rId16"/>
    <p:sldId id="298" r:id="rId17"/>
    <p:sldId id="299"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80C44-EC0B-48AB-991D-3E7D99641054}"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C80C44-EC0B-48AB-991D-3E7D99641054}"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C80C44-EC0B-48AB-991D-3E7D99641054}" type="datetimeFigureOut">
              <a:rPr lang="en-US" smtClean="0"/>
              <a:pPr/>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C80C44-EC0B-48AB-991D-3E7D99641054}" type="datetimeFigureOut">
              <a:rPr lang="en-US" smtClean="0"/>
              <a:pPr/>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80C44-EC0B-48AB-991D-3E7D99641054}" type="datetimeFigureOut">
              <a:rPr lang="en-US" smtClean="0"/>
              <a:pPr/>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80C44-EC0B-48AB-991D-3E7D99641054}"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80C44-EC0B-48AB-991D-3E7D99641054}"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80C44-EC0B-48AB-991D-3E7D99641054}" type="datetimeFigureOut">
              <a:rPr lang="en-US" smtClean="0"/>
              <a:pPr/>
              <a:t>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C6C57-3E15-4504-8795-498A2C9D98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b="1" dirty="0" smtClean="0">
                <a:solidFill>
                  <a:schemeClr val="tx2">
                    <a:lumMod val="50000"/>
                  </a:schemeClr>
                </a:solidFill>
              </a:rPr>
              <a:t>Automatic Human Detection in Surveillance Camera to avoid theft activities using Artificial Intelligence</a:t>
            </a:r>
            <a:endParaRPr lang="en-US" b="1" dirty="0">
              <a:solidFill>
                <a:schemeClr val="tx2">
                  <a:lumMod val="50000"/>
                </a:schemeClr>
              </a:solidFill>
            </a:endParaRPr>
          </a:p>
        </p:txBody>
      </p:sp>
      <p:sp>
        <p:nvSpPr>
          <p:cNvPr id="3" name="Subtitle 2"/>
          <p:cNvSpPr>
            <a:spLocks noGrp="1"/>
          </p:cNvSpPr>
          <p:nvPr>
            <p:ph type="subTitle" idx="1"/>
          </p:nvPr>
        </p:nvSpPr>
        <p:spPr>
          <a:xfrm>
            <a:off x="1447800" y="3733800"/>
            <a:ext cx="6400800" cy="1752600"/>
          </a:xfrm>
        </p:spPr>
        <p:txBody>
          <a:bodyPr>
            <a:normAutofit/>
          </a:bodyPr>
          <a:lstStyle/>
          <a:p>
            <a:r>
              <a:rPr lang="en-US" sz="2200" dirty="0" smtClean="0"/>
              <a:t>Guided by</a:t>
            </a:r>
          </a:p>
          <a:p>
            <a:r>
              <a:rPr lang="en-US" sz="2200" dirty="0" err="1" smtClean="0"/>
              <a:t>Mrs.ChandraPraba</a:t>
            </a:r>
            <a:endParaRPr lang="en-US" sz="2200" dirty="0" smtClean="0"/>
          </a:p>
          <a:p>
            <a:r>
              <a:rPr lang="en-US" sz="2200" dirty="0" smtClean="0"/>
              <a:t>Project by</a:t>
            </a:r>
          </a:p>
          <a:p>
            <a:r>
              <a:rPr lang="en-US" sz="2200" dirty="0" smtClean="0"/>
              <a:t>M. </a:t>
            </a:r>
            <a:r>
              <a:rPr lang="en-US" sz="2200" dirty="0" err="1" smtClean="0"/>
              <a:t>Baranitharan</a:t>
            </a:r>
            <a:r>
              <a:rPr lang="en-US" sz="2200" dirty="0" smtClean="0"/>
              <a:t> &amp; R. </a:t>
            </a:r>
            <a:r>
              <a:rPr lang="en-US" sz="2200" dirty="0" err="1" smtClean="0"/>
              <a:t>Nagarajan</a:t>
            </a:r>
            <a:endParaRPr lang="en-US" sz="2200" dirty="0" smtClean="0"/>
          </a:p>
          <a:p>
            <a:endParaRPr lang="en-US" dirty="0"/>
          </a:p>
        </p:txBody>
      </p:sp>
      <p:sp>
        <p:nvSpPr>
          <p:cNvPr id="4" name="Rectangle 3"/>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Rectangle 5"/>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Rectangle 5"/>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71600" y="5867400"/>
            <a:ext cx="6477000" cy="762000"/>
          </a:xfrm>
          <a:prstGeom prst="rect">
            <a:avLst/>
          </a:prstGeom>
          <a:noFill/>
        </p:spPr>
        <p:txBody>
          <a:bodyPr wrap="square" rtlCol="0">
            <a:spAutoFit/>
          </a:bodyPr>
          <a:lstStyle/>
          <a:p>
            <a:pPr algn="ctr"/>
            <a:r>
              <a:rPr lang="en-US" sz="4400" dirty="0" smtClean="0">
                <a:solidFill>
                  <a:schemeClr val="bg1"/>
                </a:solidFill>
              </a:rPr>
              <a:t>ARCHITECTURAL DIAGRAM</a:t>
            </a:r>
          </a:p>
        </p:txBody>
      </p:sp>
      <p:pic>
        <p:nvPicPr>
          <p:cNvPr id="9" name="Picture 8" descr="Architecture diagram.jpg"/>
          <p:cNvPicPr>
            <a:picLocks noChangeAspect="1"/>
          </p:cNvPicPr>
          <p:nvPr/>
        </p:nvPicPr>
        <p:blipFill>
          <a:blip r:embed="rId3" cstate="print"/>
          <a:stretch>
            <a:fillRect/>
          </a:stretch>
        </p:blipFill>
        <p:spPr>
          <a:xfrm>
            <a:off x="914400" y="990600"/>
            <a:ext cx="7162799" cy="4724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USECASE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MODULES</a:t>
            </a:r>
          </a:p>
        </p:txBody>
      </p:sp>
      <p:sp>
        <p:nvSpPr>
          <p:cNvPr id="7" name="TextBox 6"/>
          <p:cNvSpPr txBox="1"/>
          <p:nvPr/>
        </p:nvSpPr>
        <p:spPr>
          <a:xfrm>
            <a:off x="685800" y="1752600"/>
            <a:ext cx="7010400" cy="2251065"/>
          </a:xfrm>
          <a:prstGeom prst="rect">
            <a:avLst/>
          </a:prstGeom>
          <a:noFill/>
        </p:spPr>
        <p:txBody>
          <a:bodyPr wrap="square" rtlCol="0">
            <a:spAutoFit/>
          </a:bodyPr>
          <a:lstStyle/>
          <a:p>
            <a:pPr marL="342900" indent="-342900" algn="just">
              <a:lnSpc>
                <a:spcPct val="150000"/>
              </a:lnSpc>
              <a:buFont typeface="+mj-lt"/>
              <a:buAutoNum type="arabicPeriod"/>
            </a:pPr>
            <a:r>
              <a:rPr lang="en-US" sz="2400" dirty="0" smtClean="0">
                <a:solidFill>
                  <a:srgbClr val="002060"/>
                </a:solidFill>
              </a:rPr>
              <a:t>Human Detection</a:t>
            </a:r>
          </a:p>
          <a:p>
            <a:pPr marL="342900" indent="-342900" algn="just">
              <a:lnSpc>
                <a:spcPct val="150000"/>
              </a:lnSpc>
              <a:buFont typeface="+mj-lt"/>
              <a:buAutoNum type="arabicPeriod"/>
            </a:pPr>
            <a:r>
              <a:rPr lang="en-US" sz="2400" dirty="0" smtClean="0">
                <a:solidFill>
                  <a:srgbClr val="002060"/>
                </a:solidFill>
              </a:rPr>
              <a:t>Camera Covering</a:t>
            </a:r>
          </a:p>
          <a:p>
            <a:pPr marL="342900" indent="-342900" algn="just">
              <a:lnSpc>
                <a:spcPct val="150000"/>
              </a:lnSpc>
              <a:buFont typeface="+mj-lt"/>
              <a:buAutoNum type="arabicPeriod"/>
            </a:pPr>
            <a:r>
              <a:rPr lang="en-US" sz="2400" dirty="0" smtClean="0">
                <a:solidFill>
                  <a:srgbClr val="002060"/>
                </a:solidFill>
              </a:rPr>
              <a:t>Human Collision</a:t>
            </a:r>
          </a:p>
          <a:p>
            <a:pPr marL="342900" indent="-342900" algn="just">
              <a:lnSpc>
                <a:spcPct val="150000"/>
              </a:lnSpc>
              <a:buFont typeface="+mj-lt"/>
              <a:buAutoNum type="arabicPeriod"/>
            </a:pPr>
            <a:r>
              <a:rPr lang="en-US" sz="2400" dirty="0" smtClean="0">
                <a:solidFill>
                  <a:srgbClr val="002060"/>
                </a:solidFill>
              </a:rPr>
              <a:t>Speech Recognition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ALGORITHM</a:t>
            </a:r>
          </a:p>
        </p:txBody>
      </p:sp>
      <p:pic>
        <p:nvPicPr>
          <p:cNvPr id="7" name="Picture 6" descr="OPENCV.jpg"/>
          <p:cNvPicPr>
            <a:picLocks noChangeAspect="1"/>
          </p:cNvPicPr>
          <p:nvPr/>
        </p:nvPicPr>
        <p:blipFill>
          <a:blip r:embed="rId3" cstate="print"/>
          <a:stretch>
            <a:fillRect/>
          </a:stretch>
        </p:blipFill>
        <p:spPr>
          <a:xfrm>
            <a:off x="971408" y="2514600"/>
            <a:ext cx="6572392" cy="3124200"/>
          </a:xfrm>
          <a:prstGeom prst="rect">
            <a:avLst/>
          </a:prstGeom>
        </p:spPr>
      </p:pic>
      <p:sp>
        <p:nvSpPr>
          <p:cNvPr id="8" name="TextBox 7"/>
          <p:cNvSpPr txBox="1"/>
          <p:nvPr/>
        </p:nvSpPr>
        <p:spPr>
          <a:xfrm>
            <a:off x="228600" y="1295400"/>
            <a:ext cx="8763000" cy="1429622"/>
          </a:xfrm>
          <a:prstGeom prst="rect">
            <a:avLst/>
          </a:prstGeom>
          <a:noFill/>
        </p:spPr>
        <p:txBody>
          <a:bodyPr wrap="square" rtlCol="0">
            <a:spAutoFit/>
          </a:bodyPr>
          <a:lstStyle/>
          <a:p>
            <a:pPr>
              <a:lnSpc>
                <a:spcPct val="150000"/>
              </a:lnSpc>
            </a:pPr>
            <a:r>
              <a:rPr lang="en-US" sz="2000" dirty="0" smtClean="0">
                <a:solidFill>
                  <a:srgbClr val="002060"/>
                </a:solidFill>
              </a:rPr>
              <a:t>Open CV  has </a:t>
            </a:r>
            <a:r>
              <a:rPr lang="en-US" sz="2000" dirty="0" smtClean="0">
                <a:solidFill>
                  <a:srgbClr val="002060"/>
                </a:solidFill>
              </a:rPr>
              <a:t>more than 2500 optimized algorithms. These algorithms can be used to detect and recognize faces, identify objects, classify human actions in videos, track camera movements, track moving </a:t>
            </a:r>
            <a:r>
              <a:rPr lang="en-US" sz="2000" dirty="0" smtClean="0">
                <a:solidFill>
                  <a:srgbClr val="002060"/>
                </a:solidFill>
              </a:rPr>
              <a:t>objects.</a:t>
            </a:r>
            <a:endParaRPr lang="en-US" sz="2000"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ALGORITHM</a:t>
            </a:r>
          </a:p>
        </p:txBody>
      </p:sp>
      <p:pic>
        <p:nvPicPr>
          <p:cNvPr id="8" name="Picture 7" descr="Home copy.jpg"/>
          <p:cNvPicPr>
            <a:picLocks noChangeAspect="1"/>
          </p:cNvPicPr>
          <p:nvPr/>
        </p:nvPicPr>
        <p:blipFill>
          <a:blip r:embed="rId3" cstate="print"/>
          <a:stretch>
            <a:fillRect/>
          </a:stretch>
        </p:blipFill>
        <p:spPr>
          <a:xfrm>
            <a:off x="636953" y="1676400"/>
            <a:ext cx="7897447" cy="3276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295400" y="5867400"/>
            <a:ext cx="6477000" cy="769441"/>
          </a:xfrm>
          <a:prstGeom prst="rect">
            <a:avLst/>
          </a:prstGeom>
          <a:noFill/>
        </p:spPr>
        <p:txBody>
          <a:bodyPr wrap="square" rtlCol="0">
            <a:spAutoFit/>
          </a:bodyPr>
          <a:lstStyle/>
          <a:p>
            <a:pPr algn="ctr"/>
            <a:r>
              <a:rPr lang="en-US" sz="4400" dirty="0" smtClean="0">
                <a:solidFill>
                  <a:schemeClr val="bg1"/>
                </a:solidFill>
              </a:rPr>
              <a:t>EXPECTED OUTCOME</a:t>
            </a:r>
            <a:endParaRPr lang="en-US" sz="5400" dirty="0">
              <a:solidFill>
                <a:schemeClr val="bg1"/>
              </a:solidFill>
            </a:endParaRPr>
          </a:p>
        </p:txBody>
      </p:sp>
      <p:pic>
        <p:nvPicPr>
          <p:cNvPr id="7" name="Picture 6" descr="single man long time - Copy.jpg"/>
          <p:cNvPicPr>
            <a:picLocks noChangeAspect="1"/>
          </p:cNvPicPr>
          <p:nvPr/>
        </p:nvPicPr>
        <p:blipFill>
          <a:blip r:embed="rId3" cstate="print"/>
          <a:stretch>
            <a:fillRect/>
          </a:stretch>
        </p:blipFill>
        <p:spPr>
          <a:xfrm>
            <a:off x="457200" y="1524000"/>
            <a:ext cx="3251200" cy="2438400"/>
          </a:xfrm>
          <a:prstGeom prst="rect">
            <a:avLst/>
          </a:prstGeom>
        </p:spPr>
      </p:pic>
      <p:sp>
        <p:nvSpPr>
          <p:cNvPr id="8" name="TextBox 7"/>
          <p:cNvSpPr txBox="1"/>
          <p:nvPr/>
        </p:nvSpPr>
        <p:spPr>
          <a:xfrm>
            <a:off x="76200" y="4069140"/>
            <a:ext cx="4114800" cy="1569660"/>
          </a:xfrm>
          <a:prstGeom prst="rect">
            <a:avLst/>
          </a:prstGeom>
          <a:noFill/>
        </p:spPr>
        <p:txBody>
          <a:bodyPr wrap="square" rtlCol="0">
            <a:spAutoFit/>
          </a:bodyPr>
          <a:lstStyle/>
          <a:p>
            <a:pPr algn="ctr"/>
            <a:r>
              <a:rPr lang="en-US" sz="3200" dirty="0" smtClean="0">
                <a:solidFill>
                  <a:srgbClr val="002060"/>
                </a:solidFill>
              </a:rPr>
              <a:t>Human Detection</a:t>
            </a:r>
          </a:p>
          <a:p>
            <a:pPr algn="ctr"/>
            <a:r>
              <a:rPr lang="en-US" sz="3200" dirty="0" smtClean="0">
                <a:solidFill>
                  <a:srgbClr val="002060"/>
                </a:solidFill>
              </a:rPr>
              <a:t>And</a:t>
            </a:r>
          </a:p>
          <a:p>
            <a:pPr algn="ctr"/>
            <a:r>
              <a:rPr lang="en-US" sz="3200" dirty="0" smtClean="0">
                <a:solidFill>
                  <a:srgbClr val="002060"/>
                </a:solidFill>
              </a:rPr>
              <a:t>Tracking</a:t>
            </a:r>
            <a:endParaRPr lang="en-US" sz="3200" dirty="0">
              <a:solidFill>
                <a:srgbClr val="002060"/>
              </a:solidFill>
            </a:endParaRPr>
          </a:p>
        </p:txBody>
      </p:sp>
      <p:pic>
        <p:nvPicPr>
          <p:cNvPr id="10" name="Picture 9" descr="two.jpg"/>
          <p:cNvPicPr>
            <a:picLocks noChangeAspect="1"/>
          </p:cNvPicPr>
          <p:nvPr/>
        </p:nvPicPr>
        <p:blipFill>
          <a:blip r:embed="rId4" cstate="print"/>
          <a:srcRect r="16667" b="11111"/>
          <a:stretch>
            <a:fillRect/>
          </a:stretch>
        </p:blipFill>
        <p:spPr>
          <a:xfrm>
            <a:off x="5132294" y="1524000"/>
            <a:ext cx="3402106" cy="251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5105400" y="4419600"/>
            <a:ext cx="3429000" cy="523220"/>
          </a:xfrm>
          <a:prstGeom prst="rect">
            <a:avLst/>
          </a:prstGeom>
          <a:noFill/>
        </p:spPr>
        <p:txBody>
          <a:bodyPr wrap="square" rtlCol="0">
            <a:spAutoFit/>
          </a:bodyPr>
          <a:lstStyle/>
          <a:p>
            <a:pPr algn="ctr"/>
            <a:r>
              <a:rPr lang="en-US" sz="2800" dirty="0" smtClean="0">
                <a:solidFill>
                  <a:srgbClr val="002060"/>
                </a:solidFill>
              </a:rPr>
              <a:t>Human Collision</a:t>
            </a:r>
            <a:endParaRPr lang="en-US" sz="2800"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295400" y="5867400"/>
            <a:ext cx="6477000" cy="769441"/>
          </a:xfrm>
          <a:prstGeom prst="rect">
            <a:avLst/>
          </a:prstGeom>
          <a:noFill/>
        </p:spPr>
        <p:txBody>
          <a:bodyPr wrap="square" rtlCol="0">
            <a:spAutoFit/>
          </a:bodyPr>
          <a:lstStyle/>
          <a:p>
            <a:pPr algn="ctr"/>
            <a:r>
              <a:rPr lang="en-US" sz="4400" dirty="0" smtClean="0">
                <a:solidFill>
                  <a:schemeClr val="bg1"/>
                </a:solidFill>
              </a:rPr>
              <a:t>EXPECTED OUTCOME</a:t>
            </a:r>
            <a:endParaRPr lang="en-US" sz="5400" dirty="0">
              <a:solidFill>
                <a:schemeClr val="bg1"/>
              </a:solidFill>
            </a:endParaRPr>
          </a:p>
        </p:txBody>
      </p:sp>
      <p:sp>
        <p:nvSpPr>
          <p:cNvPr id="8" name="TextBox 7"/>
          <p:cNvSpPr txBox="1"/>
          <p:nvPr/>
        </p:nvSpPr>
        <p:spPr>
          <a:xfrm>
            <a:off x="381000" y="4419600"/>
            <a:ext cx="4114800" cy="584775"/>
          </a:xfrm>
          <a:prstGeom prst="rect">
            <a:avLst/>
          </a:prstGeom>
          <a:noFill/>
        </p:spPr>
        <p:txBody>
          <a:bodyPr wrap="square" rtlCol="0">
            <a:spAutoFit/>
          </a:bodyPr>
          <a:lstStyle/>
          <a:p>
            <a:pPr algn="ctr"/>
            <a:r>
              <a:rPr lang="en-US" sz="3200" dirty="0" smtClean="0">
                <a:solidFill>
                  <a:srgbClr val="002060"/>
                </a:solidFill>
              </a:rPr>
              <a:t>Long time Detection</a:t>
            </a:r>
            <a:endParaRPr lang="en-US" sz="3200" dirty="0">
              <a:solidFill>
                <a:srgbClr val="002060"/>
              </a:solidFill>
            </a:endParaRPr>
          </a:p>
        </p:txBody>
      </p:sp>
      <p:pic>
        <p:nvPicPr>
          <p:cNvPr id="1026" name="Picture 2"/>
          <p:cNvPicPr>
            <a:picLocks noChangeAspect="1" noChangeArrowheads="1"/>
          </p:cNvPicPr>
          <p:nvPr/>
        </p:nvPicPr>
        <p:blipFill>
          <a:blip r:embed="rId3" cstate="print"/>
          <a:srcRect/>
          <a:stretch>
            <a:fillRect/>
          </a:stretch>
        </p:blipFill>
        <p:spPr bwMode="auto">
          <a:xfrm>
            <a:off x="633414" y="1371600"/>
            <a:ext cx="3481386" cy="2924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800600" y="1399309"/>
            <a:ext cx="3505200" cy="2867891"/>
          </a:xfrm>
          <a:prstGeom prst="rect">
            <a:avLst/>
          </a:prstGeom>
          <a:noFill/>
          <a:ln w="9525">
            <a:noFill/>
            <a:miter lim="800000"/>
            <a:headEnd/>
            <a:tailEnd/>
          </a:ln>
        </p:spPr>
      </p:pic>
      <p:sp>
        <p:nvSpPr>
          <p:cNvPr id="12" name="TextBox 11"/>
          <p:cNvSpPr txBox="1"/>
          <p:nvPr/>
        </p:nvSpPr>
        <p:spPr>
          <a:xfrm>
            <a:off x="5181600" y="4419600"/>
            <a:ext cx="2667000" cy="523220"/>
          </a:xfrm>
          <a:prstGeom prst="rect">
            <a:avLst/>
          </a:prstGeom>
          <a:noFill/>
        </p:spPr>
        <p:txBody>
          <a:bodyPr wrap="square" rtlCol="0">
            <a:spAutoFit/>
          </a:bodyPr>
          <a:lstStyle/>
          <a:p>
            <a:pPr algn="ctr"/>
            <a:r>
              <a:rPr lang="en-US" sz="2800" dirty="0" smtClean="0">
                <a:solidFill>
                  <a:srgbClr val="002060"/>
                </a:solidFill>
              </a:rPr>
              <a:t>Camera Closing</a:t>
            </a:r>
            <a:endParaRPr lang="en-US" sz="2800"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295400" y="5867400"/>
            <a:ext cx="6477000" cy="769441"/>
          </a:xfrm>
          <a:prstGeom prst="rect">
            <a:avLst/>
          </a:prstGeom>
          <a:noFill/>
        </p:spPr>
        <p:txBody>
          <a:bodyPr wrap="square" rtlCol="0">
            <a:spAutoFit/>
          </a:bodyPr>
          <a:lstStyle/>
          <a:p>
            <a:pPr algn="ctr"/>
            <a:r>
              <a:rPr lang="en-US" sz="4400" dirty="0" smtClean="0">
                <a:solidFill>
                  <a:schemeClr val="bg1"/>
                </a:solidFill>
              </a:rPr>
              <a:t>EXPECTED OUTCOME</a:t>
            </a:r>
            <a:endParaRPr lang="en-US" sz="5400" dirty="0">
              <a:solidFill>
                <a:schemeClr val="bg1"/>
              </a:solidFill>
            </a:endParaRPr>
          </a:p>
        </p:txBody>
      </p:sp>
      <p:sp>
        <p:nvSpPr>
          <p:cNvPr id="8" name="TextBox 7"/>
          <p:cNvSpPr txBox="1"/>
          <p:nvPr/>
        </p:nvSpPr>
        <p:spPr>
          <a:xfrm>
            <a:off x="2438400" y="4724400"/>
            <a:ext cx="4419600" cy="1077218"/>
          </a:xfrm>
          <a:prstGeom prst="rect">
            <a:avLst/>
          </a:prstGeom>
          <a:noFill/>
        </p:spPr>
        <p:txBody>
          <a:bodyPr wrap="square" rtlCol="0">
            <a:spAutoFit/>
          </a:bodyPr>
          <a:lstStyle/>
          <a:p>
            <a:pPr algn="ctr"/>
            <a:r>
              <a:rPr lang="en-US" sz="3200" dirty="0" smtClean="0">
                <a:solidFill>
                  <a:srgbClr val="002060"/>
                </a:solidFill>
              </a:rPr>
              <a:t>Voice Recognition for Alert Message</a:t>
            </a:r>
            <a:endParaRPr lang="en-US" sz="3200" dirty="0">
              <a:solidFill>
                <a:srgbClr val="002060"/>
              </a:solidFill>
            </a:endParaRPr>
          </a:p>
        </p:txBody>
      </p:sp>
      <p:pic>
        <p:nvPicPr>
          <p:cNvPr id="9" name="Picture 8" descr="voice record.jpg"/>
          <p:cNvPicPr>
            <a:picLocks noChangeAspect="1"/>
          </p:cNvPicPr>
          <p:nvPr/>
        </p:nvPicPr>
        <p:blipFill>
          <a:blip r:embed="rId3" cstate="print"/>
          <a:stretch>
            <a:fillRect/>
          </a:stretch>
        </p:blipFill>
        <p:spPr>
          <a:xfrm>
            <a:off x="2438400" y="1219200"/>
            <a:ext cx="4267200" cy="34478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CONCLUSION</a:t>
            </a:r>
            <a:endParaRPr lang="en-US" sz="5400" dirty="0">
              <a:solidFill>
                <a:schemeClr val="bg1"/>
              </a:solidFill>
            </a:endParaRPr>
          </a:p>
        </p:txBody>
      </p:sp>
      <p:sp>
        <p:nvSpPr>
          <p:cNvPr id="7" name="TextBox 6"/>
          <p:cNvSpPr txBox="1"/>
          <p:nvPr/>
        </p:nvSpPr>
        <p:spPr>
          <a:xfrm>
            <a:off x="533400" y="1600201"/>
            <a:ext cx="7924800" cy="2590799"/>
          </a:xfrm>
          <a:prstGeom prst="rect">
            <a:avLst/>
          </a:prstGeom>
          <a:noFill/>
        </p:spPr>
        <p:txBody>
          <a:bodyPr wrap="square" rtlCol="0">
            <a:spAutoFit/>
          </a:bodyPr>
          <a:lstStyle/>
          <a:p>
            <a:pPr algn="just">
              <a:lnSpc>
                <a:spcPct val="150000"/>
              </a:lnSpc>
            </a:pPr>
            <a:r>
              <a:rPr lang="en-US" sz="2400" dirty="0" smtClean="0">
                <a:solidFill>
                  <a:schemeClr val="tx2">
                    <a:lumMod val="75000"/>
                  </a:schemeClr>
                </a:solidFill>
              </a:rPr>
              <a:t>In this project we implements Artificial Intelligence in surveillance camera with an advanced </a:t>
            </a:r>
            <a:r>
              <a:rPr lang="en-US" sz="2400" dirty="0" smtClean="0">
                <a:solidFill>
                  <a:schemeClr val="tx2">
                    <a:lumMod val="75000"/>
                  </a:schemeClr>
                </a:solidFill>
              </a:rPr>
              <a:t>computer </a:t>
            </a:r>
            <a:r>
              <a:rPr lang="en-US" sz="2400" dirty="0" smtClean="0">
                <a:solidFill>
                  <a:schemeClr val="tx2">
                    <a:lumMod val="75000"/>
                  </a:schemeClr>
                </a:solidFill>
              </a:rPr>
              <a:t>vision </a:t>
            </a:r>
            <a:r>
              <a:rPr lang="en-US" sz="2400" dirty="0" smtClean="0">
                <a:solidFill>
                  <a:schemeClr val="tx2">
                    <a:lumMod val="75000"/>
                  </a:schemeClr>
                </a:solidFill>
              </a:rPr>
              <a:t>techniques </a:t>
            </a:r>
            <a:r>
              <a:rPr lang="en-US" sz="2400" dirty="0" smtClean="0">
                <a:solidFill>
                  <a:schemeClr val="tx2">
                    <a:lumMod val="75000"/>
                  </a:schemeClr>
                </a:solidFill>
              </a:rPr>
              <a:t>it really helps to avoid the theft activities in ATM centers before they really acquired</a:t>
            </a:r>
            <a:r>
              <a:rPr lang="en-US" sz="2400" dirty="0" smtClean="0">
                <a:solidFill>
                  <a:schemeClr val="tx2">
                    <a:lumMod val="75000"/>
                  </a:schemeClr>
                </a:solidFill>
              </a:rPr>
              <a:t>.</a:t>
            </a:r>
            <a:endParaRPr lang="en-US" sz="2400" dirty="0" smtClean="0">
              <a:solidFill>
                <a:schemeClr val="tx2">
                  <a:lumMod val="75000"/>
                </a:schemeClr>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ABSTRACT</a:t>
            </a:r>
            <a:endParaRPr lang="en-US" sz="5400" dirty="0">
              <a:solidFill>
                <a:schemeClr val="bg1"/>
              </a:solidFill>
            </a:endParaRPr>
          </a:p>
        </p:txBody>
      </p:sp>
      <p:sp>
        <p:nvSpPr>
          <p:cNvPr id="7" name="TextBox 6"/>
          <p:cNvSpPr txBox="1"/>
          <p:nvPr/>
        </p:nvSpPr>
        <p:spPr>
          <a:xfrm>
            <a:off x="152400" y="1219200"/>
            <a:ext cx="8915400" cy="4478149"/>
          </a:xfrm>
          <a:prstGeom prst="rect">
            <a:avLst/>
          </a:prstGeom>
          <a:noFill/>
        </p:spPr>
        <p:txBody>
          <a:bodyPr wrap="square" rtlCol="0">
            <a:spAutoFit/>
          </a:bodyPr>
          <a:lstStyle/>
          <a:p>
            <a:pPr algn="just"/>
            <a:r>
              <a:rPr lang="en-US" sz="1900" dirty="0" smtClean="0">
                <a:solidFill>
                  <a:srgbClr val="002060"/>
                </a:solidFill>
              </a:rPr>
              <a:t>This project deals with the development of an application for automation of video surveillance in ATM machines and detect any type of potential criminal activities that might be arising with the automated system which would considerably decrease the inefficiency that are existing in the prevalent systems. An advanced Human detection system using Open Computer Vision technique and unsupervised Artificial Intelligence would be utilized which would create phenomenal results in the detection of the activities and their categorization. The proposed system makes efficient utilization of Open CV which has more than 2500 optimized algorithms. These algorithms can be used to detect and recognize faces, identify objects, classify human actions in videos, track camera movements, track moving objects finally ending up with the detection and identification of the necessary action for the prevention of such type of activities. The proposed system includes the specialized mechanisms for Camera Covering, Collision of human, Emergency sound detection, Long time tracking. The entire mechanism takes place in real time, decreasing the time complexity to a great extent making the system an efficient mechanism to prevent such anti-social activities.</a:t>
            </a:r>
            <a:endParaRPr lang="en-US" sz="19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981200" y="5968425"/>
            <a:ext cx="5334000" cy="584775"/>
          </a:xfrm>
          <a:prstGeom prst="rect">
            <a:avLst/>
          </a:prstGeom>
          <a:noFill/>
        </p:spPr>
        <p:txBody>
          <a:bodyPr wrap="square" rtlCol="0">
            <a:spAutoFit/>
          </a:bodyPr>
          <a:lstStyle/>
          <a:p>
            <a:pPr algn="ctr"/>
            <a:r>
              <a:rPr lang="en-US" sz="3200" dirty="0" smtClean="0">
                <a:solidFill>
                  <a:schemeClr val="bg1"/>
                </a:solidFill>
              </a:rPr>
              <a:t>LITERATURE REVIEW-PAPER 1</a:t>
            </a:r>
          </a:p>
        </p:txBody>
      </p:sp>
      <p:sp>
        <p:nvSpPr>
          <p:cNvPr id="9" name="TextBox 8"/>
          <p:cNvSpPr txBox="1"/>
          <p:nvPr/>
        </p:nvSpPr>
        <p:spPr>
          <a:xfrm>
            <a:off x="381000" y="1219200"/>
            <a:ext cx="8382000" cy="523220"/>
          </a:xfrm>
          <a:prstGeom prst="rect">
            <a:avLst/>
          </a:prstGeom>
          <a:noFill/>
        </p:spPr>
        <p:txBody>
          <a:bodyPr wrap="square" rtlCol="0">
            <a:spAutoFit/>
          </a:bodyPr>
          <a:lstStyle/>
          <a:p>
            <a:pPr algn="ctr"/>
            <a:r>
              <a:rPr lang="en-US" sz="2800" b="1" dirty="0" smtClean="0">
                <a:solidFill>
                  <a:srgbClr val="002060"/>
                </a:solidFill>
              </a:rPr>
              <a:t>REAL TIME HUMAN DETECTION AND TRACKING</a:t>
            </a:r>
            <a:endParaRPr lang="en-US" sz="2800" b="1" dirty="0">
              <a:solidFill>
                <a:srgbClr val="002060"/>
              </a:solidFill>
            </a:endParaRPr>
          </a:p>
        </p:txBody>
      </p:sp>
      <p:sp>
        <p:nvSpPr>
          <p:cNvPr id="10" name="TextBox 9"/>
          <p:cNvSpPr txBox="1"/>
          <p:nvPr/>
        </p:nvSpPr>
        <p:spPr>
          <a:xfrm>
            <a:off x="1219200" y="1676400"/>
            <a:ext cx="6629400" cy="1015663"/>
          </a:xfrm>
          <a:prstGeom prst="rect">
            <a:avLst/>
          </a:prstGeom>
          <a:noFill/>
        </p:spPr>
        <p:txBody>
          <a:bodyPr wrap="square" rtlCol="0">
            <a:spAutoFit/>
          </a:bodyPr>
          <a:lstStyle/>
          <a:p>
            <a:pPr algn="ctr"/>
            <a:r>
              <a:rPr lang="en-US" sz="2000" dirty="0" err="1" smtClean="0">
                <a:solidFill>
                  <a:srgbClr val="002060"/>
                </a:solidFill>
              </a:rPr>
              <a:t>Ing</a:t>
            </a:r>
            <a:r>
              <a:rPr lang="en-US" sz="2000" dirty="0" smtClean="0">
                <a:solidFill>
                  <a:srgbClr val="002060"/>
                </a:solidFill>
              </a:rPr>
              <a:t>. Ibrahim </a:t>
            </a:r>
            <a:r>
              <a:rPr lang="en-US" sz="2000" dirty="0" err="1" smtClean="0">
                <a:solidFill>
                  <a:srgbClr val="002060"/>
                </a:solidFill>
              </a:rPr>
              <a:t>Nahhas</a:t>
            </a:r>
            <a:endParaRPr lang="en-US" sz="2000" dirty="0" smtClean="0">
              <a:solidFill>
                <a:srgbClr val="002060"/>
              </a:solidFill>
            </a:endParaRPr>
          </a:p>
          <a:p>
            <a:pPr algn="ctr"/>
            <a:r>
              <a:rPr lang="en-US" sz="2000" dirty="0" err="1" smtClean="0">
                <a:solidFill>
                  <a:srgbClr val="002060"/>
                </a:solidFill>
              </a:rPr>
              <a:t>Ing</a:t>
            </a:r>
            <a:r>
              <a:rPr lang="en-US" sz="2000" dirty="0" smtClean="0">
                <a:solidFill>
                  <a:srgbClr val="002060"/>
                </a:solidFill>
              </a:rPr>
              <a:t>. </a:t>
            </a:r>
            <a:r>
              <a:rPr lang="en-US" sz="2000" dirty="0" err="1" smtClean="0">
                <a:solidFill>
                  <a:srgbClr val="002060"/>
                </a:solidFill>
              </a:rPr>
              <a:t>Filip</a:t>
            </a:r>
            <a:r>
              <a:rPr lang="en-US" sz="2000" dirty="0" smtClean="0">
                <a:solidFill>
                  <a:srgbClr val="002060"/>
                </a:solidFill>
              </a:rPr>
              <a:t> </a:t>
            </a:r>
            <a:r>
              <a:rPr lang="en-US" sz="2000" dirty="0" err="1" smtClean="0">
                <a:solidFill>
                  <a:srgbClr val="002060"/>
                </a:solidFill>
              </a:rPr>
              <a:t>Orsag</a:t>
            </a:r>
            <a:r>
              <a:rPr lang="en-US" sz="2000" dirty="0" smtClean="0">
                <a:solidFill>
                  <a:srgbClr val="002060"/>
                </a:solidFill>
              </a:rPr>
              <a:t>, </a:t>
            </a:r>
            <a:r>
              <a:rPr lang="en-US" sz="2000" dirty="0" err="1" smtClean="0">
                <a:solidFill>
                  <a:srgbClr val="002060"/>
                </a:solidFill>
              </a:rPr>
              <a:t>Ph.D</a:t>
            </a:r>
            <a:endParaRPr lang="en-US" sz="2000" dirty="0" smtClean="0">
              <a:solidFill>
                <a:srgbClr val="002060"/>
              </a:solidFill>
            </a:endParaRPr>
          </a:p>
          <a:p>
            <a:pPr algn="ctr"/>
            <a:r>
              <a:rPr lang="en-US" sz="2000" dirty="0" smtClean="0">
                <a:solidFill>
                  <a:srgbClr val="002060"/>
                </a:solidFill>
              </a:rPr>
              <a:t>Bruno University of Technology</a:t>
            </a:r>
            <a:endParaRPr lang="en-US" sz="2000" dirty="0">
              <a:solidFill>
                <a:srgbClr val="002060"/>
              </a:solidFill>
            </a:endParaRPr>
          </a:p>
        </p:txBody>
      </p:sp>
      <p:sp>
        <p:nvSpPr>
          <p:cNvPr id="11" name="TextBox 10"/>
          <p:cNvSpPr txBox="1"/>
          <p:nvPr/>
        </p:nvSpPr>
        <p:spPr>
          <a:xfrm>
            <a:off x="457200" y="2438400"/>
            <a:ext cx="8153400" cy="3170099"/>
          </a:xfrm>
          <a:prstGeom prst="rect">
            <a:avLst/>
          </a:prstGeom>
          <a:noFill/>
        </p:spPr>
        <p:txBody>
          <a:bodyPr wrap="square" rtlCol="0">
            <a:spAutoFit/>
          </a:bodyPr>
          <a:lstStyle/>
          <a:p>
            <a:pPr>
              <a:lnSpc>
                <a:spcPct val="150000"/>
              </a:lnSpc>
            </a:pPr>
            <a:r>
              <a:rPr lang="en-US" sz="2400" b="1" dirty="0" smtClean="0">
                <a:solidFill>
                  <a:srgbClr val="002060"/>
                </a:solidFill>
              </a:rPr>
              <a:t>Algorithms:</a:t>
            </a:r>
          </a:p>
          <a:p>
            <a:pPr>
              <a:buFont typeface="Wingdings" pitchFamily="2" charset="2"/>
              <a:buChar char="Ø"/>
            </a:pPr>
            <a:r>
              <a:rPr lang="en-US" sz="2400" dirty="0" smtClean="0">
                <a:solidFill>
                  <a:srgbClr val="002060"/>
                </a:solidFill>
              </a:rPr>
              <a:t> </a:t>
            </a:r>
            <a:r>
              <a:rPr lang="en-US" sz="2200" dirty="0" smtClean="0">
                <a:solidFill>
                  <a:srgbClr val="002060"/>
                </a:solidFill>
              </a:rPr>
              <a:t>Highest Redundancy Ratio (HRR)</a:t>
            </a:r>
          </a:p>
          <a:p>
            <a:pPr>
              <a:buFont typeface="Wingdings" pitchFamily="2" charset="2"/>
              <a:buChar char="Ø"/>
            </a:pPr>
            <a:r>
              <a:rPr lang="en-US" sz="2200" dirty="0" smtClean="0">
                <a:solidFill>
                  <a:srgbClr val="002060"/>
                </a:solidFill>
              </a:rPr>
              <a:t> Median </a:t>
            </a:r>
          </a:p>
          <a:p>
            <a:endParaRPr lang="en-US" sz="2200" dirty="0" smtClean="0">
              <a:solidFill>
                <a:srgbClr val="002060"/>
              </a:solidFill>
            </a:endParaRPr>
          </a:p>
          <a:p>
            <a:r>
              <a:rPr lang="en-US" sz="2400" dirty="0" smtClean="0">
                <a:solidFill>
                  <a:srgbClr val="002060"/>
                </a:solidFill>
              </a:rPr>
              <a:t>Advantages:</a:t>
            </a:r>
          </a:p>
          <a:p>
            <a:pPr>
              <a:buFont typeface="Wingdings" pitchFamily="2" charset="2"/>
              <a:buChar char="Ø"/>
            </a:pPr>
            <a:r>
              <a:rPr lang="en-US" sz="2800" dirty="0" smtClean="0">
                <a:solidFill>
                  <a:srgbClr val="002060"/>
                </a:solidFill>
              </a:rPr>
              <a:t> </a:t>
            </a:r>
            <a:r>
              <a:rPr lang="en-US" sz="2200" dirty="0" smtClean="0">
                <a:solidFill>
                  <a:srgbClr val="002060"/>
                </a:solidFill>
              </a:rPr>
              <a:t>Illumination Changes.</a:t>
            </a:r>
          </a:p>
          <a:p>
            <a:pPr>
              <a:buFont typeface="Wingdings" pitchFamily="2" charset="2"/>
              <a:buChar char="Ø"/>
            </a:pPr>
            <a:r>
              <a:rPr lang="en-US" sz="2200" dirty="0" smtClean="0">
                <a:solidFill>
                  <a:srgbClr val="002060"/>
                </a:solidFill>
              </a:rPr>
              <a:t> Position or Motion changes.</a:t>
            </a:r>
          </a:p>
          <a:p>
            <a:pPr>
              <a:buFont typeface="Wingdings" pitchFamily="2" charset="2"/>
              <a:buChar char="Ø"/>
            </a:pPr>
            <a:r>
              <a:rPr lang="en-US" sz="2200" dirty="0" smtClean="0">
                <a:solidFill>
                  <a:srgbClr val="002060"/>
                </a:solidFill>
              </a:rPr>
              <a:t> Changes in Background.</a:t>
            </a:r>
            <a:endParaRPr lang="en-US" sz="2400"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371600" y="5943600"/>
            <a:ext cx="6248400" cy="584775"/>
          </a:xfrm>
          <a:prstGeom prst="rect">
            <a:avLst/>
          </a:prstGeom>
          <a:noFill/>
        </p:spPr>
        <p:txBody>
          <a:bodyPr wrap="square" rtlCol="0">
            <a:spAutoFit/>
          </a:bodyPr>
          <a:lstStyle/>
          <a:p>
            <a:pPr algn="ctr"/>
            <a:r>
              <a:rPr lang="en-US" sz="3200" dirty="0" smtClean="0">
                <a:solidFill>
                  <a:schemeClr val="bg1"/>
                </a:solidFill>
              </a:rPr>
              <a:t>LITERATURE REVIEW-PAPER 2</a:t>
            </a:r>
          </a:p>
        </p:txBody>
      </p:sp>
      <p:sp>
        <p:nvSpPr>
          <p:cNvPr id="7" name="TextBox 6"/>
          <p:cNvSpPr txBox="1"/>
          <p:nvPr/>
        </p:nvSpPr>
        <p:spPr>
          <a:xfrm>
            <a:off x="304800" y="1447800"/>
            <a:ext cx="8610600" cy="3785652"/>
          </a:xfrm>
          <a:prstGeom prst="rect">
            <a:avLst/>
          </a:prstGeom>
          <a:noFill/>
        </p:spPr>
        <p:txBody>
          <a:bodyPr wrap="square" rtlCol="0">
            <a:spAutoFit/>
          </a:bodyPr>
          <a:lstStyle/>
          <a:p>
            <a:pPr algn="just"/>
            <a:r>
              <a:rPr lang="en-US" sz="2400" b="1" dirty="0" smtClean="0">
                <a:solidFill>
                  <a:srgbClr val="002060"/>
                </a:solidFill>
              </a:rPr>
              <a:t>Limitations:</a:t>
            </a:r>
          </a:p>
          <a:p>
            <a:pPr algn="just"/>
            <a:r>
              <a:rPr lang="en-US" sz="2400" dirty="0" smtClean="0">
                <a:solidFill>
                  <a:srgbClr val="002060"/>
                </a:solidFill>
              </a:rPr>
              <a:t>Median algorithm is not flexible than HRR.</a:t>
            </a:r>
          </a:p>
          <a:p>
            <a:pPr algn="just"/>
            <a:endParaRPr lang="en-US" sz="2400" dirty="0" smtClean="0">
              <a:solidFill>
                <a:srgbClr val="002060"/>
              </a:solidFill>
            </a:endParaRPr>
          </a:p>
          <a:p>
            <a:pPr algn="just"/>
            <a:r>
              <a:rPr lang="en-US" sz="2400" b="1" dirty="0" smtClean="0">
                <a:solidFill>
                  <a:srgbClr val="002060"/>
                </a:solidFill>
              </a:rPr>
              <a:t>Gathered from the paper:</a:t>
            </a:r>
          </a:p>
          <a:p>
            <a:pPr algn="just"/>
            <a:r>
              <a:rPr lang="en-US" sz="2400" dirty="0" smtClean="0">
                <a:solidFill>
                  <a:srgbClr val="002060"/>
                </a:solidFill>
              </a:rPr>
              <a:t>Human Modeling can be find by </a:t>
            </a:r>
            <a:r>
              <a:rPr lang="en-US" sz="2400" dirty="0" err="1" smtClean="0">
                <a:solidFill>
                  <a:srgbClr val="002060"/>
                </a:solidFill>
              </a:rPr>
              <a:t>Skeletonization</a:t>
            </a:r>
            <a:r>
              <a:rPr lang="en-US" sz="2400" dirty="0" smtClean="0">
                <a:solidFill>
                  <a:srgbClr val="002060"/>
                </a:solidFill>
              </a:rPr>
              <a:t>(Star </a:t>
            </a:r>
            <a:r>
              <a:rPr lang="en-US" sz="2400" dirty="0" err="1" smtClean="0">
                <a:solidFill>
                  <a:srgbClr val="002060"/>
                </a:solidFill>
              </a:rPr>
              <a:t>Skeletonization</a:t>
            </a:r>
            <a:r>
              <a:rPr lang="en-US" sz="2400" dirty="0" smtClean="0">
                <a:solidFill>
                  <a:srgbClr val="002060"/>
                </a:solidFill>
              </a:rPr>
              <a:t>).</a:t>
            </a:r>
          </a:p>
          <a:p>
            <a:pPr algn="just"/>
            <a:r>
              <a:rPr lang="en-US" sz="2400" dirty="0" smtClean="0">
                <a:solidFill>
                  <a:srgbClr val="002060"/>
                </a:solidFill>
              </a:rPr>
              <a:t>Using tracking algorithms to estimate the position of each object, which has to achieve high precision moving object correspondence in </a:t>
            </a:r>
            <a:r>
              <a:rPr lang="en-US" sz="2400" dirty="0" err="1" smtClean="0">
                <a:solidFill>
                  <a:srgbClr val="002060"/>
                </a:solidFill>
              </a:rPr>
              <a:t>presense</a:t>
            </a:r>
            <a:r>
              <a:rPr lang="en-US" sz="2400" dirty="0" smtClean="0">
                <a:solidFill>
                  <a:srgbClr val="002060"/>
                </a:solidFill>
              </a:rPr>
              <a:t> of noisy foreground image, changes in size of regions occlusion and entering/existing of objects.</a:t>
            </a:r>
            <a:endParaRPr lang="en-US" sz="2400"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981200" y="5968425"/>
            <a:ext cx="5334000" cy="584775"/>
          </a:xfrm>
          <a:prstGeom prst="rect">
            <a:avLst/>
          </a:prstGeom>
          <a:noFill/>
        </p:spPr>
        <p:txBody>
          <a:bodyPr wrap="square" rtlCol="0">
            <a:spAutoFit/>
          </a:bodyPr>
          <a:lstStyle/>
          <a:p>
            <a:pPr algn="ctr"/>
            <a:r>
              <a:rPr lang="en-US" sz="3200" dirty="0" smtClean="0">
                <a:solidFill>
                  <a:schemeClr val="bg1"/>
                </a:solidFill>
              </a:rPr>
              <a:t>LITERATURE REVIEW-PAPER 2</a:t>
            </a:r>
          </a:p>
        </p:txBody>
      </p:sp>
      <p:sp>
        <p:nvSpPr>
          <p:cNvPr id="9" name="TextBox 8"/>
          <p:cNvSpPr txBox="1"/>
          <p:nvPr/>
        </p:nvSpPr>
        <p:spPr>
          <a:xfrm>
            <a:off x="381000" y="990600"/>
            <a:ext cx="8382000" cy="954107"/>
          </a:xfrm>
          <a:prstGeom prst="rect">
            <a:avLst/>
          </a:prstGeom>
          <a:noFill/>
        </p:spPr>
        <p:txBody>
          <a:bodyPr wrap="square" rtlCol="0">
            <a:spAutoFit/>
          </a:bodyPr>
          <a:lstStyle/>
          <a:p>
            <a:pPr algn="ctr"/>
            <a:r>
              <a:rPr lang="en-US" sz="2800" b="1" dirty="0" smtClean="0">
                <a:solidFill>
                  <a:srgbClr val="002060"/>
                </a:solidFill>
              </a:rPr>
              <a:t>HUMAN FACE DETECTION USING SKIN COLOR INFORMATION</a:t>
            </a:r>
            <a:endParaRPr lang="en-US" sz="2800" b="1" dirty="0">
              <a:solidFill>
                <a:srgbClr val="002060"/>
              </a:solidFill>
            </a:endParaRPr>
          </a:p>
        </p:txBody>
      </p:sp>
      <p:sp>
        <p:nvSpPr>
          <p:cNvPr id="10" name="TextBox 9"/>
          <p:cNvSpPr txBox="1"/>
          <p:nvPr/>
        </p:nvSpPr>
        <p:spPr>
          <a:xfrm>
            <a:off x="1219200" y="1752600"/>
            <a:ext cx="6629400" cy="1015663"/>
          </a:xfrm>
          <a:prstGeom prst="rect">
            <a:avLst/>
          </a:prstGeom>
          <a:noFill/>
        </p:spPr>
        <p:txBody>
          <a:bodyPr wrap="square" rtlCol="0">
            <a:spAutoFit/>
          </a:bodyPr>
          <a:lstStyle/>
          <a:p>
            <a:pPr algn="ctr"/>
            <a:r>
              <a:rPr lang="en-US" sz="2000" dirty="0" err="1" smtClean="0">
                <a:solidFill>
                  <a:srgbClr val="002060"/>
                </a:solidFill>
              </a:rPr>
              <a:t>Ing</a:t>
            </a:r>
            <a:r>
              <a:rPr lang="en-US" sz="2000" dirty="0" smtClean="0">
                <a:solidFill>
                  <a:srgbClr val="002060"/>
                </a:solidFill>
              </a:rPr>
              <a:t>. Ibrahim </a:t>
            </a:r>
            <a:r>
              <a:rPr lang="en-US" sz="2000" dirty="0" err="1" smtClean="0">
                <a:solidFill>
                  <a:srgbClr val="002060"/>
                </a:solidFill>
              </a:rPr>
              <a:t>Nahhas</a:t>
            </a:r>
            <a:endParaRPr lang="en-US" sz="2000" dirty="0" smtClean="0">
              <a:solidFill>
                <a:srgbClr val="002060"/>
              </a:solidFill>
            </a:endParaRPr>
          </a:p>
          <a:p>
            <a:pPr algn="ctr"/>
            <a:r>
              <a:rPr lang="en-US" sz="2000" dirty="0" err="1" smtClean="0">
                <a:solidFill>
                  <a:srgbClr val="002060"/>
                </a:solidFill>
              </a:rPr>
              <a:t>Ing</a:t>
            </a:r>
            <a:r>
              <a:rPr lang="en-US" sz="2000" dirty="0" smtClean="0">
                <a:solidFill>
                  <a:srgbClr val="002060"/>
                </a:solidFill>
              </a:rPr>
              <a:t>. </a:t>
            </a:r>
            <a:r>
              <a:rPr lang="en-US" sz="2000" dirty="0" err="1" smtClean="0">
                <a:solidFill>
                  <a:srgbClr val="002060"/>
                </a:solidFill>
              </a:rPr>
              <a:t>Filip</a:t>
            </a:r>
            <a:r>
              <a:rPr lang="en-US" sz="2000" dirty="0" smtClean="0">
                <a:solidFill>
                  <a:srgbClr val="002060"/>
                </a:solidFill>
              </a:rPr>
              <a:t> </a:t>
            </a:r>
            <a:r>
              <a:rPr lang="en-US" sz="2000" dirty="0" err="1" smtClean="0">
                <a:solidFill>
                  <a:srgbClr val="002060"/>
                </a:solidFill>
              </a:rPr>
              <a:t>Orsag</a:t>
            </a:r>
            <a:r>
              <a:rPr lang="en-US" sz="2000" dirty="0" smtClean="0">
                <a:solidFill>
                  <a:srgbClr val="002060"/>
                </a:solidFill>
              </a:rPr>
              <a:t>, </a:t>
            </a:r>
            <a:r>
              <a:rPr lang="en-US" sz="2000" dirty="0" err="1" smtClean="0">
                <a:solidFill>
                  <a:srgbClr val="002060"/>
                </a:solidFill>
              </a:rPr>
              <a:t>Ph.D</a:t>
            </a:r>
            <a:endParaRPr lang="en-US" sz="2000" dirty="0" smtClean="0">
              <a:solidFill>
                <a:srgbClr val="002060"/>
              </a:solidFill>
            </a:endParaRPr>
          </a:p>
          <a:p>
            <a:pPr algn="ctr"/>
            <a:r>
              <a:rPr lang="en-US" sz="2000" dirty="0" smtClean="0">
                <a:solidFill>
                  <a:srgbClr val="002060"/>
                </a:solidFill>
              </a:rPr>
              <a:t>Bruno University of Technology</a:t>
            </a:r>
            <a:endParaRPr lang="en-US" sz="2000" dirty="0">
              <a:solidFill>
                <a:srgbClr val="002060"/>
              </a:solidFill>
            </a:endParaRPr>
          </a:p>
        </p:txBody>
      </p:sp>
      <p:sp>
        <p:nvSpPr>
          <p:cNvPr id="11" name="TextBox 10"/>
          <p:cNvSpPr txBox="1"/>
          <p:nvPr/>
        </p:nvSpPr>
        <p:spPr>
          <a:xfrm>
            <a:off x="457200" y="2438400"/>
            <a:ext cx="8153400" cy="3231654"/>
          </a:xfrm>
          <a:prstGeom prst="rect">
            <a:avLst/>
          </a:prstGeom>
          <a:noFill/>
        </p:spPr>
        <p:txBody>
          <a:bodyPr wrap="square" rtlCol="0">
            <a:spAutoFit/>
          </a:bodyPr>
          <a:lstStyle/>
          <a:p>
            <a:pPr>
              <a:lnSpc>
                <a:spcPct val="150000"/>
              </a:lnSpc>
            </a:pPr>
            <a:r>
              <a:rPr lang="en-US" sz="2400" b="1" dirty="0" smtClean="0">
                <a:solidFill>
                  <a:srgbClr val="002060"/>
                </a:solidFill>
              </a:rPr>
              <a:t>Algorithms:</a:t>
            </a:r>
          </a:p>
          <a:p>
            <a:pPr>
              <a:buFont typeface="Wingdings" pitchFamily="2" charset="2"/>
              <a:buChar char="Ø"/>
            </a:pPr>
            <a:r>
              <a:rPr lang="en-US" sz="2400" dirty="0" smtClean="0">
                <a:solidFill>
                  <a:srgbClr val="002060"/>
                </a:solidFill>
              </a:rPr>
              <a:t>Skin color pixels</a:t>
            </a:r>
            <a:endParaRPr lang="en-US" sz="2200" dirty="0" smtClean="0">
              <a:solidFill>
                <a:srgbClr val="002060"/>
              </a:solidFill>
            </a:endParaRPr>
          </a:p>
          <a:p>
            <a:pPr>
              <a:buFont typeface="Wingdings" pitchFamily="2" charset="2"/>
              <a:buChar char="Ø"/>
            </a:pPr>
            <a:r>
              <a:rPr lang="en-US" sz="2400" dirty="0" smtClean="0">
                <a:solidFill>
                  <a:srgbClr val="002060"/>
                </a:solidFill>
              </a:rPr>
              <a:t>Face </a:t>
            </a:r>
            <a:r>
              <a:rPr lang="en-US" sz="2400" dirty="0" err="1" smtClean="0">
                <a:solidFill>
                  <a:srgbClr val="002060"/>
                </a:solidFill>
              </a:rPr>
              <a:t>deteciton</a:t>
            </a:r>
            <a:r>
              <a:rPr lang="en-US" sz="2400" dirty="0" smtClean="0">
                <a:solidFill>
                  <a:srgbClr val="002060"/>
                </a:solidFill>
              </a:rPr>
              <a:t> </a:t>
            </a:r>
          </a:p>
          <a:p>
            <a:endParaRPr lang="en-US" sz="2200" dirty="0" smtClean="0">
              <a:solidFill>
                <a:srgbClr val="002060"/>
              </a:solidFill>
            </a:endParaRPr>
          </a:p>
          <a:p>
            <a:r>
              <a:rPr lang="en-US" sz="2400" dirty="0" smtClean="0">
                <a:solidFill>
                  <a:srgbClr val="002060"/>
                </a:solidFill>
              </a:rPr>
              <a:t>Advantages:</a:t>
            </a:r>
          </a:p>
          <a:p>
            <a:pPr>
              <a:buFont typeface="Wingdings" pitchFamily="2" charset="2"/>
              <a:buChar char="Ø"/>
            </a:pPr>
            <a:r>
              <a:rPr lang="en-US" sz="2800" dirty="0" smtClean="0">
                <a:solidFill>
                  <a:srgbClr val="002060"/>
                </a:solidFill>
              </a:rPr>
              <a:t> </a:t>
            </a:r>
            <a:r>
              <a:rPr lang="en-US" sz="2400" dirty="0" smtClean="0">
                <a:solidFill>
                  <a:srgbClr val="002060"/>
                </a:solidFill>
              </a:rPr>
              <a:t>We can find different races and different color of the people in the camera vision.</a:t>
            </a:r>
          </a:p>
          <a:p>
            <a:pPr>
              <a:buFont typeface="Wingdings" pitchFamily="2" charset="2"/>
              <a:buChar char="Ø"/>
            </a:pPr>
            <a:r>
              <a:rPr lang="en-US" sz="2400" dirty="0" smtClean="0">
                <a:solidFill>
                  <a:srgbClr val="002060"/>
                </a:solidFill>
              </a:rPr>
              <a:t> Database containing all the pixels represent human skins.</a:t>
            </a:r>
            <a:endParaRPr lang="en-US" sz="28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371600" y="5943600"/>
            <a:ext cx="6248400" cy="584775"/>
          </a:xfrm>
          <a:prstGeom prst="rect">
            <a:avLst/>
          </a:prstGeom>
          <a:noFill/>
        </p:spPr>
        <p:txBody>
          <a:bodyPr wrap="square" rtlCol="0">
            <a:spAutoFit/>
          </a:bodyPr>
          <a:lstStyle/>
          <a:p>
            <a:pPr algn="ctr"/>
            <a:r>
              <a:rPr lang="en-US" sz="3200" dirty="0" smtClean="0">
                <a:solidFill>
                  <a:schemeClr val="bg1"/>
                </a:solidFill>
              </a:rPr>
              <a:t>LITERATURE REVIEW-PAPER 1</a:t>
            </a:r>
          </a:p>
        </p:txBody>
      </p:sp>
      <p:sp>
        <p:nvSpPr>
          <p:cNvPr id="7" name="TextBox 6"/>
          <p:cNvSpPr txBox="1"/>
          <p:nvPr/>
        </p:nvSpPr>
        <p:spPr>
          <a:xfrm>
            <a:off x="304800" y="1447800"/>
            <a:ext cx="8610600" cy="4154984"/>
          </a:xfrm>
          <a:prstGeom prst="rect">
            <a:avLst/>
          </a:prstGeom>
          <a:noFill/>
        </p:spPr>
        <p:txBody>
          <a:bodyPr wrap="square" rtlCol="0">
            <a:spAutoFit/>
          </a:bodyPr>
          <a:lstStyle/>
          <a:p>
            <a:pPr algn="just"/>
            <a:r>
              <a:rPr lang="en-US" sz="2400" b="1" dirty="0" smtClean="0">
                <a:solidFill>
                  <a:srgbClr val="002060"/>
                </a:solidFill>
              </a:rPr>
              <a:t>Limitations:</a:t>
            </a:r>
          </a:p>
          <a:p>
            <a:pPr algn="just"/>
            <a:r>
              <a:rPr lang="en-US" sz="2400" dirty="0" smtClean="0">
                <a:solidFill>
                  <a:srgbClr val="002060"/>
                </a:solidFill>
              </a:rPr>
              <a:t>Find only the faces of the human.</a:t>
            </a:r>
          </a:p>
          <a:p>
            <a:pPr algn="just"/>
            <a:endParaRPr lang="en-US" sz="2400" dirty="0" smtClean="0">
              <a:solidFill>
                <a:srgbClr val="002060"/>
              </a:solidFill>
            </a:endParaRPr>
          </a:p>
          <a:p>
            <a:pPr algn="just"/>
            <a:r>
              <a:rPr lang="en-US" sz="2400" b="1" dirty="0" smtClean="0">
                <a:solidFill>
                  <a:srgbClr val="002060"/>
                </a:solidFill>
              </a:rPr>
              <a:t>Gathered from the paper:</a:t>
            </a:r>
          </a:p>
          <a:p>
            <a:pPr algn="just">
              <a:buFont typeface="Wingdings" pitchFamily="2" charset="2"/>
              <a:buChar char="Ø"/>
            </a:pPr>
            <a:r>
              <a:rPr lang="en-US" sz="2400" b="1" dirty="0" smtClean="0">
                <a:solidFill>
                  <a:srgbClr val="002060"/>
                </a:solidFill>
              </a:rPr>
              <a:t> </a:t>
            </a:r>
            <a:r>
              <a:rPr lang="en-US" sz="2400" dirty="0" smtClean="0">
                <a:solidFill>
                  <a:srgbClr val="002060"/>
                </a:solidFill>
              </a:rPr>
              <a:t> We can find the object as a Human faces or not.</a:t>
            </a:r>
          </a:p>
          <a:p>
            <a:pPr algn="just">
              <a:buFont typeface="Wingdings" pitchFamily="2" charset="2"/>
              <a:buChar char="Ø"/>
            </a:pPr>
            <a:r>
              <a:rPr lang="en-US" sz="2400" b="1" dirty="0" smtClean="0">
                <a:solidFill>
                  <a:srgbClr val="002060"/>
                </a:solidFill>
              </a:rPr>
              <a:t> </a:t>
            </a:r>
            <a:r>
              <a:rPr lang="en-US" sz="2400" dirty="0" smtClean="0">
                <a:solidFill>
                  <a:srgbClr val="002060"/>
                </a:solidFill>
              </a:rPr>
              <a:t>Ability to recognize faces of people of various races.</a:t>
            </a:r>
          </a:p>
          <a:p>
            <a:pPr algn="just">
              <a:buFont typeface="Wingdings" pitchFamily="2" charset="2"/>
              <a:buChar char="Ø"/>
            </a:pPr>
            <a:r>
              <a:rPr lang="en-US" sz="2400" dirty="0" smtClean="0">
                <a:solidFill>
                  <a:srgbClr val="002060"/>
                </a:solidFill>
              </a:rPr>
              <a:t> The Database of all pixels of human skin will helps to find whether person or an object</a:t>
            </a:r>
          </a:p>
          <a:p>
            <a:pPr algn="just">
              <a:buFont typeface="Wingdings" pitchFamily="2" charset="2"/>
              <a:buChar char="Ø"/>
            </a:pPr>
            <a:r>
              <a:rPr lang="en-US" sz="2400" dirty="0" smtClean="0">
                <a:solidFill>
                  <a:srgbClr val="002060"/>
                </a:solidFill>
              </a:rPr>
              <a:t> This algorithm can pick only these colors to find the faces of the human.</a:t>
            </a:r>
          </a:p>
          <a:p>
            <a:pPr algn="just">
              <a:buFont typeface="Wingdings" pitchFamily="2" charset="2"/>
              <a:buChar char="Ø"/>
            </a:pPr>
            <a:endParaRPr lang="en-US" sz="2400" b="1" dirty="0" smtClean="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524000" y="5867400"/>
            <a:ext cx="6096000" cy="769441"/>
          </a:xfrm>
          <a:prstGeom prst="rect">
            <a:avLst/>
          </a:prstGeom>
          <a:noFill/>
        </p:spPr>
        <p:txBody>
          <a:bodyPr wrap="square" rtlCol="0">
            <a:spAutoFit/>
          </a:bodyPr>
          <a:lstStyle/>
          <a:p>
            <a:pPr algn="ctr"/>
            <a:r>
              <a:rPr lang="en-US" sz="4400" dirty="0" smtClean="0">
                <a:solidFill>
                  <a:schemeClr val="bg1"/>
                </a:solidFill>
              </a:rPr>
              <a:t>SYSTEM REQUIREMENTS</a:t>
            </a:r>
            <a:endParaRPr lang="en-US" sz="5400" dirty="0">
              <a:solidFill>
                <a:schemeClr val="bg1"/>
              </a:solidFill>
            </a:endParaRPr>
          </a:p>
        </p:txBody>
      </p:sp>
      <p:pic>
        <p:nvPicPr>
          <p:cNvPr id="9" name="Picture 8" descr="Pi2ModB1GB_-comp.jpeg"/>
          <p:cNvPicPr>
            <a:picLocks noChangeAspect="1"/>
          </p:cNvPicPr>
          <p:nvPr/>
        </p:nvPicPr>
        <p:blipFill>
          <a:blip r:embed="rId3" cstate="print"/>
          <a:stretch>
            <a:fillRect/>
          </a:stretch>
        </p:blipFill>
        <p:spPr>
          <a:xfrm>
            <a:off x="1676400" y="990600"/>
            <a:ext cx="6248400" cy="3541351"/>
          </a:xfrm>
          <a:prstGeom prst="rect">
            <a:avLst/>
          </a:prstGeom>
        </p:spPr>
      </p:pic>
      <p:sp>
        <p:nvSpPr>
          <p:cNvPr id="10" name="TextBox 9"/>
          <p:cNvSpPr txBox="1"/>
          <p:nvPr/>
        </p:nvSpPr>
        <p:spPr>
          <a:xfrm>
            <a:off x="1295400" y="4876800"/>
            <a:ext cx="6553200" cy="461665"/>
          </a:xfrm>
          <a:prstGeom prst="rect">
            <a:avLst/>
          </a:prstGeom>
          <a:noFill/>
        </p:spPr>
        <p:txBody>
          <a:bodyPr wrap="square" rtlCol="0">
            <a:spAutoFit/>
          </a:bodyPr>
          <a:lstStyle/>
          <a:p>
            <a:pPr algn="ctr"/>
            <a:r>
              <a:rPr lang="en-US" sz="2400" dirty="0" smtClean="0">
                <a:solidFill>
                  <a:schemeClr val="tx2">
                    <a:lumMod val="75000"/>
                  </a:schemeClr>
                </a:solidFill>
              </a:rPr>
              <a:t>Raspberry Pi-A Credit card size CPU </a:t>
            </a:r>
            <a:endParaRPr lang="en-US" sz="240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524000" y="5867400"/>
            <a:ext cx="6096000" cy="769441"/>
          </a:xfrm>
          <a:prstGeom prst="rect">
            <a:avLst/>
          </a:prstGeom>
          <a:noFill/>
        </p:spPr>
        <p:txBody>
          <a:bodyPr wrap="square" rtlCol="0">
            <a:spAutoFit/>
          </a:bodyPr>
          <a:lstStyle/>
          <a:p>
            <a:pPr algn="ctr"/>
            <a:r>
              <a:rPr lang="en-US" sz="4400" dirty="0" smtClean="0">
                <a:solidFill>
                  <a:schemeClr val="bg1"/>
                </a:solidFill>
              </a:rPr>
              <a:t>SYSTEM REQUIREMENTS</a:t>
            </a:r>
            <a:endParaRPr lang="en-US" sz="5400" dirty="0">
              <a:solidFill>
                <a:schemeClr val="bg1"/>
              </a:solidFill>
            </a:endParaRPr>
          </a:p>
        </p:txBody>
      </p:sp>
      <p:pic>
        <p:nvPicPr>
          <p:cNvPr id="7" name="Picture 6" descr="camera.jpg"/>
          <p:cNvPicPr>
            <a:picLocks noChangeAspect="1"/>
          </p:cNvPicPr>
          <p:nvPr/>
        </p:nvPicPr>
        <p:blipFill>
          <a:blip r:embed="rId3" cstate="print"/>
          <a:stretch>
            <a:fillRect/>
          </a:stretch>
        </p:blipFill>
        <p:spPr>
          <a:xfrm>
            <a:off x="2032000" y="1143000"/>
            <a:ext cx="4445000" cy="3333750"/>
          </a:xfrm>
          <a:prstGeom prst="rect">
            <a:avLst/>
          </a:prstGeom>
        </p:spPr>
      </p:pic>
      <p:sp>
        <p:nvSpPr>
          <p:cNvPr id="8" name="TextBox 7"/>
          <p:cNvSpPr txBox="1"/>
          <p:nvPr/>
        </p:nvSpPr>
        <p:spPr>
          <a:xfrm>
            <a:off x="1600200" y="4953000"/>
            <a:ext cx="6324600" cy="461665"/>
          </a:xfrm>
          <a:prstGeom prst="rect">
            <a:avLst/>
          </a:prstGeom>
          <a:noFill/>
        </p:spPr>
        <p:txBody>
          <a:bodyPr wrap="square" rtlCol="0">
            <a:spAutoFit/>
          </a:bodyPr>
          <a:lstStyle/>
          <a:p>
            <a:r>
              <a:rPr lang="en-US" sz="2400" dirty="0" smtClean="0">
                <a:solidFill>
                  <a:schemeClr val="tx2">
                    <a:lumMod val="75000"/>
                  </a:schemeClr>
                </a:solidFill>
              </a:rPr>
              <a:t>Surveillance camera- To record the environment</a:t>
            </a:r>
            <a:endParaRPr lang="en-US" sz="2400" dirty="0">
              <a:solidFill>
                <a:schemeClr val="tx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524000" y="5867400"/>
            <a:ext cx="6096000" cy="769441"/>
          </a:xfrm>
          <a:prstGeom prst="rect">
            <a:avLst/>
          </a:prstGeom>
          <a:noFill/>
        </p:spPr>
        <p:txBody>
          <a:bodyPr wrap="square" rtlCol="0">
            <a:spAutoFit/>
          </a:bodyPr>
          <a:lstStyle/>
          <a:p>
            <a:pPr algn="ctr"/>
            <a:r>
              <a:rPr lang="en-US" sz="4400" dirty="0" smtClean="0">
                <a:solidFill>
                  <a:schemeClr val="bg1"/>
                </a:solidFill>
              </a:rPr>
              <a:t>SYSTEM REQUIREMENTS</a:t>
            </a:r>
            <a:endParaRPr lang="en-US" sz="5400" dirty="0">
              <a:solidFill>
                <a:schemeClr val="bg1"/>
              </a:solidFill>
            </a:endParaRPr>
          </a:p>
        </p:txBody>
      </p:sp>
      <p:sp>
        <p:nvSpPr>
          <p:cNvPr id="8" name="TextBox 7"/>
          <p:cNvSpPr txBox="1"/>
          <p:nvPr/>
        </p:nvSpPr>
        <p:spPr>
          <a:xfrm>
            <a:off x="838200" y="4648200"/>
            <a:ext cx="7543800" cy="830997"/>
          </a:xfrm>
          <a:prstGeom prst="rect">
            <a:avLst/>
          </a:prstGeom>
          <a:noFill/>
        </p:spPr>
        <p:txBody>
          <a:bodyPr wrap="square" rtlCol="0">
            <a:spAutoFit/>
          </a:bodyPr>
          <a:lstStyle/>
          <a:p>
            <a:pPr algn="ctr"/>
            <a:r>
              <a:rPr lang="en-US" sz="2400" dirty="0" smtClean="0">
                <a:solidFill>
                  <a:schemeClr val="tx2">
                    <a:lumMod val="75000"/>
                  </a:schemeClr>
                </a:solidFill>
              </a:rPr>
              <a:t>For Live Streaming, even we can use the Vision API for the human Detection</a:t>
            </a:r>
            <a:endParaRPr lang="en-US" sz="2400" dirty="0">
              <a:solidFill>
                <a:schemeClr val="tx2">
                  <a:lumMod val="75000"/>
                </a:schemeClr>
              </a:solidFill>
            </a:endParaRPr>
          </a:p>
        </p:txBody>
      </p:sp>
      <p:pic>
        <p:nvPicPr>
          <p:cNvPr id="9" name="Picture 8" descr="google-cloud-logo.png"/>
          <p:cNvPicPr>
            <a:picLocks noChangeAspect="1"/>
          </p:cNvPicPr>
          <p:nvPr/>
        </p:nvPicPr>
        <p:blipFill>
          <a:blip r:embed="rId3" cstate="print"/>
          <a:stretch>
            <a:fillRect/>
          </a:stretch>
        </p:blipFill>
        <p:spPr>
          <a:xfrm>
            <a:off x="168886" y="1524000"/>
            <a:ext cx="8746514" cy="2857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614</Words>
  <Application>Microsoft Office PowerPoint</Application>
  <PresentationFormat>On-screen Show (4:3)</PresentationFormat>
  <Paragraphs>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Automatic Human Detection in Surveillance Camera to avoid theft activities using Artificial Intelligence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BARANI</dc:creator>
  <cp:lastModifiedBy>rviratnagasurya@gmail.com</cp:lastModifiedBy>
  <cp:revision>120</cp:revision>
  <dcterms:created xsi:type="dcterms:W3CDTF">2017-09-10T05:58:40Z</dcterms:created>
  <dcterms:modified xsi:type="dcterms:W3CDTF">2018-01-04T12:58:11Z</dcterms:modified>
</cp:coreProperties>
</file>