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8" r:id="rId4"/>
    <p:sldId id="286" r:id="rId5"/>
    <p:sldId id="290" r:id="rId6"/>
    <p:sldId id="291" r:id="rId7"/>
    <p:sldId id="292" r:id="rId8"/>
    <p:sldId id="293" r:id="rId9"/>
    <p:sldId id="287" r:id="rId10"/>
    <p:sldId id="288" r:id="rId11"/>
    <p:sldId id="289" r:id="rId12"/>
    <p:sldId id="282"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80C44-EC0B-48AB-991D-3E7D99641054}" type="datetimeFigureOut">
              <a:rPr lang="en-US" smtClean="0"/>
              <a:pPr/>
              <a:t>12/31/2017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C6C57-3E15-4504-8795-498A2C9D98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80C44-EC0B-48AB-991D-3E7D99641054}" type="datetimeFigureOut">
              <a:rPr lang="en-US" smtClean="0"/>
              <a:pPr/>
              <a:t>12/31/2017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C6C57-3E15-4504-8795-498A2C9D98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b="1" dirty="0" smtClean="0">
                <a:solidFill>
                  <a:schemeClr val="tx2">
                    <a:lumMod val="50000"/>
                  </a:schemeClr>
                </a:solidFill>
              </a:rPr>
              <a:t>Automatic Human Detection in Surveillance Camera to avoid theft activities using Artificial Intelligence</a:t>
            </a:r>
            <a:endParaRPr lang="en-US" b="1" dirty="0">
              <a:solidFill>
                <a:schemeClr val="tx2">
                  <a:lumMod val="50000"/>
                </a:schemeClr>
              </a:solidFill>
            </a:endParaRPr>
          </a:p>
        </p:txBody>
      </p:sp>
      <p:sp>
        <p:nvSpPr>
          <p:cNvPr id="3" name="Subtitle 2"/>
          <p:cNvSpPr>
            <a:spLocks noGrp="1"/>
          </p:cNvSpPr>
          <p:nvPr>
            <p:ph type="subTitle" idx="1"/>
          </p:nvPr>
        </p:nvSpPr>
        <p:spPr>
          <a:xfrm>
            <a:off x="1447800" y="3733800"/>
            <a:ext cx="6400800" cy="1752600"/>
          </a:xfrm>
        </p:spPr>
        <p:txBody>
          <a:bodyPr>
            <a:normAutofit/>
          </a:bodyPr>
          <a:lstStyle/>
          <a:p>
            <a:r>
              <a:rPr lang="en-US" sz="2200" dirty="0" smtClean="0"/>
              <a:t>Guided by</a:t>
            </a:r>
          </a:p>
          <a:p>
            <a:r>
              <a:rPr lang="en-US" sz="2200" dirty="0" err="1" smtClean="0"/>
              <a:t>Mrs.ChandraPraba</a:t>
            </a:r>
            <a:endParaRPr lang="en-US" sz="2200" dirty="0" smtClean="0"/>
          </a:p>
          <a:p>
            <a:r>
              <a:rPr lang="en-US" sz="2200" dirty="0" smtClean="0"/>
              <a:t>Project by</a:t>
            </a:r>
          </a:p>
          <a:p>
            <a:r>
              <a:rPr lang="en-US" sz="2200" dirty="0" smtClean="0"/>
              <a:t>M. </a:t>
            </a:r>
            <a:r>
              <a:rPr lang="en-US" sz="2200" dirty="0" err="1" smtClean="0"/>
              <a:t>Baranitharan</a:t>
            </a:r>
            <a:r>
              <a:rPr lang="en-US" sz="2200" dirty="0" smtClean="0"/>
              <a:t> &amp; R. </a:t>
            </a:r>
            <a:r>
              <a:rPr lang="en-US" sz="2200" dirty="0" err="1" smtClean="0"/>
              <a:t>Nagarajan</a:t>
            </a:r>
            <a:endParaRPr lang="en-US" sz="2200" dirty="0" smtClean="0"/>
          </a:p>
          <a:p>
            <a:endParaRPr lang="en-US" dirty="0"/>
          </a:p>
        </p:txBody>
      </p:sp>
      <p:sp>
        <p:nvSpPr>
          <p:cNvPr id="4" name="Rectangle 3"/>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Rectangle 5"/>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MODULES</a:t>
            </a:r>
          </a:p>
        </p:txBody>
      </p:sp>
      <p:sp>
        <p:nvSpPr>
          <p:cNvPr id="7" name="TextBox 6"/>
          <p:cNvSpPr txBox="1"/>
          <p:nvPr/>
        </p:nvSpPr>
        <p:spPr>
          <a:xfrm>
            <a:off x="685800" y="1752600"/>
            <a:ext cx="7010400" cy="2251065"/>
          </a:xfrm>
          <a:prstGeom prst="rect">
            <a:avLst/>
          </a:prstGeom>
          <a:noFill/>
        </p:spPr>
        <p:txBody>
          <a:bodyPr wrap="square" rtlCol="0">
            <a:spAutoFit/>
          </a:bodyPr>
          <a:lstStyle/>
          <a:p>
            <a:pPr marL="342900" indent="-342900" algn="just">
              <a:lnSpc>
                <a:spcPct val="150000"/>
              </a:lnSpc>
              <a:buFont typeface="+mj-lt"/>
              <a:buAutoNum type="arabicPeriod"/>
            </a:pPr>
            <a:r>
              <a:rPr lang="en-US" sz="2400" dirty="0" smtClean="0"/>
              <a:t>Human Detection</a:t>
            </a:r>
          </a:p>
          <a:p>
            <a:pPr marL="342900" indent="-342900" algn="just">
              <a:lnSpc>
                <a:spcPct val="150000"/>
              </a:lnSpc>
              <a:buFont typeface="+mj-lt"/>
              <a:buAutoNum type="arabicPeriod"/>
            </a:pPr>
            <a:r>
              <a:rPr lang="en-US" sz="2400" dirty="0" smtClean="0"/>
              <a:t>Camera Covering</a:t>
            </a:r>
          </a:p>
          <a:p>
            <a:pPr marL="342900" indent="-342900" algn="just">
              <a:lnSpc>
                <a:spcPct val="150000"/>
              </a:lnSpc>
              <a:buFont typeface="+mj-lt"/>
              <a:buAutoNum type="arabicPeriod"/>
            </a:pPr>
            <a:r>
              <a:rPr lang="en-US" sz="2400" dirty="0" smtClean="0"/>
              <a:t>Human Collision</a:t>
            </a:r>
          </a:p>
          <a:p>
            <a:pPr marL="342900" indent="-342900" algn="just">
              <a:lnSpc>
                <a:spcPct val="150000"/>
              </a:lnSpc>
              <a:buFont typeface="+mj-lt"/>
              <a:buAutoNum type="arabicPeriod"/>
            </a:pPr>
            <a:r>
              <a:rPr lang="en-US" sz="2400" dirty="0" smtClean="0"/>
              <a:t>Speech Recognition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ALGORITHM</a:t>
            </a:r>
          </a:p>
        </p:txBody>
      </p:sp>
      <p:pic>
        <p:nvPicPr>
          <p:cNvPr id="7" name="Picture 6" descr="OPENCV.jpg"/>
          <p:cNvPicPr>
            <a:picLocks noChangeAspect="1"/>
          </p:cNvPicPr>
          <p:nvPr/>
        </p:nvPicPr>
        <p:blipFill>
          <a:blip r:embed="rId3"/>
          <a:stretch>
            <a:fillRect/>
          </a:stretch>
        </p:blipFill>
        <p:spPr>
          <a:xfrm>
            <a:off x="404141" y="1524000"/>
            <a:ext cx="8175411" cy="38861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295400" y="5867400"/>
            <a:ext cx="6477000" cy="769441"/>
          </a:xfrm>
          <a:prstGeom prst="rect">
            <a:avLst/>
          </a:prstGeom>
          <a:noFill/>
        </p:spPr>
        <p:txBody>
          <a:bodyPr wrap="square" rtlCol="0">
            <a:spAutoFit/>
          </a:bodyPr>
          <a:lstStyle/>
          <a:p>
            <a:pPr algn="ctr"/>
            <a:r>
              <a:rPr lang="en-US" sz="4400" dirty="0" smtClean="0">
                <a:solidFill>
                  <a:schemeClr val="bg1"/>
                </a:solidFill>
              </a:rPr>
              <a:t>EXPECTED OUTCOME</a:t>
            </a:r>
            <a:endParaRPr lang="en-US" sz="5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CONCLUSION</a:t>
            </a:r>
            <a:endParaRPr lang="en-US" sz="5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ABSTRACT</a:t>
            </a:r>
            <a:endParaRPr lang="en-US" sz="5400" dirty="0">
              <a:solidFill>
                <a:schemeClr val="bg1"/>
              </a:solidFill>
            </a:endParaRPr>
          </a:p>
        </p:txBody>
      </p:sp>
      <p:sp>
        <p:nvSpPr>
          <p:cNvPr id="7" name="TextBox 6"/>
          <p:cNvSpPr txBox="1"/>
          <p:nvPr/>
        </p:nvSpPr>
        <p:spPr>
          <a:xfrm>
            <a:off x="76200" y="1524000"/>
            <a:ext cx="8915400" cy="3647152"/>
          </a:xfrm>
          <a:prstGeom prst="rect">
            <a:avLst/>
          </a:prstGeom>
          <a:noFill/>
        </p:spPr>
        <p:txBody>
          <a:bodyPr wrap="square" rtlCol="0">
            <a:spAutoFit/>
          </a:bodyPr>
          <a:lstStyle/>
          <a:p>
            <a:pPr algn="just">
              <a:lnSpc>
                <a:spcPct val="150000"/>
              </a:lnSpc>
            </a:pPr>
            <a:r>
              <a:rPr lang="en-US" sz="2200" dirty="0" smtClean="0">
                <a:solidFill>
                  <a:schemeClr val="tx2">
                    <a:lumMod val="50000"/>
                  </a:schemeClr>
                </a:solidFill>
              </a:rPr>
              <a:t>To avoid the security issues in ATM Centers, we are planned to implement Artificial Intelligence in surveillance camera. An advanced digital Image processing technique along with the combination of computer vision and unsupervised machine learning techniques would be utilized which would create phenomenal results in the detection of the activities and their categorization. If any Criminal activities occur the AI will send the security alert with location, time, images to the security guards. </a:t>
            </a:r>
            <a:endParaRPr lang="en-US" sz="2200" dirty="0">
              <a:solidFill>
                <a:schemeClr val="tx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LITERATURE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447800" y="5867400"/>
            <a:ext cx="6248400" cy="769441"/>
          </a:xfrm>
          <a:prstGeom prst="rect">
            <a:avLst/>
          </a:prstGeom>
          <a:noFill/>
        </p:spPr>
        <p:txBody>
          <a:bodyPr wrap="square" rtlCol="0">
            <a:spAutoFit/>
          </a:bodyPr>
          <a:lstStyle/>
          <a:p>
            <a:pPr algn="ctr"/>
            <a:r>
              <a:rPr lang="en-US" sz="4400" dirty="0" smtClean="0">
                <a:solidFill>
                  <a:schemeClr val="bg1"/>
                </a:solidFill>
              </a:rPr>
              <a:t>COMPARISION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pic>
        <p:nvPicPr>
          <p:cNvPr id="9" name="Picture 8" descr="Pi2ModB1GB_-comp.jpeg"/>
          <p:cNvPicPr>
            <a:picLocks noChangeAspect="1"/>
          </p:cNvPicPr>
          <p:nvPr/>
        </p:nvPicPr>
        <p:blipFill>
          <a:blip r:embed="rId3" cstate="print"/>
          <a:stretch>
            <a:fillRect/>
          </a:stretch>
        </p:blipFill>
        <p:spPr>
          <a:xfrm>
            <a:off x="1676400" y="990600"/>
            <a:ext cx="6248400" cy="3541351"/>
          </a:xfrm>
          <a:prstGeom prst="rect">
            <a:avLst/>
          </a:prstGeom>
        </p:spPr>
      </p:pic>
      <p:sp>
        <p:nvSpPr>
          <p:cNvPr id="10" name="TextBox 9"/>
          <p:cNvSpPr txBox="1"/>
          <p:nvPr/>
        </p:nvSpPr>
        <p:spPr>
          <a:xfrm>
            <a:off x="1295400" y="4876800"/>
            <a:ext cx="6553200" cy="461665"/>
          </a:xfrm>
          <a:prstGeom prst="rect">
            <a:avLst/>
          </a:prstGeom>
          <a:noFill/>
        </p:spPr>
        <p:txBody>
          <a:bodyPr wrap="square" rtlCol="0">
            <a:spAutoFit/>
          </a:bodyPr>
          <a:lstStyle/>
          <a:p>
            <a:pPr algn="ctr"/>
            <a:r>
              <a:rPr lang="en-US" sz="2400" dirty="0" smtClean="0">
                <a:solidFill>
                  <a:schemeClr val="tx2">
                    <a:lumMod val="75000"/>
                  </a:schemeClr>
                </a:solidFill>
              </a:rPr>
              <a:t>Raspberry Pi-A Credit card size CPU </a:t>
            </a:r>
            <a:endParaRPr lang="en-US" sz="2400"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pic>
        <p:nvPicPr>
          <p:cNvPr id="7" name="Picture 6" descr="camera.jpg"/>
          <p:cNvPicPr>
            <a:picLocks noChangeAspect="1"/>
          </p:cNvPicPr>
          <p:nvPr/>
        </p:nvPicPr>
        <p:blipFill>
          <a:blip r:embed="rId3" cstate="print"/>
          <a:stretch>
            <a:fillRect/>
          </a:stretch>
        </p:blipFill>
        <p:spPr>
          <a:xfrm>
            <a:off x="2032000" y="1143000"/>
            <a:ext cx="4445000" cy="3333750"/>
          </a:xfrm>
          <a:prstGeom prst="rect">
            <a:avLst/>
          </a:prstGeom>
        </p:spPr>
      </p:pic>
      <p:sp>
        <p:nvSpPr>
          <p:cNvPr id="8" name="TextBox 7"/>
          <p:cNvSpPr txBox="1"/>
          <p:nvPr/>
        </p:nvSpPr>
        <p:spPr>
          <a:xfrm>
            <a:off x="1600200" y="4953000"/>
            <a:ext cx="6324600" cy="461665"/>
          </a:xfrm>
          <a:prstGeom prst="rect">
            <a:avLst/>
          </a:prstGeom>
          <a:noFill/>
        </p:spPr>
        <p:txBody>
          <a:bodyPr wrap="square" rtlCol="0">
            <a:spAutoFit/>
          </a:bodyPr>
          <a:lstStyle/>
          <a:p>
            <a:r>
              <a:rPr lang="en-US" sz="2400" dirty="0" smtClean="0">
                <a:solidFill>
                  <a:schemeClr val="tx2">
                    <a:lumMod val="75000"/>
                  </a:schemeClr>
                </a:solidFill>
              </a:rPr>
              <a:t>Surveillance camera- To record the environment</a:t>
            </a:r>
            <a:endParaRPr lang="en-US" sz="240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1524000" y="5867400"/>
            <a:ext cx="6096000" cy="769441"/>
          </a:xfrm>
          <a:prstGeom prst="rect">
            <a:avLst/>
          </a:prstGeom>
          <a:noFill/>
        </p:spPr>
        <p:txBody>
          <a:bodyPr wrap="square" rtlCol="0">
            <a:spAutoFit/>
          </a:bodyPr>
          <a:lstStyle/>
          <a:p>
            <a:pPr algn="ctr"/>
            <a:r>
              <a:rPr lang="en-US" sz="4400" dirty="0" smtClean="0">
                <a:solidFill>
                  <a:schemeClr val="bg1"/>
                </a:solidFill>
              </a:rPr>
              <a:t>SYSTEM REQUIREMENTS</a:t>
            </a:r>
            <a:endParaRPr lang="en-US" sz="5400" dirty="0">
              <a:solidFill>
                <a:schemeClr val="bg1"/>
              </a:solidFill>
            </a:endParaRPr>
          </a:p>
        </p:txBody>
      </p:sp>
      <p:sp>
        <p:nvSpPr>
          <p:cNvPr id="8" name="TextBox 7"/>
          <p:cNvSpPr txBox="1"/>
          <p:nvPr/>
        </p:nvSpPr>
        <p:spPr>
          <a:xfrm>
            <a:off x="838200" y="4648200"/>
            <a:ext cx="7543800" cy="830997"/>
          </a:xfrm>
          <a:prstGeom prst="rect">
            <a:avLst/>
          </a:prstGeom>
          <a:noFill/>
        </p:spPr>
        <p:txBody>
          <a:bodyPr wrap="square" rtlCol="0">
            <a:spAutoFit/>
          </a:bodyPr>
          <a:lstStyle/>
          <a:p>
            <a:pPr algn="ctr"/>
            <a:r>
              <a:rPr lang="en-US" sz="2400" dirty="0" smtClean="0">
                <a:solidFill>
                  <a:schemeClr val="tx2">
                    <a:lumMod val="75000"/>
                  </a:schemeClr>
                </a:solidFill>
              </a:rPr>
              <a:t>For Live Streaming, even we can use the Vision API for the human Detection</a:t>
            </a:r>
            <a:endParaRPr lang="en-US" sz="2400" dirty="0">
              <a:solidFill>
                <a:schemeClr val="tx2">
                  <a:lumMod val="75000"/>
                </a:schemeClr>
              </a:solidFill>
            </a:endParaRPr>
          </a:p>
        </p:txBody>
      </p:sp>
      <p:pic>
        <p:nvPicPr>
          <p:cNvPr id="9" name="Picture 8" descr="google-cloud-logo.png"/>
          <p:cNvPicPr>
            <a:picLocks noChangeAspect="1"/>
          </p:cNvPicPr>
          <p:nvPr/>
        </p:nvPicPr>
        <p:blipFill>
          <a:blip r:embed="rId3" cstate="print"/>
          <a:stretch>
            <a:fillRect/>
          </a:stretch>
        </p:blipFill>
        <p:spPr>
          <a:xfrm>
            <a:off x="168886" y="1524000"/>
            <a:ext cx="8746514" cy="285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Rectangle 5"/>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5867400"/>
            <a:ext cx="6477000" cy="762000"/>
          </a:xfrm>
          <a:prstGeom prst="rect">
            <a:avLst/>
          </a:prstGeom>
          <a:noFill/>
        </p:spPr>
        <p:txBody>
          <a:bodyPr wrap="square" rtlCol="0">
            <a:spAutoFit/>
          </a:bodyPr>
          <a:lstStyle/>
          <a:p>
            <a:pPr algn="ctr"/>
            <a:r>
              <a:rPr lang="en-US" sz="4400" dirty="0" smtClean="0">
                <a:solidFill>
                  <a:schemeClr val="bg1"/>
                </a:solidFill>
              </a:rPr>
              <a:t>ARCHITECTURAL DIAGRAM</a:t>
            </a:r>
          </a:p>
        </p:txBody>
      </p:sp>
      <p:pic>
        <p:nvPicPr>
          <p:cNvPr id="9" name="Picture 8" descr="Architecture diagram.jpg"/>
          <p:cNvPicPr>
            <a:picLocks noChangeAspect="1"/>
          </p:cNvPicPr>
          <p:nvPr/>
        </p:nvPicPr>
        <p:blipFill>
          <a:blip r:embed="rId3"/>
          <a:stretch>
            <a:fillRect/>
          </a:stretch>
        </p:blipFill>
        <p:spPr>
          <a:xfrm>
            <a:off x="914400" y="990600"/>
            <a:ext cx="7162799" cy="4724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791200"/>
            <a:ext cx="9144000"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05600"/>
            <a:ext cx="91440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ngs.jpg"/>
          <p:cNvPicPr>
            <a:picLocks noChangeAspect="1"/>
          </p:cNvPicPr>
          <p:nvPr/>
        </p:nvPicPr>
        <p:blipFill>
          <a:blip r:embed="rId2" cstate="print"/>
          <a:stretch>
            <a:fillRect/>
          </a:stretch>
        </p:blipFill>
        <p:spPr>
          <a:xfrm>
            <a:off x="0" y="1"/>
            <a:ext cx="3124200" cy="914399"/>
          </a:xfrm>
          <a:prstGeom prst="rect">
            <a:avLst/>
          </a:prstGeom>
        </p:spPr>
      </p:pic>
      <p:sp>
        <p:nvSpPr>
          <p:cNvPr id="6" name="TextBox 5"/>
          <p:cNvSpPr txBox="1"/>
          <p:nvPr/>
        </p:nvSpPr>
        <p:spPr>
          <a:xfrm>
            <a:off x="2057400" y="5867400"/>
            <a:ext cx="4953000" cy="769441"/>
          </a:xfrm>
          <a:prstGeom prst="rect">
            <a:avLst/>
          </a:prstGeom>
          <a:noFill/>
        </p:spPr>
        <p:txBody>
          <a:bodyPr wrap="square" rtlCol="0">
            <a:spAutoFit/>
          </a:bodyPr>
          <a:lstStyle/>
          <a:p>
            <a:pPr algn="ctr"/>
            <a:r>
              <a:rPr lang="en-US" sz="4400" dirty="0" smtClean="0">
                <a:solidFill>
                  <a:schemeClr val="bg1"/>
                </a:solidFill>
              </a:rPr>
              <a:t>USECASE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159</Words>
  <Application>Microsoft Office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Automatic Human Detection in Surveillance Camera to avoid theft activities using Artificial Intelligence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BARANI</dc:creator>
  <cp:lastModifiedBy>Barani</cp:lastModifiedBy>
  <cp:revision>67</cp:revision>
  <dcterms:created xsi:type="dcterms:W3CDTF">2017-09-10T05:58:40Z</dcterms:created>
  <dcterms:modified xsi:type="dcterms:W3CDTF">2017-12-31T13:31:11Z</dcterms:modified>
</cp:coreProperties>
</file>