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3" r:id="rId3"/>
    <p:sldId id="264" r:id="rId4"/>
    <p:sldId id="259" r:id="rId5"/>
    <p:sldId id="260" r:id="rId6"/>
    <p:sldId id="261" r:id="rId7"/>
    <p:sldId id="262"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A3D78-885B-4773-9D05-C6F7D769F3E3}" type="datetimeFigureOut">
              <a:rPr lang="tr-TR" smtClean="0"/>
              <a:t>28.04.2020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CCC70-9911-4184-9E6C-08C20FC90CB5}" type="slidenum">
              <a:rPr lang="tr-TR" smtClean="0"/>
              <a:t>‹#›</a:t>
            </a:fld>
            <a:endParaRPr lang="tr-TR"/>
          </a:p>
        </p:txBody>
      </p:sp>
    </p:spTree>
    <p:extLst>
      <p:ext uri="{BB962C8B-B14F-4D97-AF65-F5344CB8AC3E}">
        <p14:creationId xmlns:p14="http://schemas.microsoft.com/office/powerpoint/2010/main" val="179265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5FCCC70-9911-4184-9E6C-08C20FC90CB5}" type="slidenum">
              <a:rPr lang="tr-TR" smtClean="0"/>
              <a:t>2</a:t>
            </a:fld>
            <a:endParaRPr lang="tr-TR"/>
          </a:p>
        </p:txBody>
      </p:sp>
    </p:spTree>
    <p:extLst>
      <p:ext uri="{BB962C8B-B14F-4D97-AF65-F5344CB8AC3E}">
        <p14:creationId xmlns:p14="http://schemas.microsoft.com/office/powerpoint/2010/main" val="422530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EB5134-1220-41EB-94E7-9E83B93E8CD3}" type="datetimeFigureOut">
              <a:rPr lang="tr-TR" smtClean="0"/>
              <a:t>28.04.2020</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2960879E-420E-4289-BADA-82E4A4B2002A}"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936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B5134-1220-41EB-94E7-9E83B93E8CD3}"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60879E-420E-4289-BADA-82E4A4B2002A}"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135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B5134-1220-41EB-94E7-9E83B93E8CD3}"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60879E-420E-4289-BADA-82E4A4B2002A}"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77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B5134-1220-41EB-94E7-9E83B93E8CD3}"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60879E-420E-4289-BADA-82E4A4B2002A}"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8284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B5134-1220-41EB-94E7-9E83B93E8CD3}"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60879E-420E-4289-BADA-82E4A4B2002A}"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76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B5134-1220-41EB-94E7-9E83B93E8CD3}"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60879E-420E-4289-BADA-82E4A4B2002A}"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72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B5134-1220-41EB-94E7-9E83B93E8CD3}" type="datetimeFigureOut">
              <a:rPr lang="tr-TR" smtClean="0"/>
              <a:t>28.04.2020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960879E-420E-4289-BADA-82E4A4B2002A}"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908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B5134-1220-41EB-94E7-9E83B93E8CD3}" type="datetimeFigureOut">
              <a:rPr lang="tr-TR" smtClean="0"/>
              <a:t>28.04.2020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60879E-420E-4289-BADA-82E4A4B2002A}"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851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B5134-1220-41EB-94E7-9E83B93E8CD3}" type="datetimeFigureOut">
              <a:rPr lang="tr-TR" smtClean="0"/>
              <a:t>28.04.2020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960879E-420E-4289-BADA-82E4A4B2002A}" type="slidenum">
              <a:rPr lang="tr-TR" smtClean="0"/>
              <a:t>‹#›</a:t>
            </a:fld>
            <a:endParaRPr lang="tr-TR"/>
          </a:p>
        </p:txBody>
      </p:sp>
    </p:spTree>
    <p:extLst>
      <p:ext uri="{BB962C8B-B14F-4D97-AF65-F5344CB8AC3E}">
        <p14:creationId xmlns:p14="http://schemas.microsoft.com/office/powerpoint/2010/main" val="113115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B5134-1220-41EB-94E7-9E83B93E8CD3}"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60879E-420E-4289-BADA-82E4A4B2002A}"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47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EB5134-1220-41EB-94E7-9E83B93E8CD3}" type="datetimeFigureOut">
              <a:rPr lang="tr-TR" smtClean="0"/>
              <a:t>28.04.2020</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2960879E-420E-4289-BADA-82E4A4B2002A}"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1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0EB5134-1220-41EB-94E7-9E83B93E8CD3}" type="datetimeFigureOut">
              <a:rPr lang="tr-TR" smtClean="0"/>
              <a:t>28.04.2020</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60879E-420E-4289-BADA-82E4A4B2002A}"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460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jetbrain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EF27-C1C0-4C5F-B171-5F52FAF0DAA2}"/>
              </a:ext>
            </a:extLst>
          </p:cNvPr>
          <p:cNvSpPr>
            <a:spLocks noGrp="1"/>
          </p:cNvSpPr>
          <p:nvPr>
            <p:ph type="ctrTitle"/>
          </p:nvPr>
        </p:nvSpPr>
        <p:spPr/>
        <p:txBody>
          <a:bodyPr/>
          <a:lstStyle/>
          <a:p>
            <a:r>
              <a:rPr lang="tr-TR" dirty="0"/>
              <a:t>ANDROİD STUDİO NEDİR?</a:t>
            </a:r>
          </a:p>
        </p:txBody>
      </p:sp>
      <p:sp>
        <p:nvSpPr>
          <p:cNvPr id="3" name="Subtitle 2">
            <a:extLst>
              <a:ext uri="{FF2B5EF4-FFF2-40B4-BE49-F238E27FC236}">
                <a16:creationId xmlns:a16="http://schemas.microsoft.com/office/drawing/2014/main" id="{93F23BAD-E6E4-4E64-A8DC-AB0E27A4709A}"/>
              </a:ext>
            </a:extLst>
          </p:cNvPr>
          <p:cNvSpPr>
            <a:spLocks noGrp="1"/>
          </p:cNvSpPr>
          <p:nvPr>
            <p:ph type="subTitle" idx="1"/>
          </p:nvPr>
        </p:nvSpPr>
        <p:spPr/>
        <p:txBody>
          <a:bodyPr>
            <a:normAutofit fontScale="92500" lnSpcReduction="20000"/>
          </a:bodyPr>
          <a:lstStyle/>
          <a:p>
            <a:r>
              <a:rPr lang="tr-TR" dirty="0"/>
              <a:t>Android Studio, Android uygulamalarının geliştirildiği, üst seviye özelliklere sahip ve Google tarafından da önerilen resmi programlama aracıdır.</a:t>
            </a:r>
          </a:p>
        </p:txBody>
      </p:sp>
    </p:spTree>
    <p:extLst>
      <p:ext uri="{BB962C8B-B14F-4D97-AF65-F5344CB8AC3E}">
        <p14:creationId xmlns:p14="http://schemas.microsoft.com/office/powerpoint/2010/main" val="356947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D16D-A51B-470C-A8A9-954B463ED351}"/>
              </a:ext>
            </a:extLst>
          </p:cNvPr>
          <p:cNvSpPr>
            <a:spLocks noGrp="1"/>
          </p:cNvSpPr>
          <p:nvPr>
            <p:ph type="title"/>
          </p:nvPr>
        </p:nvSpPr>
        <p:spPr/>
        <p:txBody>
          <a:bodyPr/>
          <a:lstStyle/>
          <a:p>
            <a:r>
              <a:rPr lang="tr-TR" dirty="0"/>
              <a:t>Giriş ekranı arayüz</a:t>
            </a:r>
          </a:p>
        </p:txBody>
      </p:sp>
      <p:pic>
        <p:nvPicPr>
          <p:cNvPr id="5" name="Content Placeholder 4">
            <a:extLst>
              <a:ext uri="{FF2B5EF4-FFF2-40B4-BE49-F238E27FC236}">
                <a16:creationId xmlns:a16="http://schemas.microsoft.com/office/drawing/2014/main" id="{F330888C-1F21-4003-9AC4-8208F31B3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4"/>
            <a:ext cx="3905624" cy="3449638"/>
          </a:xfrm>
        </p:spPr>
      </p:pic>
      <p:pic>
        <p:nvPicPr>
          <p:cNvPr id="7" name="Picture 6">
            <a:extLst>
              <a:ext uri="{FF2B5EF4-FFF2-40B4-BE49-F238E27FC236}">
                <a16:creationId xmlns:a16="http://schemas.microsoft.com/office/drawing/2014/main" id="{785AE697-DE0D-4B46-8A9F-C84B60F1B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202" y="1853755"/>
            <a:ext cx="4840093" cy="3449638"/>
          </a:xfrm>
          <a:prstGeom prst="rect">
            <a:avLst/>
          </a:prstGeom>
        </p:spPr>
      </p:pic>
    </p:spTree>
    <p:extLst>
      <p:ext uri="{BB962C8B-B14F-4D97-AF65-F5344CB8AC3E}">
        <p14:creationId xmlns:p14="http://schemas.microsoft.com/office/powerpoint/2010/main" val="148014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6CF9-00FD-4316-BA47-568C1BC12FB2}"/>
              </a:ext>
            </a:extLst>
          </p:cNvPr>
          <p:cNvSpPr>
            <a:spLocks noGrp="1"/>
          </p:cNvSpPr>
          <p:nvPr>
            <p:ph type="ctrTitle"/>
          </p:nvPr>
        </p:nvSpPr>
        <p:spPr/>
        <p:txBody>
          <a:bodyPr>
            <a:normAutofit fontScale="90000"/>
          </a:bodyPr>
          <a:lstStyle/>
          <a:p>
            <a:r>
              <a:rPr lang="tr-TR" b="1" spc="-1" dirty="0">
                <a:latin typeface="Arial"/>
                <a:ea typeface="Arial"/>
              </a:rPr>
              <a:t>MAİN  ACTİVİTY  KAYNAK  KODLARI</a:t>
            </a:r>
            <a:br>
              <a:rPr lang="tr-TR" spc="-1" dirty="0">
                <a:latin typeface="Arial"/>
              </a:rPr>
            </a:br>
            <a:endParaRPr lang="tr-TR" dirty="0"/>
          </a:p>
        </p:txBody>
      </p:sp>
      <p:sp>
        <p:nvSpPr>
          <p:cNvPr id="3" name="Subtitle 2">
            <a:extLst>
              <a:ext uri="{FF2B5EF4-FFF2-40B4-BE49-F238E27FC236}">
                <a16:creationId xmlns:a16="http://schemas.microsoft.com/office/drawing/2014/main" id="{8DDA8060-A73B-4F2A-9296-E1A7DC143D08}"/>
              </a:ext>
            </a:extLst>
          </p:cNvPr>
          <p:cNvSpPr>
            <a:spLocks noGrp="1"/>
          </p:cNvSpPr>
          <p:nvPr>
            <p:ph type="subTitle" idx="1"/>
          </p:nvPr>
        </p:nvSpPr>
        <p:spPr/>
        <p:txBody>
          <a:bodyPr/>
          <a:lstStyle/>
          <a:p>
            <a:endParaRPr lang="tr-TR" dirty="0"/>
          </a:p>
        </p:txBody>
      </p:sp>
      <p:pic>
        <p:nvPicPr>
          <p:cNvPr id="5" name="Picture 4">
            <a:extLst>
              <a:ext uri="{FF2B5EF4-FFF2-40B4-BE49-F238E27FC236}">
                <a16:creationId xmlns:a16="http://schemas.microsoft.com/office/drawing/2014/main" id="{A5DEBFA3-E13B-4367-BC7D-E1F74E303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232" y="2643691"/>
            <a:ext cx="9349620" cy="3730268"/>
          </a:xfrm>
          <a:prstGeom prst="rect">
            <a:avLst/>
          </a:prstGeom>
        </p:spPr>
      </p:pic>
    </p:spTree>
    <p:extLst>
      <p:ext uri="{BB962C8B-B14F-4D97-AF65-F5344CB8AC3E}">
        <p14:creationId xmlns:p14="http://schemas.microsoft.com/office/powerpoint/2010/main" val="11859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AC8A-FCDA-40A2-8C4C-4DC5F445DBF0}"/>
              </a:ext>
            </a:extLst>
          </p:cNvPr>
          <p:cNvSpPr>
            <a:spLocks noGrp="1"/>
          </p:cNvSpPr>
          <p:nvPr>
            <p:ph type="title"/>
          </p:nvPr>
        </p:nvSpPr>
        <p:spPr/>
        <p:txBody>
          <a:bodyPr/>
          <a:lstStyle/>
          <a:p>
            <a:r>
              <a:rPr lang="tr-TR" dirty="0"/>
              <a:t>Giriş ekranı xml kodları</a:t>
            </a:r>
          </a:p>
        </p:txBody>
      </p:sp>
      <p:pic>
        <p:nvPicPr>
          <p:cNvPr id="5" name="Content Placeholder 4">
            <a:extLst>
              <a:ext uri="{FF2B5EF4-FFF2-40B4-BE49-F238E27FC236}">
                <a16:creationId xmlns:a16="http://schemas.microsoft.com/office/drawing/2014/main" id="{6CFB6F18-0CD0-4949-90CF-7CBC211C5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65" y="2049076"/>
            <a:ext cx="5619032" cy="3449638"/>
          </a:xfrm>
        </p:spPr>
      </p:pic>
      <p:pic>
        <p:nvPicPr>
          <p:cNvPr id="7" name="Picture 6">
            <a:extLst>
              <a:ext uri="{FF2B5EF4-FFF2-40B4-BE49-F238E27FC236}">
                <a16:creationId xmlns:a16="http://schemas.microsoft.com/office/drawing/2014/main" id="{1962EDAB-6584-4FCF-941C-083FC46A7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552" y="2049076"/>
            <a:ext cx="5619032" cy="3449638"/>
          </a:xfrm>
          <a:prstGeom prst="rect">
            <a:avLst/>
          </a:prstGeom>
        </p:spPr>
      </p:pic>
    </p:spTree>
    <p:extLst>
      <p:ext uri="{BB962C8B-B14F-4D97-AF65-F5344CB8AC3E}">
        <p14:creationId xmlns:p14="http://schemas.microsoft.com/office/powerpoint/2010/main" val="417133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ED8F-1D50-4756-83B2-6AE00414B26C}"/>
              </a:ext>
            </a:extLst>
          </p:cNvPr>
          <p:cNvSpPr>
            <a:spLocks noGrp="1"/>
          </p:cNvSpPr>
          <p:nvPr>
            <p:ph type="title"/>
          </p:nvPr>
        </p:nvSpPr>
        <p:spPr/>
        <p:txBody>
          <a:bodyPr/>
          <a:lstStyle/>
          <a:p>
            <a:r>
              <a:rPr lang="tr-TR" dirty="0"/>
              <a:t>Sözcük girdiğimiz ekranın xml kodları </a:t>
            </a:r>
          </a:p>
        </p:txBody>
      </p:sp>
      <p:pic>
        <p:nvPicPr>
          <p:cNvPr id="6" name="Content Placeholder 5">
            <a:extLst>
              <a:ext uri="{FF2B5EF4-FFF2-40B4-BE49-F238E27FC236}">
                <a16:creationId xmlns:a16="http://schemas.microsoft.com/office/drawing/2014/main" id="{4477CE66-2472-4793-8D73-B6486D0CA5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1" y="2385603"/>
            <a:ext cx="4763528" cy="2699569"/>
          </a:xfrm>
        </p:spPr>
      </p:pic>
      <p:pic>
        <p:nvPicPr>
          <p:cNvPr id="8" name="Content Placeholder 7">
            <a:extLst>
              <a:ext uri="{FF2B5EF4-FFF2-40B4-BE49-F238E27FC236}">
                <a16:creationId xmlns:a16="http://schemas.microsoft.com/office/drawing/2014/main" id="{559A23FE-3CFF-46C5-89FF-032FA797ED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1328" y="2385603"/>
            <a:ext cx="5049795" cy="2699569"/>
          </a:xfrm>
        </p:spPr>
      </p:pic>
    </p:spTree>
    <p:extLst>
      <p:ext uri="{BB962C8B-B14F-4D97-AF65-F5344CB8AC3E}">
        <p14:creationId xmlns:p14="http://schemas.microsoft.com/office/powerpoint/2010/main" val="290668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4389-65A7-4945-9267-45FB00A8CC9C}"/>
              </a:ext>
            </a:extLst>
          </p:cNvPr>
          <p:cNvSpPr>
            <a:spLocks noGrp="1"/>
          </p:cNvSpPr>
          <p:nvPr>
            <p:ph type="ctrTitle"/>
          </p:nvPr>
        </p:nvSpPr>
        <p:spPr/>
        <p:txBody>
          <a:bodyPr/>
          <a:lstStyle/>
          <a:p>
            <a:r>
              <a:rPr lang="tr-TR" dirty="0"/>
              <a:t>Kotlin nedir?</a:t>
            </a:r>
          </a:p>
        </p:txBody>
      </p:sp>
      <p:sp>
        <p:nvSpPr>
          <p:cNvPr id="3" name="Subtitle 2">
            <a:extLst>
              <a:ext uri="{FF2B5EF4-FFF2-40B4-BE49-F238E27FC236}">
                <a16:creationId xmlns:a16="http://schemas.microsoft.com/office/drawing/2014/main" id="{51FE67BE-3BA3-47E1-917F-E08996D85C74}"/>
              </a:ext>
            </a:extLst>
          </p:cNvPr>
          <p:cNvSpPr>
            <a:spLocks noGrp="1"/>
          </p:cNvSpPr>
          <p:nvPr>
            <p:ph type="subTitle" idx="1"/>
          </p:nvPr>
        </p:nvSpPr>
        <p:spPr>
          <a:xfrm>
            <a:off x="2487827" y="3531205"/>
            <a:ext cx="8567025" cy="2524498"/>
          </a:xfrm>
        </p:spPr>
        <p:txBody>
          <a:bodyPr>
            <a:normAutofit fontScale="92500" lnSpcReduction="10000"/>
          </a:bodyPr>
          <a:lstStyle/>
          <a:p>
            <a:r>
              <a:rPr lang="tr-TR" dirty="0"/>
              <a:t>Kotlin JVM (Java Virtual Machine) üzerinde çalışan bir programlama dilidir. Ayrıca Javascript koduna da derlenebilir. Kotlin yazılım dili 2011 yılında </a:t>
            </a:r>
            <a:r>
              <a:rPr lang="tr-TR" dirty="0">
                <a:hlinkClick r:id="rId3"/>
              </a:rPr>
              <a:t>JetBrains</a:t>
            </a:r>
            <a:r>
              <a:rPr lang="tr-TR" dirty="0"/>
              <a:t> firması tarafından geliştirilmeye başlandığı duyuruldu ve ilk stabil sürümünü (v1.0) 2016 yılında yayınladı. (JetBrain firması Intellij IDEA IDE’nin geliştiricisidir. Daha sonra Google ile birlikte Intellij IDEA tabanlı Android Studio‘yu geliştirdiler ve Android’in resmi geliştirici ide’si oldu. Hem android hemde java geliştiricileri için Eclipse ide’nin yerini Intellj IDEA ve Android Studio almaktadır.)</a:t>
            </a:r>
          </a:p>
        </p:txBody>
      </p:sp>
    </p:spTree>
    <p:extLst>
      <p:ext uri="{BB962C8B-B14F-4D97-AF65-F5344CB8AC3E}">
        <p14:creationId xmlns:p14="http://schemas.microsoft.com/office/powerpoint/2010/main" val="239371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14B5-02CB-43EF-94A9-2AF719F1E743}"/>
              </a:ext>
            </a:extLst>
          </p:cNvPr>
          <p:cNvSpPr>
            <a:spLocks noGrp="1"/>
          </p:cNvSpPr>
          <p:nvPr>
            <p:ph type="ctrTitle"/>
          </p:nvPr>
        </p:nvSpPr>
        <p:spPr/>
        <p:txBody>
          <a:bodyPr/>
          <a:lstStyle/>
          <a:p>
            <a:r>
              <a:rPr lang="tr-TR" dirty="0"/>
              <a:t>Elektronikçinin sözlüğü 		</a:t>
            </a:r>
          </a:p>
        </p:txBody>
      </p:sp>
      <p:sp>
        <p:nvSpPr>
          <p:cNvPr id="3" name="Subtitle 2">
            <a:extLst>
              <a:ext uri="{FF2B5EF4-FFF2-40B4-BE49-F238E27FC236}">
                <a16:creationId xmlns:a16="http://schemas.microsoft.com/office/drawing/2014/main" id="{C5CCFF20-725A-4309-9FD8-7F49F56CBBBC}"/>
              </a:ext>
            </a:extLst>
          </p:cNvPr>
          <p:cNvSpPr>
            <a:spLocks noGrp="1"/>
          </p:cNvSpPr>
          <p:nvPr>
            <p:ph type="subTitle" idx="1"/>
          </p:nvPr>
        </p:nvSpPr>
        <p:spPr>
          <a:xfrm>
            <a:off x="2417779" y="3531204"/>
            <a:ext cx="8711539" cy="1675110"/>
          </a:xfrm>
        </p:spPr>
        <p:txBody>
          <a:bodyPr>
            <a:normAutofit/>
          </a:bodyPr>
          <a:lstStyle/>
          <a:p>
            <a:r>
              <a:rPr lang="tr-TR" dirty="0"/>
              <a:t>Bir elektronik mühendisinin veya devre komponentleri ile ilgili olan birisin ne işe yaradığını hatırlamadığı komponentleri ne işe yaradığını </a:t>
            </a:r>
          </a:p>
          <a:p>
            <a:r>
              <a:rPr lang="tr-TR" dirty="0"/>
              <a:t>Yazan bir </a:t>
            </a:r>
            <a:r>
              <a:rPr lang="tr-TR" u="sng" dirty="0">
                <a:solidFill>
                  <a:srgbClr val="FF0000"/>
                </a:solidFill>
              </a:rPr>
              <a:t>android </a:t>
            </a:r>
            <a:r>
              <a:rPr lang="tr-TR" dirty="0"/>
              <a:t>programdır .</a:t>
            </a:r>
          </a:p>
        </p:txBody>
      </p:sp>
    </p:spTree>
    <p:extLst>
      <p:ext uri="{BB962C8B-B14F-4D97-AF65-F5344CB8AC3E}">
        <p14:creationId xmlns:p14="http://schemas.microsoft.com/office/powerpoint/2010/main" val="284671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00DD-AE12-4A04-B39B-5D960237337C}"/>
              </a:ext>
            </a:extLst>
          </p:cNvPr>
          <p:cNvSpPr>
            <a:spLocks noGrp="1"/>
          </p:cNvSpPr>
          <p:nvPr>
            <p:ph type="title"/>
          </p:nvPr>
        </p:nvSpPr>
        <p:spPr>
          <a:xfrm>
            <a:off x="1451524" y="996778"/>
            <a:ext cx="9603275" cy="486274"/>
          </a:xfrm>
        </p:spPr>
        <p:txBody>
          <a:bodyPr>
            <a:normAutofit fontScale="90000"/>
          </a:bodyPr>
          <a:lstStyle/>
          <a:p>
            <a:r>
              <a:rPr lang="tr-TR" dirty="0"/>
              <a:t>Uygulamanın giriş ekranı </a:t>
            </a:r>
            <a:br>
              <a:rPr lang="tr-TR" dirty="0"/>
            </a:br>
            <a:endParaRPr lang="tr-TR" dirty="0"/>
          </a:p>
        </p:txBody>
      </p:sp>
      <p:pic>
        <p:nvPicPr>
          <p:cNvPr id="5" name="Content Placeholder 4">
            <a:extLst>
              <a:ext uri="{FF2B5EF4-FFF2-40B4-BE49-F238E27FC236}">
                <a16:creationId xmlns:a16="http://schemas.microsoft.com/office/drawing/2014/main" id="{120D4510-001D-4CD0-A8B0-C64EFB0E7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420" y="1886464"/>
            <a:ext cx="2318069" cy="3715265"/>
          </a:xfrm>
        </p:spPr>
      </p:pic>
    </p:spTree>
    <p:extLst>
      <p:ext uri="{BB962C8B-B14F-4D97-AF65-F5344CB8AC3E}">
        <p14:creationId xmlns:p14="http://schemas.microsoft.com/office/powerpoint/2010/main" val="4818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6269-3439-49F6-9A38-F8F8F9DF1619}"/>
              </a:ext>
            </a:extLst>
          </p:cNvPr>
          <p:cNvSpPr>
            <a:spLocks noGrp="1"/>
          </p:cNvSpPr>
          <p:nvPr>
            <p:ph type="title"/>
          </p:nvPr>
        </p:nvSpPr>
        <p:spPr>
          <a:xfrm>
            <a:off x="1451524" y="435091"/>
            <a:ext cx="9603275" cy="1049235"/>
          </a:xfrm>
        </p:spPr>
        <p:txBody>
          <a:bodyPr>
            <a:normAutofit fontScale="90000"/>
          </a:bodyPr>
          <a:lstStyle/>
          <a:p>
            <a:r>
              <a:rPr lang="tr-TR" dirty="0"/>
              <a:t>Çeviri yapacağımız ekran burası. üst kutuya çevrilmesi istenen komponent yazılır ve alt kısımda anlamı yazar</a:t>
            </a:r>
          </a:p>
        </p:txBody>
      </p:sp>
      <p:pic>
        <p:nvPicPr>
          <p:cNvPr id="5" name="Content Placeholder 4">
            <a:extLst>
              <a:ext uri="{FF2B5EF4-FFF2-40B4-BE49-F238E27FC236}">
                <a16:creationId xmlns:a16="http://schemas.microsoft.com/office/drawing/2014/main" id="{DC18F3D2-1446-4E51-9C5E-2174A9C1AD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343" y="1853754"/>
            <a:ext cx="3449638" cy="4044537"/>
          </a:xfrm>
        </p:spPr>
      </p:pic>
    </p:spTree>
    <p:extLst>
      <p:ext uri="{BB962C8B-B14F-4D97-AF65-F5344CB8AC3E}">
        <p14:creationId xmlns:p14="http://schemas.microsoft.com/office/powerpoint/2010/main" val="257860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2D482EF-DD6A-4DF0-B3B0-1985D97C5132}"/>
              </a:ext>
            </a:extLst>
          </p:cNvPr>
          <p:cNvSpPr>
            <a:spLocks noGrp="1"/>
          </p:cNvSpPr>
          <p:nvPr>
            <p:ph type="ctrTitle"/>
          </p:nvPr>
        </p:nvSpPr>
        <p:spPr>
          <a:xfrm>
            <a:off x="2417780" y="802298"/>
            <a:ext cx="8637072" cy="1677291"/>
          </a:xfrm>
        </p:spPr>
        <p:txBody>
          <a:bodyPr>
            <a:normAutofit fontScale="90000"/>
          </a:bodyPr>
          <a:lstStyle/>
          <a:p>
            <a:r>
              <a:rPr lang="tr-TR" dirty="0"/>
              <a:t>Kullandığımız kodlar</a:t>
            </a:r>
          </a:p>
        </p:txBody>
      </p:sp>
      <p:sp>
        <p:nvSpPr>
          <p:cNvPr id="13" name="Subtitle 12">
            <a:extLst>
              <a:ext uri="{FF2B5EF4-FFF2-40B4-BE49-F238E27FC236}">
                <a16:creationId xmlns:a16="http://schemas.microsoft.com/office/drawing/2014/main" id="{55A3A4EF-B1D2-425E-A51C-BD8EED779918}"/>
              </a:ext>
            </a:extLst>
          </p:cNvPr>
          <p:cNvSpPr>
            <a:spLocks noGrp="1"/>
          </p:cNvSpPr>
          <p:nvPr>
            <p:ph type="subTitle" idx="1"/>
          </p:nvPr>
        </p:nvSpPr>
        <p:spPr/>
        <p:txBody>
          <a:bodyPr/>
          <a:lstStyle/>
          <a:p>
            <a:r>
              <a:rPr lang="tr-TR" dirty="0"/>
              <a:t>			</a:t>
            </a:r>
          </a:p>
        </p:txBody>
      </p:sp>
    </p:spTree>
    <p:extLst>
      <p:ext uri="{BB962C8B-B14F-4D97-AF65-F5344CB8AC3E}">
        <p14:creationId xmlns:p14="http://schemas.microsoft.com/office/powerpoint/2010/main" val="283241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0971-1188-43CC-A110-40D19767D221}"/>
              </a:ext>
            </a:extLst>
          </p:cNvPr>
          <p:cNvSpPr>
            <a:spLocks noGrp="1"/>
          </p:cNvSpPr>
          <p:nvPr>
            <p:ph type="title"/>
          </p:nvPr>
        </p:nvSpPr>
        <p:spPr/>
        <p:txBody>
          <a:bodyPr/>
          <a:lstStyle/>
          <a:p>
            <a:r>
              <a:rPr lang="tr-TR" b="1" spc="-1" dirty="0">
                <a:latin typeface="Arial"/>
                <a:ea typeface="Arial"/>
              </a:rPr>
              <a:t>ARAYÜZ NESNE VE ÖZELLİKLERİ</a:t>
            </a:r>
            <a:br>
              <a:rPr lang="tr-TR" spc="-1" dirty="0">
                <a:latin typeface="Arial"/>
              </a:rPr>
            </a:br>
            <a:endParaRPr lang="tr-TR" dirty="0"/>
          </a:p>
        </p:txBody>
      </p:sp>
      <p:sp>
        <p:nvSpPr>
          <p:cNvPr id="3" name="Content Placeholder 2">
            <a:extLst>
              <a:ext uri="{FF2B5EF4-FFF2-40B4-BE49-F238E27FC236}">
                <a16:creationId xmlns:a16="http://schemas.microsoft.com/office/drawing/2014/main" id="{599E3827-38C8-4ED6-AF14-0779A9D58A1C}"/>
              </a:ext>
            </a:extLst>
          </p:cNvPr>
          <p:cNvSpPr>
            <a:spLocks noGrp="1"/>
          </p:cNvSpPr>
          <p:nvPr>
            <p:ph idx="1"/>
          </p:nvPr>
        </p:nvSpPr>
        <p:spPr/>
        <p:txBody>
          <a:bodyPr>
            <a:normAutofit fontScale="55000" lnSpcReduction="20000"/>
          </a:bodyPr>
          <a:lstStyle/>
          <a:p>
            <a:pPr>
              <a:lnSpc>
                <a:spcPct val="100000"/>
              </a:lnSpc>
            </a:pPr>
            <a:r>
              <a:rPr lang="tr-TR" b="1" i="1" spc="-1" dirty="0">
                <a:latin typeface="Times New Roman"/>
              </a:rPr>
              <a:t>Android Her bir layout  width uygulamalarının arayüzleri Layout  ile oluşmaktadır.</a:t>
            </a:r>
            <a:endParaRPr lang="tr-TR" b="1" i="1" spc="-1" dirty="0"/>
          </a:p>
          <a:p>
            <a:pPr>
              <a:lnSpc>
                <a:spcPct val="100000"/>
              </a:lnSpc>
            </a:pPr>
            <a:r>
              <a:rPr lang="tr-TR" b="1" i="1" spc="-1" dirty="0">
                <a:latin typeface="Times New Roman"/>
              </a:rPr>
              <a:t>Uygulamamızın görsel kısımları Res klasöründe bulunan layout dosyları tarafından oluşturulur ve bu dosyalar xml formatındadır.</a:t>
            </a:r>
          </a:p>
          <a:p>
            <a:pPr>
              <a:lnSpc>
                <a:spcPct val="100000"/>
              </a:lnSpc>
            </a:pPr>
            <a:r>
              <a:rPr lang="tr-TR" b="1" i="1" spc="-1" dirty="0">
                <a:latin typeface="Times New Roman"/>
              </a:rPr>
              <a:t> ve height  özelliklerine sahiptir.width yatay alanı,height ise dikey alanı belli eder.</a:t>
            </a:r>
            <a:endParaRPr lang="tr-TR" b="1" i="1" spc="-1" dirty="0">
              <a:latin typeface="Arial"/>
            </a:endParaRPr>
          </a:p>
          <a:p>
            <a:pPr marL="0" indent="0">
              <a:lnSpc>
                <a:spcPct val="100000"/>
              </a:lnSpc>
              <a:spcAft>
                <a:spcPts val="1236"/>
              </a:spcAft>
              <a:buNone/>
            </a:pPr>
            <a:r>
              <a:rPr lang="tr-TR" b="1" i="1" spc="-1" dirty="0">
                <a:latin typeface="Times New Roman"/>
              </a:rPr>
              <a:t>MATCH_PARENT</a:t>
            </a:r>
            <a:endParaRPr lang="tr-TR" b="1" i="1" spc="-1" dirty="0">
              <a:latin typeface="Arial"/>
            </a:endParaRPr>
          </a:p>
          <a:p>
            <a:pPr>
              <a:lnSpc>
                <a:spcPct val="100000"/>
              </a:lnSpc>
            </a:pPr>
            <a:r>
              <a:rPr lang="tr-TR" b="1" i="1" spc="-1" dirty="0">
                <a:latin typeface="Times New Roman"/>
              </a:rPr>
              <a:t>Bulunduğu alan içerisinde yatay veya dikey olarak yer aldığı alanı kaplar.Bu özellik : fill_parent ile kullanılıyordu genelde ama android 2.2 sürümünden sonra artık match_parent olarak kullanılmaya başlandı.</a:t>
            </a:r>
            <a:endParaRPr lang="tr-TR" b="1" i="1" spc="-1" dirty="0">
              <a:latin typeface="Arial"/>
            </a:endParaRPr>
          </a:p>
          <a:p>
            <a:pPr>
              <a:lnSpc>
                <a:spcPct val="100000"/>
              </a:lnSpc>
              <a:spcAft>
                <a:spcPts val="1236"/>
              </a:spcAft>
            </a:pPr>
            <a:r>
              <a:rPr lang="tr-TR" b="1" i="1" spc="-1" dirty="0">
                <a:latin typeface="Times New Roman"/>
              </a:rPr>
              <a:t>WRAP_CONTENT</a:t>
            </a:r>
            <a:endParaRPr lang="tr-TR" b="1" i="1" spc="-1" dirty="0">
              <a:latin typeface="Arial"/>
            </a:endParaRPr>
          </a:p>
          <a:p>
            <a:pPr lvl="8">
              <a:lnSpc>
                <a:spcPct val="100000"/>
              </a:lnSpc>
            </a:pPr>
            <a:r>
              <a:rPr lang="tr-TR" b="1" i="1" spc="-1" dirty="0">
                <a:latin typeface="Times New Roman"/>
              </a:rPr>
              <a:t>Bulunduğu alan içerisinde yer alan metin,resim veya bileşen kadar yer kaplar</a:t>
            </a:r>
            <a:endParaRPr lang="tr-TR" b="1" i="1" spc="-1" dirty="0">
              <a:latin typeface="Arial"/>
            </a:endParaRPr>
          </a:p>
          <a:p>
            <a:pPr>
              <a:lnSpc>
                <a:spcPct val="100000"/>
              </a:lnSpc>
            </a:pPr>
            <a:endParaRPr lang="tr-TR" b="1" i="1" spc="-1" dirty="0">
              <a:latin typeface="Arial"/>
            </a:endParaRPr>
          </a:p>
          <a:p>
            <a:pPr>
              <a:lnSpc>
                <a:spcPct val="100000"/>
              </a:lnSpc>
              <a:spcAft>
                <a:spcPts val="1236"/>
              </a:spcAft>
            </a:pPr>
            <a:r>
              <a:rPr lang="tr-TR" b="1" i="1" spc="-1" dirty="0">
                <a:latin typeface="Times New Roman"/>
              </a:rPr>
              <a:t>android:layout_width=”match_parent”</a:t>
            </a:r>
            <a:endParaRPr lang="tr-TR" b="1" i="1" spc="-1" dirty="0">
              <a:latin typeface="Arial"/>
            </a:endParaRPr>
          </a:p>
          <a:p>
            <a:pPr>
              <a:lnSpc>
                <a:spcPct val="100000"/>
              </a:lnSpc>
              <a:spcAft>
                <a:spcPts val="1236"/>
              </a:spcAft>
            </a:pPr>
            <a:r>
              <a:rPr lang="tr-TR" b="1" i="1" spc="-1" dirty="0">
                <a:latin typeface="Times New Roman"/>
              </a:rPr>
              <a:t>android:layout_height=”wrap_content”</a:t>
            </a:r>
            <a:endParaRPr lang="tr-TR" b="1" i="1" spc="-1" dirty="0">
              <a:latin typeface="Arial"/>
            </a:endParaRPr>
          </a:p>
          <a:p>
            <a:endParaRPr lang="tr-TR" dirty="0"/>
          </a:p>
        </p:txBody>
      </p:sp>
    </p:spTree>
    <p:extLst>
      <p:ext uri="{BB962C8B-B14F-4D97-AF65-F5344CB8AC3E}">
        <p14:creationId xmlns:p14="http://schemas.microsoft.com/office/powerpoint/2010/main" val="106632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D02D-740B-42B5-8526-B3F4E7C07C6B}"/>
              </a:ext>
            </a:extLst>
          </p:cNvPr>
          <p:cNvSpPr>
            <a:spLocks noGrp="1"/>
          </p:cNvSpPr>
          <p:nvPr>
            <p:ph type="title"/>
          </p:nvPr>
        </p:nvSpPr>
        <p:spPr/>
        <p:txBody>
          <a:bodyPr/>
          <a:lstStyle/>
          <a:p>
            <a:r>
              <a:rPr lang="tr-TR" b="1" spc="-1" dirty="0">
                <a:latin typeface="Arial"/>
                <a:ea typeface="Arial"/>
              </a:rPr>
              <a:t>LAYOUT TÜRLERİ</a:t>
            </a:r>
            <a:br>
              <a:rPr lang="tr-TR" spc="-1" dirty="0">
                <a:latin typeface="Arial"/>
              </a:rPr>
            </a:br>
            <a:endParaRPr lang="tr-TR" dirty="0"/>
          </a:p>
        </p:txBody>
      </p:sp>
      <p:sp>
        <p:nvSpPr>
          <p:cNvPr id="3" name="Content Placeholder 2">
            <a:extLst>
              <a:ext uri="{FF2B5EF4-FFF2-40B4-BE49-F238E27FC236}">
                <a16:creationId xmlns:a16="http://schemas.microsoft.com/office/drawing/2014/main" id="{AD2651C7-C697-42CF-A34D-E931412CFCA5}"/>
              </a:ext>
            </a:extLst>
          </p:cNvPr>
          <p:cNvSpPr>
            <a:spLocks noGrp="1"/>
          </p:cNvSpPr>
          <p:nvPr>
            <p:ph idx="1"/>
          </p:nvPr>
        </p:nvSpPr>
        <p:spPr>
          <a:xfrm>
            <a:off x="1451579" y="1853754"/>
            <a:ext cx="9603275" cy="3450613"/>
          </a:xfrm>
        </p:spPr>
        <p:txBody>
          <a:bodyPr>
            <a:noAutofit/>
          </a:bodyPr>
          <a:lstStyle/>
          <a:p>
            <a:pPr>
              <a:lnSpc>
                <a:spcPct val="100000"/>
              </a:lnSpc>
              <a:spcAft>
                <a:spcPts val="1236"/>
              </a:spcAft>
            </a:pPr>
            <a:r>
              <a:rPr lang="tr-TR" sz="1050" b="1" spc="-1" dirty="0">
                <a:latin typeface="Times New Roman"/>
              </a:rPr>
              <a:t>RelativeLayout</a:t>
            </a:r>
            <a:endParaRPr lang="tr-TR" sz="1050" b="1" spc="-1" dirty="0">
              <a:latin typeface="Arial"/>
            </a:endParaRPr>
          </a:p>
          <a:p>
            <a:pPr marL="0" indent="0">
              <a:lnSpc>
                <a:spcPct val="100000"/>
              </a:lnSpc>
              <a:buNone/>
            </a:pPr>
            <a:r>
              <a:rPr lang="tr-TR" sz="1050" b="1" spc="-1" dirty="0">
                <a:latin typeface="Times New Roman"/>
              </a:rPr>
              <a:t>RelativeLayout ile birlikte Android görsel bileşenlerini istediğimiz yere sürükleyip kullanabiliriz.Bu layout içerisinde yer alan bileşenleri de kendi içerisinde konumlandırabilirz sağına göre,soluna göre,alt kısma göre,üst kısma göre.Relative Layout ile daha esnek tasarımlar yapabiliriz.</a:t>
            </a:r>
            <a:endParaRPr lang="tr-TR" sz="1050" b="1" spc="-1" dirty="0">
              <a:latin typeface="Arial"/>
            </a:endParaRPr>
          </a:p>
          <a:p>
            <a:pPr marL="0" indent="0">
              <a:lnSpc>
                <a:spcPct val="100000"/>
              </a:lnSpc>
              <a:spcAft>
                <a:spcPts val="1236"/>
              </a:spcAft>
              <a:buNone/>
            </a:pPr>
            <a:r>
              <a:rPr lang="tr-TR" sz="1050" b="1" spc="-1" dirty="0">
                <a:latin typeface="Times New Roman"/>
              </a:rPr>
              <a:t>LinearLayout</a:t>
            </a:r>
            <a:endParaRPr lang="tr-TR" sz="1050" b="1" spc="-1" dirty="0">
              <a:latin typeface="Arial"/>
            </a:endParaRPr>
          </a:p>
          <a:p>
            <a:pPr marL="0" indent="0">
              <a:lnSpc>
                <a:spcPct val="100000"/>
              </a:lnSpc>
              <a:spcAft>
                <a:spcPts val="1236"/>
              </a:spcAft>
              <a:buNone/>
            </a:pPr>
            <a:r>
              <a:rPr lang="tr-TR" sz="1050" b="1" spc="-1" dirty="0">
                <a:latin typeface="Times New Roman"/>
              </a:rPr>
              <a:t>LinearLayout ile birlikte tüm android bileşenlerini tek bir konumda kullanabiliriz.orientation özelliğini kullanarak yatay LinearLayout(horizontal) ve dikey LinearLayout(vertical) olarak da konumlandırabiliriz.Alt alta yada yan yana aynı çizgi üzerinde bulunacak componentleri LinearLayout ile kullanırız.</a:t>
            </a:r>
            <a:endParaRPr lang="tr-TR" sz="1050" b="1" spc="-1" dirty="0">
              <a:latin typeface="Arial"/>
            </a:endParaRPr>
          </a:p>
          <a:p>
            <a:pPr marL="0" indent="0">
              <a:lnSpc>
                <a:spcPct val="100000"/>
              </a:lnSpc>
              <a:spcAft>
                <a:spcPts val="1236"/>
              </a:spcAft>
              <a:buNone/>
            </a:pPr>
            <a:r>
              <a:rPr lang="tr-TR" sz="1050" b="1" spc="-1" dirty="0">
                <a:latin typeface="Times New Roman"/>
              </a:rPr>
              <a:t>TableLayout</a:t>
            </a:r>
            <a:endParaRPr lang="tr-TR" sz="1050" b="1" spc="-1" dirty="0">
              <a:latin typeface="Arial"/>
            </a:endParaRPr>
          </a:p>
          <a:p>
            <a:pPr marL="0" indent="0">
              <a:lnSpc>
                <a:spcPct val="100000"/>
              </a:lnSpc>
              <a:buNone/>
            </a:pPr>
            <a:r>
              <a:rPr lang="tr-TR" sz="1050" b="1" spc="-1" dirty="0">
                <a:latin typeface="Times New Roman"/>
              </a:rPr>
              <a:t>TableLayout ile birlikte Android bileşenlerini bir tablo yapısına yerleştiririz.Html’deki gibi tablo yapısı şeklinde göstermek için kullanılır.</a:t>
            </a:r>
            <a:endParaRPr lang="tr-TR" sz="1050" b="1" spc="-1" dirty="0">
              <a:latin typeface="Arial"/>
            </a:endParaRPr>
          </a:p>
          <a:p>
            <a:pPr marL="0" indent="0">
              <a:lnSpc>
                <a:spcPct val="100000"/>
              </a:lnSpc>
              <a:spcAft>
                <a:spcPts val="1236"/>
              </a:spcAft>
              <a:buNone/>
            </a:pPr>
            <a:r>
              <a:rPr lang="tr-TR" sz="1050" b="1" spc="-1" dirty="0">
                <a:latin typeface="Times New Roman"/>
              </a:rPr>
              <a:t>FrameLayout</a:t>
            </a:r>
            <a:endParaRPr lang="tr-TR" sz="1050" b="1" spc="-1" dirty="0">
              <a:latin typeface="Arial"/>
            </a:endParaRPr>
          </a:p>
          <a:p>
            <a:endParaRPr lang="tr-TR" sz="900" b="1" dirty="0"/>
          </a:p>
        </p:txBody>
      </p:sp>
    </p:spTree>
    <p:extLst>
      <p:ext uri="{BB962C8B-B14F-4D97-AF65-F5344CB8AC3E}">
        <p14:creationId xmlns:p14="http://schemas.microsoft.com/office/powerpoint/2010/main" val="67614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140B-2602-40BF-883E-B9C074D3DBA8}"/>
              </a:ext>
            </a:extLst>
          </p:cNvPr>
          <p:cNvSpPr>
            <a:spLocks noGrp="1"/>
          </p:cNvSpPr>
          <p:nvPr>
            <p:ph type="title"/>
          </p:nvPr>
        </p:nvSpPr>
        <p:spPr/>
        <p:txBody>
          <a:bodyPr/>
          <a:lstStyle/>
          <a:p>
            <a:r>
              <a:rPr lang="tr-TR" b="1" spc="-1" dirty="0">
                <a:latin typeface="Arial"/>
                <a:ea typeface="Arial"/>
              </a:rPr>
              <a:t>LAYOUT TÜRLERİ</a:t>
            </a:r>
            <a:br>
              <a:rPr lang="tr-TR" spc="-1" dirty="0">
                <a:latin typeface="Arial"/>
              </a:rPr>
            </a:br>
            <a:endParaRPr lang="tr-TR" dirty="0"/>
          </a:p>
        </p:txBody>
      </p:sp>
      <p:sp>
        <p:nvSpPr>
          <p:cNvPr id="3" name="Content Placeholder 2">
            <a:extLst>
              <a:ext uri="{FF2B5EF4-FFF2-40B4-BE49-F238E27FC236}">
                <a16:creationId xmlns:a16="http://schemas.microsoft.com/office/drawing/2014/main" id="{B4FA67FD-01FD-41DC-AA2B-084C3B34198E}"/>
              </a:ext>
            </a:extLst>
          </p:cNvPr>
          <p:cNvSpPr>
            <a:spLocks noGrp="1"/>
          </p:cNvSpPr>
          <p:nvPr>
            <p:ph idx="1"/>
          </p:nvPr>
        </p:nvSpPr>
        <p:spPr/>
        <p:txBody>
          <a:bodyPr>
            <a:normAutofit/>
          </a:bodyPr>
          <a:lstStyle/>
          <a:p>
            <a:pPr marL="0" indent="0">
              <a:lnSpc>
                <a:spcPct val="100000"/>
              </a:lnSpc>
              <a:buNone/>
            </a:pPr>
            <a:r>
              <a:rPr lang="tr-TR" sz="1200" b="1" spc="-1" dirty="0">
                <a:latin typeface="Times New Roman"/>
              </a:rPr>
              <a:t>FrameLayout ile birlikte Android bileşenleri üst üste biner.Örnek verirsek : iki button var ve aynı yerde konumlansın istiyoruz,biri gözüktüğün de diğeri kaybolsun ve tam tersi koşulda da gerçekleşebilsin istiyor isek FrameLayout  kullanabiliriz.</a:t>
            </a:r>
            <a:endParaRPr lang="tr-TR" sz="1200" b="1" spc="-1" dirty="0">
              <a:latin typeface="Arial"/>
            </a:endParaRPr>
          </a:p>
          <a:p>
            <a:pPr marL="0" indent="0">
              <a:lnSpc>
                <a:spcPct val="100000"/>
              </a:lnSpc>
              <a:spcAft>
                <a:spcPts val="1236"/>
              </a:spcAft>
              <a:buNone/>
            </a:pPr>
            <a:r>
              <a:rPr lang="tr-TR" sz="1200" b="1" spc="-1" dirty="0">
                <a:latin typeface="Times New Roman"/>
              </a:rPr>
              <a:t>GridLayout</a:t>
            </a:r>
            <a:endParaRPr lang="tr-TR" sz="1200" b="1" spc="-1" dirty="0">
              <a:latin typeface="Arial"/>
            </a:endParaRPr>
          </a:p>
          <a:p>
            <a:pPr marL="0" indent="0">
              <a:lnSpc>
                <a:spcPct val="100000"/>
              </a:lnSpc>
              <a:buNone/>
            </a:pPr>
            <a:r>
              <a:rPr lang="tr-TR" sz="1200" b="1" spc="-1" dirty="0">
                <a:latin typeface="Times New Roman"/>
              </a:rPr>
              <a:t>Row ve Column  yapısına sahip olan bu bileşen grid de toplayan layout türüdür.</a:t>
            </a:r>
            <a:endParaRPr lang="tr-TR" sz="1200" b="1" spc="-1" dirty="0">
              <a:latin typeface="Arial"/>
            </a:endParaRPr>
          </a:p>
          <a:p>
            <a:pPr marL="0" indent="0">
              <a:lnSpc>
                <a:spcPct val="100000"/>
              </a:lnSpc>
              <a:spcAft>
                <a:spcPts val="1236"/>
              </a:spcAft>
              <a:buNone/>
            </a:pPr>
            <a:r>
              <a:rPr lang="tr-TR" sz="1200" b="1" spc="-1" dirty="0">
                <a:latin typeface="Times New Roman"/>
              </a:rPr>
              <a:t>ConstraintLayout</a:t>
            </a:r>
            <a:endParaRPr lang="tr-TR" sz="1200" b="1" spc="-1" dirty="0">
              <a:latin typeface="Arial"/>
            </a:endParaRPr>
          </a:p>
          <a:p>
            <a:pPr marL="0" indent="0">
              <a:lnSpc>
                <a:spcPct val="100000"/>
              </a:lnSpc>
              <a:buNone/>
            </a:pPr>
            <a:r>
              <a:rPr lang="tr-TR" sz="1200" b="1" spc="-1" dirty="0">
                <a:latin typeface="Times New Roman"/>
              </a:rPr>
              <a:t>Android Studio 2.2 ile gelen bu layout ile bileşenlerini sürükle bırak yaparak responsive bir görüntü elde ederiz ayırca alt alta ve yan yana  android bileşenleri elde etmek için kullandığımız LinearLayout yerine ConsraintLayout kullanarak her cihaz için uyumlu  tasarımlar oluşturabiliriz.</a:t>
            </a:r>
            <a:endParaRPr lang="tr-TR" sz="1200" b="1" spc="-1" dirty="0">
              <a:latin typeface="Arial"/>
            </a:endParaRPr>
          </a:p>
          <a:p>
            <a:endParaRPr lang="tr-TR" sz="1200" dirty="0"/>
          </a:p>
        </p:txBody>
      </p:sp>
    </p:spTree>
    <p:extLst>
      <p:ext uri="{BB962C8B-B14F-4D97-AF65-F5344CB8AC3E}">
        <p14:creationId xmlns:p14="http://schemas.microsoft.com/office/powerpoint/2010/main" val="31826954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TotalTime>
  <Words>512</Words>
  <Application>Microsoft Office PowerPoint</Application>
  <PresentationFormat>Widescreen</PresentationFormat>
  <Paragraphs>41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Times New Roman</vt:lpstr>
      <vt:lpstr>Gallery</vt:lpstr>
      <vt:lpstr>ANDROİD STUDİO NEDİR?</vt:lpstr>
      <vt:lpstr>Kotlin nedir?</vt:lpstr>
      <vt:lpstr>Elektronikçinin sözlüğü   </vt:lpstr>
      <vt:lpstr>Uygulamanın giriş ekranı  </vt:lpstr>
      <vt:lpstr>Çeviri yapacağımız ekran burası. üst kutuya çevrilmesi istenen komponent yazılır ve alt kısımda anlamı yazar</vt:lpstr>
      <vt:lpstr>Kullandığımız kodlar</vt:lpstr>
      <vt:lpstr>ARAYÜZ NESNE VE ÖZELLİKLERİ </vt:lpstr>
      <vt:lpstr>LAYOUT TÜRLERİ </vt:lpstr>
      <vt:lpstr>LAYOUT TÜRLERİ </vt:lpstr>
      <vt:lpstr>Giriş ekranı arayüz</vt:lpstr>
      <vt:lpstr>MAİN  ACTİVİTY  KAYNAK  KODLARI </vt:lpstr>
      <vt:lpstr>Giriş ekranı xml kodları</vt:lpstr>
      <vt:lpstr>Sözcük girdiğimiz ekranın xml kodları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baran kemer</dc:creator>
  <cp:lastModifiedBy>baran kemer</cp:lastModifiedBy>
  <cp:revision>11</cp:revision>
  <dcterms:created xsi:type="dcterms:W3CDTF">2020-04-27T14:11:52Z</dcterms:created>
  <dcterms:modified xsi:type="dcterms:W3CDTF">2020-04-28T04:27:21Z</dcterms:modified>
</cp:coreProperties>
</file>