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71BDB9-02CF-43D6-9A66-E941DA411D68}" type="datetimeFigureOut">
              <a:rPr lang="tr-TR" smtClean="0"/>
              <a:t>6.05.2020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7060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1BDB9-02CF-43D6-9A66-E941DA411D68}" type="datetimeFigureOut">
              <a:rPr lang="tr-TR" smtClean="0"/>
              <a:t>6.05.2020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3453416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71BDB9-02CF-43D6-9A66-E941DA411D68}" type="datetimeFigureOut">
              <a:rPr lang="tr-TR" smtClean="0"/>
              <a:t>6.05.2020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690676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71BDB9-02CF-43D6-9A66-E941DA411D68}" type="datetimeFigureOut">
              <a:rPr lang="tr-TR" smtClean="0"/>
              <a:t>6.05.2020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B5A07A-DB2F-48AD-B48A-BDEE6777FB79}"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83051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1BDB9-02CF-43D6-9A66-E941DA411D68}" type="datetimeFigureOut">
              <a:rPr lang="tr-TR" smtClean="0"/>
              <a:t>6.05.2020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2900133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71BDB9-02CF-43D6-9A66-E941DA411D68}" type="datetimeFigureOut">
              <a:rPr lang="tr-TR" smtClean="0"/>
              <a:t>6.05.2020</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2995627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71BDB9-02CF-43D6-9A66-E941DA411D68}" type="datetimeFigureOut">
              <a:rPr lang="tr-TR" smtClean="0"/>
              <a:t>6.05.2020</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17287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1BDB9-02CF-43D6-9A66-E941DA411D68}" type="datetimeFigureOut">
              <a:rPr lang="tr-TR" smtClean="0"/>
              <a:t>6.05.2020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2759733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1BDB9-02CF-43D6-9A66-E941DA411D68}" type="datetimeFigureOut">
              <a:rPr lang="tr-TR" smtClean="0"/>
              <a:t>6.05.2020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1736757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71BDB9-02CF-43D6-9A66-E941DA411D68}" type="datetimeFigureOut">
              <a:rPr lang="tr-TR" smtClean="0"/>
              <a:t>6.05.2020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293866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1BDB9-02CF-43D6-9A66-E941DA411D68}" type="datetimeFigureOut">
              <a:rPr lang="tr-TR" smtClean="0"/>
              <a:t>6.05.2020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280486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1BDB9-02CF-43D6-9A66-E941DA411D68}" type="datetimeFigureOut">
              <a:rPr lang="tr-TR" smtClean="0"/>
              <a:t>6.05.2020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334576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1BDB9-02CF-43D6-9A66-E941DA411D68}" type="datetimeFigureOut">
              <a:rPr lang="tr-TR" smtClean="0"/>
              <a:t>6.05.2020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168406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71BDB9-02CF-43D6-9A66-E941DA411D68}" type="datetimeFigureOut">
              <a:rPr lang="tr-TR" smtClean="0"/>
              <a:t>6.05.2020</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322600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71BDB9-02CF-43D6-9A66-E941DA411D68}" type="datetimeFigureOut">
              <a:rPr lang="tr-TR" smtClean="0"/>
              <a:t>6.05.2020</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3112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871BDB9-02CF-43D6-9A66-E941DA411D68}" type="datetimeFigureOut">
              <a:rPr lang="tr-TR" smtClean="0"/>
              <a:t>6.05.2020</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343698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1BDB9-02CF-43D6-9A66-E941DA411D68}" type="datetimeFigureOut">
              <a:rPr lang="tr-TR" smtClean="0"/>
              <a:t>6.05.2020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9B5A07A-DB2F-48AD-B48A-BDEE6777FB79}" type="slidenum">
              <a:rPr lang="tr-TR" smtClean="0"/>
              <a:t>‹#›</a:t>
            </a:fld>
            <a:endParaRPr lang="tr-TR"/>
          </a:p>
        </p:txBody>
      </p:sp>
    </p:spTree>
    <p:extLst>
      <p:ext uri="{BB962C8B-B14F-4D97-AF65-F5344CB8AC3E}">
        <p14:creationId xmlns:p14="http://schemas.microsoft.com/office/powerpoint/2010/main" val="350361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71BDB9-02CF-43D6-9A66-E941DA411D68}" type="datetimeFigureOut">
              <a:rPr lang="tr-TR" smtClean="0"/>
              <a:t>6.05.2020</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B5A07A-DB2F-48AD-B48A-BDEE6777FB79}" type="slidenum">
              <a:rPr lang="tr-TR" smtClean="0"/>
              <a:t>‹#›</a:t>
            </a:fld>
            <a:endParaRPr lang="tr-TR"/>
          </a:p>
        </p:txBody>
      </p:sp>
    </p:spTree>
    <p:extLst>
      <p:ext uri="{BB962C8B-B14F-4D97-AF65-F5344CB8AC3E}">
        <p14:creationId xmlns:p14="http://schemas.microsoft.com/office/powerpoint/2010/main" val="12799784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F197-4486-4EBF-8EE2-64E715069D3E}"/>
              </a:ext>
            </a:extLst>
          </p:cNvPr>
          <p:cNvSpPr>
            <a:spLocks noGrp="1"/>
          </p:cNvSpPr>
          <p:nvPr>
            <p:ph type="ctrTitle"/>
          </p:nvPr>
        </p:nvSpPr>
        <p:spPr>
          <a:xfrm>
            <a:off x="1311474" y="477795"/>
            <a:ext cx="8825658" cy="1728814"/>
          </a:xfrm>
        </p:spPr>
        <p:txBody>
          <a:bodyPr/>
          <a:lstStyle/>
          <a:p>
            <a:r>
              <a:rPr lang="tr-TR" b="1" spc="-1" dirty="0">
                <a:latin typeface="Arial"/>
                <a:ea typeface="Arial"/>
              </a:rPr>
              <a:t>GİRİŞ</a:t>
            </a:r>
            <a:endParaRPr lang="tr-TR" dirty="0"/>
          </a:p>
        </p:txBody>
      </p:sp>
      <p:sp>
        <p:nvSpPr>
          <p:cNvPr id="3" name="Subtitle 2">
            <a:extLst>
              <a:ext uri="{FF2B5EF4-FFF2-40B4-BE49-F238E27FC236}">
                <a16:creationId xmlns:a16="http://schemas.microsoft.com/office/drawing/2014/main" id="{C8B4D7D6-CE81-4D6F-8539-A7934FAF911F}"/>
              </a:ext>
            </a:extLst>
          </p:cNvPr>
          <p:cNvSpPr>
            <a:spLocks noGrp="1"/>
          </p:cNvSpPr>
          <p:nvPr>
            <p:ph type="subTitle" idx="1"/>
          </p:nvPr>
        </p:nvSpPr>
        <p:spPr>
          <a:xfrm>
            <a:off x="1154955" y="2553730"/>
            <a:ext cx="8825658" cy="3085070"/>
          </a:xfrm>
        </p:spPr>
        <p:txBody>
          <a:bodyPr>
            <a:normAutofit/>
          </a:bodyPr>
          <a:lstStyle/>
          <a:p>
            <a:pPr algn="ctr">
              <a:spcAft>
                <a:spcPts val="1236"/>
              </a:spcAft>
            </a:pPr>
            <a:r>
              <a:rPr lang="tr-TR" spc="-1" dirty="0">
                <a:latin typeface="Times New Roman"/>
              </a:rPr>
              <a:t>Xcode üzerinde </a:t>
            </a:r>
            <a:r>
              <a:rPr lang="tr-TR" b="1" spc="-1" dirty="0">
                <a:latin typeface="Times New Roman"/>
              </a:rPr>
              <a:t>Swift dili</a:t>
            </a:r>
            <a:r>
              <a:rPr lang="tr-TR" spc="-1" dirty="0">
                <a:latin typeface="Times New Roman"/>
              </a:rPr>
              <a:t> ile gelişreceğimiz bu uygulama</a:t>
            </a:r>
          </a:p>
          <a:p>
            <a:pPr algn="ctr">
              <a:spcAft>
                <a:spcPts val="1236"/>
              </a:spcAft>
            </a:pPr>
            <a:r>
              <a:rPr lang="tr-TR" spc="-1" dirty="0">
                <a:latin typeface="Times New Roman"/>
              </a:rPr>
              <a:t>otel misafirlerinin şık arayüz ve sayfalar ile</a:t>
            </a:r>
          </a:p>
          <a:p>
            <a:pPr algn="ctr">
              <a:spcAft>
                <a:spcPts val="1236"/>
              </a:spcAft>
            </a:pPr>
            <a:r>
              <a:rPr lang="tr-TR" spc="-1" dirty="0">
                <a:latin typeface="Times New Roman"/>
              </a:rPr>
              <a:t>Karşılama ekranı </a:t>
            </a:r>
          </a:p>
          <a:p>
            <a:pPr algn="ctr">
              <a:spcAft>
                <a:spcPts val="1236"/>
              </a:spcAft>
            </a:pPr>
            <a:r>
              <a:rPr lang="tr-TR" spc="-1" dirty="0">
                <a:latin typeface="Times New Roman"/>
              </a:rPr>
              <a:t>Rezervasyon arayüz.</a:t>
            </a:r>
          </a:p>
          <a:p>
            <a:endParaRPr lang="tr-TR" dirty="0"/>
          </a:p>
        </p:txBody>
      </p:sp>
    </p:spTree>
    <p:extLst>
      <p:ext uri="{BB962C8B-B14F-4D97-AF65-F5344CB8AC3E}">
        <p14:creationId xmlns:p14="http://schemas.microsoft.com/office/powerpoint/2010/main" val="226549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97407-30D3-4F97-A904-DA824371DB54}"/>
              </a:ext>
            </a:extLst>
          </p:cNvPr>
          <p:cNvSpPr>
            <a:spLocks noGrp="1"/>
          </p:cNvSpPr>
          <p:nvPr>
            <p:ph type="subTitle" idx="1"/>
          </p:nvPr>
        </p:nvSpPr>
        <p:spPr>
          <a:xfrm>
            <a:off x="189470" y="1449859"/>
            <a:ext cx="12266141" cy="4596714"/>
          </a:xfrm>
        </p:spPr>
        <p:txBody>
          <a:bodyPr>
            <a:normAutofit lnSpcReduction="10000"/>
          </a:bodyPr>
          <a:lstStyle/>
          <a:p>
            <a:pPr>
              <a:lnSpc>
                <a:spcPct val="158000"/>
              </a:lnSpc>
              <a:spcBef>
                <a:spcPts val="1417"/>
              </a:spcBef>
            </a:pPr>
            <a:r>
              <a:rPr lang="tr-TR" spc="-1" dirty="0">
                <a:latin typeface="Arial"/>
              </a:rPr>
              <a:t>Burada uygulamaya ait ana aksiyonlar yer alıyor. Sol tarafta uygulamamızı başlatma ve durdurma butonları yer alıyor. Ayrıca uygulamayı çalıştıracağınız cihazı da burada seçebiliyoruz.</a:t>
            </a:r>
          </a:p>
          <a:p>
            <a:pPr>
              <a:lnSpc>
                <a:spcPct val="158000"/>
              </a:lnSpc>
              <a:spcAft>
                <a:spcPts val="1236"/>
              </a:spcAft>
            </a:pPr>
            <a:r>
              <a:rPr lang="tr-TR" spc="-1" dirty="0">
                <a:latin typeface="Times New Roman"/>
              </a:rPr>
              <a:t>Sağ köşede ise kütüphane butonu bizlere UI elemanları ve hazır kod bloklarını içeren bir liste sunuyor. Sürükle bırak ile seçebiliyoruz. Hemen yanında yer alan 3 seçenek ise kod editörünü, kodun tasarıma bağlanma editörünü ve kodun eski hallerini görmemizi sağlayan versiyon editörünü içeriyor. Son olarak en sağda yer alan 3 seçenek ise gerektiğinde panelleri gizleyip gösterebilmemize olanak sağlıyor.</a:t>
            </a:r>
          </a:p>
          <a:p>
            <a:endParaRPr lang="tr-TR" dirty="0"/>
          </a:p>
        </p:txBody>
      </p:sp>
      <p:pic>
        <p:nvPicPr>
          <p:cNvPr id="4" name="Picture 3">
            <a:extLst>
              <a:ext uri="{FF2B5EF4-FFF2-40B4-BE49-F238E27FC236}">
                <a16:creationId xmlns:a16="http://schemas.microsoft.com/office/drawing/2014/main" id="{FD988070-C093-47CC-A96E-B5FA7E83C6BA}"/>
              </a:ext>
            </a:extLst>
          </p:cNvPr>
          <p:cNvPicPr/>
          <p:nvPr/>
        </p:nvPicPr>
        <p:blipFill>
          <a:blip r:embed="rId2"/>
          <a:stretch/>
        </p:blipFill>
        <p:spPr>
          <a:xfrm>
            <a:off x="527604" y="467183"/>
            <a:ext cx="10080360" cy="911520"/>
          </a:xfrm>
          <a:prstGeom prst="rect">
            <a:avLst/>
          </a:prstGeom>
          <a:ln>
            <a:noFill/>
          </a:ln>
        </p:spPr>
      </p:pic>
    </p:spTree>
    <p:extLst>
      <p:ext uri="{BB962C8B-B14F-4D97-AF65-F5344CB8AC3E}">
        <p14:creationId xmlns:p14="http://schemas.microsoft.com/office/powerpoint/2010/main" val="90815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E32F7-3619-46D1-A989-24745F707489}"/>
              </a:ext>
            </a:extLst>
          </p:cNvPr>
          <p:cNvSpPr>
            <a:spLocks noGrp="1"/>
          </p:cNvSpPr>
          <p:nvPr>
            <p:ph type="title"/>
          </p:nvPr>
        </p:nvSpPr>
        <p:spPr>
          <a:xfrm>
            <a:off x="1156857" y="2792627"/>
            <a:ext cx="9404723" cy="3599934"/>
          </a:xfrm>
        </p:spPr>
        <p:txBody>
          <a:bodyPr/>
          <a:lstStyle/>
          <a:p>
            <a:pPr algn="ctr"/>
            <a:r>
              <a:rPr lang="tr-TR" dirty="0"/>
              <a:t>TEŞEKKÜRLER.</a:t>
            </a:r>
          </a:p>
        </p:txBody>
      </p:sp>
    </p:spTree>
    <p:extLst>
      <p:ext uri="{BB962C8B-B14F-4D97-AF65-F5344CB8AC3E}">
        <p14:creationId xmlns:p14="http://schemas.microsoft.com/office/powerpoint/2010/main" val="377640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1F26-25BC-4CA0-8D80-853A3D37F9C8}"/>
              </a:ext>
            </a:extLst>
          </p:cNvPr>
          <p:cNvSpPr>
            <a:spLocks noGrp="1"/>
          </p:cNvSpPr>
          <p:nvPr>
            <p:ph type="title"/>
          </p:nvPr>
        </p:nvSpPr>
        <p:spPr/>
        <p:txBody>
          <a:bodyPr/>
          <a:lstStyle/>
          <a:p>
            <a:r>
              <a:rPr lang="tr-TR" sz="4400" b="1" spc="-1" dirty="0">
                <a:latin typeface="Arial"/>
                <a:ea typeface="Arial"/>
              </a:rPr>
              <a:t>XCODE</a:t>
            </a:r>
            <a:endParaRPr lang="tr-TR" dirty="0"/>
          </a:p>
        </p:txBody>
      </p:sp>
      <p:sp>
        <p:nvSpPr>
          <p:cNvPr id="4" name="Rectangle 3">
            <a:extLst>
              <a:ext uri="{FF2B5EF4-FFF2-40B4-BE49-F238E27FC236}">
                <a16:creationId xmlns:a16="http://schemas.microsoft.com/office/drawing/2014/main" id="{342A5B9C-4E6A-4AD7-A56D-DB3DD6266D1A}"/>
              </a:ext>
            </a:extLst>
          </p:cNvPr>
          <p:cNvSpPr/>
          <p:nvPr/>
        </p:nvSpPr>
        <p:spPr>
          <a:xfrm>
            <a:off x="766119" y="2844711"/>
            <a:ext cx="11178746" cy="1477328"/>
          </a:xfrm>
          <a:prstGeom prst="rect">
            <a:avLst/>
          </a:prstGeom>
        </p:spPr>
        <p:txBody>
          <a:bodyPr wrap="square">
            <a:spAutoFit/>
          </a:bodyPr>
          <a:lstStyle/>
          <a:p>
            <a:pPr algn="ctr">
              <a:spcAft>
                <a:spcPts val="1236"/>
              </a:spcAft>
            </a:pPr>
            <a:r>
              <a:rPr lang="tr-TR" spc="-1" dirty="0">
                <a:latin typeface="Times New Roman"/>
                <a:ea typeface="Arial"/>
              </a:rPr>
              <a:t>Xcode bir IDE(integrated development environment) uygulamasıdır. Bünyesinde programlama editöründen test uygulamasına, tasarım oluşturmaktan hata ayıklama programlarına kadar pek çok özelliği içeren paketlere IDE diyoruz. Genellikle bu IDE uygulamaları kodlama editörlerinin ismini alır. Xcode uygulaması da ismini bu şekilde alır. Uygulama paketi sayesinde uygulamanızın yazılımını, tasarımını, hata ayıklamasını ve test edeceği simülasyon cihazlarını tek bir uygulama içerisinden yapabiliyor. </a:t>
            </a:r>
            <a:endParaRPr lang="tr-TR" spc="-1" dirty="0">
              <a:latin typeface="Times New Roman"/>
            </a:endParaRPr>
          </a:p>
        </p:txBody>
      </p:sp>
    </p:spTree>
    <p:extLst>
      <p:ext uri="{BB962C8B-B14F-4D97-AF65-F5344CB8AC3E}">
        <p14:creationId xmlns:p14="http://schemas.microsoft.com/office/powerpoint/2010/main" val="3310062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33CD-1CA8-47F7-89C4-2C3072E58694}"/>
              </a:ext>
            </a:extLst>
          </p:cNvPr>
          <p:cNvSpPr>
            <a:spLocks noGrp="1"/>
          </p:cNvSpPr>
          <p:nvPr>
            <p:ph type="ctrTitle"/>
          </p:nvPr>
        </p:nvSpPr>
        <p:spPr>
          <a:xfrm>
            <a:off x="1375718" y="545009"/>
            <a:ext cx="7921154" cy="1348381"/>
          </a:xfrm>
        </p:spPr>
        <p:txBody>
          <a:bodyPr/>
          <a:lstStyle/>
          <a:p>
            <a:r>
              <a:rPr lang="tr-TR" b="1" spc="-1" dirty="0">
                <a:latin typeface="Arial"/>
                <a:ea typeface="Arial"/>
              </a:rPr>
              <a:t>SWİFT</a:t>
            </a:r>
            <a:endParaRPr lang="tr-TR" dirty="0"/>
          </a:p>
        </p:txBody>
      </p:sp>
      <p:sp>
        <p:nvSpPr>
          <p:cNvPr id="3" name="Subtitle 2">
            <a:extLst>
              <a:ext uri="{FF2B5EF4-FFF2-40B4-BE49-F238E27FC236}">
                <a16:creationId xmlns:a16="http://schemas.microsoft.com/office/drawing/2014/main" id="{D8D1A45C-49E6-43D0-BB47-EC18C4CD458F}"/>
              </a:ext>
            </a:extLst>
          </p:cNvPr>
          <p:cNvSpPr>
            <a:spLocks noGrp="1"/>
          </p:cNvSpPr>
          <p:nvPr>
            <p:ph type="subTitle" idx="1"/>
          </p:nvPr>
        </p:nvSpPr>
        <p:spPr>
          <a:xfrm>
            <a:off x="1154954" y="2191265"/>
            <a:ext cx="10023791" cy="3447535"/>
          </a:xfrm>
        </p:spPr>
        <p:txBody>
          <a:bodyPr>
            <a:normAutofit fontScale="85000" lnSpcReduction="20000"/>
          </a:bodyPr>
          <a:lstStyle/>
          <a:p>
            <a:pPr algn="ctr">
              <a:spcAft>
                <a:spcPts val="1236"/>
              </a:spcAft>
            </a:pPr>
            <a:r>
              <a:rPr lang="tr-TR" b="1" spc="-1" dirty="0">
                <a:latin typeface="Times New Roman"/>
              </a:rPr>
              <a:t>Swift</a:t>
            </a:r>
            <a:r>
              <a:rPr lang="tr-TR" spc="-1" dirty="0">
                <a:latin typeface="Times New Roman"/>
              </a:rPr>
              <a:t>, </a:t>
            </a:r>
            <a:r>
              <a:rPr lang="tr-TR" b="1" spc="-1" dirty="0">
                <a:latin typeface="Times New Roman"/>
              </a:rPr>
              <a:t>Apple</a:t>
            </a:r>
            <a:r>
              <a:rPr lang="tr-TR" spc="-1" dirty="0">
                <a:latin typeface="Times New Roman"/>
              </a:rPr>
              <a:t> tarafından </a:t>
            </a:r>
            <a:r>
              <a:rPr lang="tr-TR" b="1" spc="-1" dirty="0">
                <a:latin typeface="Times New Roman"/>
              </a:rPr>
              <a:t>iOS ve OS X</a:t>
            </a:r>
            <a:r>
              <a:rPr lang="tr-TR" spc="-1" dirty="0">
                <a:latin typeface="Times New Roman"/>
              </a:rPr>
              <a:t> platformlarına </a:t>
            </a:r>
            <a:r>
              <a:rPr lang="tr-TR" b="1" spc="-1" dirty="0">
                <a:latin typeface="Times New Roman"/>
              </a:rPr>
              <a:t>iOS ve Mac</a:t>
            </a:r>
            <a:r>
              <a:rPr lang="tr-TR" spc="-1" dirty="0">
                <a:latin typeface="Times New Roman"/>
              </a:rPr>
              <a:t> </a:t>
            </a:r>
            <a:r>
              <a:rPr lang="tr-TR" b="1" spc="-1" dirty="0">
                <a:latin typeface="Times New Roman"/>
              </a:rPr>
              <a:t>uygulamaları geliştirmek için </a:t>
            </a:r>
            <a:r>
              <a:rPr lang="tr-TR" spc="-1" dirty="0">
                <a:latin typeface="Times New Roman"/>
              </a:rPr>
              <a:t>oluşturulmuş, öğrenilmesi kolay, nesne yönelimli ve güçlü bir dildir. </a:t>
            </a:r>
          </a:p>
          <a:p>
            <a:pPr algn="ctr">
              <a:spcAft>
                <a:spcPts val="1236"/>
              </a:spcAft>
            </a:pPr>
            <a:endParaRPr lang="tr-TR" spc="-1" dirty="0">
              <a:latin typeface="Times New Roman"/>
            </a:endParaRPr>
          </a:p>
          <a:p>
            <a:pPr algn="ctr">
              <a:spcAft>
                <a:spcPts val="1236"/>
              </a:spcAft>
            </a:pPr>
            <a:r>
              <a:rPr lang="tr-TR" b="1" spc="-1" dirty="0">
                <a:latin typeface="Times New Roman"/>
              </a:rPr>
              <a:t>Swift </a:t>
            </a:r>
            <a:r>
              <a:rPr lang="tr-TR" spc="-1" dirty="0">
                <a:latin typeface="Times New Roman"/>
              </a:rPr>
              <a:t>programlama dilide </a:t>
            </a:r>
            <a:r>
              <a:rPr lang="tr-TR" b="1" spc="-1" dirty="0">
                <a:latin typeface="Times New Roman"/>
              </a:rPr>
              <a:t>Objective C gibi Xcode</a:t>
            </a:r>
            <a:r>
              <a:rPr lang="tr-TR" spc="-1" dirty="0">
                <a:latin typeface="Times New Roman"/>
              </a:rPr>
              <a:t> programı kullanılarak yazılabilir. </a:t>
            </a:r>
          </a:p>
          <a:p>
            <a:pPr algn="ctr">
              <a:spcAft>
                <a:spcPts val="1236"/>
              </a:spcAft>
            </a:pPr>
            <a:endParaRPr lang="tr-TR" spc="-1" dirty="0">
              <a:latin typeface="Times New Roman"/>
            </a:endParaRPr>
          </a:p>
          <a:p>
            <a:pPr algn="ctr">
              <a:spcAft>
                <a:spcPts val="1236"/>
              </a:spcAft>
            </a:pPr>
            <a:r>
              <a:rPr lang="tr-TR" b="1" spc="-1" dirty="0">
                <a:latin typeface="Times New Roman"/>
              </a:rPr>
              <a:t>Swift Objective-C, Rust, Haskell, Ruby, Python</a:t>
            </a:r>
            <a:r>
              <a:rPr lang="tr-TR" spc="-1" dirty="0">
                <a:latin typeface="Times New Roman"/>
              </a:rPr>
              <a:t> gibi birçok </a:t>
            </a:r>
            <a:r>
              <a:rPr lang="tr-TR" b="1" spc="-1" dirty="0">
                <a:latin typeface="Times New Roman"/>
              </a:rPr>
              <a:t>programlama dilinden yararlanılarak</a:t>
            </a:r>
            <a:r>
              <a:rPr lang="tr-TR" spc="-1" dirty="0">
                <a:latin typeface="Times New Roman"/>
              </a:rPr>
              <a:t> yazılmış sağlam bir dildir. </a:t>
            </a:r>
          </a:p>
          <a:p>
            <a:endParaRPr lang="tr-TR" dirty="0"/>
          </a:p>
        </p:txBody>
      </p:sp>
    </p:spTree>
    <p:extLst>
      <p:ext uri="{BB962C8B-B14F-4D97-AF65-F5344CB8AC3E}">
        <p14:creationId xmlns:p14="http://schemas.microsoft.com/office/powerpoint/2010/main" val="123464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A837-0B4E-433D-9F7E-7DF68B30BB7A}"/>
              </a:ext>
            </a:extLst>
          </p:cNvPr>
          <p:cNvSpPr>
            <a:spLocks noGrp="1"/>
          </p:cNvSpPr>
          <p:nvPr>
            <p:ph type="title"/>
          </p:nvPr>
        </p:nvSpPr>
        <p:spPr/>
        <p:txBody>
          <a:bodyPr/>
          <a:lstStyle/>
          <a:p>
            <a:r>
              <a:rPr lang="tr-TR" sz="4400" b="1" spc="-1" dirty="0">
                <a:latin typeface="Arial"/>
                <a:ea typeface="Arial"/>
              </a:rPr>
              <a:t>XCODE  ARAYÜZ  TEMELLERİ</a:t>
            </a:r>
            <a:br>
              <a:rPr lang="tr-TR" sz="4400" spc="-1" dirty="0">
                <a:latin typeface="Arial"/>
              </a:rPr>
            </a:br>
            <a:endParaRPr lang="tr-TR" dirty="0"/>
          </a:p>
        </p:txBody>
      </p:sp>
      <p:pic>
        <p:nvPicPr>
          <p:cNvPr id="4" name="Picture 3">
            <a:extLst>
              <a:ext uri="{FF2B5EF4-FFF2-40B4-BE49-F238E27FC236}">
                <a16:creationId xmlns:a16="http://schemas.microsoft.com/office/drawing/2014/main" id="{4F1A0335-FE50-4FFC-B8D3-58E7BF84D995}"/>
              </a:ext>
            </a:extLst>
          </p:cNvPr>
          <p:cNvPicPr/>
          <p:nvPr/>
        </p:nvPicPr>
        <p:blipFill>
          <a:blip r:embed="rId2"/>
          <a:stretch/>
        </p:blipFill>
        <p:spPr>
          <a:xfrm>
            <a:off x="2454875" y="1837744"/>
            <a:ext cx="6695609" cy="4559397"/>
          </a:xfrm>
          <a:prstGeom prst="rect">
            <a:avLst/>
          </a:prstGeom>
          <a:ln>
            <a:noFill/>
          </a:ln>
        </p:spPr>
      </p:pic>
      <p:sp>
        <p:nvSpPr>
          <p:cNvPr id="5" name="Rectangle 4">
            <a:extLst>
              <a:ext uri="{FF2B5EF4-FFF2-40B4-BE49-F238E27FC236}">
                <a16:creationId xmlns:a16="http://schemas.microsoft.com/office/drawing/2014/main" id="{F5AC2CC6-A41E-4AC7-B431-68408FCBA9C3}"/>
              </a:ext>
            </a:extLst>
          </p:cNvPr>
          <p:cNvSpPr/>
          <p:nvPr/>
        </p:nvSpPr>
        <p:spPr>
          <a:xfrm>
            <a:off x="1099527" y="1530082"/>
            <a:ext cx="10342830" cy="646331"/>
          </a:xfrm>
          <a:prstGeom prst="rect">
            <a:avLst/>
          </a:prstGeom>
        </p:spPr>
        <p:txBody>
          <a:bodyPr wrap="square">
            <a:spAutoFit/>
          </a:bodyPr>
          <a:lstStyle/>
          <a:p>
            <a:pPr algn="ctr">
              <a:spcAft>
                <a:spcPts val="1236"/>
              </a:spcAft>
            </a:pPr>
            <a:r>
              <a:rPr lang="tr-TR" spc="-1" dirty="0">
                <a:latin typeface="Times New Roman"/>
                <a:ea typeface="Arial"/>
              </a:rPr>
              <a:t>Xcode ekranı dört panelden oluşuyor. Bu panellere </a:t>
            </a:r>
            <a:r>
              <a:rPr lang="tr-TR" b="1" spc="-1" dirty="0">
                <a:latin typeface="Times New Roman"/>
                <a:ea typeface="Arial"/>
              </a:rPr>
              <a:t>Navigator Panel</a:t>
            </a:r>
            <a:r>
              <a:rPr lang="tr-TR" spc="-1" dirty="0">
                <a:latin typeface="Times New Roman"/>
                <a:ea typeface="Arial"/>
              </a:rPr>
              <a:t>,</a:t>
            </a:r>
            <a:r>
              <a:rPr lang="tr-TR" b="1" spc="-1" dirty="0">
                <a:latin typeface="Times New Roman"/>
                <a:ea typeface="Arial"/>
              </a:rPr>
              <a:t>Standart Editor,Utilities Panel </a:t>
            </a:r>
            <a:r>
              <a:rPr lang="tr-TR" spc="-1" dirty="0">
                <a:latin typeface="Times New Roman"/>
                <a:ea typeface="Arial"/>
              </a:rPr>
              <a:t>ve </a:t>
            </a:r>
            <a:r>
              <a:rPr lang="tr-TR" b="1" spc="-1" dirty="0">
                <a:latin typeface="Times New Roman"/>
                <a:ea typeface="Arial"/>
              </a:rPr>
              <a:t>Toolbar </a:t>
            </a:r>
            <a:r>
              <a:rPr lang="tr-TR" spc="-1" dirty="0">
                <a:latin typeface="Times New Roman"/>
                <a:ea typeface="Arial"/>
              </a:rPr>
              <a:t>diyoruz. </a:t>
            </a:r>
            <a:endParaRPr lang="tr-TR" spc="-1" dirty="0">
              <a:latin typeface="Times New Roman"/>
            </a:endParaRPr>
          </a:p>
        </p:txBody>
      </p:sp>
    </p:spTree>
    <p:extLst>
      <p:ext uri="{BB962C8B-B14F-4D97-AF65-F5344CB8AC3E}">
        <p14:creationId xmlns:p14="http://schemas.microsoft.com/office/powerpoint/2010/main" val="822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EA18-8054-48B7-846B-42825FEE739E}"/>
              </a:ext>
            </a:extLst>
          </p:cNvPr>
          <p:cNvSpPr>
            <a:spLocks noGrp="1"/>
          </p:cNvSpPr>
          <p:nvPr>
            <p:ph type="title"/>
          </p:nvPr>
        </p:nvSpPr>
        <p:spPr/>
        <p:txBody>
          <a:bodyPr/>
          <a:lstStyle/>
          <a:p>
            <a:r>
              <a:rPr lang="tr-TR" sz="4400" b="1" spc="-1" dirty="0">
                <a:latin typeface="Times New Roman"/>
                <a:ea typeface="Arial"/>
              </a:rPr>
              <a:t>Navigator Panel</a:t>
            </a:r>
            <a:br>
              <a:rPr lang="tr-TR" sz="4400" spc="-1" dirty="0">
                <a:latin typeface="Arial"/>
              </a:rPr>
            </a:br>
            <a:endParaRPr lang="tr-TR" dirty="0"/>
          </a:p>
        </p:txBody>
      </p:sp>
      <p:sp>
        <p:nvSpPr>
          <p:cNvPr id="4" name="Rectangle 3">
            <a:extLst>
              <a:ext uri="{FF2B5EF4-FFF2-40B4-BE49-F238E27FC236}">
                <a16:creationId xmlns:a16="http://schemas.microsoft.com/office/drawing/2014/main" id="{F80813ED-96C6-4AB2-94D7-20D83ED720A9}"/>
              </a:ext>
            </a:extLst>
          </p:cNvPr>
          <p:cNvSpPr/>
          <p:nvPr/>
        </p:nvSpPr>
        <p:spPr>
          <a:xfrm>
            <a:off x="238896" y="1152983"/>
            <a:ext cx="11541211" cy="4585871"/>
          </a:xfrm>
          <a:prstGeom prst="rect">
            <a:avLst/>
          </a:prstGeom>
        </p:spPr>
        <p:txBody>
          <a:bodyPr wrap="square">
            <a:spAutoFit/>
          </a:bodyPr>
          <a:lstStyle/>
          <a:p>
            <a:pPr algn="ctr">
              <a:spcAft>
                <a:spcPts val="1236"/>
              </a:spcAft>
            </a:pPr>
            <a:r>
              <a:rPr lang="tr-TR" sz="1200" b="1" spc="-1" dirty="0">
                <a:latin typeface="Times New Roman"/>
              </a:rPr>
              <a:t>Burada uygulamamıza ait dosyaları görüyoruz. </a:t>
            </a:r>
          </a:p>
          <a:p>
            <a:pPr algn="ctr">
              <a:spcAft>
                <a:spcPts val="1236"/>
              </a:spcAft>
            </a:pPr>
            <a:r>
              <a:rPr lang="tr-TR" sz="1200" b="1" spc="-1" dirty="0">
                <a:latin typeface="Times New Roman"/>
              </a:rPr>
              <a:t>.swift dosyaları yazdığımız kodları içerir ve burası uygulamamızın arka yüzüdür. Uygulamanın çalıştıracağı tüm kodlar, hesaplayacağı işlemlerin kodları ve uygulamanın hayat süreci burada ele alınır. </a:t>
            </a:r>
          </a:p>
          <a:p>
            <a:pPr algn="ctr">
              <a:spcAft>
                <a:spcPts val="1236"/>
              </a:spcAft>
            </a:pPr>
            <a:endParaRPr lang="tr-TR" sz="1200" b="1" spc="-1" dirty="0">
              <a:latin typeface="Times New Roman"/>
            </a:endParaRPr>
          </a:p>
          <a:p>
            <a:pPr algn="ctr">
              <a:spcAft>
                <a:spcPts val="1236"/>
              </a:spcAft>
            </a:pPr>
            <a:endParaRPr lang="tr-TR" sz="1200" b="1" spc="-1" dirty="0">
              <a:latin typeface="Times New Roman"/>
            </a:endParaRPr>
          </a:p>
          <a:p>
            <a:pPr algn="ctr">
              <a:spcAft>
                <a:spcPts val="1236"/>
              </a:spcAft>
            </a:pPr>
            <a:endParaRPr lang="tr-TR" sz="1200" b="1" spc="-1" dirty="0">
              <a:latin typeface="Times New Roman"/>
            </a:endParaRPr>
          </a:p>
          <a:p>
            <a:pPr algn="ctr">
              <a:spcAft>
                <a:spcPts val="1236"/>
              </a:spcAft>
            </a:pPr>
            <a:endParaRPr lang="tr-TR" sz="1200" b="1" spc="-1" dirty="0">
              <a:latin typeface="Times New Roman"/>
            </a:endParaRPr>
          </a:p>
          <a:p>
            <a:pPr algn="ctr">
              <a:spcAft>
                <a:spcPts val="1236"/>
              </a:spcAft>
            </a:pPr>
            <a:r>
              <a:rPr lang="tr-TR" sz="1200" b="1" spc="-1" dirty="0">
                <a:latin typeface="Times New Roman"/>
              </a:rPr>
              <a:t>.xcassets dosyası bir kategoridir. Renk, data ve resim kategorileri yer alır. Bu sayede sol panel resimlerle dolmaz ve uygulama içinde resim, renk ve data kategorilerini daha rahat çağırabiliriz. </a:t>
            </a:r>
          </a:p>
          <a:p>
            <a:pPr algn="ctr">
              <a:spcAft>
                <a:spcPts val="1236"/>
              </a:spcAft>
            </a:pPr>
            <a:endParaRPr lang="tr-TR" sz="1200" b="1" spc="-1" dirty="0">
              <a:latin typeface="Times New Roman"/>
            </a:endParaRPr>
          </a:p>
          <a:p>
            <a:pPr algn="ctr">
              <a:spcAft>
                <a:spcPts val="1236"/>
              </a:spcAft>
            </a:pPr>
            <a:r>
              <a:rPr lang="tr-TR" sz="1200" b="1" spc="-1" dirty="0">
                <a:latin typeface="Times New Roman"/>
              </a:rPr>
              <a:t>.storyboard dosyası tasarım dosyasıdır ve uygulamanın ön yüzünü oluşturur. Burada kullanıcılar buton, resim vb. gibi dosyalarını sürükleyerek oluşturur, onlara şekil verir ve uygulamanın ana tasarımını oluştururlar. Bu kısmı kodlama ile birleştirdiğimizde tüm objeleri kod ile yönetebilir, burada gördüğümüz tasarımı kod tabanı ve resim desteği ile bambaşka bir tasarıma dönüştürebiliriz. </a:t>
            </a:r>
          </a:p>
          <a:p>
            <a:pPr algn="ctr">
              <a:spcAft>
                <a:spcPts val="1236"/>
              </a:spcAft>
            </a:pPr>
            <a:endParaRPr lang="tr-TR" sz="1200" b="1" spc="-1" dirty="0">
              <a:latin typeface="Times New Roman"/>
            </a:endParaRPr>
          </a:p>
          <a:p>
            <a:pPr algn="ctr">
              <a:spcAft>
                <a:spcPts val="1236"/>
              </a:spcAft>
            </a:pPr>
            <a:r>
              <a:rPr lang="tr-TR" sz="1200" b="1" spc="-1" dirty="0">
                <a:latin typeface="Times New Roman"/>
              </a:rPr>
              <a:t>.plist dosyası bizim ayar dosyamızdır ve burada uygulamanın aldığı izinler, kullanıcıya sunulacak teknolojilere verilen izinler gibi ayarlar yer alır. Bu bölümün çoğu hazırdır ve genellikle sadece kamera izni gibi gerekli birkaç izin gerektiğinde burada oluşturulur. </a:t>
            </a:r>
          </a:p>
        </p:txBody>
      </p:sp>
    </p:spTree>
    <p:extLst>
      <p:ext uri="{BB962C8B-B14F-4D97-AF65-F5344CB8AC3E}">
        <p14:creationId xmlns:p14="http://schemas.microsoft.com/office/powerpoint/2010/main" val="170063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7AEF01-A54B-4DEA-9A9C-EC8283A03C1E}"/>
              </a:ext>
            </a:extLst>
          </p:cNvPr>
          <p:cNvPicPr/>
          <p:nvPr/>
        </p:nvPicPr>
        <p:blipFill>
          <a:blip r:embed="rId2"/>
          <a:stretch/>
        </p:blipFill>
        <p:spPr>
          <a:xfrm>
            <a:off x="757881" y="82379"/>
            <a:ext cx="8806885" cy="2476336"/>
          </a:xfrm>
          <a:prstGeom prst="rect">
            <a:avLst/>
          </a:prstGeom>
          <a:ln>
            <a:noFill/>
          </a:ln>
        </p:spPr>
      </p:pic>
      <p:sp>
        <p:nvSpPr>
          <p:cNvPr id="5" name="Rectangle 4">
            <a:extLst>
              <a:ext uri="{FF2B5EF4-FFF2-40B4-BE49-F238E27FC236}">
                <a16:creationId xmlns:a16="http://schemas.microsoft.com/office/drawing/2014/main" id="{22AB6F24-DF4F-4530-A43F-B3E40E2054DA}"/>
              </a:ext>
            </a:extLst>
          </p:cNvPr>
          <p:cNvSpPr/>
          <p:nvPr/>
        </p:nvSpPr>
        <p:spPr>
          <a:xfrm>
            <a:off x="288324" y="2789376"/>
            <a:ext cx="11903676" cy="3444661"/>
          </a:xfrm>
          <a:prstGeom prst="rect">
            <a:avLst/>
          </a:prstGeom>
        </p:spPr>
        <p:txBody>
          <a:bodyPr wrap="square">
            <a:spAutoFit/>
          </a:bodyPr>
          <a:lstStyle/>
          <a:p>
            <a:r>
              <a:rPr lang="tr-TR" sz="1100" b="1" spc="-1" dirty="0">
                <a:latin typeface="Times New Roman"/>
              </a:rPr>
              <a:t>Project Navigator </a:t>
            </a:r>
            <a:r>
              <a:rPr lang="tr-TR" sz="1100" spc="-1" dirty="0">
                <a:latin typeface="Times New Roman"/>
              </a:rPr>
              <a:t>varsayılan olarak seçili ve tüm dosyalarınızı gösteriyor.</a:t>
            </a:r>
          </a:p>
          <a:p>
            <a:pPr>
              <a:lnSpc>
                <a:spcPct val="158000"/>
              </a:lnSpc>
              <a:spcAft>
                <a:spcPts val="1236"/>
              </a:spcAft>
            </a:pPr>
            <a:r>
              <a:rPr lang="tr-TR" sz="1100" b="1" spc="-1" dirty="0">
                <a:latin typeface="Times New Roman"/>
              </a:rPr>
              <a:t>Source Control </a:t>
            </a:r>
            <a:r>
              <a:rPr lang="tr-TR" sz="1100" spc="-1" dirty="0">
                <a:latin typeface="Times New Roman"/>
              </a:rPr>
              <a:t>uygulamamızı Git tabanına bağlayan ve oradaki ayarları yapmamızı sağlayan kısım olarak işimize yarıyor.</a:t>
            </a:r>
          </a:p>
          <a:p>
            <a:pPr>
              <a:lnSpc>
                <a:spcPct val="158000"/>
              </a:lnSpc>
              <a:spcAft>
                <a:spcPts val="1236"/>
              </a:spcAft>
            </a:pPr>
            <a:r>
              <a:rPr lang="tr-TR" sz="1100" b="1" spc="-1" dirty="0">
                <a:latin typeface="Times New Roman"/>
              </a:rPr>
              <a:t>Symbol Navigator </a:t>
            </a:r>
            <a:r>
              <a:rPr lang="tr-TR" sz="1100" spc="-1" dirty="0">
                <a:latin typeface="Times New Roman"/>
              </a:rPr>
              <a:t>kodlarda kullandığımız tüm sınıf ve objeleri görebilir, koddaki yerini bulabiliriz.</a:t>
            </a:r>
          </a:p>
          <a:p>
            <a:pPr>
              <a:lnSpc>
                <a:spcPct val="158000"/>
              </a:lnSpc>
              <a:spcAft>
                <a:spcPts val="1236"/>
              </a:spcAft>
            </a:pPr>
            <a:r>
              <a:rPr lang="tr-TR" sz="1100" b="1" spc="-1" dirty="0">
                <a:latin typeface="Times New Roman"/>
              </a:rPr>
              <a:t>Find Navigator </a:t>
            </a:r>
            <a:r>
              <a:rPr lang="tr-TR" sz="1100" spc="-1" dirty="0">
                <a:latin typeface="Times New Roman"/>
              </a:rPr>
              <a:t>ile kod içindeki her şeyi arayabiliriz.</a:t>
            </a:r>
          </a:p>
          <a:p>
            <a:pPr>
              <a:lnSpc>
                <a:spcPct val="158000"/>
              </a:lnSpc>
              <a:spcAft>
                <a:spcPts val="1236"/>
              </a:spcAft>
            </a:pPr>
            <a:r>
              <a:rPr lang="tr-TR" sz="1100" b="1" spc="-1" dirty="0">
                <a:latin typeface="Times New Roman"/>
              </a:rPr>
              <a:t>Issue Navigator </a:t>
            </a:r>
            <a:r>
              <a:rPr lang="tr-TR" sz="1100" spc="-1" dirty="0">
                <a:latin typeface="Times New Roman"/>
              </a:rPr>
              <a:t>bize uygulamanın yaratılma ve çalışma sırasındaki hatalarını gösterir.</a:t>
            </a:r>
          </a:p>
          <a:p>
            <a:pPr>
              <a:lnSpc>
                <a:spcPct val="158000"/>
              </a:lnSpc>
              <a:spcAft>
                <a:spcPts val="1236"/>
              </a:spcAft>
            </a:pPr>
            <a:r>
              <a:rPr lang="tr-TR" sz="1100" b="1" spc="-1" dirty="0">
                <a:latin typeface="Times New Roman"/>
              </a:rPr>
              <a:t>Test Navigator </a:t>
            </a:r>
            <a:r>
              <a:rPr lang="tr-TR" sz="1100" spc="-1" dirty="0">
                <a:latin typeface="Times New Roman"/>
              </a:rPr>
              <a:t>ise bize uygulamadaki tasarım dosyalarını test edip hata aradığımız zaman işe yarıyor.</a:t>
            </a:r>
          </a:p>
          <a:p>
            <a:pPr>
              <a:lnSpc>
                <a:spcPct val="158000"/>
              </a:lnSpc>
              <a:spcAft>
                <a:spcPts val="1236"/>
              </a:spcAft>
            </a:pPr>
            <a:r>
              <a:rPr lang="tr-TR" sz="1100" b="1" spc="-1" dirty="0">
                <a:latin typeface="Times New Roman"/>
              </a:rPr>
              <a:t>Debug Navigator </a:t>
            </a:r>
            <a:r>
              <a:rPr lang="tr-TR" sz="1100" spc="-1" dirty="0">
                <a:latin typeface="Times New Roman"/>
              </a:rPr>
              <a:t>bize uygulamayı çalıştırırken test etmek için koyduğumuz hata noktalarını ve burada yaratılan detayları gösteriyor.</a:t>
            </a:r>
          </a:p>
          <a:p>
            <a:pPr>
              <a:lnSpc>
                <a:spcPct val="158000"/>
              </a:lnSpc>
              <a:spcAft>
                <a:spcPts val="1236"/>
              </a:spcAft>
            </a:pPr>
            <a:r>
              <a:rPr lang="tr-TR" sz="1100" b="1" spc="-1" dirty="0">
                <a:latin typeface="Times New Roman"/>
              </a:rPr>
              <a:t>Breakpoint Navigator </a:t>
            </a:r>
            <a:r>
              <a:rPr lang="tr-TR" sz="1100" spc="-1" dirty="0">
                <a:latin typeface="Times New Roman"/>
              </a:rPr>
              <a:t>bize kod içine koyduğumuz sınırları gösteriyor ve uygulamanın ilgili fonksiyonu, kodu çalıştırdığınızdan emin olmamızı ve bu kodun nasıl çıktı verdiğini anlık görmemizi sağlıyor.</a:t>
            </a:r>
          </a:p>
          <a:p>
            <a:pPr>
              <a:lnSpc>
                <a:spcPct val="158000"/>
              </a:lnSpc>
              <a:spcAft>
                <a:spcPts val="1236"/>
              </a:spcAft>
            </a:pPr>
            <a:r>
              <a:rPr lang="tr-TR" sz="1100" b="1" spc="-1" dirty="0">
                <a:latin typeface="Times New Roman"/>
              </a:rPr>
              <a:t>Report Navigator </a:t>
            </a:r>
            <a:r>
              <a:rPr lang="tr-TR" sz="1100" spc="-1" dirty="0">
                <a:latin typeface="Times New Roman"/>
              </a:rPr>
              <a:t>bizlere uygulamanın bütün yarattığı kayıtları veriyor ve bir hatadan çalışma sorununa kadar çıkabilecek her türlü durumun detayını görmemize olanak sağlıyor.</a:t>
            </a:r>
          </a:p>
        </p:txBody>
      </p:sp>
    </p:spTree>
    <p:extLst>
      <p:ext uri="{BB962C8B-B14F-4D97-AF65-F5344CB8AC3E}">
        <p14:creationId xmlns:p14="http://schemas.microsoft.com/office/powerpoint/2010/main" val="377525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3FA6-485B-4615-8079-463174164C13}"/>
              </a:ext>
            </a:extLst>
          </p:cNvPr>
          <p:cNvSpPr>
            <a:spLocks noGrp="1"/>
          </p:cNvSpPr>
          <p:nvPr>
            <p:ph type="title"/>
          </p:nvPr>
        </p:nvSpPr>
        <p:spPr/>
        <p:txBody>
          <a:bodyPr/>
          <a:lstStyle/>
          <a:p>
            <a:r>
              <a:rPr lang="tr-TR" sz="4400" b="1" spc="-1" dirty="0">
                <a:latin typeface="Times New Roman"/>
                <a:ea typeface="Arial"/>
              </a:rPr>
              <a:t>Standart Editor</a:t>
            </a:r>
            <a:br>
              <a:rPr lang="tr-TR" sz="4400" spc="-1" dirty="0">
                <a:latin typeface="Arial"/>
              </a:rPr>
            </a:br>
            <a:endParaRPr lang="tr-TR" dirty="0"/>
          </a:p>
        </p:txBody>
      </p:sp>
      <p:sp>
        <p:nvSpPr>
          <p:cNvPr id="4" name="Rectangle 3">
            <a:extLst>
              <a:ext uri="{FF2B5EF4-FFF2-40B4-BE49-F238E27FC236}">
                <a16:creationId xmlns:a16="http://schemas.microsoft.com/office/drawing/2014/main" id="{75C73289-9E9C-4F72-BF53-26BF454B1CF0}"/>
              </a:ext>
            </a:extLst>
          </p:cNvPr>
          <p:cNvSpPr/>
          <p:nvPr/>
        </p:nvSpPr>
        <p:spPr>
          <a:xfrm>
            <a:off x="263611" y="1408670"/>
            <a:ext cx="8880389" cy="1787797"/>
          </a:xfrm>
          <a:prstGeom prst="rect">
            <a:avLst/>
          </a:prstGeom>
        </p:spPr>
        <p:txBody>
          <a:bodyPr wrap="square">
            <a:spAutoFit/>
          </a:bodyPr>
          <a:lstStyle/>
          <a:p>
            <a:pPr algn="ctr">
              <a:lnSpc>
                <a:spcPct val="158000"/>
              </a:lnSpc>
              <a:spcAft>
                <a:spcPts val="1236"/>
              </a:spcAft>
            </a:pPr>
            <a:r>
              <a:rPr lang="tr-TR" b="1" spc="-1" dirty="0">
                <a:latin typeface="Times New Roman"/>
                <a:ea typeface="Arial"/>
              </a:rPr>
              <a:t>Bu panel bizlere kodlarımızı ve tasarımlarımızı gösteriyor. İçerisinde pek çok özellik bulunduran bu panel sayesinde kodlarımızı görebilir, tasarımını oluşturabilir, tasarım sırasında cihaz görünümlerini görebilir ve bu ikisini yan yana getirerek birbirleri ile bağlantılarını kurabiliriz. </a:t>
            </a:r>
            <a:endParaRPr lang="tr-TR" b="1" spc="-1" dirty="0">
              <a:latin typeface="Times New Roman"/>
            </a:endParaRPr>
          </a:p>
        </p:txBody>
      </p:sp>
    </p:spTree>
    <p:extLst>
      <p:ext uri="{BB962C8B-B14F-4D97-AF65-F5344CB8AC3E}">
        <p14:creationId xmlns:p14="http://schemas.microsoft.com/office/powerpoint/2010/main" val="259047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7F4E-AAD4-4826-AF71-E18D55F43CE9}"/>
              </a:ext>
            </a:extLst>
          </p:cNvPr>
          <p:cNvSpPr>
            <a:spLocks noGrp="1"/>
          </p:cNvSpPr>
          <p:nvPr>
            <p:ph type="ctrTitle"/>
          </p:nvPr>
        </p:nvSpPr>
        <p:spPr>
          <a:xfrm>
            <a:off x="453081" y="362465"/>
            <a:ext cx="9346299" cy="1927089"/>
          </a:xfrm>
        </p:spPr>
        <p:txBody>
          <a:bodyPr/>
          <a:lstStyle/>
          <a:p>
            <a:r>
              <a:rPr lang="tr-TR" b="1" spc="-1" dirty="0">
                <a:latin typeface="Times New Roman"/>
                <a:ea typeface="Arial"/>
              </a:rPr>
              <a:t>Utilities Panel</a:t>
            </a:r>
            <a:br>
              <a:rPr lang="tr-TR" spc="-1" dirty="0">
                <a:latin typeface="Arial"/>
              </a:rPr>
            </a:br>
            <a:endParaRPr lang="tr-TR" dirty="0"/>
          </a:p>
        </p:txBody>
      </p:sp>
      <p:sp>
        <p:nvSpPr>
          <p:cNvPr id="3" name="Subtitle 2">
            <a:extLst>
              <a:ext uri="{FF2B5EF4-FFF2-40B4-BE49-F238E27FC236}">
                <a16:creationId xmlns:a16="http://schemas.microsoft.com/office/drawing/2014/main" id="{62ED56EC-9D5F-45FC-AFB4-0F5479078408}"/>
              </a:ext>
            </a:extLst>
          </p:cNvPr>
          <p:cNvSpPr>
            <a:spLocks noGrp="1"/>
          </p:cNvSpPr>
          <p:nvPr>
            <p:ph type="subTitle" idx="1"/>
          </p:nvPr>
        </p:nvSpPr>
        <p:spPr/>
        <p:txBody>
          <a:bodyPr/>
          <a:lstStyle/>
          <a:p>
            <a:r>
              <a:rPr lang="tr-TR" spc="-1" dirty="0">
                <a:latin typeface="Times New Roman"/>
                <a:ea typeface="Arial"/>
              </a:rPr>
              <a:t>Bu panel bizlere yine pek çok sekme sunuyor.</a:t>
            </a:r>
            <a:endParaRPr lang="tr-TR" spc="-1" dirty="0">
              <a:latin typeface="Times New Roman"/>
            </a:endParaRPr>
          </a:p>
          <a:p>
            <a:endParaRPr lang="tr-TR" dirty="0"/>
          </a:p>
        </p:txBody>
      </p:sp>
      <p:pic>
        <p:nvPicPr>
          <p:cNvPr id="4" name="Picture 3">
            <a:extLst>
              <a:ext uri="{FF2B5EF4-FFF2-40B4-BE49-F238E27FC236}">
                <a16:creationId xmlns:a16="http://schemas.microsoft.com/office/drawing/2014/main" id="{A2E03A9C-1745-4733-9041-E2F916FEBAE0}"/>
              </a:ext>
            </a:extLst>
          </p:cNvPr>
          <p:cNvPicPr/>
          <p:nvPr/>
        </p:nvPicPr>
        <p:blipFill>
          <a:blip r:embed="rId2"/>
          <a:stretch/>
        </p:blipFill>
        <p:spPr>
          <a:xfrm>
            <a:off x="1060181" y="1462054"/>
            <a:ext cx="9720360" cy="2851200"/>
          </a:xfrm>
          <a:prstGeom prst="rect">
            <a:avLst/>
          </a:prstGeom>
          <a:ln>
            <a:noFill/>
          </a:ln>
        </p:spPr>
      </p:pic>
    </p:spTree>
    <p:extLst>
      <p:ext uri="{BB962C8B-B14F-4D97-AF65-F5344CB8AC3E}">
        <p14:creationId xmlns:p14="http://schemas.microsoft.com/office/powerpoint/2010/main" val="342263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B5E9A3-DFA2-4350-8FC1-276428E72680}"/>
              </a:ext>
            </a:extLst>
          </p:cNvPr>
          <p:cNvSpPr>
            <a:spLocks noGrp="1"/>
          </p:cNvSpPr>
          <p:nvPr>
            <p:ph type="subTitle" idx="1"/>
          </p:nvPr>
        </p:nvSpPr>
        <p:spPr>
          <a:xfrm>
            <a:off x="551935" y="987973"/>
            <a:ext cx="9794789" cy="5289259"/>
          </a:xfrm>
        </p:spPr>
        <p:txBody>
          <a:bodyPr>
            <a:normAutofit fontScale="70000" lnSpcReduction="20000"/>
          </a:bodyPr>
          <a:lstStyle/>
          <a:p>
            <a:r>
              <a:rPr lang="tr-TR" b="1" spc="-1" dirty="0">
                <a:latin typeface="Times New Roman"/>
              </a:rPr>
              <a:t>File Inspector </a:t>
            </a:r>
            <a:r>
              <a:rPr lang="tr-TR" spc="-1" dirty="0">
                <a:latin typeface="Times New Roman"/>
              </a:rPr>
              <a:t>bize dosya adı ve dosyanın türünü, nerede kaydedildiğini ve tasarım aracının hangi Xcode ve Swift sürümü ile kurulduğunu gösteriyor.</a:t>
            </a:r>
          </a:p>
          <a:p>
            <a:pPr>
              <a:lnSpc>
                <a:spcPct val="158000"/>
              </a:lnSpc>
              <a:spcAft>
                <a:spcPts val="1236"/>
              </a:spcAft>
            </a:pPr>
            <a:r>
              <a:rPr lang="tr-TR" b="1" spc="-1" dirty="0">
                <a:latin typeface="Times New Roman"/>
              </a:rPr>
              <a:t>Quick Help </a:t>
            </a:r>
            <a:r>
              <a:rPr lang="tr-TR" spc="-1" dirty="0">
                <a:latin typeface="Times New Roman"/>
              </a:rPr>
              <a:t>Inspector bize kod ile uğraşırken bir sınıfı seçtiğimizde o sınıfın dokümantasyonunu ve örnek kodunu göstererek bize yardımcı oluyor.</a:t>
            </a:r>
          </a:p>
          <a:p>
            <a:pPr>
              <a:lnSpc>
                <a:spcPct val="158000"/>
              </a:lnSpc>
              <a:spcAft>
                <a:spcPts val="1236"/>
              </a:spcAft>
            </a:pPr>
            <a:r>
              <a:rPr lang="tr-TR" b="1" spc="-1" dirty="0">
                <a:latin typeface="Times New Roman"/>
              </a:rPr>
              <a:t>Identity Inspector </a:t>
            </a:r>
            <a:r>
              <a:rPr lang="tr-TR" spc="-1" dirty="0">
                <a:latin typeface="Times New Roman"/>
              </a:rPr>
              <a:t>bize seçtiğiniz objenin hangi sınıfa bağlı olduğunu görüp eğer yarattıysak özel sınıfa bağlamamızı sağlıyor. Ayrıca buradan Storyboard dosyasına bir id yazarak kod içerisinden çağırabiliriz.</a:t>
            </a:r>
          </a:p>
          <a:p>
            <a:pPr>
              <a:lnSpc>
                <a:spcPct val="158000"/>
              </a:lnSpc>
              <a:spcAft>
                <a:spcPts val="1236"/>
              </a:spcAft>
            </a:pPr>
            <a:r>
              <a:rPr lang="tr-TR" b="1" spc="-1" dirty="0">
                <a:latin typeface="Times New Roman"/>
              </a:rPr>
              <a:t>Attributes Inspector </a:t>
            </a:r>
            <a:r>
              <a:rPr lang="tr-TR" spc="-1" dirty="0">
                <a:latin typeface="Times New Roman"/>
              </a:rPr>
              <a:t>bize seçtiğiniz objenin tüm düzenlenebilir ayarlarını sunuyor ve buradan font, boy, renk, arkaplan gibi pek çok özelliğini değiştirebilmemize olanak sağlıyor.</a:t>
            </a:r>
          </a:p>
          <a:p>
            <a:pPr>
              <a:lnSpc>
                <a:spcPct val="158000"/>
              </a:lnSpc>
              <a:spcAft>
                <a:spcPts val="1236"/>
              </a:spcAft>
            </a:pPr>
            <a:r>
              <a:rPr lang="tr-TR" b="1" spc="-1" dirty="0">
                <a:latin typeface="Times New Roman"/>
              </a:rPr>
              <a:t>Size Inspector </a:t>
            </a:r>
            <a:r>
              <a:rPr lang="tr-TR" spc="-1" dirty="0">
                <a:latin typeface="Times New Roman"/>
              </a:rPr>
              <a:t>çeşitli arayüz objelerinin boyutlarını değiştirmemizi sağlıyor.</a:t>
            </a:r>
          </a:p>
          <a:p>
            <a:pPr>
              <a:lnSpc>
                <a:spcPct val="158000"/>
              </a:lnSpc>
              <a:spcAft>
                <a:spcPts val="1236"/>
              </a:spcAft>
            </a:pPr>
            <a:r>
              <a:rPr lang="tr-TR" b="1" spc="-1" dirty="0">
                <a:latin typeface="Times New Roman"/>
              </a:rPr>
              <a:t>Connection Inspector </a:t>
            </a:r>
            <a:r>
              <a:rPr lang="tr-TR" spc="-1" dirty="0">
                <a:latin typeface="Times New Roman"/>
              </a:rPr>
              <a:t>ise kodunuz ile tasarımın arasındaki bağlantıları gösteriyor. Bu sayede eğer uygulamamız daha önce sildiğimiz bir objenin referansını içeriyorsa o referansı buradan silebiliyoruz.</a:t>
            </a:r>
          </a:p>
          <a:p>
            <a:endParaRPr lang="tr-TR" dirty="0"/>
          </a:p>
        </p:txBody>
      </p:sp>
    </p:spTree>
    <p:extLst>
      <p:ext uri="{BB962C8B-B14F-4D97-AF65-F5344CB8AC3E}">
        <p14:creationId xmlns:p14="http://schemas.microsoft.com/office/powerpoint/2010/main" val="2650756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TotalTime>
  <Words>758</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vt:lpstr>
      <vt:lpstr>GİRİŞ</vt:lpstr>
      <vt:lpstr>XCODE</vt:lpstr>
      <vt:lpstr>SWİFT</vt:lpstr>
      <vt:lpstr>XCODE  ARAYÜZ  TEMELLERİ </vt:lpstr>
      <vt:lpstr>Navigator Panel </vt:lpstr>
      <vt:lpstr>PowerPoint Presentation</vt:lpstr>
      <vt:lpstr>Standart Editor </vt:lpstr>
      <vt:lpstr>Utilities Panel </vt:lpstr>
      <vt:lpstr>PowerPoint Presentation</vt:lpstr>
      <vt:lpstr>PowerPoint Presentation</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GİRİŞ</dc:title>
  <dc:creator>baran kemer</dc:creator>
  <cp:lastModifiedBy>baran kemer</cp:lastModifiedBy>
  <cp:revision>2</cp:revision>
  <dcterms:created xsi:type="dcterms:W3CDTF">2020-05-06T02:06:56Z</dcterms:created>
  <dcterms:modified xsi:type="dcterms:W3CDTF">2020-05-06T02:16:53Z</dcterms:modified>
</cp:coreProperties>
</file>