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DF059-BAD6-6ADF-CE1E-EA021DB85C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9ECA59E-694D-E439-6055-BA0F9237B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499A351-252E-EB91-7FFF-8499278ADC69}"/>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0D3DE737-39EB-F8E2-4E43-23111827A1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EC0C01-0DB2-093A-37C2-1853B5B06668}"/>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301814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FCDF5-9C5D-29EE-3532-496AFD486B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7B5B12-0EFB-59BC-741D-77E67EF055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4F9632-2A26-60AC-9325-8B9EB9835674}"/>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3D3299ED-9B42-FCE2-EDC0-5C7A649377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EE6EFB-2C36-585C-478C-B7A15D078A9C}"/>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26995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F32A0F-74A2-27B9-A483-119BABC0E4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143552-BCC3-6798-5020-B70021554C1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5E8BF1-1FBD-9B72-7203-E37F8A13EBCC}"/>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DA67E68C-2EB1-4736-A79A-82CF6A0F4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D21259-861A-6FD3-DEEE-94BC85A7001E}"/>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133654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DD5E7-5B67-1091-17B5-F8D8B64ACA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64767F-4660-1956-501E-98A5A909689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63878C-BF4A-ED6C-568B-C85D9C49E900}"/>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E089B492-2BDA-88EE-3D8D-86CD414D10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2070DE-5E2F-C50E-D44E-9E43EBDEDD90}"/>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83711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D4E77-B578-4C5A-FEE2-B7EB06F4062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33A45B-AD49-AE37-8684-6929F052DC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8F1D83D-CDD6-7D97-BCE8-54B68700A19A}"/>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93D6F1C3-70D9-74FA-F8A2-FFCC1BDBC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A60B80-7B07-D9E8-A457-BBBFA502006B}"/>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1082731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2521A-69A4-942F-9E64-8A69F63028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9E227D-1AE9-F045-A03C-DCF68218D8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8325797-40CC-FB4D-A08C-0D0417A602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52557FD-3035-EAD0-0552-A5A72E849504}"/>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D2917771-8F8F-8F28-19D9-277F668C78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58B7CA-4B78-52F9-B797-D0D345B1A125}"/>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20042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43C66-AB4D-9B18-A995-CDEAE6C9203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484317-6C9F-1942-9EA7-2255E642A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A2E546-80DF-27E8-4B1E-F1493D1F280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FBE040-78DF-1EAB-CBDA-7BEAF7C70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FE52CC-D0B6-DCA4-D397-2B635725CA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38351C-DD7D-8E87-52CD-D67A9C095B6F}"/>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8" name="フッター プレースホルダー 7">
            <a:extLst>
              <a:ext uri="{FF2B5EF4-FFF2-40B4-BE49-F238E27FC236}">
                <a16:creationId xmlns:a16="http://schemas.microsoft.com/office/drawing/2014/main" id="{16277C33-D883-A7E7-14D6-673A29B9AA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908A867-3E5F-1C37-5C46-F2C0AD099D91}"/>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228720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62423-B99F-8D5A-0750-710C4D74168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F2DE94-FAF4-C3FB-DF94-7E1548A28173}"/>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4" name="フッター プレースホルダー 3">
            <a:extLst>
              <a:ext uri="{FF2B5EF4-FFF2-40B4-BE49-F238E27FC236}">
                <a16:creationId xmlns:a16="http://schemas.microsoft.com/office/drawing/2014/main" id="{E6A0E280-380A-D838-9BD8-A61C7964AA5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7AF41D-4C21-E9D8-8C42-0223CA8A5ED2}"/>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269796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B30DFA-3BE4-C5FF-1D60-6D8AD0874595}"/>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3" name="フッター プレースホルダー 2">
            <a:extLst>
              <a:ext uri="{FF2B5EF4-FFF2-40B4-BE49-F238E27FC236}">
                <a16:creationId xmlns:a16="http://schemas.microsoft.com/office/drawing/2014/main" id="{AC61C1EF-43C8-90BB-9FB8-0591468EC3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06DEBC4-AFBE-B431-8B5E-920C9A2FC4EC}"/>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323612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CE3C-D692-392C-A889-BABA65FA48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36B49F-95AD-2888-58E6-616A3D79B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14A5AEE-83B9-784D-218F-DFF8DC868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396E38-CAA9-3D04-94C2-93603D54758B}"/>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B207E461-3FD4-0263-A6E9-4ECEB64E8D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F5C9D2-6D15-71C3-8011-516B47961530}"/>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295409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28573-4B56-44D1-5DDA-66C30E596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AF30D6-3942-4A7C-8975-BEEED74C7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6496CA-ACB0-C076-9A0F-D56881B0D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3C059C-F8F5-9051-A892-96D6F0495A04}"/>
              </a:ext>
            </a:extLst>
          </p:cNvPr>
          <p:cNvSpPr>
            <a:spLocks noGrp="1"/>
          </p:cNvSpPr>
          <p:nvPr>
            <p:ph type="dt" sz="half" idx="10"/>
          </p:nvPr>
        </p:nvSpPr>
        <p:spPr/>
        <p:txBody>
          <a:bodyPr/>
          <a:lstStyle/>
          <a:p>
            <a:fld id="{23767BD2-48A7-4CD0-8E07-50276FFBBE48}" type="datetimeFigureOut">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CACE1F3E-AD1F-82F3-88D7-B21B2D0B09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13DAC3-249A-2763-004F-68369AF2AE05}"/>
              </a:ext>
            </a:extLst>
          </p:cNvPr>
          <p:cNvSpPr>
            <a:spLocks noGrp="1"/>
          </p:cNvSpPr>
          <p:nvPr>
            <p:ph type="sldNum" sz="quarter" idx="12"/>
          </p:nvPr>
        </p:nvSpPr>
        <p:spPr/>
        <p:txBody>
          <a:body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66885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4299C99-D546-88DE-49E5-81FDDE46E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BCFED7-3BF1-AB85-375C-6855FC75C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74DA26-BAA6-D779-0297-6162160A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67BD2-48A7-4CD0-8E07-50276FFBBE48}"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5E5B83A7-889D-8A6E-3D0E-B29F3679B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0FD9DC8-C31F-EE71-A138-31DEAE678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A2A4C-64F3-4716-A27A-55681557E1ED}" type="slidenum">
              <a:rPr kumimoji="1" lang="ja-JP" altLang="en-US" smtClean="0"/>
              <a:t>‹#›</a:t>
            </a:fld>
            <a:endParaRPr kumimoji="1" lang="ja-JP" altLang="en-US"/>
          </a:p>
        </p:txBody>
      </p:sp>
    </p:spTree>
    <p:extLst>
      <p:ext uri="{BB962C8B-B14F-4D97-AF65-F5344CB8AC3E}">
        <p14:creationId xmlns:p14="http://schemas.microsoft.com/office/powerpoint/2010/main" val="88843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D74BED-D301-B794-00CC-085B2121C05B}"/>
              </a:ext>
            </a:extLst>
          </p:cNvPr>
          <p:cNvSpPr>
            <a:spLocks noGrp="1"/>
          </p:cNvSpPr>
          <p:nvPr>
            <p:ph type="ctrTitle"/>
          </p:nvPr>
        </p:nvSpPr>
        <p:spPr>
          <a:xfrm>
            <a:off x="1524000" y="170328"/>
            <a:ext cx="9144000" cy="5513295"/>
          </a:xfrm>
        </p:spPr>
        <p:txBody>
          <a:bodyPr>
            <a:normAutofit fontScale="90000"/>
          </a:bodyPr>
          <a:lstStyle/>
          <a:p>
            <a:pPr algn="l"/>
            <a:r>
              <a:rPr kumimoji="1" lang="en-US" altLang="ja-JP" dirty="0"/>
              <a:t>3</a:t>
            </a:r>
            <a:r>
              <a:rPr kumimoji="1" lang="ja-JP" altLang="en-US" dirty="0"/>
              <a:t>章</a:t>
            </a:r>
            <a:br>
              <a:rPr kumimoji="1" lang="en-US" altLang="ja-JP" dirty="0"/>
            </a:br>
            <a:r>
              <a:rPr kumimoji="1" lang="ja-JP" altLang="en-US" dirty="0"/>
              <a:t>リーンキャンパスの作成</a:t>
            </a:r>
            <a:br>
              <a:rPr kumimoji="1" lang="en-US" altLang="ja-JP" dirty="0"/>
            </a:br>
            <a:br>
              <a:rPr kumimoji="1" lang="en-US" altLang="ja-JP" dirty="0"/>
            </a:br>
            <a:r>
              <a:rPr kumimoji="1" lang="ja-JP" altLang="en-US" sz="2000" dirty="0"/>
              <a:t>・あなたのビジネスモデルを持ち運び可能な１ページの図に書きましょう</a:t>
            </a:r>
            <a:br>
              <a:rPr kumimoji="1" lang="en-US" altLang="ja-JP" sz="2000" dirty="0"/>
            </a:br>
            <a:r>
              <a:rPr kumimoji="1" lang="ja-JP" altLang="en-US" sz="2000" dirty="0"/>
              <a:t>・リーンキャンパスは、ビジネスモデルのブレインストーミング・優先順位の決定・継続的学習の管理に最適なフォーマット</a:t>
            </a:r>
            <a:br>
              <a:rPr kumimoji="1" lang="en-US" altLang="ja-JP" sz="2000" dirty="0"/>
            </a:br>
            <a:r>
              <a:rPr kumimoji="1" lang="en-US" altLang="ja-JP" sz="2000" dirty="0"/>
              <a:t>(p.4)</a:t>
            </a:r>
            <a:br>
              <a:rPr kumimoji="1" lang="en-US" altLang="ja-JP" sz="2000" dirty="0"/>
            </a:br>
            <a:r>
              <a:rPr kumimoji="1" lang="ja-JP" altLang="en-US" sz="2000" dirty="0"/>
              <a:t>・ビジネスモデルは共有しよう</a:t>
            </a:r>
            <a:br>
              <a:rPr kumimoji="1" lang="en-US" altLang="ja-JP" sz="2000" dirty="0"/>
            </a:br>
            <a:r>
              <a:rPr kumimoji="1" lang="ja-JP" altLang="en-US" sz="2000" dirty="0"/>
              <a:t>・事業計画書は、だれかと共有するという目的には適していない</a:t>
            </a:r>
            <a:br>
              <a:rPr kumimoji="1" lang="en-US" altLang="ja-JP" sz="2000" dirty="0"/>
            </a:br>
            <a:r>
              <a:rPr kumimoji="1" lang="ja-JP" altLang="en-US" sz="2000" dirty="0"/>
              <a:t>・事業計画書は（どうせ間違いだと証明されるので）柔軟に対応できるべき。そのため、テストしていない仮説に基づいた６０頁の事業計画書は愚の骨頂。</a:t>
            </a:r>
            <a:br>
              <a:rPr kumimoji="1" lang="en-US" altLang="ja-JP" dirty="0"/>
            </a:br>
            <a:endParaRPr kumimoji="1" lang="ja-JP" altLang="en-US" dirty="0"/>
          </a:p>
        </p:txBody>
      </p:sp>
      <p:sp>
        <p:nvSpPr>
          <p:cNvPr id="3" name="字幕 2">
            <a:extLst>
              <a:ext uri="{FF2B5EF4-FFF2-40B4-BE49-F238E27FC236}">
                <a16:creationId xmlns:a16="http://schemas.microsoft.com/office/drawing/2014/main" id="{0D1C07C3-6378-BC90-63A2-962FB781E7C7}"/>
              </a:ext>
            </a:extLst>
          </p:cNvPr>
          <p:cNvSpPr>
            <a:spLocks noGrp="1"/>
          </p:cNvSpPr>
          <p:nvPr>
            <p:ph type="subTitle" idx="1"/>
          </p:nvPr>
        </p:nvSpPr>
        <p:spPr>
          <a:xfrm>
            <a:off x="1524000" y="5610132"/>
            <a:ext cx="9144000" cy="889280"/>
          </a:xfrm>
        </p:spPr>
        <p:txBody>
          <a:bodyPr/>
          <a:lstStyle/>
          <a:p>
            <a:r>
              <a:rPr lang="en-US" altLang="ja-JP" dirty="0"/>
              <a:t>QD</a:t>
            </a:r>
            <a:r>
              <a:rPr lang="ja-JP" altLang="en-US" dirty="0"/>
              <a:t>部</a:t>
            </a:r>
            <a:endParaRPr lang="en-US" altLang="ja-JP" dirty="0"/>
          </a:p>
          <a:p>
            <a:r>
              <a:rPr kumimoji="1" lang="ja-JP" altLang="en-US" dirty="0"/>
              <a:t>小松原　航</a:t>
            </a:r>
          </a:p>
        </p:txBody>
      </p:sp>
    </p:spTree>
    <p:extLst>
      <p:ext uri="{BB962C8B-B14F-4D97-AF65-F5344CB8AC3E}">
        <p14:creationId xmlns:p14="http://schemas.microsoft.com/office/powerpoint/2010/main" val="425623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D65E5-69F5-5283-E201-7541A10CCCD6}"/>
              </a:ext>
            </a:extLst>
          </p:cNvPr>
          <p:cNvSpPr>
            <a:spLocks noGrp="1"/>
          </p:cNvSpPr>
          <p:nvPr>
            <p:ph type="title"/>
          </p:nvPr>
        </p:nvSpPr>
        <p:spPr/>
        <p:txBody>
          <a:bodyPr/>
          <a:lstStyle/>
          <a:p>
            <a:r>
              <a:rPr kumimoji="1" lang="en-US" altLang="ja-JP" dirty="0"/>
              <a:t>UVP (</a:t>
            </a:r>
            <a:r>
              <a:rPr kumimoji="1" lang="ja-JP" altLang="en-US" dirty="0"/>
              <a:t>独自の価値提案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4D6D8DC-4E45-022A-66AE-26DF6A2993CE}"/>
              </a:ext>
            </a:extLst>
          </p:cNvPr>
          <p:cNvSpPr>
            <a:spLocks noGrp="1"/>
          </p:cNvSpPr>
          <p:nvPr>
            <p:ph idx="1"/>
          </p:nvPr>
        </p:nvSpPr>
        <p:spPr/>
        <p:txBody>
          <a:bodyPr>
            <a:normAutofit fontScale="70000" lnSpcReduction="20000"/>
          </a:bodyPr>
          <a:lstStyle/>
          <a:p>
            <a:r>
              <a:rPr kumimoji="1" lang="ja-JP" altLang="en-US" dirty="0"/>
              <a:t>定義 </a:t>
            </a:r>
            <a:r>
              <a:rPr kumimoji="1" lang="en-US" altLang="ja-JP" dirty="0"/>
              <a:t>: </a:t>
            </a:r>
            <a:r>
              <a:rPr lang="ja-JP" altLang="en-US" dirty="0"/>
              <a:t>あなたが他とは違っていて、</a:t>
            </a:r>
            <a:r>
              <a:rPr lang="ja-JP" altLang="en-US" strike="sngStrike" dirty="0"/>
              <a:t>対価を支払う</a:t>
            </a:r>
            <a:r>
              <a:rPr lang="ja-JP" altLang="en-US" dirty="0"/>
              <a:t>注目する価値がある理由</a:t>
            </a:r>
            <a:endParaRPr lang="en-US" altLang="ja-JP" dirty="0"/>
          </a:p>
          <a:p>
            <a:pPr lvl="1"/>
            <a:r>
              <a:rPr lang="ja-JP" altLang="en-US" dirty="0"/>
              <a:t>最初の戦いは販売ではなく、見込み客の注目を集めること</a:t>
            </a:r>
            <a:endParaRPr lang="en-US" altLang="ja-JP" dirty="0"/>
          </a:p>
          <a:p>
            <a:r>
              <a:rPr lang="en-US" altLang="ja-JP" dirty="0"/>
              <a:t>UVP</a:t>
            </a:r>
            <a:r>
              <a:rPr lang="ja-JP" altLang="en-US" dirty="0"/>
              <a:t>の作り方</a:t>
            </a:r>
            <a:endParaRPr lang="en-US" altLang="ja-JP" dirty="0"/>
          </a:p>
          <a:p>
            <a:pPr lvl="1"/>
            <a:r>
              <a:rPr lang="ja-JP" altLang="en-US" dirty="0"/>
              <a:t>変わったものにしましょう。ただし、その違いが重要なものに限る。</a:t>
            </a:r>
            <a:endParaRPr lang="en-US" altLang="ja-JP" dirty="0"/>
          </a:p>
          <a:p>
            <a:pPr lvl="2"/>
            <a:r>
              <a:rPr lang="ja-JP" altLang="en-US" dirty="0"/>
              <a:t>製品の差別化要因を明らかにするには、最も重要な課題から</a:t>
            </a:r>
            <a:r>
              <a:rPr lang="en-US" altLang="ja-JP" dirty="0"/>
              <a:t>UVP</a:t>
            </a:r>
            <a:r>
              <a:rPr lang="ja-JP" altLang="en-US" dirty="0"/>
              <a:t>を導き出すといいでしょう。</a:t>
            </a:r>
            <a:endParaRPr lang="en-US" altLang="ja-JP" dirty="0"/>
          </a:p>
          <a:p>
            <a:pPr lvl="1"/>
            <a:r>
              <a:rPr lang="ja-JP" altLang="en-US" dirty="0"/>
              <a:t>アーリーアダプターをターゲットにしましょう</a:t>
            </a:r>
            <a:endParaRPr lang="en-US" altLang="ja-JP" dirty="0"/>
          </a:p>
          <a:p>
            <a:pPr lvl="2"/>
            <a:r>
              <a:rPr lang="ja-JP" altLang="en-US" dirty="0"/>
              <a:t>メインの顧客に手を伸ばそうとして「中間」の顧客をターゲットにした薄っぺらなメッセージを作るマーケターが多すぎる</a:t>
            </a:r>
            <a:endParaRPr lang="en-US" altLang="ja-JP" dirty="0"/>
          </a:p>
          <a:p>
            <a:pPr lvl="2"/>
            <a:r>
              <a:rPr lang="ja-JP" altLang="en-US" dirty="0"/>
              <a:t>あなたの製品はまだメインの顧客に対応する準備が整っていない</a:t>
            </a:r>
            <a:endParaRPr lang="en-US" altLang="ja-JP" dirty="0"/>
          </a:p>
          <a:p>
            <a:pPr lvl="2"/>
            <a:r>
              <a:rPr lang="ja-JP" altLang="en-US" dirty="0"/>
              <a:t>アリーアダプターをターゲットとし、力強く明快で具体的なメッセージが必要</a:t>
            </a:r>
            <a:endParaRPr lang="en-US" altLang="ja-JP" dirty="0"/>
          </a:p>
          <a:p>
            <a:pPr lvl="1"/>
            <a:r>
              <a:rPr lang="ja-JP" altLang="en-US" dirty="0"/>
              <a:t>成功ストーリーに注目しましょう</a:t>
            </a:r>
            <a:endParaRPr lang="en-US" altLang="ja-JP" dirty="0"/>
          </a:p>
          <a:p>
            <a:pPr lvl="2"/>
            <a:r>
              <a:rPr lang="ja-JP" altLang="en-US" dirty="0"/>
              <a:t>顧客の立場で利点を理解したうえで、製品を使った後に得られる成功ストーリーに注目したもの</a:t>
            </a:r>
            <a:endParaRPr lang="en-US" altLang="ja-JP" dirty="0"/>
          </a:p>
          <a:p>
            <a:pPr lvl="2"/>
            <a:r>
              <a:rPr lang="ja-JP" altLang="en-US" dirty="0"/>
              <a:t>例 </a:t>
            </a:r>
            <a:r>
              <a:rPr lang="en-US" altLang="ja-JP" dirty="0"/>
              <a:t>: </a:t>
            </a:r>
            <a:r>
              <a:rPr lang="ja-JP" altLang="en-US" dirty="0"/>
              <a:t>履歴書の作成サービス</a:t>
            </a:r>
            <a:endParaRPr lang="en-US" altLang="ja-JP" dirty="0"/>
          </a:p>
          <a:p>
            <a:pPr lvl="3"/>
            <a:r>
              <a:rPr lang="ja-JP" altLang="en-US" dirty="0"/>
              <a:t>機能：プロがデザインしたテンプレート</a:t>
            </a:r>
            <a:endParaRPr lang="en-US" altLang="ja-JP" dirty="0"/>
          </a:p>
          <a:p>
            <a:pPr lvl="3"/>
            <a:r>
              <a:rPr lang="ja-JP" altLang="en-US" dirty="0"/>
              <a:t>利点：見栄えのいい履歴書は目立つ</a:t>
            </a:r>
            <a:endParaRPr lang="en-US" altLang="ja-JP" dirty="0"/>
          </a:p>
          <a:p>
            <a:pPr lvl="3"/>
            <a:r>
              <a:rPr lang="ja-JP" altLang="en-US" dirty="0"/>
              <a:t>成功ストーリー：念願の職に就く</a:t>
            </a:r>
            <a:endParaRPr lang="en-US" altLang="ja-JP" dirty="0"/>
          </a:p>
          <a:p>
            <a:pPr lvl="2"/>
            <a:r>
              <a:rPr lang="ja-JP" altLang="en-US" dirty="0"/>
              <a:t>効果的な</a:t>
            </a:r>
            <a:r>
              <a:rPr lang="en-US" altLang="ja-JP" dirty="0"/>
              <a:t>UVP</a:t>
            </a:r>
            <a:r>
              <a:rPr lang="ja-JP" altLang="en-US" dirty="0"/>
              <a:t>を作る公式</a:t>
            </a:r>
            <a:r>
              <a:rPr lang="en-US" altLang="ja-JP" dirty="0"/>
              <a:t>(</a:t>
            </a:r>
            <a:r>
              <a:rPr lang="ja-JP" altLang="en-US" dirty="0"/>
              <a:t>デーン・マクスウェルの公式</a:t>
            </a:r>
            <a:r>
              <a:rPr lang="en-US" altLang="ja-JP" dirty="0"/>
              <a:t>)</a:t>
            </a:r>
          </a:p>
          <a:p>
            <a:pPr lvl="3"/>
            <a:r>
              <a:rPr lang="ja-JP" altLang="en-US" dirty="0"/>
              <a:t>即効性のある明快な見出し</a:t>
            </a:r>
            <a:r>
              <a:rPr lang="en-US" altLang="ja-JP" dirty="0"/>
              <a:t>=</a:t>
            </a:r>
            <a:r>
              <a:rPr lang="ja-JP" altLang="en-US" dirty="0"/>
              <a:t>顧客が望む結果</a:t>
            </a:r>
            <a:r>
              <a:rPr lang="en-US" altLang="ja-JP" dirty="0"/>
              <a:t>(+</a:t>
            </a:r>
            <a:r>
              <a:rPr lang="ja-JP" altLang="en-US" dirty="0"/>
              <a:t>明快な期限</a:t>
            </a:r>
            <a:r>
              <a:rPr lang="en-US" altLang="ja-JP" dirty="0"/>
              <a:t>+</a:t>
            </a:r>
            <a:r>
              <a:rPr lang="ja-JP" altLang="en-US" dirty="0"/>
              <a:t>それが達成されなかった場合の代替案</a:t>
            </a:r>
            <a:r>
              <a:rPr lang="en-US" altLang="ja-JP" dirty="0"/>
              <a:t>)</a:t>
            </a:r>
          </a:p>
          <a:p>
            <a:pPr lvl="3"/>
            <a:r>
              <a:rPr lang="ja-JP" altLang="en-US" dirty="0"/>
              <a:t>例 </a:t>
            </a:r>
            <a:r>
              <a:rPr lang="en-US" altLang="ja-JP" dirty="0"/>
              <a:t>: </a:t>
            </a:r>
            <a:r>
              <a:rPr lang="ja-JP" altLang="en-US" dirty="0"/>
              <a:t>ドミノピザ「焼きたてのピザを</a:t>
            </a:r>
            <a:r>
              <a:rPr lang="en-US" altLang="ja-JP" dirty="0"/>
              <a:t>30</a:t>
            </a:r>
            <a:r>
              <a:rPr lang="ja-JP" altLang="en-US" dirty="0"/>
              <a:t>分以内にお届けできなければ無料にします」</a:t>
            </a:r>
            <a:endParaRPr lang="en-US" altLang="ja-JP" dirty="0"/>
          </a:p>
        </p:txBody>
      </p:sp>
    </p:spTree>
    <p:extLst>
      <p:ext uri="{BB962C8B-B14F-4D97-AF65-F5344CB8AC3E}">
        <p14:creationId xmlns:p14="http://schemas.microsoft.com/office/powerpoint/2010/main" val="181583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6F2E0-828D-4FE6-7BED-DF46C647AA30}"/>
              </a:ext>
            </a:extLst>
          </p:cNvPr>
          <p:cNvSpPr>
            <a:spLocks noGrp="1"/>
          </p:cNvSpPr>
          <p:nvPr>
            <p:ph type="title"/>
          </p:nvPr>
        </p:nvSpPr>
        <p:spPr/>
        <p:txBody>
          <a:bodyPr/>
          <a:lstStyle/>
          <a:p>
            <a:r>
              <a:rPr kumimoji="1" lang="en-US" altLang="ja-JP" dirty="0"/>
              <a:t>UVP</a:t>
            </a:r>
            <a:r>
              <a:rPr kumimoji="1" lang="ja-JP" altLang="en-US" dirty="0"/>
              <a:t>の作り方</a:t>
            </a:r>
            <a:r>
              <a:rPr kumimoji="1" lang="en-US" altLang="ja-JP" dirty="0"/>
              <a:t>(</a:t>
            </a:r>
            <a:r>
              <a:rPr kumimoji="1" lang="ja-JP" altLang="en-US" dirty="0"/>
              <a:t>続き</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5554B80-EC92-C54C-D3FD-7036A3213779}"/>
              </a:ext>
            </a:extLst>
          </p:cNvPr>
          <p:cNvSpPr>
            <a:spLocks noGrp="1"/>
          </p:cNvSpPr>
          <p:nvPr>
            <p:ph idx="1"/>
          </p:nvPr>
        </p:nvSpPr>
        <p:spPr/>
        <p:txBody>
          <a:bodyPr/>
          <a:lstStyle/>
          <a:p>
            <a:r>
              <a:rPr kumimoji="1" lang="ja-JP" altLang="en-US" dirty="0"/>
              <a:t>言葉をよく選んで使いましょう</a:t>
            </a:r>
            <a:endParaRPr kumimoji="1" lang="en-US" altLang="ja-JP" dirty="0"/>
          </a:p>
          <a:p>
            <a:pPr lvl="1"/>
            <a:r>
              <a:rPr lang="ja-JP" altLang="en-US" dirty="0"/>
              <a:t>例：車</a:t>
            </a:r>
            <a:endParaRPr lang="en-US" altLang="ja-JP" dirty="0"/>
          </a:p>
          <a:p>
            <a:pPr lvl="2"/>
            <a:r>
              <a:rPr kumimoji="1" lang="ja-JP" altLang="en-US" dirty="0"/>
              <a:t>パフォーマンス：</a:t>
            </a:r>
            <a:r>
              <a:rPr kumimoji="1" lang="en-US" altLang="ja-JP" dirty="0"/>
              <a:t>BMW</a:t>
            </a:r>
          </a:p>
          <a:p>
            <a:pPr lvl="2"/>
            <a:r>
              <a:rPr lang="ja-JP" altLang="en-US" dirty="0"/>
              <a:t>デザイン：アウディ</a:t>
            </a:r>
            <a:endParaRPr lang="en-US" altLang="ja-JP" dirty="0"/>
          </a:p>
          <a:p>
            <a:pPr lvl="2"/>
            <a:r>
              <a:rPr kumimoji="1" lang="ja-JP" altLang="en-US" dirty="0"/>
              <a:t>プレステージ：メルセデス</a:t>
            </a:r>
            <a:endParaRPr kumimoji="1" lang="en-US" altLang="ja-JP" dirty="0"/>
          </a:p>
          <a:p>
            <a:pPr lvl="1"/>
            <a:r>
              <a:rPr kumimoji="1" lang="ja-JP" altLang="en-US" dirty="0"/>
              <a:t>例：メガバンク</a:t>
            </a:r>
            <a:endParaRPr kumimoji="1" lang="en-US" altLang="ja-JP" dirty="0"/>
          </a:p>
          <a:p>
            <a:pPr lvl="2"/>
            <a:r>
              <a:rPr lang="ja-JP" altLang="en-US" dirty="0"/>
              <a:t>堅実・安定感：三菱</a:t>
            </a:r>
            <a:r>
              <a:rPr lang="en-US" altLang="ja-JP" dirty="0"/>
              <a:t>UFJ</a:t>
            </a:r>
          </a:p>
          <a:p>
            <a:pPr lvl="2"/>
            <a:r>
              <a:rPr kumimoji="1" lang="ja-JP" altLang="en-US" dirty="0"/>
              <a:t>先進的：三井住友</a:t>
            </a:r>
            <a:endParaRPr kumimoji="1" lang="en-US" altLang="ja-JP" dirty="0"/>
          </a:p>
          <a:p>
            <a:pPr lvl="2"/>
            <a:r>
              <a:rPr lang="ja-JP" altLang="en-US" dirty="0"/>
              <a:t>システム障害：みずほ</a:t>
            </a:r>
            <a:endParaRPr lang="en-US" altLang="ja-JP" dirty="0"/>
          </a:p>
          <a:p>
            <a:pPr lvl="1"/>
            <a:r>
              <a:rPr lang="ja-JP" altLang="en-US" dirty="0"/>
              <a:t>継続的に使用する「鍵」となる言葉を選びましょう。検索エンジン最適化のランキングを上げるようなものがいいでしょう</a:t>
            </a:r>
            <a:endParaRPr lang="en-US" altLang="ja-JP" dirty="0"/>
          </a:p>
          <a:p>
            <a:pPr lvl="1"/>
            <a:endParaRPr kumimoji="1" lang="ja-JP" altLang="en-US" dirty="0"/>
          </a:p>
        </p:txBody>
      </p:sp>
      <p:pic>
        <p:nvPicPr>
          <p:cNvPr id="5" name="図 4">
            <a:extLst>
              <a:ext uri="{FF2B5EF4-FFF2-40B4-BE49-F238E27FC236}">
                <a16:creationId xmlns:a16="http://schemas.microsoft.com/office/drawing/2014/main" id="{EE7F898E-6845-224F-3CA0-E10FE1885CAC}"/>
              </a:ext>
            </a:extLst>
          </p:cNvPr>
          <p:cNvPicPr>
            <a:picLocks noChangeAspect="1"/>
          </p:cNvPicPr>
          <p:nvPr/>
        </p:nvPicPr>
        <p:blipFill>
          <a:blip r:embed="rId2"/>
          <a:stretch>
            <a:fillRect/>
          </a:stretch>
        </p:blipFill>
        <p:spPr>
          <a:xfrm>
            <a:off x="5827059" y="2274470"/>
            <a:ext cx="6134632" cy="2309060"/>
          </a:xfrm>
          <a:prstGeom prst="rect">
            <a:avLst/>
          </a:prstGeom>
        </p:spPr>
      </p:pic>
      <p:sp>
        <p:nvSpPr>
          <p:cNvPr id="7" name="テキスト ボックス 6">
            <a:extLst>
              <a:ext uri="{FF2B5EF4-FFF2-40B4-BE49-F238E27FC236}">
                <a16:creationId xmlns:a16="http://schemas.microsoft.com/office/drawing/2014/main" id="{ADB69EB9-8CA5-1C20-5EE4-AFFC25B63969}"/>
              </a:ext>
            </a:extLst>
          </p:cNvPr>
          <p:cNvSpPr txBox="1"/>
          <p:nvPr/>
        </p:nvSpPr>
        <p:spPr>
          <a:xfrm>
            <a:off x="7380726" y="4663043"/>
            <a:ext cx="4580965" cy="369332"/>
          </a:xfrm>
          <a:prstGeom prst="rect">
            <a:avLst/>
          </a:prstGeom>
          <a:noFill/>
        </p:spPr>
        <p:txBody>
          <a:bodyPr wrap="square">
            <a:spAutoFit/>
          </a:bodyPr>
          <a:lstStyle/>
          <a:p>
            <a:r>
              <a:rPr lang="ja-JP" altLang="en-US" dirty="0"/>
              <a:t>https://bizspa.jp/post-552911/2/</a:t>
            </a:r>
          </a:p>
        </p:txBody>
      </p:sp>
    </p:spTree>
    <p:extLst>
      <p:ext uri="{BB962C8B-B14F-4D97-AF65-F5344CB8AC3E}">
        <p14:creationId xmlns:p14="http://schemas.microsoft.com/office/powerpoint/2010/main" val="101331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346DD-8CFF-B6F7-58DA-89C1D390F382}"/>
              </a:ext>
            </a:extLst>
          </p:cNvPr>
          <p:cNvSpPr>
            <a:spLocks noGrp="1"/>
          </p:cNvSpPr>
          <p:nvPr>
            <p:ph type="title"/>
          </p:nvPr>
        </p:nvSpPr>
        <p:spPr/>
        <p:txBody>
          <a:bodyPr/>
          <a:lstStyle/>
          <a:p>
            <a:r>
              <a:rPr kumimoji="1" lang="en-US" altLang="ja-JP" dirty="0"/>
              <a:t>UVP</a:t>
            </a:r>
            <a:r>
              <a:rPr kumimoji="1" lang="ja-JP" altLang="en-US" dirty="0"/>
              <a:t>の作り方</a:t>
            </a:r>
            <a:r>
              <a:rPr kumimoji="1" lang="en-US" altLang="ja-JP" dirty="0"/>
              <a:t>(</a:t>
            </a:r>
            <a:r>
              <a:rPr kumimoji="1" lang="ja-JP" altLang="en-US" dirty="0"/>
              <a:t>続き</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872EBB55-4BC3-687F-3D77-E6EC6BF31172}"/>
              </a:ext>
            </a:extLst>
          </p:cNvPr>
          <p:cNvSpPr>
            <a:spLocks noGrp="1"/>
          </p:cNvSpPr>
          <p:nvPr>
            <p:ph idx="1"/>
          </p:nvPr>
        </p:nvSpPr>
        <p:spPr/>
        <p:txBody>
          <a:bodyPr>
            <a:normAutofit lnSpcReduction="10000"/>
          </a:bodyPr>
          <a:lstStyle/>
          <a:p>
            <a:r>
              <a:rPr kumimoji="1" lang="ja-JP" altLang="en-US" dirty="0"/>
              <a:t>誰が・何を・なぜに答えましょう</a:t>
            </a:r>
            <a:endParaRPr kumimoji="1" lang="en-US" altLang="ja-JP" dirty="0"/>
          </a:p>
          <a:p>
            <a:pPr lvl="1"/>
            <a:r>
              <a:rPr lang="ja-JP" altLang="en-US" dirty="0"/>
              <a:t>最初の二つの質問</a:t>
            </a:r>
            <a:r>
              <a:rPr lang="en-US" altLang="ja-JP" dirty="0"/>
              <a:t>(</a:t>
            </a:r>
            <a:r>
              <a:rPr lang="ja-JP" altLang="en-US" dirty="0"/>
              <a:t>顧客は誰ですか？あなたの製品は何ですか？</a:t>
            </a:r>
            <a:r>
              <a:rPr lang="en-US" altLang="ja-JP" dirty="0"/>
              <a:t>)</a:t>
            </a:r>
            <a:r>
              <a:rPr lang="ja-JP" altLang="en-US" dirty="0"/>
              <a:t>に答えなければならない</a:t>
            </a:r>
            <a:endParaRPr lang="en-US" altLang="ja-JP" dirty="0"/>
          </a:p>
          <a:p>
            <a:pPr lvl="1"/>
            <a:r>
              <a:rPr kumimoji="1" lang="ja-JP" altLang="en-US" dirty="0"/>
              <a:t>なぜは文章に入れるのは難しいので小見出しに使う</a:t>
            </a:r>
            <a:endParaRPr kumimoji="1" lang="en-US" altLang="ja-JP" dirty="0"/>
          </a:p>
          <a:p>
            <a:r>
              <a:rPr lang="ja-JP" altLang="en-US" dirty="0"/>
              <a:t>例</a:t>
            </a:r>
            <a:endParaRPr lang="en-US" altLang="ja-JP" dirty="0"/>
          </a:p>
          <a:p>
            <a:pPr lvl="1"/>
            <a:r>
              <a:rPr kumimoji="1" lang="ja-JP" altLang="en-US" dirty="0"/>
              <a:t>リーンキャンパス</a:t>
            </a:r>
            <a:endParaRPr kumimoji="1" lang="en-US" altLang="ja-JP" dirty="0"/>
          </a:p>
          <a:p>
            <a:pPr lvl="2"/>
            <a:r>
              <a:rPr lang="en-US" altLang="ja-JP" dirty="0"/>
              <a:t>Spend more time building versus planning your business</a:t>
            </a:r>
          </a:p>
          <a:p>
            <a:pPr lvl="2"/>
            <a:r>
              <a:rPr kumimoji="1" lang="en-US" altLang="ja-JP" dirty="0"/>
              <a:t>The faster, more effective way to communicate your business model</a:t>
            </a:r>
          </a:p>
          <a:p>
            <a:pPr lvl="1"/>
            <a:r>
              <a:rPr lang="en-US" altLang="ja-JP" dirty="0" err="1"/>
              <a:t>USERcycle</a:t>
            </a:r>
            <a:endParaRPr lang="en-US" altLang="ja-JP" dirty="0"/>
          </a:p>
          <a:p>
            <a:pPr lvl="2"/>
            <a:r>
              <a:rPr kumimoji="1" lang="en-US" altLang="ja-JP" dirty="0"/>
              <a:t>Turn your users into passionate customers</a:t>
            </a:r>
          </a:p>
          <a:p>
            <a:pPr lvl="2"/>
            <a:r>
              <a:rPr lang="en-US" altLang="ja-JP" dirty="0"/>
              <a:t>Customer lifecycle management software</a:t>
            </a:r>
          </a:p>
          <a:p>
            <a:pPr lvl="1"/>
            <a:r>
              <a:rPr kumimoji="1" lang="ja-JP" altLang="en-US" dirty="0"/>
              <a:t>顧客となぜについて答えてる。。。？</a:t>
            </a:r>
          </a:p>
        </p:txBody>
      </p:sp>
    </p:spTree>
    <p:extLst>
      <p:ext uri="{BB962C8B-B14F-4D97-AF65-F5344CB8AC3E}">
        <p14:creationId xmlns:p14="http://schemas.microsoft.com/office/powerpoint/2010/main" val="66385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BF7B2-49F3-84F7-BBEB-F747EC37006B}"/>
              </a:ext>
            </a:extLst>
          </p:cNvPr>
          <p:cNvSpPr>
            <a:spLocks noGrp="1"/>
          </p:cNvSpPr>
          <p:nvPr>
            <p:ph type="title"/>
          </p:nvPr>
        </p:nvSpPr>
        <p:spPr/>
        <p:txBody>
          <a:bodyPr/>
          <a:lstStyle/>
          <a:p>
            <a:r>
              <a:rPr kumimoji="1" lang="en-US" altLang="ja-JP" dirty="0"/>
              <a:t>UVP</a:t>
            </a:r>
            <a:r>
              <a:rPr kumimoji="1" lang="ja-JP" altLang="en-US" dirty="0"/>
              <a:t>の作り方</a:t>
            </a:r>
            <a:r>
              <a:rPr kumimoji="1" lang="en-US" altLang="ja-JP" dirty="0"/>
              <a:t>(</a:t>
            </a:r>
            <a:r>
              <a:rPr kumimoji="1" lang="ja-JP" altLang="en-US" dirty="0"/>
              <a:t>続き</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18BA227-8C4E-0489-15E4-4DE58C8A611F}"/>
              </a:ext>
            </a:extLst>
          </p:cNvPr>
          <p:cNvSpPr>
            <a:spLocks noGrp="1"/>
          </p:cNvSpPr>
          <p:nvPr>
            <p:ph idx="1"/>
          </p:nvPr>
        </p:nvSpPr>
        <p:spPr/>
        <p:txBody>
          <a:bodyPr/>
          <a:lstStyle/>
          <a:p>
            <a:r>
              <a:rPr kumimoji="1" lang="ja-JP" altLang="en-US" dirty="0"/>
              <a:t>優れた</a:t>
            </a:r>
            <a:r>
              <a:rPr kumimoji="1" lang="en-US" altLang="ja-JP" dirty="0"/>
              <a:t>UVP</a:t>
            </a:r>
            <a:r>
              <a:rPr kumimoji="1" lang="ja-JP" altLang="en-US" dirty="0"/>
              <a:t>を調べてみましょう</a:t>
            </a:r>
            <a:endParaRPr kumimoji="1" lang="en-US" altLang="ja-JP" dirty="0"/>
          </a:p>
          <a:p>
            <a:pPr lvl="1"/>
            <a:r>
              <a:rPr lang="ja-JP" altLang="en-US" dirty="0"/>
              <a:t>自分が素晴らしいと思うブランドの</a:t>
            </a:r>
            <a:r>
              <a:rPr lang="en-US" altLang="ja-JP" dirty="0"/>
              <a:t>UVP</a:t>
            </a:r>
            <a:r>
              <a:rPr lang="ja-JP" altLang="en-US" dirty="0"/>
              <a:t>を研究するのが一番</a:t>
            </a:r>
            <a:endParaRPr lang="en-US" altLang="ja-JP" dirty="0"/>
          </a:p>
          <a:p>
            <a:pPr lvl="2"/>
            <a:r>
              <a:rPr kumimoji="1" lang="en-US" altLang="ja-JP" dirty="0"/>
              <a:t>Apple</a:t>
            </a:r>
          </a:p>
          <a:p>
            <a:pPr lvl="2"/>
            <a:r>
              <a:rPr kumimoji="1" lang="en-US" altLang="ja-JP" dirty="0"/>
              <a:t>37signals (</a:t>
            </a:r>
            <a:r>
              <a:rPr kumimoji="1" lang="ja-JP" altLang="en-US" dirty="0"/>
              <a:t>今 </a:t>
            </a:r>
            <a:r>
              <a:rPr kumimoji="1" lang="en-US" altLang="ja-JP" dirty="0"/>
              <a:t>: basecamp)</a:t>
            </a:r>
          </a:p>
          <a:p>
            <a:pPr lvl="2"/>
            <a:r>
              <a:rPr lang="en-US" altLang="ja-JP" dirty="0"/>
              <a:t>FreshBooks</a:t>
            </a:r>
            <a:endParaRPr kumimoji="1" lang="ja-JP" altLang="en-US" dirty="0"/>
          </a:p>
        </p:txBody>
      </p:sp>
      <p:pic>
        <p:nvPicPr>
          <p:cNvPr id="5" name="図 4">
            <a:extLst>
              <a:ext uri="{FF2B5EF4-FFF2-40B4-BE49-F238E27FC236}">
                <a16:creationId xmlns:a16="http://schemas.microsoft.com/office/drawing/2014/main" id="{97DF5304-AE9C-855C-F500-0FC20BD1B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210" y="2807070"/>
            <a:ext cx="3751126" cy="1499605"/>
          </a:xfrm>
          <a:prstGeom prst="rect">
            <a:avLst/>
          </a:prstGeom>
        </p:spPr>
      </p:pic>
      <p:sp>
        <p:nvSpPr>
          <p:cNvPr id="7" name="テキスト ボックス 6">
            <a:extLst>
              <a:ext uri="{FF2B5EF4-FFF2-40B4-BE49-F238E27FC236}">
                <a16:creationId xmlns:a16="http://schemas.microsoft.com/office/drawing/2014/main" id="{67EC5DD4-06D5-9A2C-26E5-F47B54FC89F9}"/>
              </a:ext>
            </a:extLst>
          </p:cNvPr>
          <p:cNvSpPr txBox="1"/>
          <p:nvPr/>
        </p:nvSpPr>
        <p:spPr>
          <a:xfrm>
            <a:off x="7790329" y="4378722"/>
            <a:ext cx="4401671" cy="369332"/>
          </a:xfrm>
          <a:prstGeom prst="rect">
            <a:avLst/>
          </a:prstGeom>
          <a:noFill/>
        </p:spPr>
        <p:txBody>
          <a:bodyPr wrap="square">
            <a:spAutoFit/>
          </a:bodyPr>
          <a:lstStyle/>
          <a:p>
            <a:r>
              <a:rPr lang="ja-JP" altLang="en-US" dirty="0"/>
              <a:t>https://www.apple.com/accessibility/</a:t>
            </a:r>
          </a:p>
        </p:txBody>
      </p:sp>
      <p:pic>
        <p:nvPicPr>
          <p:cNvPr id="11" name="図 10">
            <a:extLst>
              <a:ext uri="{FF2B5EF4-FFF2-40B4-BE49-F238E27FC236}">
                <a16:creationId xmlns:a16="http://schemas.microsoft.com/office/drawing/2014/main" id="{AFCE58D0-91F5-5341-8956-316EDC7B0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94" y="4289287"/>
            <a:ext cx="6045667" cy="917533"/>
          </a:xfrm>
          <a:prstGeom prst="rect">
            <a:avLst/>
          </a:prstGeom>
        </p:spPr>
      </p:pic>
      <p:sp>
        <p:nvSpPr>
          <p:cNvPr id="13" name="テキスト ボックス 12">
            <a:extLst>
              <a:ext uri="{FF2B5EF4-FFF2-40B4-BE49-F238E27FC236}">
                <a16:creationId xmlns:a16="http://schemas.microsoft.com/office/drawing/2014/main" id="{3BCF2466-84EB-6B42-4157-17529D23EB20}"/>
              </a:ext>
            </a:extLst>
          </p:cNvPr>
          <p:cNvSpPr txBox="1"/>
          <p:nvPr/>
        </p:nvSpPr>
        <p:spPr>
          <a:xfrm>
            <a:off x="331694" y="5341757"/>
            <a:ext cx="6096000" cy="646331"/>
          </a:xfrm>
          <a:prstGeom prst="rect">
            <a:avLst/>
          </a:prstGeom>
          <a:noFill/>
        </p:spPr>
        <p:txBody>
          <a:bodyPr wrap="square">
            <a:spAutoFit/>
          </a:bodyPr>
          <a:lstStyle/>
          <a:p>
            <a:r>
              <a:rPr lang="ja-JP" altLang="en-US" dirty="0"/>
              <a:t>https://www.wordstream.com/blog/ws/2016/04/27/value-proposition-examples</a:t>
            </a:r>
          </a:p>
        </p:txBody>
      </p:sp>
    </p:spTree>
    <p:extLst>
      <p:ext uri="{BB962C8B-B14F-4D97-AF65-F5344CB8AC3E}">
        <p14:creationId xmlns:p14="http://schemas.microsoft.com/office/powerpoint/2010/main" val="393698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C7573-2E41-777C-C320-FDFFB3F09617}"/>
              </a:ext>
            </a:extLst>
          </p:cNvPr>
          <p:cNvSpPr>
            <a:spLocks noGrp="1"/>
          </p:cNvSpPr>
          <p:nvPr>
            <p:ph type="title"/>
          </p:nvPr>
        </p:nvSpPr>
        <p:spPr/>
        <p:txBody>
          <a:bodyPr/>
          <a:lstStyle/>
          <a:p>
            <a:r>
              <a:rPr kumimoji="1" lang="en-US" altLang="ja-JP" dirty="0"/>
              <a:t>UVP</a:t>
            </a:r>
            <a:r>
              <a:rPr kumimoji="1" lang="ja-JP" altLang="en-US" dirty="0"/>
              <a:t>の作り方</a:t>
            </a:r>
            <a:r>
              <a:rPr kumimoji="1" lang="en-US" altLang="ja-JP" dirty="0"/>
              <a:t>(</a:t>
            </a:r>
            <a:r>
              <a:rPr kumimoji="1" lang="ja-JP" altLang="en-US" dirty="0"/>
              <a:t>続き</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4F99B39-D0BA-9A78-FE6A-D450A893C680}"/>
              </a:ext>
            </a:extLst>
          </p:cNvPr>
          <p:cNvSpPr>
            <a:spLocks noGrp="1"/>
          </p:cNvSpPr>
          <p:nvPr>
            <p:ph idx="1"/>
          </p:nvPr>
        </p:nvSpPr>
        <p:spPr/>
        <p:txBody>
          <a:bodyPr/>
          <a:lstStyle/>
          <a:p>
            <a:r>
              <a:rPr kumimoji="1" lang="ja-JP" altLang="en-US" dirty="0"/>
              <a:t>ハイコンセプトピッチを作る</a:t>
            </a:r>
            <a:endParaRPr kumimoji="1" lang="en-US" altLang="ja-JP" dirty="0"/>
          </a:p>
          <a:p>
            <a:pPr lvl="1"/>
            <a:r>
              <a:rPr lang="ja-JP" altLang="en-US" dirty="0"/>
              <a:t>ハイコンセプトピッチはランディングページで使うものではない</a:t>
            </a:r>
            <a:endParaRPr lang="en-US" altLang="ja-JP" dirty="0"/>
          </a:p>
          <a:p>
            <a:pPr lvl="1"/>
            <a:r>
              <a:rPr kumimoji="1" lang="ja-JP" altLang="en-US" dirty="0"/>
              <a:t>顧客</a:t>
            </a:r>
            <a:r>
              <a:rPr lang="ja-JP" altLang="en-US" dirty="0"/>
              <a:t>インタビュー</a:t>
            </a:r>
            <a:r>
              <a:rPr kumimoji="1" lang="ja-JP" altLang="en-US" dirty="0"/>
              <a:t>をした後に自分の考えを素早く伝えたり、広めたりするときに使うのが効果的</a:t>
            </a:r>
            <a:endParaRPr kumimoji="1" lang="en-US" altLang="ja-JP" dirty="0"/>
          </a:p>
          <a:p>
            <a:pPr lvl="1"/>
            <a:r>
              <a:rPr lang="ja-JP" altLang="en-US" dirty="0"/>
              <a:t>例</a:t>
            </a:r>
            <a:endParaRPr lang="en-US" altLang="ja-JP" dirty="0"/>
          </a:p>
          <a:p>
            <a:pPr lvl="2"/>
            <a:r>
              <a:rPr kumimoji="1" lang="en-US" altLang="ja-JP" dirty="0"/>
              <a:t>You</a:t>
            </a:r>
            <a:r>
              <a:rPr lang="en-US" altLang="ja-JP" dirty="0"/>
              <a:t>Tube : </a:t>
            </a:r>
            <a:r>
              <a:rPr lang="ja-JP" altLang="en-US" dirty="0"/>
              <a:t>「動画用の</a:t>
            </a:r>
            <a:r>
              <a:rPr lang="en-US" altLang="ja-JP" dirty="0"/>
              <a:t>Flicker</a:t>
            </a:r>
            <a:r>
              <a:rPr lang="ja-JP" altLang="en-US" dirty="0"/>
              <a:t>」</a:t>
            </a:r>
            <a:endParaRPr lang="en-US" altLang="ja-JP" dirty="0"/>
          </a:p>
          <a:p>
            <a:pPr lvl="3"/>
            <a:r>
              <a:rPr lang="en-US" altLang="ja-JP" dirty="0"/>
              <a:t>Flicker : </a:t>
            </a:r>
            <a:r>
              <a:rPr lang="ja-JP" altLang="en-US" dirty="0"/>
              <a:t>写真の共有を目的としたコミュニティウェブサイト</a:t>
            </a:r>
            <a:endParaRPr lang="en-US" altLang="ja-JP" dirty="0"/>
          </a:p>
          <a:p>
            <a:pPr lvl="2"/>
            <a:r>
              <a:rPr kumimoji="1" lang="ja-JP" altLang="en-US" dirty="0"/>
              <a:t>エイリアン</a:t>
            </a:r>
            <a:r>
              <a:rPr kumimoji="1" lang="en-US" altLang="ja-JP" dirty="0"/>
              <a:t>(</a:t>
            </a:r>
            <a:r>
              <a:rPr kumimoji="1" lang="ja-JP" altLang="en-US" dirty="0"/>
              <a:t>映画</a:t>
            </a:r>
            <a:r>
              <a:rPr kumimoji="1" lang="en-US" altLang="ja-JP" dirty="0"/>
              <a:t>)</a:t>
            </a:r>
            <a:r>
              <a:rPr kumimoji="1" lang="ja-JP" altLang="en-US" dirty="0"/>
              <a:t>：「宇宙のジョーズ」</a:t>
            </a:r>
            <a:endParaRPr kumimoji="1" lang="en-US" altLang="ja-JP" dirty="0"/>
          </a:p>
          <a:p>
            <a:pPr lvl="2"/>
            <a:r>
              <a:rPr lang="en-US" altLang="ja-JP" dirty="0" err="1"/>
              <a:t>Dogster</a:t>
            </a:r>
            <a:r>
              <a:rPr lang="ja-JP" altLang="en-US" dirty="0"/>
              <a:t>：「犬の</a:t>
            </a:r>
            <a:r>
              <a:rPr lang="en-US" altLang="ja-JP" dirty="0"/>
              <a:t>Friendster</a:t>
            </a:r>
            <a:r>
              <a:rPr lang="ja-JP" altLang="en-US" dirty="0"/>
              <a:t>」</a:t>
            </a:r>
            <a:endParaRPr lang="en-US" altLang="ja-JP" dirty="0"/>
          </a:p>
          <a:p>
            <a:pPr lvl="3"/>
            <a:r>
              <a:rPr kumimoji="1" lang="en-US" altLang="ja-JP" dirty="0"/>
              <a:t>Friendster : </a:t>
            </a:r>
            <a:r>
              <a:rPr kumimoji="1" lang="ja-JP" altLang="en-US" dirty="0"/>
              <a:t>オーストラリアの</a:t>
            </a:r>
            <a:r>
              <a:rPr lang="en-US" altLang="ja-JP" dirty="0"/>
              <a:t>SNS</a:t>
            </a:r>
            <a:endParaRPr kumimoji="1" lang="ja-JP" altLang="en-US" dirty="0"/>
          </a:p>
        </p:txBody>
      </p:sp>
    </p:spTree>
    <p:extLst>
      <p:ext uri="{BB962C8B-B14F-4D97-AF65-F5344CB8AC3E}">
        <p14:creationId xmlns:p14="http://schemas.microsoft.com/office/powerpoint/2010/main" val="221069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E6113191-9BF0-5E6C-1C24-A8DABE2F3882}"/>
              </a:ext>
            </a:extLst>
          </p:cNvPr>
          <p:cNvGrpSpPr/>
          <p:nvPr/>
        </p:nvGrpSpPr>
        <p:grpSpPr>
          <a:xfrm>
            <a:off x="416857" y="309281"/>
            <a:ext cx="11340358" cy="6203580"/>
            <a:chOff x="753032" y="502020"/>
            <a:chExt cx="11340358" cy="6203580"/>
          </a:xfrm>
        </p:grpSpPr>
        <p:sp>
          <p:nvSpPr>
            <p:cNvPr id="4" name="正方形/長方形 3">
              <a:extLst>
                <a:ext uri="{FF2B5EF4-FFF2-40B4-BE49-F238E27FC236}">
                  <a16:creationId xmlns:a16="http://schemas.microsoft.com/office/drawing/2014/main" id="{0C3BF745-4FBD-026F-9055-FEEECE2F285B}"/>
                </a:ext>
              </a:extLst>
            </p:cNvPr>
            <p:cNvSpPr/>
            <p:nvPr/>
          </p:nvSpPr>
          <p:spPr>
            <a:xfrm>
              <a:off x="753035" y="502023"/>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課題</a:t>
              </a:r>
              <a:endParaRPr kumimoji="1" lang="en-US" altLang="ja-JP" b="1" dirty="0">
                <a:solidFill>
                  <a:schemeClr val="tx1"/>
                </a:solidFill>
              </a:endParaRPr>
            </a:p>
            <a:p>
              <a:r>
                <a:rPr lang="ja-JP" altLang="en-US" dirty="0">
                  <a:solidFill>
                    <a:schemeClr val="tx1"/>
                  </a:solidFill>
                </a:rPr>
                <a:t>上位３つの課題</a:t>
              </a:r>
              <a:endParaRPr lang="en-US" altLang="ja-JP" dirty="0">
                <a:solidFill>
                  <a:schemeClr val="tx1"/>
                </a:solidFill>
              </a:endParaRPr>
            </a:p>
            <a:p>
              <a:endParaRPr kumimoji="1" lang="en-US" altLang="ja-JP" dirty="0">
                <a:solidFill>
                  <a:schemeClr val="tx1"/>
                </a:solidFill>
              </a:endParaRPr>
            </a:p>
            <a:p>
              <a:r>
                <a:rPr lang="ja-JP" altLang="en-US" sz="1600" dirty="0">
                  <a:solidFill>
                    <a:schemeClr val="tx1"/>
                  </a:solidFill>
                </a:rPr>
                <a:t>大量の写真や動画の共有には時間がかかる。</a:t>
              </a:r>
              <a:endParaRPr lang="en-US" altLang="ja-JP" sz="1600" dirty="0">
                <a:solidFill>
                  <a:schemeClr val="tx1"/>
                </a:solidFill>
              </a:endParaRPr>
            </a:p>
            <a:p>
              <a:r>
                <a:rPr kumimoji="1" lang="ja-JP" altLang="en-US" sz="1600" dirty="0">
                  <a:solidFill>
                    <a:schemeClr val="tx1"/>
                  </a:solidFill>
                </a:rPr>
                <a:t>子供がいると自由な時間がない。</a:t>
              </a:r>
              <a:endParaRPr kumimoji="1" lang="en-US" altLang="ja-JP" sz="1600" dirty="0">
                <a:solidFill>
                  <a:schemeClr val="tx1"/>
                </a:solidFill>
              </a:endParaRPr>
            </a:p>
            <a:p>
              <a:r>
                <a:rPr lang="ja-JP" altLang="en-US" sz="1600" dirty="0">
                  <a:solidFill>
                    <a:schemeClr val="tx1"/>
                  </a:solidFill>
                </a:rPr>
                <a:t>写真や動画に対する外部からの要求が強い。</a:t>
              </a:r>
              <a:endParaRPr lang="en-US" altLang="ja-JP" sz="1600" dirty="0">
                <a:solidFill>
                  <a:schemeClr val="tx1"/>
                </a:solidFill>
              </a:endParaRPr>
            </a:p>
            <a:p>
              <a:r>
                <a:rPr kumimoji="1" lang="ja-JP" altLang="en-US" sz="1600" dirty="0">
                  <a:solidFill>
                    <a:schemeClr val="tx1"/>
                  </a:solidFill>
                </a:rPr>
                <a:t>既存の代替品：</a:t>
              </a:r>
              <a:endParaRPr kumimoji="1" lang="en-US" altLang="ja-JP" sz="1600" dirty="0">
                <a:solidFill>
                  <a:schemeClr val="tx1"/>
                </a:solidFill>
              </a:endParaRPr>
            </a:p>
            <a:p>
              <a:r>
                <a:rPr lang="en-US" altLang="ja-JP" sz="1600" dirty="0">
                  <a:solidFill>
                    <a:schemeClr val="tx1"/>
                  </a:solidFill>
                </a:rPr>
                <a:t>Flickr Pro</a:t>
              </a:r>
            </a:p>
            <a:p>
              <a:r>
                <a:rPr lang="en-US" altLang="ja-JP" sz="1600" dirty="0">
                  <a:solidFill>
                    <a:schemeClr val="tx1"/>
                  </a:solidFill>
                </a:rPr>
                <a:t>SmugMug</a:t>
              </a:r>
            </a:p>
            <a:p>
              <a:r>
                <a:rPr lang="en-US" altLang="ja-JP" sz="1600" dirty="0">
                  <a:solidFill>
                    <a:schemeClr val="tx1"/>
                  </a:solidFill>
                </a:rPr>
                <a:t>Apple</a:t>
              </a:r>
            </a:p>
            <a:p>
              <a:r>
                <a:rPr lang="en-US" altLang="ja-JP" sz="1600" dirty="0">
                  <a:solidFill>
                    <a:schemeClr val="tx1"/>
                  </a:solidFill>
                </a:rPr>
                <a:t>MobileMe</a:t>
              </a:r>
            </a:p>
            <a:p>
              <a:r>
                <a:rPr lang="en-US" altLang="ja-JP" sz="1600" dirty="0">
                  <a:solidFill>
                    <a:schemeClr val="tx1"/>
                  </a:solidFill>
                </a:rPr>
                <a:t>Facebook</a:t>
              </a:r>
              <a:endParaRPr kumimoji="1" lang="en-US" altLang="ja-JP" dirty="0">
                <a:solidFill>
                  <a:schemeClr val="tx1"/>
                </a:solidFill>
              </a:endParaRPr>
            </a:p>
            <a:p>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2527CE7-9FB8-B6AD-19ED-22E2015A388E}"/>
                </a:ext>
              </a:extLst>
            </p:cNvPr>
            <p:cNvSpPr/>
            <p:nvPr/>
          </p:nvSpPr>
          <p:spPr>
            <a:xfrm>
              <a:off x="3021104"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ソリューション</a:t>
              </a:r>
              <a:endParaRPr kumimoji="1" lang="en-US" altLang="ja-JP" b="1" dirty="0">
                <a:solidFill>
                  <a:schemeClr val="tx1"/>
                </a:solidFill>
              </a:endParaRPr>
            </a:p>
            <a:p>
              <a:r>
                <a:rPr lang="ja-JP" altLang="en-US" dirty="0">
                  <a:solidFill>
                    <a:schemeClr val="tx1"/>
                  </a:solidFill>
                </a:rPr>
                <a:t>上位３つの機能</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0FC2AF91-E087-90A2-52B0-62DC662450E4}"/>
                </a:ext>
              </a:extLst>
            </p:cNvPr>
            <p:cNvSpPr/>
            <p:nvPr/>
          </p:nvSpPr>
          <p:spPr>
            <a:xfrm>
              <a:off x="5289177" y="502021"/>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独自の価値提案</a:t>
              </a:r>
              <a:endParaRPr kumimoji="1" lang="en-US" altLang="ja-JP" b="1" dirty="0">
                <a:solidFill>
                  <a:schemeClr val="tx1"/>
                </a:solidFill>
              </a:endParaRPr>
            </a:p>
            <a:p>
              <a:r>
                <a:rPr lang="ja-JP" altLang="en-US" dirty="0">
                  <a:solidFill>
                    <a:schemeClr val="tx1"/>
                  </a:solidFill>
                </a:rPr>
                <a:t>あなたの差別化要因と注目に値する価値を説明した単一で明確な説得力のあるメッセージ</a:t>
              </a:r>
              <a:endParaRPr lang="en-US" altLang="ja-JP" dirty="0">
                <a:solidFill>
                  <a:schemeClr val="tx1"/>
                </a:solidFill>
              </a:endParaRPr>
            </a:p>
            <a:p>
              <a:endParaRPr kumimoji="1" lang="en-US" altLang="ja-JP" dirty="0"/>
            </a:p>
            <a:p>
              <a:r>
                <a:rPr lang="ja-JP" altLang="en-US" sz="1600" dirty="0">
                  <a:solidFill>
                    <a:srgbClr val="FF0000"/>
                  </a:solidFill>
                </a:rPr>
                <a:t>あなたの写真や動画を高速に共有</a:t>
              </a:r>
              <a:endParaRPr lang="en-US" altLang="ja-JP" sz="1600" dirty="0">
                <a:solidFill>
                  <a:srgbClr val="FF0000"/>
                </a:solidFill>
              </a:endParaRPr>
            </a:p>
            <a:p>
              <a:r>
                <a:rPr kumimoji="1" lang="ja-JP" altLang="en-US" sz="1600" dirty="0">
                  <a:solidFill>
                    <a:srgbClr val="FF0000"/>
                  </a:solidFill>
                </a:rPr>
                <a:t>ハイレベルコンセプト：</a:t>
              </a:r>
              <a:endParaRPr kumimoji="1" lang="en-US" altLang="ja-JP" sz="1600" dirty="0">
                <a:solidFill>
                  <a:srgbClr val="FF0000"/>
                </a:solidFill>
              </a:endParaRPr>
            </a:p>
            <a:p>
              <a:r>
                <a:rPr lang="ja-JP" altLang="en-US" sz="1600" dirty="0">
                  <a:solidFill>
                    <a:srgbClr val="FF0000"/>
                  </a:solidFill>
                </a:rPr>
                <a:t>写真や動画をアップロード不要で共有</a:t>
              </a:r>
              <a:endParaRPr kumimoji="1" lang="en-US" altLang="ja-JP" sz="1600" dirty="0">
                <a:solidFill>
                  <a:srgbClr val="FF0000"/>
                </a:solidFill>
              </a:endParaRPr>
            </a:p>
            <a:p>
              <a:endParaRPr lang="en-US" altLang="ja-JP" dirty="0"/>
            </a:p>
            <a:p>
              <a:endParaRPr kumimoji="1" lang="ja-JP" altLang="en-US" dirty="0"/>
            </a:p>
          </p:txBody>
        </p:sp>
        <p:sp>
          <p:nvSpPr>
            <p:cNvPr id="10" name="正方形/長方形 9">
              <a:extLst>
                <a:ext uri="{FF2B5EF4-FFF2-40B4-BE49-F238E27FC236}">
                  <a16:creationId xmlns:a16="http://schemas.microsoft.com/office/drawing/2014/main" id="{1AAA217C-CEFE-01FB-2587-B04E8B418FE4}"/>
                </a:ext>
              </a:extLst>
            </p:cNvPr>
            <p:cNvSpPr/>
            <p:nvPr/>
          </p:nvSpPr>
          <p:spPr>
            <a:xfrm>
              <a:off x="9825319" y="502020"/>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顧客セグメント</a:t>
              </a:r>
              <a:endParaRPr kumimoji="1" lang="en-US" altLang="ja-JP" b="1" dirty="0">
                <a:solidFill>
                  <a:schemeClr val="tx1"/>
                </a:solidFill>
              </a:endParaRPr>
            </a:p>
            <a:p>
              <a:r>
                <a:rPr lang="ja-JP" altLang="en-US" dirty="0">
                  <a:solidFill>
                    <a:schemeClr val="tx1"/>
                  </a:solidFill>
                </a:rPr>
                <a:t>ターゲットにする顧客</a:t>
              </a:r>
              <a:endParaRPr lang="en-US" altLang="ja-JP" dirty="0">
                <a:solidFill>
                  <a:schemeClr val="tx1"/>
                </a:solidFill>
              </a:endParaRPr>
            </a:p>
            <a:p>
              <a:endParaRPr kumimoji="1" lang="en-US" altLang="ja-JP" dirty="0">
                <a:solidFill>
                  <a:schemeClr val="tx1"/>
                </a:solidFill>
              </a:endParaRPr>
            </a:p>
            <a:p>
              <a:r>
                <a:rPr lang="ja-JP" altLang="en-US" sz="1600" dirty="0">
                  <a:solidFill>
                    <a:schemeClr val="tx1"/>
                  </a:solidFill>
                </a:rPr>
                <a:t>親御さん</a:t>
              </a:r>
              <a:r>
                <a:rPr lang="en-US" altLang="ja-JP" sz="1600" dirty="0">
                  <a:solidFill>
                    <a:schemeClr val="tx1"/>
                  </a:solidFill>
                </a:rPr>
                <a:t>(</a:t>
              </a:r>
              <a:r>
                <a:rPr lang="ja-JP" altLang="en-US" sz="1600" dirty="0">
                  <a:solidFill>
                    <a:schemeClr val="tx1"/>
                  </a:solidFill>
                </a:rPr>
                <a:t>作成者</a:t>
              </a:r>
              <a:r>
                <a:rPr lang="en-US" altLang="ja-JP" sz="1600" dirty="0">
                  <a:solidFill>
                    <a:schemeClr val="tx1"/>
                  </a:solidFill>
                </a:rPr>
                <a:t>)</a:t>
              </a:r>
            </a:p>
            <a:p>
              <a:r>
                <a:rPr kumimoji="1" lang="ja-JP" altLang="en-US" sz="1600" dirty="0">
                  <a:solidFill>
                    <a:schemeClr val="tx1"/>
                  </a:solidFill>
                </a:rPr>
                <a:t>親戚や友達</a:t>
              </a:r>
              <a:r>
                <a:rPr kumimoji="1" lang="en-US" altLang="ja-JP" sz="1600" dirty="0">
                  <a:solidFill>
                    <a:schemeClr val="tx1"/>
                  </a:solidFill>
                </a:rPr>
                <a:t>(</a:t>
              </a:r>
              <a:r>
                <a:rPr kumimoji="1" lang="ja-JP" altLang="en-US" sz="1600" dirty="0">
                  <a:solidFill>
                    <a:schemeClr val="tx1"/>
                  </a:solidFill>
                </a:rPr>
                <a:t>閲覧者</a:t>
              </a:r>
              <a:r>
                <a:rPr kumimoji="1" lang="en-US" altLang="ja-JP" sz="1600" dirty="0">
                  <a:solidFill>
                    <a:schemeClr val="tx1"/>
                  </a:solidFill>
                </a:rPr>
                <a:t>)</a:t>
              </a:r>
            </a:p>
            <a:p>
              <a:r>
                <a:rPr lang="ja-JP" altLang="en-US" sz="1600" dirty="0">
                  <a:solidFill>
                    <a:schemeClr val="tx1"/>
                  </a:solidFill>
                </a:rPr>
                <a:t>アーリーアダプター：</a:t>
              </a:r>
              <a:endParaRPr lang="en-US" altLang="ja-JP" sz="1600" dirty="0">
                <a:solidFill>
                  <a:schemeClr val="tx1"/>
                </a:solidFill>
              </a:endParaRPr>
            </a:p>
            <a:p>
              <a:r>
                <a:rPr kumimoji="1" lang="ja-JP" altLang="en-US" sz="1600" dirty="0">
                  <a:solidFill>
                    <a:schemeClr val="tx1"/>
                  </a:solidFill>
                </a:rPr>
                <a:t>幼い子供を持つ親御さん</a:t>
              </a:r>
              <a:endParaRPr kumimoji="1" lang="en-US" altLang="ja-JP" sz="1600"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CCA2269F-33B6-E774-FEB0-E6FE77F6F93B}"/>
                </a:ext>
              </a:extLst>
            </p:cNvPr>
            <p:cNvSpPr/>
            <p:nvPr/>
          </p:nvSpPr>
          <p:spPr>
            <a:xfrm>
              <a:off x="3021105" y="2563902"/>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主要指標</a:t>
              </a:r>
              <a:endParaRPr kumimoji="1" lang="en-US" altLang="ja-JP" b="1" dirty="0">
                <a:solidFill>
                  <a:schemeClr val="tx1"/>
                </a:solidFill>
              </a:endParaRPr>
            </a:p>
            <a:p>
              <a:r>
                <a:rPr lang="ja-JP" altLang="en-US" dirty="0">
                  <a:solidFill>
                    <a:schemeClr val="tx1"/>
                  </a:solidFill>
                </a:rPr>
                <a:t>計測する主要活動</a:t>
              </a: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359B42FB-7463-4937-4F76-F1B0AC73CBE8}"/>
                </a:ext>
              </a:extLst>
            </p:cNvPr>
            <p:cNvSpPr/>
            <p:nvPr/>
          </p:nvSpPr>
          <p:spPr>
            <a:xfrm>
              <a:off x="7557247"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圧倒的な優位性</a:t>
              </a:r>
              <a:endParaRPr kumimoji="1" lang="en-US" altLang="ja-JP" b="1" dirty="0">
                <a:solidFill>
                  <a:schemeClr val="tx1"/>
                </a:solidFill>
              </a:endParaRPr>
            </a:p>
            <a:p>
              <a:r>
                <a:rPr lang="ja-JP" altLang="en-US" dirty="0">
                  <a:solidFill>
                    <a:schemeClr val="tx1"/>
                  </a:solidFill>
                </a:rPr>
                <a:t>簡単にコピーや購入ができないもの</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0323717F-CB1A-6610-88EE-99ADE20D8E86}"/>
                </a:ext>
              </a:extLst>
            </p:cNvPr>
            <p:cNvSpPr/>
            <p:nvPr/>
          </p:nvSpPr>
          <p:spPr>
            <a:xfrm>
              <a:off x="7557246" y="2563899"/>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チャネル</a:t>
              </a:r>
              <a:endParaRPr kumimoji="1" lang="en-US" altLang="ja-JP" b="1" dirty="0">
                <a:solidFill>
                  <a:schemeClr val="tx1"/>
                </a:solidFill>
              </a:endParaRPr>
            </a:p>
            <a:p>
              <a:r>
                <a:rPr lang="ja-JP" altLang="en-US" dirty="0">
                  <a:solidFill>
                    <a:schemeClr val="tx1"/>
                  </a:solidFill>
                </a:rPr>
                <a:t>顧客への経路</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934685F5-49A4-D95A-8BD7-C3D191236C9B}"/>
                </a:ext>
              </a:extLst>
            </p:cNvPr>
            <p:cNvSpPr/>
            <p:nvPr/>
          </p:nvSpPr>
          <p:spPr>
            <a:xfrm>
              <a:off x="753032" y="4733359"/>
              <a:ext cx="5656733"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コスト構造</a:t>
              </a:r>
              <a:endParaRPr kumimoji="1" lang="en-US" altLang="ja-JP" b="1" dirty="0">
                <a:solidFill>
                  <a:schemeClr val="tx1"/>
                </a:solidFill>
              </a:endParaRPr>
            </a:p>
            <a:p>
              <a:r>
                <a:rPr lang="ja-JP" altLang="en-US" dirty="0">
                  <a:solidFill>
                    <a:schemeClr val="tx1"/>
                  </a:solidFill>
                </a:rPr>
                <a:t>顧客獲得コスト</a:t>
              </a:r>
              <a:endParaRPr lang="en-US" altLang="ja-JP" dirty="0">
                <a:solidFill>
                  <a:schemeClr val="tx1"/>
                </a:solidFill>
              </a:endParaRPr>
            </a:p>
            <a:p>
              <a:r>
                <a:rPr kumimoji="1" lang="ja-JP" altLang="en-US" dirty="0">
                  <a:solidFill>
                    <a:schemeClr val="tx1"/>
                  </a:solidFill>
                </a:rPr>
                <a:t>流通コスト</a:t>
              </a:r>
              <a:endParaRPr kumimoji="1" lang="en-US" altLang="ja-JP" dirty="0">
                <a:solidFill>
                  <a:schemeClr val="tx1"/>
                </a:solidFill>
              </a:endParaRPr>
            </a:p>
            <a:p>
              <a:r>
                <a:rPr lang="ja-JP" altLang="en-US" dirty="0">
                  <a:solidFill>
                    <a:schemeClr val="tx1"/>
                  </a:solidFill>
                </a:rPr>
                <a:t>ホスティングコスト</a:t>
              </a:r>
              <a:endParaRPr lang="en-US" altLang="ja-JP" dirty="0">
                <a:solidFill>
                  <a:schemeClr val="tx1"/>
                </a:solidFill>
              </a:endParaRPr>
            </a:p>
            <a:p>
              <a:r>
                <a:rPr kumimoji="1" lang="ja-JP" altLang="en-US" dirty="0">
                  <a:solidFill>
                    <a:schemeClr val="tx1"/>
                  </a:solidFill>
                </a:rPr>
                <a:t>人件費など</a:t>
              </a:r>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70033E08-39F7-986E-E643-03F7B52EBDAB}"/>
                </a:ext>
              </a:extLst>
            </p:cNvPr>
            <p:cNvSpPr/>
            <p:nvPr/>
          </p:nvSpPr>
          <p:spPr>
            <a:xfrm>
              <a:off x="6423212" y="4733358"/>
              <a:ext cx="5670178"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収益の流れ</a:t>
              </a:r>
              <a:endParaRPr kumimoji="1" lang="en-US" altLang="ja-JP" b="1" dirty="0">
                <a:solidFill>
                  <a:schemeClr val="tx1"/>
                </a:solidFill>
              </a:endParaRPr>
            </a:p>
            <a:p>
              <a:r>
                <a:rPr lang="ja-JP" altLang="en-US" dirty="0">
                  <a:solidFill>
                    <a:schemeClr val="tx1"/>
                  </a:solidFill>
                </a:rPr>
                <a:t>収益モデル</a:t>
              </a:r>
              <a:endParaRPr lang="en-US" altLang="ja-JP" dirty="0">
                <a:solidFill>
                  <a:schemeClr val="tx1"/>
                </a:solidFill>
              </a:endParaRPr>
            </a:p>
            <a:p>
              <a:r>
                <a:rPr kumimoji="1" lang="ja-JP" altLang="en-US" dirty="0">
                  <a:solidFill>
                    <a:schemeClr val="tx1"/>
                  </a:solidFill>
                </a:rPr>
                <a:t>顧客生涯価値</a:t>
              </a:r>
              <a:endParaRPr kumimoji="1" lang="en-US" altLang="ja-JP" dirty="0">
                <a:solidFill>
                  <a:schemeClr val="tx1"/>
                </a:solidFill>
              </a:endParaRPr>
            </a:p>
            <a:p>
              <a:r>
                <a:rPr lang="ja-JP" altLang="en-US" dirty="0">
                  <a:solidFill>
                    <a:schemeClr val="tx1"/>
                  </a:solidFill>
                </a:rPr>
                <a:t>収益</a:t>
              </a:r>
              <a:endParaRPr lang="en-US" altLang="ja-JP" dirty="0">
                <a:solidFill>
                  <a:schemeClr val="tx1"/>
                </a:solidFill>
              </a:endParaRPr>
            </a:p>
            <a:p>
              <a:r>
                <a:rPr kumimoji="1" lang="ja-JP" altLang="en-US" dirty="0">
                  <a:solidFill>
                    <a:schemeClr val="tx1"/>
                  </a:solidFill>
                </a:rPr>
                <a:t>粗利益</a:t>
              </a:r>
              <a:endParaRPr kumimoji="1" lang="en-US" altLang="ja-JP" dirty="0">
                <a:solidFill>
                  <a:schemeClr val="tx1"/>
                </a:solidFill>
              </a:endParaRPr>
            </a:p>
            <a:p>
              <a:pPr algn="ctr"/>
              <a:endParaRPr lang="en-US" altLang="ja-JP" dirty="0"/>
            </a:p>
            <a:p>
              <a:pPr algn="ctr"/>
              <a:endParaRPr kumimoji="1" lang="ja-JP" altLang="en-US" dirty="0"/>
            </a:p>
          </p:txBody>
        </p:sp>
      </p:grpSp>
      <p:sp>
        <p:nvSpPr>
          <p:cNvPr id="19" name="テキスト ボックス 18">
            <a:extLst>
              <a:ext uri="{FF2B5EF4-FFF2-40B4-BE49-F238E27FC236}">
                <a16:creationId xmlns:a16="http://schemas.microsoft.com/office/drawing/2014/main" id="{7F2E5475-520B-E80F-0250-6AC7ABBBA8E9}"/>
              </a:ext>
            </a:extLst>
          </p:cNvPr>
          <p:cNvSpPr txBox="1"/>
          <p:nvPr/>
        </p:nvSpPr>
        <p:spPr>
          <a:xfrm>
            <a:off x="3121958" y="1069476"/>
            <a:ext cx="1420908" cy="1446550"/>
          </a:xfrm>
          <a:prstGeom prst="rect">
            <a:avLst/>
          </a:prstGeom>
          <a:noFill/>
        </p:spPr>
        <p:txBody>
          <a:bodyPr wrap="square" rtlCol="0">
            <a:spAutoFit/>
          </a:bodyPr>
          <a:lstStyle/>
          <a:p>
            <a:r>
              <a:rPr lang="ja-JP" altLang="en-US" sz="8800" dirty="0"/>
              <a:t>４</a:t>
            </a:r>
            <a:endParaRPr kumimoji="1" lang="ja-JP" altLang="en-US" sz="8800" dirty="0"/>
          </a:p>
        </p:txBody>
      </p:sp>
      <p:sp>
        <p:nvSpPr>
          <p:cNvPr id="20" name="テキスト ボックス 19">
            <a:extLst>
              <a:ext uri="{FF2B5EF4-FFF2-40B4-BE49-F238E27FC236}">
                <a16:creationId xmlns:a16="http://schemas.microsoft.com/office/drawing/2014/main" id="{EA8BA66F-7644-2007-FAF2-01B24151C9D2}"/>
              </a:ext>
            </a:extLst>
          </p:cNvPr>
          <p:cNvSpPr txBox="1"/>
          <p:nvPr/>
        </p:nvSpPr>
        <p:spPr>
          <a:xfrm>
            <a:off x="7562849" y="3094071"/>
            <a:ext cx="1420908" cy="1446550"/>
          </a:xfrm>
          <a:prstGeom prst="rect">
            <a:avLst/>
          </a:prstGeom>
          <a:noFill/>
        </p:spPr>
        <p:txBody>
          <a:bodyPr wrap="square" rtlCol="0">
            <a:spAutoFit/>
          </a:bodyPr>
          <a:lstStyle/>
          <a:p>
            <a:r>
              <a:rPr lang="ja-JP" altLang="en-US" sz="8800" dirty="0"/>
              <a:t>５</a:t>
            </a:r>
            <a:endParaRPr kumimoji="1" lang="ja-JP" altLang="en-US" sz="8800" dirty="0"/>
          </a:p>
        </p:txBody>
      </p:sp>
      <p:sp>
        <p:nvSpPr>
          <p:cNvPr id="21" name="テキスト ボックス 20">
            <a:extLst>
              <a:ext uri="{FF2B5EF4-FFF2-40B4-BE49-F238E27FC236}">
                <a16:creationId xmlns:a16="http://schemas.microsoft.com/office/drawing/2014/main" id="{782C24F0-93AE-5FF6-F44D-B2A6DBD2617F}"/>
              </a:ext>
            </a:extLst>
          </p:cNvPr>
          <p:cNvSpPr txBox="1"/>
          <p:nvPr/>
        </p:nvSpPr>
        <p:spPr>
          <a:xfrm>
            <a:off x="8505261" y="4876608"/>
            <a:ext cx="1420908" cy="1446550"/>
          </a:xfrm>
          <a:prstGeom prst="rect">
            <a:avLst/>
          </a:prstGeom>
          <a:noFill/>
        </p:spPr>
        <p:txBody>
          <a:bodyPr wrap="square" rtlCol="0">
            <a:spAutoFit/>
          </a:bodyPr>
          <a:lstStyle/>
          <a:p>
            <a:r>
              <a:rPr lang="ja-JP" altLang="en-US" sz="8800" dirty="0"/>
              <a:t>６</a:t>
            </a:r>
            <a:endParaRPr kumimoji="1" lang="ja-JP" altLang="en-US" sz="8800" dirty="0"/>
          </a:p>
        </p:txBody>
      </p:sp>
      <p:sp>
        <p:nvSpPr>
          <p:cNvPr id="22" name="テキスト ボックス 21">
            <a:extLst>
              <a:ext uri="{FF2B5EF4-FFF2-40B4-BE49-F238E27FC236}">
                <a16:creationId xmlns:a16="http://schemas.microsoft.com/office/drawing/2014/main" id="{9AE1D721-47E1-55BF-8E5B-CB086E99D850}"/>
              </a:ext>
            </a:extLst>
          </p:cNvPr>
          <p:cNvSpPr txBox="1"/>
          <p:nvPr/>
        </p:nvSpPr>
        <p:spPr>
          <a:xfrm>
            <a:off x="3061444" y="4928968"/>
            <a:ext cx="1420908" cy="1446550"/>
          </a:xfrm>
          <a:prstGeom prst="rect">
            <a:avLst/>
          </a:prstGeom>
          <a:noFill/>
        </p:spPr>
        <p:txBody>
          <a:bodyPr wrap="square" rtlCol="0">
            <a:spAutoFit/>
          </a:bodyPr>
          <a:lstStyle/>
          <a:p>
            <a:r>
              <a:rPr lang="ja-JP" altLang="en-US" sz="8800" dirty="0"/>
              <a:t>７</a:t>
            </a:r>
            <a:endParaRPr kumimoji="1" lang="en-US" altLang="ja-JP" sz="8800" dirty="0"/>
          </a:p>
        </p:txBody>
      </p:sp>
      <p:sp>
        <p:nvSpPr>
          <p:cNvPr id="23" name="テキスト ボックス 22">
            <a:extLst>
              <a:ext uri="{FF2B5EF4-FFF2-40B4-BE49-F238E27FC236}">
                <a16:creationId xmlns:a16="http://schemas.microsoft.com/office/drawing/2014/main" id="{FE3B11D4-6C1B-C405-A0B1-3A539256495C}"/>
              </a:ext>
            </a:extLst>
          </p:cNvPr>
          <p:cNvSpPr txBox="1"/>
          <p:nvPr/>
        </p:nvSpPr>
        <p:spPr>
          <a:xfrm>
            <a:off x="3151091" y="2986491"/>
            <a:ext cx="1420908" cy="1446550"/>
          </a:xfrm>
          <a:prstGeom prst="rect">
            <a:avLst/>
          </a:prstGeom>
          <a:noFill/>
        </p:spPr>
        <p:txBody>
          <a:bodyPr wrap="square" rtlCol="0">
            <a:spAutoFit/>
          </a:bodyPr>
          <a:lstStyle/>
          <a:p>
            <a:r>
              <a:rPr lang="ja-JP" altLang="en-US" sz="8800" dirty="0"/>
              <a:t>８</a:t>
            </a:r>
            <a:endParaRPr kumimoji="1" lang="ja-JP" altLang="en-US" sz="8800" dirty="0"/>
          </a:p>
        </p:txBody>
      </p:sp>
      <p:sp>
        <p:nvSpPr>
          <p:cNvPr id="24" name="テキスト ボックス 23">
            <a:extLst>
              <a:ext uri="{FF2B5EF4-FFF2-40B4-BE49-F238E27FC236}">
                <a16:creationId xmlns:a16="http://schemas.microsoft.com/office/drawing/2014/main" id="{930ECF27-47BC-03C3-AA41-899BCCAAEEA3}"/>
              </a:ext>
            </a:extLst>
          </p:cNvPr>
          <p:cNvSpPr txBox="1"/>
          <p:nvPr/>
        </p:nvSpPr>
        <p:spPr>
          <a:xfrm>
            <a:off x="7501218" y="1147103"/>
            <a:ext cx="1420908" cy="1446550"/>
          </a:xfrm>
          <a:prstGeom prst="rect">
            <a:avLst/>
          </a:prstGeom>
          <a:noFill/>
        </p:spPr>
        <p:txBody>
          <a:bodyPr wrap="square" rtlCol="0">
            <a:spAutoFit/>
          </a:bodyPr>
          <a:lstStyle/>
          <a:p>
            <a:r>
              <a:rPr lang="ja-JP" altLang="en-US" sz="8800" dirty="0"/>
              <a:t>９</a:t>
            </a:r>
            <a:endParaRPr kumimoji="1" lang="ja-JP" altLang="en-US" sz="8800" dirty="0"/>
          </a:p>
        </p:txBody>
      </p:sp>
      <p:sp>
        <p:nvSpPr>
          <p:cNvPr id="2" name="正方形/長方形 1">
            <a:extLst>
              <a:ext uri="{FF2B5EF4-FFF2-40B4-BE49-F238E27FC236}">
                <a16:creationId xmlns:a16="http://schemas.microsoft.com/office/drawing/2014/main" id="{B7501FDB-A54F-D507-A2B2-F4A8FDF12A2A}"/>
              </a:ext>
            </a:extLst>
          </p:cNvPr>
          <p:cNvSpPr/>
          <p:nvPr/>
        </p:nvSpPr>
        <p:spPr>
          <a:xfrm>
            <a:off x="6947644" y="3402098"/>
            <a:ext cx="4536142" cy="2061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既存の代替品がわかったので、</a:t>
            </a:r>
            <a:r>
              <a:rPr kumimoji="1" lang="en-US" altLang="ja-JP" dirty="0"/>
              <a:t>UVP</a:t>
            </a:r>
            <a:r>
              <a:rPr kumimoji="1" lang="ja-JP" altLang="en-US" dirty="0"/>
              <a:t>の重要な差別化要因には高速化を選ぶ。</a:t>
            </a:r>
            <a:endParaRPr kumimoji="1" lang="en-US" altLang="ja-JP" dirty="0"/>
          </a:p>
          <a:p>
            <a:pPr algn="ctr"/>
            <a:r>
              <a:rPr lang="ja-JP" altLang="en-US" dirty="0"/>
              <a:t>キーワードにはアップロード不要。</a:t>
            </a:r>
            <a:endParaRPr lang="en-US" altLang="ja-JP" dirty="0"/>
          </a:p>
          <a:p>
            <a:pPr algn="ctr"/>
            <a:r>
              <a:rPr kumimoji="1" lang="ja-JP" altLang="en-US" dirty="0"/>
              <a:t>この</a:t>
            </a:r>
            <a:r>
              <a:rPr kumimoji="1" lang="en-US" altLang="ja-JP" dirty="0"/>
              <a:t>UVP</a:t>
            </a:r>
            <a:r>
              <a:rPr kumimoji="1" lang="ja-JP" altLang="en-US" dirty="0"/>
              <a:t>は顧客インタービューの後で大きく進化する</a:t>
            </a:r>
          </a:p>
        </p:txBody>
      </p:sp>
    </p:spTree>
    <p:extLst>
      <p:ext uri="{BB962C8B-B14F-4D97-AF65-F5344CB8AC3E}">
        <p14:creationId xmlns:p14="http://schemas.microsoft.com/office/powerpoint/2010/main" val="3425222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E6113191-9BF0-5E6C-1C24-A8DABE2F3882}"/>
              </a:ext>
            </a:extLst>
          </p:cNvPr>
          <p:cNvGrpSpPr/>
          <p:nvPr/>
        </p:nvGrpSpPr>
        <p:grpSpPr>
          <a:xfrm>
            <a:off x="416857" y="309281"/>
            <a:ext cx="11340358" cy="6203580"/>
            <a:chOff x="753032" y="502020"/>
            <a:chExt cx="11340358" cy="6203580"/>
          </a:xfrm>
        </p:grpSpPr>
        <p:sp>
          <p:nvSpPr>
            <p:cNvPr id="4" name="正方形/長方形 3">
              <a:extLst>
                <a:ext uri="{FF2B5EF4-FFF2-40B4-BE49-F238E27FC236}">
                  <a16:creationId xmlns:a16="http://schemas.microsoft.com/office/drawing/2014/main" id="{0C3BF745-4FBD-026F-9055-FEEECE2F285B}"/>
                </a:ext>
              </a:extLst>
            </p:cNvPr>
            <p:cNvSpPr/>
            <p:nvPr/>
          </p:nvSpPr>
          <p:spPr>
            <a:xfrm>
              <a:off x="753035" y="502023"/>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課題</a:t>
              </a:r>
              <a:endParaRPr kumimoji="1" lang="en-US" altLang="ja-JP" b="1" dirty="0">
                <a:solidFill>
                  <a:schemeClr val="tx1"/>
                </a:solidFill>
              </a:endParaRPr>
            </a:p>
            <a:p>
              <a:r>
                <a:rPr lang="ja-JP" altLang="en-US" dirty="0">
                  <a:solidFill>
                    <a:schemeClr val="tx1"/>
                  </a:solidFill>
                </a:rPr>
                <a:t>上位３つの課題</a:t>
              </a:r>
              <a:endParaRPr lang="en-US" altLang="ja-JP" dirty="0">
                <a:solidFill>
                  <a:schemeClr val="tx1"/>
                </a:solidFill>
              </a:endParaRPr>
            </a:p>
            <a:p>
              <a:endParaRPr kumimoji="1" lang="en-US" altLang="ja-JP" dirty="0">
                <a:solidFill>
                  <a:schemeClr val="tx1"/>
                </a:solidFill>
              </a:endParaRPr>
            </a:p>
            <a:p>
              <a:r>
                <a:rPr lang="ja-JP" altLang="en-US" sz="1600" dirty="0">
                  <a:solidFill>
                    <a:schemeClr val="tx1"/>
                  </a:solidFill>
                </a:rPr>
                <a:t>大量の写真や動画の共有には時間がかかる。</a:t>
              </a:r>
              <a:endParaRPr lang="en-US" altLang="ja-JP" sz="1600" dirty="0">
                <a:solidFill>
                  <a:schemeClr val="tx1"/>
                </a:solidFill>
              </a:endParaRPr>
            </a:p>
            <a:p>
              <a:r>
                <a:rPr kumimoji="1" lang="ja-JP" altLang="en-US" sz="1600" dirty="0">
                  <a:solidFill>
                    <a:schemeClr val="tx1"/>
                  </a:solidFill>
                </a:rPr>
                <a:t>子供がいると自由な時間がない。</a:t>
              </a:r>
              <a:endParaRPr kumimoji="1" lang="en-US" altLang="ja-JP" sz="1600" dirty="0">
                <a:solidFill>
                  <a:schemeClr val="tx1"/>
                </a:solidFill>
              </a:endParaRPr>
            </a:p>
            <a:p>
              <a:r>
                <a:rPr lang="ja-JP" altLang="en-US" sz="1600" dirty="0">
                  <a:solidFill>
                    <a:schemeClr val="tx1"/>
                  </a:solidFill>
                </a:rPr>
                <a:t>写真や動画に対する外部からの要求が強い。</a:t>
              </a:r>
              <a:endParaRPr lang="en-US" altLang="ja-JP" sz="1600" dirty="0">
                <a:solidFill>
                  <a:schemeClr val="tx1"/>
                </a:solidFill>
              </a:endParaRPr>
            </a:p>
            <a:p>
              <a:r>
                <a:rPr kumimoji="1" lang="ja-JP" altLang="en-US" sz="1600" dirty="0">
                  <a:solidFill>
                    <a:schemeClr val="tx1"/>
                  </a:solidFill>
                </a:rPr>
                <a:t>既存の代替品：</a:t>
              </a:r>
              <a:endParaRPr kumimoji="1" lang="en-US" altLang="ja-JP" sz="1600" dirty="0">
                <a:solidFill>
                  <a:schemeClr val="tx1"/>
                </a:solidFill>
              </a:endParaRPr>
            </a:p>
            <a:p>
              <a:r>
                <a:rPr lang="en-US" altLang="ja-JP" sz="1600" dirty="0">
                  <a:solidFill>
                    <a:schemeClr val="tx1"/>
                  </a:solidFill>
                </a:rPr>
                <a:t>Flickr Pro</a:t>
              </a:r>
            </a:p>
            <a:p>
              <a:r>
                <a:rPr lang="en-US" altLang="ja-JP" sz="1600" dirty="0">
                  <a:solidFill>
                    <a:schemeClr val="tx1"/>
                  </a:solidFill>
                </a:rPr>
                <a:t>SmugMug</a:t>
              </a:r>
            </a:p>
            <a:p>
              <a:r>
                <a:rPr lang="en-US" altLang="ja-JP" sz="1600" dirty="0">
                  <a:solidFill>
                    <a:schemeClr val="tx1"/>
                  </a:solidFill>
                </a:rPr>
                <a:t>Apple</a:t>
              </a:r>
            </a:p>
            <a:p>
              <a:r>
                <a:rPr lang="en-US" altLang="ja-JP" sz="1600" dirty="0">
                  <a:solidFill>
                    <a:schemeClr val="tx1"/>
                  </a:solidFill>
                </a:rPr>
                <a:t>MobileMe</a:t>
              </a:r>
            </a:p>
            <a:p>
              <a:r>
                <a:rPr lang="en-US" altLang="ja-JP" sz="1600" dirty="0">
                  <a:solidFill>
                    <a:schemeClr val="tx1"/>
                  </a:solidFill>
                </a:rPr>
                <a:t>Facebook</a:t>
              </a:r>
              <a:endParaRPr kumimoji="1" lang="en-US" altLang="ja-JP" dirty="0">
                <a:solidFill>
                  <a:schemeClr val="tx1"/>
                </a:solidFill>
              </a:endParaRPr>
            </a:p>
            <a:p>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2527CE7-9FB8-B6AD-19ED-22E2015A388E}"/>
                </a:ext>
              </a:extLst>
            </p:cNvPr>
            <p:cNvSpPr/>
            <p:nvPr/>
          </p:nvSpPr>
          <p:spPr>
            <a:xfrm>
              <a:off x="3021104"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ソリューション</a:t>
              </a:r>
              <a:endParaRPr kumimoji="1" lang="en-US" altLang="ja-JP" b="1" dirty="0">
                <a:solidFill>
                  <a:schemeClr val="tx1"/>
                </a:solidFill>
              </a:endParaRPr>
            </a:p>
            <a:p>
              <a:r>
                <a:rPr lang="ja-JP" altLang="en-US" dirty="0">
                  <a:solidFill>
                    <a:schemeClr val="tx1"/>
                  </a:solidFill>
                </a:rPr>
                <a:t>上位３つの機能</a:t>
              </a:r>
              <a:endParaRPr kumimoji="1" lang="en-US" altLang="ja-JP" dirty="0">
                <a:solidFill>
                  <a:schemeClr val="tx1"/>
                </a:solidFill>
              </a:endParaRPr>
            </a:p>
            <a:p>
              <a:r>
                <a:rPr lang="ja-JP" altLang="en-US" sz="1600" dirty="0">
                  <a:solidFill>
                    <a:srgbClr val="FF0000"/>
                  </a:solidFill>
                </a:rPr>
                <a:t>高速でアップロード不要の共有</a:t>
              </a:r>
              <a:endParaRPr lang="en-US" altLang="ja-JP" sz="1600" dirty="0">
                <a:solidFill>
                  <a:srgbClr val="FF0000"/>
                </a:solidFill>
              </a:endParaRPr>
            </a:p>
            <a:p>
              <a:r>
                <a:rPr kumimoji="1" lang="en-US" altLang="ja-JP" sz="1600" dirty="0">
                  <a:solidFill>
                    <a:srgbClr val="FF0000"/>
                  </a:solidFill>
                </a:rPr>
                <a:t>iPhoto</a:t>
              </a:r>
              <a:r>
                <a:rPr lang="ja-JP" altLang="en-US" sz="1600" dirty="0">
                  <a:solidFill>
                    <a:srgbClr val="FF0000"/>
                  </a:solidFill>
                </a:rPr>
                <a:t>とフォルダの統合</a:t>
              </a:r>
              <a:endParaRPr kumimoji="1" lang="en-US" altLang="ja-JP" sz="1600" dirty="0">
                <a:solidFill>
                  <a:srgbClr val="FF0000"/>
                </a:solidFill>
              </a:endParaRPr>
            </a:p>
            <a:p>
              <a:r>
                <a:rPr lang="ja-JP" altLang="en-US" sz="1600" dirty="0">
                  <a:solidFill>
                    <a:srgbClr val="FF0000"/>
                  </a:solidFill>
                </a:rPr>
                <a:t>優れた通知ツール</a:t>
              </a:r>
              <a:endParaRPr lang="en-US" altLang="ja-JP" sz="1600" dirty="0">
                <a:solidFill>
                  <a:srgbClr val="FF0000"/>
                </a:solidFill>
              </a:endParaRPr>
            </a:p>
            <a:p>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0FC2AF91-E087-90A2-52B0-62DC662450E4}"/>
                </a:ext>
              </a:extLst>
            </p:cNvPr>
            <p:cNvSpPr/>
            <p:nvPr/>
          </p:nvSpPr>
          <p:spPr>
            <a:xfrm>
              <a:off x="5289177" y="502021"/>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独自の価値提案</a:t>
              </a:r>
              <a:endParaRPr kumimoji="1" lang="en-US" altLang="ja-JP" b="1" dirty="0">
                <a:solidFill>
                  <a:schemeClr val="tx1"/>
                </a:solidFill>
              </a:endParaRPr>
            </a:p>
            <a:p>
              <a:r>
                <a:rPr lang="ja-JP" altLang="en-US" dirty="0">
                  <a:solidFill>
                    <a:schemeClr val="tx1"/>
                  </a:solidFill>
                </a:rPr>
                <a:t>あなたの差別化要因と注目に値する価値を説明した単一で明確な説得力のあるメッセージ</a:t>
              </a:r>
              <a:endParaRPr lang="en-US" altLang="ja-JP" dirty="0">
                <a:solidFill>
                  <a:schemeClr val="tx1"/>
                </a:solidFill>
              </a:endParaRPr>
            </a:p>
            <a:p>
              <a:endParaRPr kumimoji="1" lang="en-US" altLang="ja-JP" dirty="0"/>
            </a:p>
            <a:p>
              <a:r>
                <a:rPr lang="ja-JP" altLang="en-US" sz="1600" dirty="0">
                  <a:solidFill>
                    <a:schemeClr val="tx1"/>
                  </a:solidFill>
                </a:rPr>
                <a:t>あなたの写真や動画を高速に共有</a:t>
              </a:r>
              <a:endParaRPr lang="en-US" altLang="ja-JP" sz="1600" dirty="0">
                <a:solidFill>
                  <a:schemeClr val="tx1"/>
                </a:solidFill>
              </a:endParaRPr>
            </a:p>
            <a:p>
              <a:r>
                <a:rPr kumimoji="1" lang="ja-JP" altLang="en-US" sz="1600" dirty="0">
                  <a:solidFill>
                    <a:schemeClr val="tx1"/>
                  </a:solidFill>
                </a:rPr>
                <a:t>ハイレベルコンセプト：</a:t>
              </a:r>
              <a:endParaRPr kumimoji="1" lang="en-US" altLang="ja-JP" sz="1600" dirty="0">
                <a:solidFill>
                  <a:schemeClr val="tx1"/>
                </a:solidFill>
              </a:endParaRPr>
            </a:p>
            <a:p>
              <a:r>
                <a:rPr lang="ja-JP" altLang="en-US" sz="1600" dirty="0">
                  <a:solidFill>
                    <a:schemeClr val="tx1"/>
                  </a:solidFill>
                </a:rPr>
                <a:t>写真や動画をアップロード不要で共有</a:t>
              </a:r>
              <a:endParaRPr kumimoji="1" lang="en-US" altLang="ja-JP" sz="1600" dirty="0">
                <a:solidFill>
                  <a:schemeClr val="tx1"/>
                </a:solidFill>
              </a:endParaRPr>
            </a:p>
            <a:p>
              <a:endParaRPr lang="en-US" altLang="ja-JP" dirty="0"/>
            </a:p>
            <a:p>
              <a:endParaRPr kumimoji="1" lang="ja-JP" altLang="en-US" dirty="0"/>
            </a:p>
          </p:txBody>
        </p:sp>
        <p:sp>
          <p:nvSpPr>
            <p:cNvPr id="10" name="正方形/長方形 9">
              <a:extLst>
                <a:ext uri="{FF2B5EF4-FFF2-40B4-BE49-F238E27FC236}">
                  <a16:creationId xmlns:a16="http://schemas.microsoft.com/office/drawing/2014/main" id="{1AAA217C-CEFE-01FB-2587-B04E8B418FE4}"/>
                </a:ext>
              </a:extLst>
            </p:cNvPr>
            <p:cNvSpPr/>
            <p:nvPr/>
          </p:nvSpPr>
          <p:spPr>
            <a:xfrm>
              <a:off x="9825319" y="502020"/>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顧客セグメント</a:t>
              </a:r>
              <a:endParaRPr kumimoji="1" lang="en-US" altLang="ja-JP" b="1" dirty="0">
                <a:solidFill>
                  <a:schemeClr val="tx1"/>
                </a:solidFill>
              </a:endParaRPr>
            </a:p>
            <a:p>
              <a:r>
                <a:rPr lang="ja-JP" altLang="en-US" dirty="0">
                  <a:solidFill>
                    <a:schemeClr val="tx1"/>
                  </a:solidFill>
                </a:rPr>
                <a:t>ターゲットにする顧客</a:t>
              </a:r>
              <a:endParaRPr lang="en-US" altLang="ja-JP" dirty="0">
                <a:solidFill>
                  <a:schemeClr val="tx1"/>
                </a:solidFill>
              </a:endParaRPr>
            </a:p>
            <a:p>
              <a:endParaRPr kumimoji="1" lang="en-US" altLang="ja-JP" dirty="0">
                <a:solidFill>
                  <a:schemeClr val="tx1"/>
                </a:solidFill>
              </a:endParaRPr>
            </a:p>
            <a:p>
              <a:r>
                <a:rPr lang="ja-JP" altLang="en-US" sz="1600" dirty="0">
                  <a:solidFill>
                    <a:schemeClr val="tx1"/>
                  </a:solidFill>
                </a:rPr>
                <a:t>親御さん</a:t>
              </a:r>
              <a:r>
                <a:rPr lang="en-US" altLang="ja-JP" sz="1600" dirty="0">
                  <a:solidFill>
                    <a:schemeClr val="tx1"/>
                  </a:solidFill>
                </a:rPr>
                <a:t>(</a:t>
              </a:r>
              <a:r>
                <a:rPr lang="ja-JP" altLang="en-US" sz="1600" dirty="0">
                  <a:solidFill>
                    <a:schemeClr val="tx1"/>
                  </a:solidFill>
                </a:rPr>
                <a:t>作成者</a:t>
              </a:r>
              <a:r>
                <a:rPr lang="en-US" altLang="ja-JP" sz="1600" dirty="0">
                  <a:solidFill>
                    <a:schemeClr val="tx1"/>
                  </a:solidFill>
                </a:rPr>
                <a:t>)</a:t>
              </a:r>
            </a:p>
            <a:p>
              <a:r>
                <a:rPr kumimoji="1" lang="ja-JP" altLang="en-US" sz="1600" dirty="0">
                  <a:solidFill>
                    <a:schemeClr val="tx1"/>
                  </a:solidFill>
                </a:rPr>
                <a:t>親戚や友達</a:t>
              </a:r>
              <a:r>
                <a:rPr kumimoji="1" lang="en-US" altLang="ja-JP" sz="1600" dirty="0">
                  <a:solidFill>
                    <a:schemeClr val="tx1"/>
                  </a:solidFill>
                </a:rPr>
                <a:t>(</a:t>
              </a:r>
              <a:r>
                <a:rPr kumimoji="1" lang="ja-JP" altLang="en-US" sz="1600" dirty="0">
                  <a:solidFill>
                    <a:schemeClr val="tx1"/>
                  </a:solidFill>
                </a:rPr>
                <a:t>閲覧者</a:t>
              </a:r>
              <a:r>
                <a:rPr kumimoji="1" lang="en-US" altLang="ja-JP" sz="1600" dirty="0">
                  <a:solidFill>
                    <a:schemeClr val="tx1"/>
                  </a:solidFill>
                </a:rPr>
                <a:t>)</a:t>
              </a:r>
            </a:p>
            <a:p>
              <a:r>
                <a:rPr lang="ja-JP" altLang="en-US" sz="1600" dirty="0">
                  <a:solidFill>
                    <a:schemeClr val="tx1"/>
                  </a:solidFill>
                </a:rPr>
                <a:t>アーリーアダプター：</a:t>
              </a:r>
              <a:endParaRPr lang="en-US" altLang="ja-JP" sz="1600" dirty="0">
                <a:solidFill>
                  <a:schemeClr val="tx1"/>
                </a:solidFill>
              </a:endParaRPr>
            </a:p>
            <a:p>
              <a:r>
                <a:rPr kumimoji="1" lang="ja-JP" altLang="en-US" sz="1600" dirty="0">
                  <a:solidFill>
                    <a:schemeClr val="tx1"/>
                  </a:solidFill>
                </a:rPr>
                <a:t>幼い子供を持つ親御さん</a:t>
              </a:r>
              <a:endParaRPr kumimoji="1" lang="en-US" altLang="ja-JP" sz="1600"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CCA2269F-33B6-E774-FEB0-E6FE77F6F93B}"/>
                </a:ext>
              </a:extLst>
            </p:cNvPr>
            <p:cNvSpPr/>
            <p:nvPr/>
          </p:nvSpPr>
          <p:spPr>
            <a:xfrm>
              <a:off x="3021105" y="2563902"/>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主要指標</a:t>
              </a:r>
              <a:endParaRPr kumimoji="1" lang="en-US" altLang="ja-JP" b="1" dirty="0">
                <a:solidFill>
                  <a:schemeClr val="tx1"/>
                </a:solidFill>
              </a:endParaRPr>
            </a:p>
            <a:p>
              <a:r>
                <a:rPr lang="ja-JP" altLang="en-US" dirty="0">
                  <a:solidFill>
                    <a:schemeClr val="tx1"/>
                  </a:solidFill>
                </a:rPr>
                <a:t>計測する主要活動</a:t>
              </a: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359B42FB-7463-4937-4F76-F1B0AC73CBE8}"/>
                </a:ext>
              </a:extLst>
            </p:cNvPr>
            <p:cNvSpPr/>
            <p:nvPr/>
          </p:nvSpPr>
          <p:spPr>
            <a:xfrm>
              <a:off x="7557247"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圧倒的な優位性</a:t>
              </a:r>
              <a:endParaRPr kumimoji="1" lang="en-US" altLang="ja-JP" b="1" dirty="0">
                <a:solidFill>
                  <a:schemeClr val="tx1"/>
                </a:solidFill>
              </a:endParaRPr>
            </a:p>
            <a:p>
              <a:r>
                <a:rPr lang="ja-JP" altLang="en-US" dirty="0">
                  <a:solidFill>
                    <a:schemeClr val="tx1"/>
                  </a:solidFill>
                </a:rPr>
                <a:t>簡単にコピーや購入ができないもの</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0323717F-CB1A-6610-88EE-99ADE20D8E86}"/>
                </a:ext>
              </a:extLst>
            </p:cNvPr>
            <p:cNvSpPr/>
            <p:nvPr/>
          </p:nvSpPr>
          <p:spPr>
            <a:xfrm>
              <a:off x="7557246" y="2563899"/>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チャネル</a:t>
              </a:r>
              <a:endParaRPr kumimoji="1" lang="en-US" altLang="ja-JP" b="1" dirty="0">
                <a:solidFill>
                  <a:schemeClr val="tx1"/>
                </a:solidFill>
              </a:endParaRPr>
            </a:p>
            <a:p>
              <a:r>
                <a:rPr lang="ja-JP" altLang="en-US" dirty="0">
                  <a:solidFill>
                    <a:schemeClr val="tx1"/>
                  </a:solidFill>
                </a:rPr>
                <a:t>顧客への経路</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934685F5-49A4-D95A-8BD7-C3D191236C9B}"/>
                </a:ext>
              </a:extLst>
            </p:cNvPr>
            <p:cNvSpPr/>
            <p:nvPr/>
          </p:nvSpPr>
          <p:spPr>
            <a:xfrm>
              <a:off x="753032" y="4733359"/>
              <a:ext cx="5656733"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コスト構造</a:t>
              </a:r>
              <a:endParaRPr kumimoji="1" lang="en-US" altLang="ja-JP" b="1" dirty="0">
                <a:solidFill>
                  <a:schemeClr val="tx1"/>
                </a:solidFill>
              </a:endParaRPr>
            </a:p>
            <a:p>
              <a:r>
                <a:rPr lang="ja-JP" altLang="en-US" dirty="0">
                  <a:solidFill>
                    <a:schemeClr val="tx1"/>
                  </a:solidFill>
                </a:rPr>
                <a:t>顧客獲得コスト</a:t>
              </a:r>
              <a:endParaRPr lang="en-US" altLang="ja-JP" dirty="0">
                <a:solidFill>
                  <a:schemeClr val="tx1"/>
                </a:solidFill>
              </a:endParaRPr>
            </a:p>
            <a:p>
              <a:r>
                <a:rPr kumimoji="1" lang="ja-JP" altLang="en-US" dirty="0">
                  <a:solidFill>
                    <a:schemeClr val="tx1"/>
                  </a:solidFill>
                </a:rPr>
                <a:t>流通コスト</a:t>
              </a:r>
              <a:endParaRPr kumimoji="1" lang="en-US" altLang="ja-JP" dirty="0">
                <a:solidFill>
                  <a:schemeClr val="tx1"/>
                </a:solidFill>
              </a:endParaRPr>
            </a:p>
            <a:p>
              <a:r>
                <a:rPr lang="ja-JP" altLang="en-US" dirty="0">
                  <a:solidFill>
                    <a:schemeClr val="tx1"/>
                  </a:solidFill>
                </a:rPr>
                <a:t>ホスティングコスト</a:t>
              </a:r>
              <a:endParaRPr lang="en-US" altLang="ja-JP" dirty="0">
                <a:solidFill>
                  <a:schemeClr val="tx1"/>
                </a:solidFill>
              </a:endParaRPr>
            </a:p>
            <a:p>
              <a:r>
                <a:rPr kumimoji="1" lang="ja-JP" altLang="en-US" dirty="0">
                  <a:solidFill>
                    <a:schemeClr val="tx1"/>
                  </a:solidFill>
                </a:rPr>
                <a:t>人件費など</a:t>
              </a:r>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70033E08-39F7-986E-E643-03F7B52EBDAB}"/>
                </a:ext>
              </a:extLst>
            </p:cNvPr>
            <p:cNvSpPr/>
            <p:nvPr/>
          </p:nvSpPr>
          <p:spPr>
            <a:xfrm>
              <a:off x="6423212" y="4733358"/>
              <a:ext cx="5670178"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収益の流れ</a:t>
              </a:r>
              <a:endParaRPr kumimoji="1" lang="en-US" altLang="ja-JP" b="1" dirty="0">
                <a:solidFill>
                  <a:schemeClr val="tx1"/>
                </a:solidFill>
              </a:endParaRPr>
            </a:p>
            <a:p>
              <a:r>
                <a:rPr lang="ja-JP" altLang="en-US" dirty="0">
                  <a:solidFill>
                    <a:schemeClr val="tx1"/>
                  </a:solidFill>
                </a:rPr>
                <a:t>収益モデル</a:t>
              </a:r>
              <a:endParaRPr lang="en-US" altLang="ja-JP" dirty="0">
                <a:solidFill>
                  <a:schemeClr val="tx1"/>
                </a:solidFill>
              </a:endParaRPr>
            </a:p>
            <a:p>
              <a:r>
                <a:rPr kumimoji="1" lang="ja-JP" altLang="en-US" dirty="0">
                  <a:solidFill>
                    <a:schemeClr val="tx1"/>
                  </a:solidFill>
                </a:rPr>
                <a:t>顧客生涯価値</a:t>
              </a:r>
              <a:endParaRPr kumimoji="1" lang="en-US" altLang="ja-JP" dirty="0">
                <a:solidFill>
                  <a:schemeClr val="tx1"/>
                </a:solidFill>
              </a:endParaRPr>
            </a:p>
            <a:p>
              <a:r>
                <a:rPr lang="ja-JP" altLang="en-US" dirty="0">
                  <a:solidFill>
                    <a:schemeClr val="tx1"/>
                  </a:solidFill>
                </a:rPr>
                <a:t>収益</a:t>
              </a:r>
              <a:endParaRPr lang="en-US" altLang="ja-JP" dirty="0">
                <a:solidFill>
                  <a:schemeClr val="tx1"/>
                </a:solidFill>
              </a:endParaRPr>
            </a:p>
            <a:p>
              <a:r>
                <a:rPr kumimoji="1" lang="ja-JP" altLang="en-US" dirty="0">
                  <a:solidFill>
                    <a:schemeClr val="tx1"/>
                  </a:solidFill>
                </a:rPr>
                <a:t>粗利益</a:t>
              </a:r>
              <a:endParaRPr kumimoji="1" lang="en-US" altLang="ja-JP" dirty="0">
                <a:solidFill>
                  <a:schemeClr val="tx1"/>
                </a:solidFill>
              </a:endParaRPr>
            </a:p>
            <a:p>
              <a:pPr algn="ctr"/>
              <a:endParaRPr lang="en-US" altLang="ja-JP" dirty="0"/>
            </a:p>
            <a:p>
              <a:pPr algn="ctr"/>
              <a:endParaRPr kumimoji="1" lang="ja-JP" altLang="en-US" dirty="0"/>
            </a:p>
          </p:txBody>
        </p:sp>
      </p:grpSp>
      <p:sp>
        <p:nvSpPr>
          <p:cNvPr id="20" name="テキスト ボックス 19">
            <a:extLst>
              <a:ext uri="{FF2B5EF4-FFF2-40B4-BE49-F238E27FC236}">
                <a16:creationId xmlns:a16="http://schemas.microsoft.com/office/drawing/2014/main" id="{EA8BA66F-7644-2007-FAF2-01B24151C9D2}"/>
              </a:ext>
            </a:extLst>
          </p:cNvPr>
          <p:cNvSpPr txBox="1"/>
          <p:nvPr/>
        </p:nvSpPr>
        <p:spPr>
          <a:xfrm>
            <a:off x="7562849" y="3094071"/>
            <a:ext cx="1420908" cy="1446550"/>
          </a:xfrm>
          <a:prstGeom prst="rect">
            <a:avLst/>
          </a:prstGeom>
          <a:noFill/>
        </p:spPr>
        <p:txBody>
          <a:bodyPr wrap="square" rtlCol="0">
            <a:spAutoFit/>
          </a:bodyPr>
          <a:lstStyle/>
          <a:p>
            <a:r>
              <a:rPr lang="ja-JP" altLang="en-US" sz="8800" dirty="0"/>
              <a:t>５</a:t>
            </a:r>
            <a:endParaRPr kumimoji="1" lang="ja-JP" altLang="en-US" sz="8800" dirty="0"/>
          </a:p>
        </p:txBody>
      </p:sp>
      <p:sp>
        <p:nvSpPr>
          <p:cNvPr id="21" name="テキスト ボックス 20">
            <a:extLst>
              <a:ext uri="{FF2B5EF4-FFF2-40B4-BE49-F238E27FC236}">
                <a16:creationId xmlns:a16="http://schemas.microsoft.com/office/drawing/2014/main" id="{782C24F0-93AE-5FF6-F44D-B2A6DBD2617F}"/>
              </a:ext>
            </a:extLst>
          </p:cNvPr>
          <p:cNvSpPr txBox="1"/>
          <p:nvPr/>
        </p:nvSpPr>
        <p:spPr>
          <a:xfrm>
            <a:off x="8505261" y="4876608"/>
            <a:ext cx="1420908" cy="1446550"/>
          </a:xfrm>
          <a:prstGeom prst="rect">
            <a:avLst/>
          </a:prstGeom>
          <a:noFill/>
        </p:spPr>
        <p:txBody>
          <a:bodyPr wrap="square" rtlCol="0">
            <a:spAutoFit/>
          </a:bodyPr>
          <a:lstStyle/>
          <a:p>
            <a:r>
              <a:rPr lang="ja-JP" altLang="en-US" sz="8800" dirty="0"/>
              <a:t>６</a:t>
            </a:r>
            <a:endParaRPr kumimoji="1" lang="ja-JP" altLang="en-US" sz="8800" dirty="0"/>
          </a:p>
        </p:txBody>
      </p:sp>
      <p:sp>
        <p:nvSpPr>
          <p:cNvPr id="22" name="テキスト ボックス 21">
            <a:extLst>
              <a:ext uri="{FF2B5EF4-FFF2-40B4-BE49-F238E27FC236}">
                <a16:creationId xmlns:a16="http://schemas.microsoft.com/office/drawing/2014/main" id="{9AE1D721-47E1-55BF-8E5B-CB086E99D850}"/>
              </a:ext>
            </a:extLst>
          </p:cNvPr>
          <p:cNvSpPr txBox="1"/>
          <p:nvPr/>
        </p:nvSpPr>
        <p:spPr>
          <a:xfrm>
            <a:off x="3061444" y="4928968"/>
            <a:ext cx="1420908" cy="1446550"/>
          </a:xfrm>
          <a:prstGeom prst="rect">
            <a:avLst/>
          </a:prstGeom>
          <a:noFill/>
        </p:spPr>
        <p:txBody>
          <a:bodyPr wrap="square" rtlCol="0">
            <a:spAutoFit/>
          </a:bodyPr>
          <a:lstStyle/>
          <a:p>
            <a:r>
              <a:rPr lang="ja-JP" altLang="en-US" sz="8800" dirty="0"/>
              <a:t>７</a:t>
            </a:r>
            <a:endParaRPr kumimoji="1" lang="en-US" altLang="ja-JP" sz="8800" dirty="0"/>
          </a:p>
        </p:txBody>
      </p:sp>
      <p:sp>
        <p:nvSpPr>
          <p:cNvPr id="23" name="テキスト ボックス 22">
            <a:extLst>
              <a:ext uri="{FF2B5EF4-FFF2-40B4-BE49-F238E27FC236}">
                <a16:creationId xmlns:a16="http://schemas.microsoft.com/office/drawing/2014/main" id="{FE3B11D4-6C1B-C405-A0B1-3A539256495C}"/>
              </a:ext>
            </a:extLst>
          </p:cNvPr>
          <p:cNvSpPr txBox="1"/>
          <p:nvPr/>
        </p:nvSpPr>
        <p:spPr>
          <a:xfrm>
            <a:off x="3151091" y="2986491"/>
            <a:ext cx="1420908" cy="1446550"/>
          </a:xfrm>
          <a:prstGeom prst="rect">
            <a:avLst/>
          </a:prstGeom>
          <a:noFill/>
        </p:spPr>
        <p:txBody>
          <a:bodyPr wrap="square" rtlCol="0">
            <a:spAutoFit/>
          </a:bodyPr>
          <a:lstStyle/>
          <a:p>
            <a:r>
              <a:rPr lang="ja-JP" altLang="en-US" sz="8800" dirty="0"/>
              <a:t>８</a:t>
            </a:r>
            <a:endParaRPr kumimoji="1" lang="ja-JP" altLang="en-US" sz="8800" dirty="0"/>
          </a:p>
        </p:txBody>
      </p:sp>
      <p:sp>
        <p:nvSpPr>
          <p:cNvPr id="24" name="テキスト ボックス 23">
            <a:extLst>
              <a:ext uri="{FF2B5EF4-FFF2-40B4-BE49-F238E27FC236}">
                <a16:creationId xmlns:a16="http://schemas.microsoft.com/office/drawing/2014/main" id="{930ECF27-47BC-03C3-AA41-899BCCAAEEA3}"/>
              </a:ext>
            </a:extLst>
          </p:cNvPr>
          <p:cNvSpPr txBox="1"/>
          <p:nvPr/>
        </p:nvSpPr>
        <p:spPr>
          <a:xfrm>
            <a:off x="7501218" y="1147103"/>
            <a:ext cx="1420908" cy="1446550"/>
          </a:xfrm>
          <a:prstGeom prst="rect">
            <a:avLst/>
          </a:prstGeom>
          <a:noFill/>
        </p:spPr>
        <p:txBody>
          <a:bodyPr wrap="square" rtlCol="0">
            <a:spAutoFit/>
          </a:bodyPr>
          <a:lstStyle/>
          <a:p>
            <a:r>
              <a:rPr lang="ja-JP" altLang="en-US" sz="8800" dirty="0"/>
              <a:t>９</a:t>
            </a:r>
            <a:endParaRPr kumimoji="1" lang="ja-JP" altLang="en-US" sz="8800" dirty="0"/>
          </a:p>
        </p:txBody>
      </p:sp>
      <p:sp>
        <p:nvSpPr>
          <p:cNvPr id="2" name="正方形/長方形 1">
            <a:extLst>
              <a:ext uri="{FF2B5EF4-FFF2-40B4-BE49-F238E27FC236}">
                <a16:creationId xmlns:a16="http://schemas.microsoft.com/office/drawing/2014/main" id="{B7501FDB-A54F-D507-A2B2-F4A8FDF12A2A}"/>
              </a:ext>
            </a:extLst>
          </p:cNvPr>
          <p:cNvSpPr/>
          <p:nvPr/>
        </p:nvSpPr>
        <p:spPr>
          <a:xfrm>
            <a:off x="4796115" y="2035172"/>
            <a:ext cx="4536142" cy="2061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まだ課題をテストしていないので、顧客インタビューの後に優先順位が変わったり、課題が大きく変化したりすることもある。したがって、ソリューションを詳細に書き込むのではなく、課題に取り組むための簡単なスケッチを書く。</a:t>
            </a:r>
          </a:p>
        </p:txBody>
      </p:sp>
    </p:spTree>
    <p:extLst>
      <p:ext uri="{BB962C8B-B14F-4D97-AF65-F5344CB8AC3E}">
        <p14:creationId xmlns:p14="http://schemas.microsoft.com/office/powerpoint/2010/main" val="1275589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83020-97D0-7619-6E3B-F4F5BABF5AE3}"/>
              </a:ext>
            </a:extLst>
          </p:cNvPr>
          <p:cNvSpPr>
            <a:spLocks noGrp="1"/>
          </p:cNvSpPr>
          <p:nvPr>
            <p:ph type="title"/>
          </p:nvPr>
        </p:nvSpPr>
        <p:spPr/>
        <p:txBody>
          <a:bodyPr/>
          <a:lstStyle/>
          <a:p>
            <a:r>
              <a:rPr kumimoji="1" lang="ja-JP" altLang="en-US" dirty="0"/>
              <a:t>チャネル</a:t>
            </a:r>
          </a:p>
        </p:txBody>
      </p:sp>
      <p:sp>
        <p:nvSpPr>
          <p:cNvPr id="3" name="コンテンツ プレースホルダー 2">
            <a:extLst>
              <a:ext uri="{FF2B5EF4-FFF2-40B4-BE49-F238E27FC236}">
                <a16:creationId xmlns:a16="http://schemas.microsoft.com/office/drawing/2014/main" id="{5C5A57CD-3490-90EB-737E-906777ABE25A}"/>
              </a:ext>
            </a:extLst>
          </p:cNvPr>
          <p:cNvSpPr>
            <a:spLocks noGrp="1"/>
          </p:cNvSpPr>
          <p:nvPr>
            <p:ph idx="1"/>
          </p:nvPr>
        </p:nvSpPr>
        <p:spPr/>
        <p:txBody>
          <a:bodyPr/>
          <a:lstStyle/>
          <a:p>
            <a:r>
              <a:rPr kumimoji="1" lang="ja-JP" altLang="en-US" dirty="0"/>
              <a:t>スタートアップが失敗する主な理由は、顧客への経路を作れないこと</a:t>
            </a:r>
            <a:endParaRPr kumimoji="1" lang="en-US" altLang="ja-JP" dirty="0"/>
          </a:p>
          <a:p>
            <a:pPr lvl="1"/>
            <a:r>
              <a:rPr lang="ja-JP" altLang="en-US" dirty="0"/>
              <a:t>最初の目標は拡大ではなく学習なので、見込み客に到達するチャネルなら何を使っても構わない</a:t>
            </a:r>
            <a:endParaRPr lang="en-US" altLang="ja-JP" dirty="0"/>
          </a:p>
          <a:p>
            <a:pPr lvl="1"/>
            <a:r>
              <a:rPr kumimoji="1" lang="ja-JP" altLang="en-US" dirty="0"/>
              <a:t>拡大用のチャネルは別に考えておく</a:t>
            </a:r>
            <a:endParaRPr kumimoji="1" lang="en-US" altLang="ja-JP" dirty="0"/>
          </a:p>
          <a:p>
            <a:r>
              <a:rPr lang="ja-JP" altLang="en-US" dirty="0"/>
              <a:t>初期のチャネルを探す場合、以下の特徴を検討する</a:t>
            </a:r>
            <a:endParaRPr lang="en-US" altLang="ja-JP" dirty="0"/>
          </a:p>
          <a:p>
            <a:pPr lvl="1"/>
            <a:r>
              <a:rPr kumimoji="1" lang="ja-JP" altLang="en-US" dirty="0"/>
              <a:t>無料と有料</a:t>
            </a:r>
            <a:endParaRPr kumimoji="1" lang="en-US" altLang="ja-JP"/>
          </a:p>
          <a:p>
            <a:pPr lvl="2"/>
            <a:endParaRPr kumimoji="1" lang="ja-JP" altLang="en-US" dirty="0"/>
          </a:p>
        </p:txBody>
      </p:sp>
    </p:spTree>
    <p:extLst>
      <p:ext uri="{BB962C8B-B14F-4D97-AF65-F5344CB8AC3E}">
        <p14:creationId xmlns:p14="http://schemas.microsoft.com/office/powerpoint/2010/main" val="202205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02836-6BE6-FB4C-204D-CFC1BD0A30DC}"/>
              </a:ext>
            </a:extLst>
          </p:cNvPr>
          <p:cNvSpPr>
            <a:spLocks noGrp="1"/>
          </p:cNvSpPr>
          <p:nvPr>
            <p:ph type="title"/>
          </p:nvPr>
        </p:nvSpPr>
        <p:spPr/>
        <p:txBody>
          <a:bodyPr/>
          <a:lstStyle/>
          <a:p>
            <a:r>
              <a:rPr kumimoji="1" lang="ja-JP" altLang="en-US" dirty="0"/>
              <a:t>前提？</a:t>
            </a:r>
          </a:p>
        </p:txBody>
      </p:sp>
      <p:sp>
        <p:nvSpPr>
          <p:cNvPr id="3" name="コンテンツ プレースホルダー 2">
            <a:extLst>
              <a:ext uri="{FF2B5EF4-FFF2-40B4-BE49-F238E27FC236}">
                <a16:creationId xmlns:a16="http://schemas.microsoft.com/office/drawing/2014/main" id="{F3524A66-4E98-1AA6-F140-953FD849F83B}"/>
              </a:ext>
            </a:extLst>
          </p:cNvPr>
          <p:cNvSpPr>
            <a:spLocks noGrp="1"/>
          </p:cNvSpPr>
          <p:nvPr>
            <p:ph idx="1"/>
          </p:nvPr>
        </p:nvSpPr>
        <p:spPr/>
        <p:txBody>
          <a:bodyPr/>
          <a:lstStyle/>
          <a:p>
            <a:r>
              <a:rPr kumimoji="1" lang="ja-JP" altLang="en-US" dirty="0"/>
              <a:t>最初は「ぼんやりとした課題」「ソリューション」「顧客セグメント」のアイディアしかない</a:t>
            </a:r>
            <a:r>
              <a:rPr lang="ja-JP" altLang="en-US" dirty="0"/>
              <a:t>。このときにいきなりソリューションを構築したり、顧客セグメントやビジネスモデルを選択するのは無駄である。</a:t>
            </a:r>
            <a:endParaRPr lang="en-US" altLang="ja-JP" dirty="0"/>
          </a:p>
          <a:p>
            <a:pPr lvl="1"/>
            <a:r>
              <a:rPr kumimoji="1" lang="ja-JP" altLang="en-US" dirty="0"/>
              <a:t>危険なのは、この「選択バイアス」がテストされずに、うまくいかないビジネスモデルや局所最適化につながること</a:t>
            </a:r>
            <a:endParaRPr kumimoji="1" lang="en-US" altLang="ja-JP" dirty="0"/>
          </a:p>
          <a:p>
            <a:r>
              <a:rPr lang="ja-JP" altLang="en-US" dirty="0"/>
              <a:t>この局所的問題を完全に回避する方法はないが、最初から複数のモデルをテストすれば、成功率は上がるでしょう</a:t>
            </a:r>
            <a:endParaRPr lang="en-US" altLang="ja-JP" dirty="0"/>
          </a:p>
          <a:p>
            <a:endParaRPr kumimoji="1" lang="ja-JP" altLang="en-US" dirty="0"/>
          </a:p>
        </p:txBody>
      </p:sp>
    </p:spTree>
    <p:extLst>
      <p:ext uri="{BB962C8B-B14F-4D97-AF65-F5344CB8AC3E}">
        <p14:creationId xmlns:p14="http://schemas.microsoft.com/office/powerpoint/2010/main" val="172594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64F3A-BABE-C733-A8CC-562CD4FE2D58}"/>
              </a:ext>
            </a:extLst>
          </p:cNvPr>
          <p:cNvSpPr>
            <a:spLocks noGrp="1"/>
          </p:cNvSpPr>
          <p:nvPr>
            <p:ph type="title"/>
          </p:nvPr>
        </p:nvSpPr>
        <p:spPr/>
        <p:txBody>
          <a:bodyPr/>
          <a:lstStyle/>
          <a:p>
            <a:r>
              <a:rPr kumimoji="1" lang="en-US" altLang="ja-JP" dirty="0"/>
              <a:t>3.1 </a:t>
            </a:r>
            <a:r>
              <a:rPr kumimoji="1" lang="ja-JP" altLang="en-US" dirty="0"/>
              <a:t>見込み客を考える</a:t>
            </a:r>
          </a:p>
        </p:txBody>
      </p:sp>
      <p:sp>
        <p:nvSpPr>
          <p:cNvPr id="3" name="コンテンツ プレースホルダー 2">
            <a:extLst>
              <a:ext uri="{FF2B5EF4-FFF2-40B4-BE49-F238E27FC236}">
                <a16:creationId xmlns:a16="http://schemas.microsoft.com/office/drawing/2014/main" id="{8CF8EF22-7ED8-2825-FC0D-572740C787DA}"/>
              </a:ext>
            </a:extLst>
          </p:cNvPr>
          <p:cNvSpPr>
            <a:spLocks noGrp="1"/>
          </p:cNvSpPr>
          <p:nvPr>
            <p:ph idx="1"/>
          </p:nvPr>
        </p:nvSpPr>
        <p:spPr/>
        <p:txBody>
          <a:bodyPr>
            <a:normAutofit fontScale="92500" lnSpcReduction="10000"/>
          </a:bodyPr>
          <a:lstStyle/>
          <a:p>
            <a:r>
              <a:rPr kumimoji="1" lang="ja-JP" altLang="en-US" dirty="0"/>
              <a:t>顧客とユーザーの区別しましょう</a:t>
            </a:r>
            <a:endParaRPr kumimoji="1" lang="en-US" altLang="ja-JP" dirty="0"/>
          </a:p>
          <a:p>
            <a:pPr lvl="1"/>
            <a:r>
              <a:rPr lang="ja-JP" altLang="en-US" dirty="0"/>
              <a:t>顧客は製品にお金を払ってくれる人</a:t>
            </a:r>
            <a:endParaRPr lang="en-US" altLang="ja-JP" dirty="0"/>
          </a:p>
          <a:p>
            <a:pPr lvl="1"/>
            <a:r>
              <a:rPr kumimoji="1" lang="ja-JP" altLang="en-US" dirty="0"/>
              <a:t>ユーザーはお金を払ってくれない人</a:t>
            </a:r>
            <a:endParaRPr kumimoji="1" lang="en-US" altLang="ja-JP" dirty="0"/>
          </a:p>
          <a:p>
            <a:r>
              <a:rPr lang="ja-JP" altLang="en-US" dirty="0"/>
              <a:t>顧客セグメントを細かく分けましょう</a:t>
            </a:r>
            <a:endParaRPr lang="en-US" altLang="ja-JP" dirty="0"/>
          </a:p>
          <a:p>
            <a:pPr lvl="1"/>
            <a:r>
              <a:rPr kumimoji="1" lang="ja-JP" altLang="en-US" dirty="0"/>
              <a:t>最初からあらゆる人をターゲットにした製品を効果的に設計・構築・出荷することはできない</a:t>
            </a:r>
            <a:endParaRPr kumimoji="1" lang="en-US" altLang="ja-JP" dirty="0"/>
          </a:p>
          <a:p>
            <a:pPr lvl="1"/>
            <a:r>
              <a:rPr kumimoji="1" lang="en-US" altLang="ja-JP" dirty="0"/>
              <a:t>Facebook</a:t>
            </a:r>
            <a:r>
              <a:rPr kumimoji="1" lang="ja-JP" altLang="en-US" dirty="0"/>
              <a:t>も、最初はハーバード大学の学生という特定のユーザー</a:t>
            </a:r>
            <a:endParaRPr kumimoji="1" lang="en-US" altLang="ja-JP" dirty="0"/>
          </a:p>
          <a:p>
            <a:r>
              <a:rPr lang="ja-JP" altLang="en-US" dirty="0"/>
              <a:t>最初はすべてを</a:t>
            </a:r>
            <a:r>
              <a:rPr lang="en-US" altLang="ja-JP" dirty="0"/>
              <a:t>1</a:t>
            </a:r>
            <a:r>
              <a:rPr lang="ja-JP" altLang="en-US" dirty="0"/>
              <a:t>枚のキャンパスにまとめましょう</a:t>
            </a:r>
            <a:endParaRPr lang="en-US" altLang="ja-JP" dirty="0"/>
          </a:p>
          <a:p>
            <a:r>
              <a:rPr lang="ja-JP" altLang="en-US" dirty="0"/>
              <a:t>顧客セグメントごとにリーンキャンパスを書きましょう</a:t>
            </a:r>
            <a:endParaRPr lang="en-US" altLang="ja-JP" dirty="0"/>
          </a:p>
          <a:p>
            <a:pPr lvl="1"/>
            <a:r>
              <a:rPr kumimoji="1" lang="ja-JP" altLang="en-US" dirty="0"/>
              <a:t>ビジネスモデルの要素は顧客セグメントによって大きく異なる</a:t>
            </a:r>
            <a:endParaRPr kumimoji="1" lang="en-US" altLang="ja-JP" dirty="0"/>
          </a:p>
          <a:p>
            <a:pPr lvl="1"/>
            <a:r>
              <a:rPr lang="ja-JP" altLang="en-US" dirty="0"/>
              <a:t>よく理解できている、見込みがありそうな上位</a:t>
            </a:r>
            <a:r>
              <a:rPr lang="en-US" altLang="ja-JP" dirty="0"/>
              <a:t>2-3</a:t>
            </a:r>
            <a:r>
              <a:rPr lang="ja-JP" altLang="en-US" dirty="0"/>
              <a:t>位までの顧客セグメントから始めてみましょう</a:t>
            </a:r>
            <a:endParaRPr kumimoji="1" lang="ja-JP" altLang="en-US" dirty="0"/>
          </a:p>
        </p:txBody>
      </p:sp>
    </p:spTree>
    <p:extLst>
      <p:ext uri="{BB962C8B-B14F-4D97-AF65-F5344CB8AC3E}">
        <p14:creationId xmlns:p14="http://schemas.microsoft.com/office/powerpoint/2010/main" val="86862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E6113191-9BF0-5E6C-1C24-A8DABE2F3882}"/>
              </a:ext>
            </a:extLst>
          </p:cNvPr>
          <p:cNvGrpSpPr/>
          <p:nvPr/>
        </p:nvGrpSpPr>
        <p:grpSpPr>
          <a:xfrm>
            <a:off x="425821" y="327210"/>
            <a:ext cx="11340358" cy="6203580"/>
            <a:chOff x="753032" y="502020"/>
            <a:chExt cx="11340358" cy="6203580"/>
          </a:xfrm>
        </p:grpSpPr>
        <p:sp>
          <p:nvSpPr>
            <p:cNvPr id="4" name="正方形/長方形 3">
              <a:extLst>
                <a:ext uri="{FF2B5EF4-FFF2-40B4-BE49-F238E27FC236}">
                  <a16:creationId xmlns:a16="http://schemas.microsoft.com/office/drawing/2014/main" id="{0C3BF745-4FBD-026F-9055-FEEECE2F285B}"/>
                </a:ext>
              </a:extLst>
            </p:cNvPr>
            <p:cNvSpPr/>
            <p:nvPr/>
          </p:nvSpPr>
          <p:spPr>
            <a:xfrm>
              <a:off x="753035" y="502023"/>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課題</a:t>
              </a:r>
              <a:endParaRPr kumimoji="1" lang="en-US" altLang="ja-JP" b="1" dirty="0">
                <a:solidFill>
                  <a:schemeClr val="tx1"/>
                </a:solidFill>
              </a:endParaRPr>
            </a:p>
            <a:p>
              <a:r>
                <a:rPr lang="ja-JP" altLang="en-US" dirty="0">
                  <a:solidFill>
                    <a:schemeClr val="tx1"/>
                  </a:solidFill>
                </a:rPr>
                <a:t>上位３つの課題</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2527CE7-9FB8-B6AD-19ED-22E2015A388E}"/>
                </a:ext>
              </a:extLst>
            </p:cNvPr>
            <p:cNvSpPr/>
            <p:nvPr/>
          </p:nvSpPr>
          <p:spPr>
            <a:xfrm>
              <a:off x="3021104"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ソリューション</a:t>
              </a:r>
              <a:endParaRPr kumimoji="1" lang="en-US" altLang="ja-JP" b="1" dirty="0">
                <a:solidFill>
                  <a:schemeClr val="tx1"/>
                </a:solidFill>
              </a:endParaRPr>
            </a:p>
            <a:p>
              <a:r>
                <a:rPr lang="ja-JP" altLang="en-US" dirty="0">
                  <a:solidFill>
                    <a:schemeClr val="tx1"/>
                  </a:solidFill>
                </a:rPr>
                <a:t>上位３つの機能</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0FC2AF91-E087-90A2-52B0-62DC662450E4}"/>
                </a:ext>
              </a:extLst>
            </p:cNvPr>
            <p:cNvSpPr/>
            <p:nvPr/>
          </p:nvSpPr>
          <p:spPr>
            <a:xfrm>
              <a:off x="5289177" y="502021"/>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独自の価値提案</a:t>
              </a:r>
              <a:endParaRPr kumimoji="1" lang="en-US" altLang="ja-JP" b="1" dirty="0">
                <a:solidFill>
                  <a:schemeClr val="tx1"/>
                </a:solidFill>
              </a:endParaRPr>
            </a:p>
            <a:p>
              <a:r>
                <a:rPr lang="ja-JP" altLang="en-US" dirty="0">
                  <a:solidFill>
                    <a:schemeClr val="tx1"/>
                  </a:solidFill>
                </a:rPr>
                <a:t>あなたの差別化要因と注目に値する価値を説明した単一で明確な説得力のあるメッセージ</a:t>
              </a:r>
              <a:endParaRPr lang="en-US" altLang="ja-JP" dirty="0">
                <a:solidFill>
                  <a:schemeClr val="tx1"/>
                </a:solidFill>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10" name="正方形/長方形 9">
              <a:extLst>
                <a:ext uri="{FF2B5EF4-FFF2-40B4-BE49-F238E27FC236}">
                  <a16:creationId xmlns:a16="http://schemas.microsoft.com/office/drawing/2014/main" id="{1AAA217C-CEFE-01FB-2587-B04E8B418FE4}"/>
                </a:ext>
              </a:extLst>
            </p:cNvPr>
            <p:cNvSpPr/>
            <p:nvPr/>
          </p:nvSpPr>
          <p:spPr>
            <a:xfrm>
              <a:off x="9825319" y="502020"/>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顧客セグメント</a:t>
              </a:r>
              <a:endParaRPr kumimoji="1" lang="en-US" altLang="ja-JP" b="1" dirty="0">
                <a:solidFill>
                  <a:schemeClr val="tx1"/>
                </a:solidFill>
              </a:endParaRPr>
            </a:p>
            <a:p>
              <a:r>
                <a:rPr lang="ja-JP" altLang="en-US" dirty="0">
                  <a:solidFill>
                    <a:schemeClr val="tx1"/>
                  </a:solidFill>
                </a:rPr>
                <a:t>ターゲットにする顧客</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CCA2269F-33B6-E774-FEB0-E6FE77F6F93B}"/>
                </a:ext>
              </a:extLst>
            </p:cNvPr>
            <p:cNvSpPr/>
            <p:nvPr/>
          </p:nvSpPr>
          <p:spPr>
            <a:xfrm>
              <a:off x="3021105" y="2563902"/>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主要指標</a:t>
              </a:r>
              <a:endParaRPr kumimoji="1" lang="en-US" altLang="ja-JP" b="1" dirty="0">
                <a:solidFill>
                  <a:schemeClr val="tx1"/>
                </a:solidFill>
              </a:endParaRPr>
            </a:p>
            <a:p>
              <a:r>
                <a:rPr lang="ja-JP" altLang="en-US" dirty="0">
                  <a:solidFill>
                    <a:schemeClr val="tx1"/>
                  </a:solidFill>
                </a:rPr>
                <a:t>計測する主要活動</a:t>
              </a: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359B42FB-7463-4937-4F76-F1B0AC73CBE8}"/>
                </a:ext>
              </a:extLst>
            </p:cNvPr>
            <p:cNvSpPr/>
            <p:nvPr/>
          </p:nvSpPr>
          <p:spPr>
            <a:xfrm>
              <a:off x="7557247"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圧倒的な優位性</a:t>
              </a:r>
              <a:endParaRPr kumimoji="1" lang="en-US" altLang="ja-JP" b="1" dirty="0">
                <a:solidFill>
                  <a:schemeClr val="tx1"/>
                </a:solidFill>
              </a:endParaRPr>
            </a:p>
            <a:p>
              <a:r>
                <a:rPr lang="ja-JP" altLang="en-US" dirty="0">
                  <a:solidFill>
                    <a:schemeClr val="tx1"/>
                  </a:solidFill>
                </a:rPr>
                <a:t>簡単にコピーや購入ができないもの</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0323717F-CB1A-6610-88EE-99ADE20D8E86}"/>
                </a:ext>
              </a:extLst>
            </p:cNvPr>
            <p:cNvSpPr/>
            <p:nvPr/>
          </p:nvSpPr>
          <p:spPr>
            <a:xfrm>
              <a:off x="7557246" y="2563899"/>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チャネル</a:t>
              </a:r>
              <a:endParaRPr kumimoji="1" lang="en-US" altLang="ja-JP" b="1" dirty="0">
                <a:solidFill>
                  <a:schemeClr val="tx1"/>
                </a:solidFill>
              </a:endParaRPr>
            </a:p>
            <a:p>
              <a:r>
                <a:rPr lang="ja-JP" altLang="en-US" dirty="0">
                  <a:solidFill>
                    <a:schemeClr val="tx1"/>
                  </a:solidFill>
                </a:rPr>
                <a:t>顧客への経路</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934685F5-49A4-D95A-8BD7-C3D191236C9B}"/>
                </a:ext>
              </a:extLst>
            </p:cNvPr>
            <p:cNvSpPr/>
            <p:nvPr/>
          </p:nvSpPr>
          <p:spPr>
            <a:xfrm>
              <a:off x="753032" y="4733359"/>
              <a:ext cx="5656733"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コスト構造</a:t>
              </a:r>
              <a:endParaRPr kumimoji="1" lang="en-US" altLang="ja-JP" b="1" dirty="0">
                <a:solidFill>
                  <a:schemeClr val="tx1"/>
                </a:solidFill>
              </a:endParaRPr>
            </a:p>
            <a:p>
              <a:r>
                <a:rPr lang="ja-JP" altLang="en-US" dirty="0">
                  <a:solidFill>
                    <a:schemeClr val="tx1"/>
                  </a:solidFill>
                </a:rPr>
                <a:t>顧客獲得コスト</a:t>
              </a:r>
              <a:endParaRPr lang="en-US" altLang="ja-JP" dirty="0">
                <a:solidFill>
                  <a:schemeClr val="tx1"/>
                </a:solidFill>
              </a:endParaRPr>
            </a:p>
            <a:p>
              <a:r>
                <a:rPr kumimoji="1" lang="ja-JP" altLang="en-US" dirty="0">
                  <a:solidFill>
                    <a:schemeClr val="tx1"/>
                  </a:solidFill>
                </a:rPr>
                <a:t>流通コスト</a:t>
              </a:r>
              <a:endParaRPr kumimoji="1" lang="en-US" altLang="ja-JP" dirty="0">
                <a:solidFill>
                  <a:schemeClr val="tx1"/>
                </a:solidFill>
              </a:endParaRPr>
            </a:p>
            <a:p>
              <a:r>
                <a:rPr lang="ja-JP" altLang="en-US" dirty="0">
                  <a:solidFill>
                    <a:schemeClr val="tx1"/>
                  </a:solidFill>
                </a:rPr>
                <a:t>ホスティングコスト</a:t>
              </a:r>
              <a:endParaRPr lang="en-US" altLang="ja-JP" dirty="0">
                <a:solidFill>
                  <a:schemeClr val="tx1"/>
                </a:solidFill>
              </a:endParaRPr>
            </a:p>
            <a:p>
              <a:r>
                <a:rPr kumimoji="1" lang="ja-JP" altLang="en-US" dirty="0">
                  <a:solidFill>
                    <a:schemeClr val="tx1"/>
                  </a:solidFill>
                </a:rPr>
                <a:t>人件費など</a:t>
              </a:r>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70033E08-39F7-986E-E643-03F7B52EBDAB}"/>
                </a:ext>
              </a:extLst>
            </p:cNvPr>
            <p:cNvSpPr/>
            <p:nvPr/>
          </p:nvSpPr>
          <p:spPr>
            <a:xfrm>
              <a:off x="6423212" y="4733358"/>
              <a:ext cx="5670178"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収益の流れ</a:t>
              </a:r>
              <a:endParaRPr kumimoji="1" lang="en-US" altLang="ja-JP" b="1" dirty="0">
                <a:solidFill>
                  <a:schemeClr val="tx1"/>
                </a:solidFill>
              </a:endParaRPr>
            </a:p>
            <a:p>
              <a:r>
                <a:rPr lang="ja-JP" altLang="en-US" dirty="0">
                  <a:solidFill>
                    <a:schemeClr val="tx1"/>
                  </a:solidFill>
                </a:rPr>
                <a:t>収益モデル</a:t>
              </a:r>
              <a:endParaRPr lang="en-US" altLang="ja-JP" dirty="0">
                <a:solidFill>
                  <a:schemeClr val="tx1"/>
                </a:solidFill>
              </a:endParaRPr>
            </a:p>
            <a:p>
              <a:r>
                <a:rPr kumimoji="1" lang="ja-JP" altLang="en-US" dirty="0">
                  <a:solidFill>
                    <a:schemeClr val="tx1"/>
                  </a:solidFill>
                </a:rPr>
                <a:t>顧客生涯価値</a:t>
              </a:r>
              <a:endParaRPr kumimoji="1" lang="en-US" altLang="ja-JP" dirty="0">
                <a:solidFill>
                  <a:schemeClr val="tx1"/>
                </a:solidFill>
              </a:endParaRPr>
            </a:p>
            <a:p>
              <a:r>
                <a:rPr lang="ja-JP" altLang="en-US" dirty="0">
                  <a:solidFill>
                    <a:schemeClr val="tx1"/>
                  </a:solidFill>
                </a:rPr>
                <a:t>収益</a:t>
              </a:r>
              <a:endParaRPr lang="en-US" altLang="ja-JP" dirty="0">
                <a:solidFill>
                  <a:schemeClr val="tx1"/>
                </a:solidFill>
              </a:endParaRPr>
            </a:p>
            <a:p>
              <a:r>
                <a:rPr kumimoji="1" lang="ja-JP" altLang="en-US" dirty="0">
                  <a:solidFill>
                    <a:schemeClr val="tx1"/>
                  </a:solidFill>
                </a:rPr>
                <a:t>粗利益</a:t>
              </a:r>
              <a:endParaRPr kumimoji="1" lang="en-US" altLang="ja-JP" dirty="0">
                <a:solidFill>
                  <a:schemeClr val="tx1"/>
                </a:solidFill>
              </a:endParaRPr>
            </a:p>
            <a:p>
              <a:pPr algn="ctr"/>
              <a:endParaRPr lang="en-US" altLang="ja-JP" dirty="0"/>
            </a:p>
            <a:p>
              <a:pPr algn="ctr"/>
              <a:endParaRPr kumimoji="1" lang="ja-JP" altLang="en-US" dirty="0"/>
            </a:p>
          </p:txBody>
        </p:sp>
      </p:grpSp>
    </p:spTree>
    <p:extLst>
      <p:ext uri="{BB962C8B-B14F-4D97-AF65-F5344CB8AC3E}">
        <p14:creationId xmlns:p14="http://schemas.microsoft.com/office/powerpoint/2010/main" val="274948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952A11-903D-4FFC-C94F-D4D05AE6C1FF}"/>
              </a:ext>
            </a:extLst>
          </p:cNvPr>
          <p:cNvSpPr>
            <a:spLocks noGrp="1"/>
          </p:cNvSpPr>
          <p:nvPr>
            <p:ph type="title"/>
          </p:nvPr>
        </p:nvSpPr>
        <p:spPr/>
        <p:txBody>
          <a:bodyPr/>
          <a:lstStyle/>
          <a:p>
            <a:r>
              <a:rPr kumimoji="1" lang="en-US" altLang="ja-JP" dirty="0"/>
              <a:t>3.2 </a:t>
            </a:r>
            <a:r>
              <a:rPr kumimoji="1" lang="ja-JP" altLang="en-US" dirty="0"/>
              <a:t>リーンキャンパスをスケッチする</a:t>
            </a:r>
          </a:p>
        </p:txBody>
      </p:sp>
      <p:sp>
        <p:nvSpPr>
          <p:cNvPr id="3" name="コンテンツ プレースホルダー 2">
            <a:extLst>
              <a:ext uri="{FF2B5EF4-FFF2-40B4-BE49-F238E27FC236}">
                <a16:creationId xmlns:a16="http://schemas.microsoft.com/office/drawing/2014/main" id="{2EAD1F86-1A08-2CB8-7D83-E0C40699CF84}"/>
              </a:ext>
            </a:extLst>
          </p:cNvPr>
          <p:cNvSpPr>
            <a:spLocks noGrp="1"/>
          </p:cNvSpPr>
          <p:nvPr>
            <p:ph idx="1"/>
          </p:nvPr>
        </p:nvSpPr>
        <p:spPr/>
        <p:txBody>
          <a:bodyPr>
            <a:normAutofit fontScale="85000" lnSpcReduction="20000"/>
          </a:bodyPr>
          <a:lstStyle/>
          <a:p>
            <a:r>
              <a:rPr lang="ja-JP" altLang="en-US" dirty="0"/>
              <a:t>一気にスケッチしましょう</a:t>
            </a:r>
            <a:endParaRPr lang="en-US" altLang="ja-JP" dirty="0"/>
          </a:p>
          <a:p>
            <a:pPr lvl="1"/>
            <a:r>
              <a:rPr kumimoji="1" lang="ja-JP" altLang="en-US" dirty="0"/>
              <a:t>際限なく続けないで、</a:t>
            </a:r>
            <a:r>
              <a:rPr lang="ja-JP" altLang="en-US" dirty="0"/>
              <a:t>最初は</a:t>
            </a:r>
            <a:r>
              <a:rPr lang="en-US" altLang="ja-JP" dirty="0"/>
              <a:t>15</a:t>
            </a:r>
            <a:r>
              <a:rPr lang="ja-JP" altLang="en-US" dirty="0"/>
              <a:t>分以内で。大事なことは、考えていることを全部書き出すこと。</a:t>
            </a:r>
            <a:endParaRPr lang="en-US" altLang="ja-JP" dirty="0"/>
          </a:p>
          <a:p>
            <a:r>
              <a:rPr kumimoji="1" lang="ja-JP" altLang="en-US" dirty="0"/>
              <a:t>空欄があっても構いません</a:t>
            </a:r>
            <a:endParaRPr kumimoji="1" lang="en-US" altLang="ja-JP" dirty="0"/>
          </a:p>
          <a:p>
            <a:pPr lvl="1"/>
            <a:r>
              <a:rPr lang="ja-JP" altLang="en-US" dirty="0"/>
              <a:t>「正しい」答えを書こうとして調査・議論するよりも、とりあえず何かを書くか、空欄とする。空欄にしておけば、そこが大事だとわかるかも。</a:t>
            </a:r>
            <a:endParaRPr lang="en-US" altLang="ja-JP" dirty="0"/>
          </a:p>
          <a:p>
            <a:pPr lvl="1"/>
            <a:r>
              <a:rPr kumimoji="1" lang="ja-JP" altLang="en-US" dirty="0"/>
              <a:t>完成させることにこだわらない。リーンキャンパスは、時間をかけて進化する有機的なドキュメント</a:t>
            </a:r>
            <a:endParaRPr kumimoji="1" lang="en-US" altLang="ja-JP" dirty="0"/>
          </a:p>
          <a:p>
            <a:r>
              <a:rPr kumimoji="1" lang="ja-JP" altLang="en-US" dirty="0"/>
              <a:t>簡潔に書きましょう</a:t>
            </a:r>
            <a:endParaRPr kumimoji="1" lang="en-US" altLang="ja-JP" dirty="0"/>
          </a:p>
          <a:p>
            <a:pPr lvl="1"/>
            <a:r>
              <a:rPr lang="ja-JP" altLang="en-US" dirty="0"/>
              <a:t>ビジネスモデルの本質を抽出するためにも、１枚に収める</a:t>
            </a:r>
            <a:endParaRPr lang="en-US" altLang="ja-JP" dirty="0"/>
          </a:p>
          <a:p>
            <a:r>
              <a:rPr kumimoji="1" lang="ja-JP" altLang="en-US" dirty="0"/>
              <a:t>今わかる範囲で考えましょう</a:t>
            </a:r>
            <a:endParaRPr kumimoji="1" lang="en-US" altLang="ja-JP" dirty="0"/>
          </a:p>
          <a:p>
            <a:pPr lvl="1"/>
            <a:r>
              <a:rPr lang="ja-JP" altLang="en-US" dirty="0"/>
              <a:t>ビジネスモデルで未来を予言しようとしても不可能。やったるでの姿勢で書きましょう</a:t>
            </a:r>
            <a:endParaRPr lang="en-US" altLang="ja-JP" dirty="0"/>
          </a:p>
          <a:p>
            <a:r>
              <a:rPr kumimoji="1" lang="ja-JP" altLang="en-US" dirty="0"/>
              <a:t>顧客主導型を使いましょう</a:t>
            </a:r>
            <a:endParaRPr kumimoji="1" lang="en-US" altLang="ja-JP" dirty="0"/>
          </a:p>
        </p:txBody>
      </p:sp>
    </p:spTree>
    <p:extLst>
      <p:ext uri="{BB962C8B-B14F-4D97-AF65-F5344CB8AC3E}">
        <p14:creationId xmlns:p14="http://schemas.microsoft.com/office/powerpoint/2010/main" val="39787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E6113191-9BF0-5E6C-1C24-A8DABE2F3882}"/>
              </a:ext>
            </a:extLst>
          </p:cNvPr>
          <p:cNvGrpSpPr/>
          <p:nvPr/>
        </p:nvGrpSpPr>
        <p:grpSpPr>
          <a:xfrm>
            <a:off x="416857" y="309281"/>
            <a:ext cx="11340358" cy="6203580"/>
            <a:chOff x="753032" y="502020"/>
            <a:chExt cx="11340358" cy="6203580"/>
          </a:xfrm>
        </p:grpSpPr>
        <p:sp>
          <p:nvSpPr>
            <p:cNvPr id="4" name="正方形/長方形 3">
              <a:extLst>
                <a:ext uri="{FF2B5EF4-FFF2-40B4-BE49-F238E27FC236}">
                  <a16:creationId xmlns:a16="http://schemas.microsoft.com/office/drawing/2014/main" id="{0C3BF745-4FBD-026F-9055-FEEECE2F285B}"/>
                </a:ext>
              </a:extLst>
            </p:cNvPr>
            <p:cNvSpPr/>
            <p:nvPr/>
          </p:nvSpPr>
          <p:spPr>
            <a:xfrm>
              <a:off x="753035" y="502023"/>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課題</a:t>
              </a:r>
              <a:endParaRPr kumimoji="1" lang="en-US" altLang="ja-JP" b="1" dirty="0">
                <a:solidFill>
                  <a:schemeClr val="tx1"/>
                </a:solidFill>
              </a:endParaRPr>
            </a:p>
            <a:p>
              <a:r>
                <a:rPr lang="ja-JP" altLang="en-US" dirty="0">
                  <a:solidFill>
                    <a:schemeClr val="tx1"/>
                  </a:solidFill>
                </a:rPr>
                <a:t>上位３つの課題</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2527CE7-9FB8-B6AD-19ED-22E2015A388E}"/>
                </a:ext>
              </a:extLst>
            </p:cNvPr>
            <p:cNvSpPr/>
            <p:nvPr/>
          </p:nvSpPr>
          <p:spPr>
            <a:xfrm>
              <a:off x="3021104"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ソリューション</a:t>
              </a:r>
              <a:endParaRPr kumimoji="1" lang="en-US" altLang="ja-JP" b="1" dirty="0">
                <a:solidFill>
                  <a:schemeClr val="tx1"/>
                </a:solidFill>
              </a:endParaRPr>
            </a:p>
            <a:p>
              <a:r>
                <a:rPr lang="ja-JP" altLang="en-US" dirty="0">
                  <a:solidFill>
                    <a:schemeClr val="tx1"/>
                  </a:solidFill>
                </a:rPr>
                <a:t>上位３つの機能</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0FC2AF91-E087-90A2-52B0-62DC662450E4}"/>
                </a:ext>
              </a:extLst>
            </p:cNvPr>
            <p:cNvSpPr/>
            <p:nvPr/>
          </p:nvSpPr>
          <p:spPr>
            <a:xfrm>
              <a:off x="5289177" y="502021"/>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独自の価値提案</a:t>
              </a:r>
              <a:endParaRPr kumimoji="1" lang="en-US" altLang="ja-JP" b="1" dirty="0">
                <a:solidFill>
                  <a:schemeClr val="tx1"/>
                </a:solidFill>
              </a:endParaRPr>
            </a:p>
            <a:p>
              <a:r>
                <a:rPr lang="ja-JP" altLang="en-US" dirty="0">
                  <a:solidFill>
                    <a:schemeClr val="tx1"/>
                  </a:solidFill>
                </a:rPr>
                <a:t>あなたの差別化要因と注目に値する価値を説明した単一で明確な説得力のあるメッセージ</a:t>
              </a:r>
              <a:endParaRPr lang="en-US" altLang="ja-JP" dirty="0">
                <a:solidFill>
                  <a:schemeClr val="tx1"/>
                </a:solidFill>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10" name="正方形/長方形 9">
              <a:extLst>
                <a:ext uri="{FF2B5EF4-FFF2-40B4-BE49-F238E27FC236}">
                  <a16:creationId xmlns:a16="http://schemas.microsoft.com/office/drawing/2014/main" id="{1AAA217C-CEFE-01FB-2587-B04E8B418FE4}"/>
                </a:ext>
              </a:extLst>
            </p:cNvPr>
            <p:cNvSpPr/>
            <p:nvPr/>
          </p:nvSpPr>
          <p:spPr>
            <a:xfrm>
              <a:off x="9825319" y="502020"/>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顧客セグメント</a:t>
              </a:r>
              <a:endParaRPr kumimoji="1" lang="en-US" altLang="ja-JP" b="1" dirty="0">
                <a:solidFill>
                  <a:schemeClr val="tx1"/>
                </a:solidFill>
              </a:endParaRPr>
            </a:p>
            <a:p>
              <a:r>
                <a:rPr lang="ja-JP" altLang="en-US" dirty="0">
                  <a:solidFill>
                    <a:schemeClr val="tx1"/>
                  </a:solidFill>
                </a:rPr>
                <a:t>ターゲットにする顧客</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CCA2269F-33B6-E774-FEB0-E6FE77F6F93B}"/>
                </a:ext>
              </a:extLst>
            </p:cNvPr>
            <p:cNvSpPr/>
            <p:nvPr/>
          </p:nvSpPr>
          <p:spPr>
            <a:xfrm>
              <a:off x="3021105" y="2563902"/>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主要指標</a:t>
              </a:r>
              <a:endParaRPr kumimoji="1" lang="en-US" altLang="ja-JP" b="1" dirty="0">
                <a:solidFill>
                  <a:schemeClr val="tx1"/>
                </a:solidFill>
              </a:endParaRPr>
            </a:p>
            <a:p>
              <a:r>
                <a:rPr lang="ja-JP" altLang="en-US" dirty="0">
                  <a:solidFill>
                    <a:schemeClr val="tx1"/>
                  </a:solidFill>
                </a:rPr>
                <a:t>計測する主要活動</a:t>
              </a: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359B42FB-7463-4937-4F76-F1B0AC73CBE8}"/>
                </a:ext>
              </a:extLst>
            </p:cNvPr>
            <p:cNvSpPr/>
            <p:nvPr/>
          </p:nvSpPr>
          <p:spPr>
            <a:xfrm>
              <a:off x="7557247"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圧倒的な優位性</a:t>
              </a:r>
              <a:endParaRPr kumimoji="1" lang="en-US" altLang="ja-JP" b="1" dirty="0">
                <a:solidFill>
                  <a:schemeClr val="tx1"/>
                </a:solidFill>
              </a:endParaRPr>
            </a:p>
            <a:p>
              <a:r>
                <a:rPr lang="ja-JP" altLang="en-US" dirty="0">
                  <a:solidFill>
                    <a:schemeClr val="tx1"/>
                  </a:solidFill>
                </a:rPr>
                <a:t>簡単にコピーや購入ができないもの</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0323717F-CB1A-6610-88EE-99ADE20D8E86}"/>
                </a:ext>
              </a:extLst>
            </p:cNvPr>
            <p:cNvSpPr/>
            <p:nvPr/>
          </p:nvSpPr>
          <p:spPr>
            <a:xfrm>
              <a:off x="7557246" y="2563899"/>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チャネル</a:t>
              </a:r>
              <a:endParaRPr kumimoji="1" lang="en-US" altLang="ja-JP" b="1" dirty="0">
                <a:solidFill>
                  <a:schemeClr val="tx1"/>
                </a:solidFill>
              </a:endParaRPr>
            </a:p>
            <a:p>
              <a:r>
                <a:rPr lang="ja-JP" altLang="en-US" dirty="0">
                  <a:solidFill>
                    <a:schemeClr val="tx1"/>
                  </a:solidFill>
                </a:rPr>
                <a:t>顧客への経路</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934685F5-49A4-D95A-8BD7-C3D191236C9B}"/>
                </a:ext>
              </a:extLst>
            </p:cNvPr>
            <p:cNvSpPr/>
            <p:nvPr/>
          </p:nvSpPr>
          <p:spPr>
            <a:xfrm>
              <a:off x="753032" y="4733359"/>
              <a:ext cx="5656733"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コスト構造</a:t>
              </a:r>
              <a:endParaRPr kumimoji="1" lang="en-US" altLang="ja-JP" b="1" dirty="0">
                <a:solidFill>
                  <a:schemeClr val="tx1"/>
                </a:solidFill>
              </a:endParaRPr>
            </a:p>
            <a:p>
              <a:r>
                <a:rPr lang="ja-JP" altLang="en-US" dirty="0">
                  <a:solidFill>
                    <a:schemeClr val="tx1"/>
                  </a:solidFill>
                </a:rPr>
                <a:t>顧客獲得コスト</a:t>
              </a:r>
              <a:endParaRPr lang="en-US" altLang="ja-JP" dirty="0">
                <a:solidFill>
                  <a:schemeClr val="tx1"/>
                </a:solidFill>
              </a:endParaRPr>
            </a:p>
            <a:p>
              <a:r>
                <a:rPr kumimoji="1" lang="ja-JP" altLang="en-US" dirty="0">
                  <a:solidFill>
                    <a:schemeClr val="tx1"/>
                  </a:solidFill>
                </a:rPr>
                <a:t>流通コスト</a:t>
              </a:r>
              <a:endParaRPr kumimoji="1" lang="en-US" altLang="ja-JP" dirty="0">
                <a:solidFill>
                  <a:schemeClr val="tx1"/>
                </a:solidFill>
              </a:endParaRPr>
            </a:p>
            <a:p>
              <a:r>
                <a:rPr lang="ja-JP" altLang="en-US" dirty="0">
                  <a:solidFill>
                    <a:schemeClr val="tx1"/>
                  </a:solidFill>
                </a:rPr>
                <a:t>ホスティングコスト</a:t>
              </a:r>
              <a:endParaRPr lang="en-US" altLang="ja-JP" dirty="0">
                <a:solidFill>
                  <a:schemeClr val="tx1"/>
                </a:solidFill>
              </a:endParaRPr>
            </a:p>
            <a:p>
              <a:r>
                <a:rPr kumimoji="1" lang="ja-JP" altLang="en-US" dirty="0">
                  <a:solidFill>
                    <a:schemeClr val="tx1"/>
                  </a:solidFill>
                </a:rPr>
                <a:t>人件費など</a:t>
              </a:r>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70033E08-39F7-986E-E643-03F7B52EBDAB}"/>
                </a:ext>
              </a:extLst>
            </p:cNvPr>
            <p:cNvSpPr/>
            <p:nvPr/>
          </p:nvSpPr>
          <p:spPr>
            <a:xfrm>
              <a:off x="6423212" y="4733358"/>
              <a:ext cx="5670178"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収益の流れ</a:t>
              </a:r>
              <a:endParaRPr kumimoji="1" lang="en-US" altLang="ja-JP" b="1" dirty="0">
                <a:solidFill>
                  <a:schemeClr val="tx1"/>
                </a:solidFill>
              </a:endParaRPr>
            </a:p>
            <a:p>
              <a:r>
                <a:rPr lang="ja-JP" altLang="en-US" dirty="0">
                  <a:solidFill>
                    <a:schemeClr val="tx1"/>
                  </a:solidFill>
                </a:rPr>
                <a:t>収益モデル</a:t>
              </a:r>
              <a:endParaRPr lang="en-US" altLang="ja-JP" dirty="0">
                <a:solidFill>
                  <a:schemeClr val="tx1"/>
                </a:solidFill>
              </a:endParaRPr>
            </a:p>
            <a:p>
              <a:r>
                <a:rPr kumimoji="1" lang="ja-JP" altLang="en-US" dirty="0">
                  <a:solidFill>
                    <a:schemeClr val="tx1"/>
                  </a:solidFill>
                </a:rPr>
                <a:t>顧客生涯価値</a:t>
              </a:r>
              <a:endParaRPr kumimoji="1" lang="en-US" altLang="ja-JP" dirty="0">
                <a:solidFill>
                  <a:schemeClr val="tx1"/>
                </a:solidFill>
              </a:endParaRPr>
            </a:p>
            <a:p>
              <a:r>
                <a:rPr lang="ja-JP" altLang="en-US" dirty="0">
                  <a:solidFill>
                    <a:schemeClr val="tx1"/>
                  </a:solidFill>
                </a:rPr>
                <a:t>収益</a:t>
              </a:r>
              <a:endParaRPr lang="en-US" altLang="ja-JP" dirty="0">
                <a:solidFill>
                  <a:schemeClr val="tx1"/>
                </a:solidFill>
              </a:endParaRPr>
            </a:p>
            <a:p>
              <a:r>
                <a:rPr kumimoji="1" lang="ja-JP" altLang="en-US" dirty="0">
                  <a:solidFill>
                    <a:schemeClr val="tx1"/>
                  </a:solidFill>
                </a:rPr>
                <a:t>粗利益</a:t>
              </a:r>
              <a:endParaRPr kumimoji="1" lang="en-US" altLang="ja-JP" dirty="0">
                <a:solidFill>
                  <a:schemeClr val="tx1"/>
                </a:solidFill>
              </a:endParaRPr>
            </a:p>
            <a:p>
              <a:pPr algn="ctr"/>
              <a:endParaRPr lang="en-US" altLang="ja-JP" dirty="0"/>
            </a:p>
            <a:p>
              <a:pPr algn="ctr"/>
              <a:endParaRPr kumimoji="1" lang="ja-JP" altLang="en-US" dirty="0"/>
            </a:p>
          </p:txBody>
        </p:sp>
      </p:grpSp>
      <p:sp>
        <p:nvSpPr>
          <p:cNvPr id="2" name="テキスト ボックス 1">
            <a:extLst>
              <a:ext uri="{FF2B5EF4-FFF2-40B4-BE49-F238E27FC236}">
                <a16:creationId xmlns:a16="http://schemas.microsoft.com/office/drawing/2014/main" id="{D9BB1B08-6647-D85B-5622-920423E8C7B6}"/>
              </a:ext>
            </a:extLst>
          </p:cNvPr>
          <p:cNvSpPr txBox="1"/>
          <p:nvPr/>
        </p:nvSpPr>
        <p:spPr>
          <a:xfrm>
            <a:off x="883022" y="2063130"/>
            <a:ext cx="1420908" cy="1446550"/>
          </a:xfrm>
          <a:prstGeom prst="rect">
            <a:avLst/>
          </a:prstGeom>
          <a:noFill/>
        </p:spPr>
        <p:txBody>
          <a:bodyPr wrap="square" rtlCol="0">
            <a:spAutoFit/>
          </a:bodyPr>
          <a:lstStyle/>
          <a:p>
            <a:r>
              <a:rPr kumimoji="1" lang="ja-JP" altLang="en-US" sz="8800" dirty="0"/>
              <a:t>１</a:t>
            </a:r>
          </a:p>
        </p:txBody>
      </p:sp>
      <p:sp>
        <p:nvSpPr>
          <p:cNvPr id="17" name="テキスト ボックス 16">
            <a:extLst>
              <a:ext uri="{FF2B5EF4-FFF2-40B4-BE49-F238E27FC236}">
                <a16:creationId xmlns:a16="http://schemas.microsoft.com/office/drawing/2014/main" id="{BF1A3BE0-4224-EDA5-25D0-5BD0E26B3E55}"/>
              </a:ext>
            </a:extLst>
          </p:cNvPr>
          <p:cNvSpPr txBox="1"/>
          <p:nvPr/>
        </p:nvSpPr>
        <p:spPr>
          <a:xfrm>
            <a:off x="9926169" y="2063130"/>
            <a:ext cx="1420908" cy="1446550"/>
          </a:xfrm>
          <a:prstGeom prst="rect">
            <a:avLst/>
          </a:prstGeom>
          <a:noFill/>
        </p:spPr>
        <p:txBody>
          <a:bodyPr wrap="square" rtlCol="0">
            <a:spAutoFit/>
          </a:bodyPr>
          <a:lstStyle/>
          <a:p>
            <a:r>
              <a:rPr lang="ja-JP" altLang="en-US" sz="8800" dirty="0"/>
              <a:t>２</a:t>
            </a:r>
            <a:endParaRPr kumimoji="1" lang="ja-JP" altLang="en-US" sz="8800" dirty="0"/>
          </a:p>
        </p:txBody>
      </p:sp>
      <p:sp>
        <p:nvSpPr>
          <p:cNvPr id="18" name="テキスト ボックス 17">
            <a:extLst>
              <a:ext uri="{FF2B5EF4-FFF2-40B4-BE49-F238E27FC236}">
                <a16:creationId xmlns:a16="http://schemas.microsoft.com/office/drawing/2014/main" id="{7FC69C8A-996E-063A-7F74-59C5270097DF}"/>
              </a:ext>
            </a:extLst>
          </p:cNvPr>
          <p:cNvSpPr txBox="1"/>
          <p:nvPr/>
        </p:nvSpPr>
        <p:spPr>
          <a:xfrm>
            <a:off x="5374339" y="2705725"/>
            <a:ext cx="1420908" cy="1446550"/>
          </a:xfrm>
          <a:prstGeom prst="rect">
            <a:avLst/>
          </a:prstGeom>
          <a:noFill/>
        </p:spPr>
        <p:txBody>
          <a:bodyPr wrap="square" rtlCol="0">
            <a:spAutoFit/>
          </a:bodyPr>
          <a:lstStyle/>
          <a:p>
            <a:r>
              <a:rPr lang="ja-JP" altLang="en-US" sz="8800" dirty="0"/>
              <a:t>３</a:t>
            </a:r>
            <a:endParaRPr kumimoji="1" lang="ja-JP" altLang="en-US" sz="8800" dirty="0"/>
          </a:p>
        </p:txBody>
      </p:sp>
      <p:sp>
        <p:nvSpPr>
          <p:cNvPr id="19" name="テキスト ボックス 18">
            <a:extLst>
              <a:ext uri="{FF2B5EF4-FFF2-40B4-BE49-F238E27FC236}">
                <a16:creationId xmlns:a16="http://schemas.microsoft.com/office/drawing/2014/main" id="{7F2E5475-520B-E80F-0250-6AC7ABBBA8E9}"/>
              </a:ext>
            </a:extLst>
          </p:cNvPr>
          <p:cNvSpPr txBox="1"/>
          <p:nvPr/>
        </p:nvSpPr>
        <p:spPr>
          <a:xfrm>
            <a:off x="3121958" y="1069476"/>
            <a:ext cx="1420908" cy="1446550"/>
          </a:xfrm>
          <a:prstGeom prst="rect">
            <a:avLst/>
          </a:prstGeom>
          <a:noFill/>
        </p:spPr>
        <p:txBody>
          <a:bodyPr wrap="square" rtlCol="0">
            <a:spAutoFit/>
          </a:bodyPr>
          <a:lstStyle/>
          <a:p>
            <a:r>
              <a:rPr lang="ja-JP" altLang="en-US" sz="8800" dirty="0"/>
              <a:t>４</a:t>
            </a:r>
            <a:endParaRPr kumimoji="1" lang="ja-JP" altLang="en-US" sz="8800" dirty="0"/>
          </a:p>
        </p:txBody>
      </p:sp>
      <p:sp>
        <p:nvSpPr>
          <p:cNvPr id="20" name="テキスト ボックス 19">
            <a:extLst>
              <a:ext uri="{FF2B5EF4-FFF2-40B4-BE49-F238E27FC236}">
                <a16:creationId xmlns:a16="http://schemas.microsoft.com/office/drawing/2014/main" id="{EA8BA66F-7644-2007-FAF2-01B24151C9D2}"/>
              </a:ext>
            </a:extLst>
          </p:cNvPr>
          <p:cNvSpPr txBox="1"/>
          <p:nvPr/>
        </p:nvSpPr>
        <p:spPr>
          <a:xfrm>
            <a:off x="7562849" y="3094071"/>
            <a:ext cx="1420908" cy="1446550"/>
          </a:xfrm>
          <a:prstGeom prst="rect">
            <a:avLst/>
          </a:prstGeom>
          <a:noFill/>
        </p:spPr>
        <p:txBody>
          <a:bodyPr wrap="square" rtlCol="0">
            <a:spAutoFit/>
          </a:bodyPr>
          <a:lstStyle/>
          <a:p>
            <a:r>
              <a:rPr lang="ja-JP" altLang="en-US" sz="8800" dirty="0"/>
              <a:t>５</a:t>
            </a:r>
            <a:endParaRPr kumimoji="1" lang="ja-JP" altLang="en-US" sz="8800" dirty="0"/>
          </a:p>
        </p:txBody>
      </p:sp>
      <p:sp>
        <p:nvSpPr>
          <p:cNvPr id="21" name="テキスト ボックス 20">
            <a:extLst>
              <a:ext uri="{FF2B5EF4-FFF2-40B4-BE49-F238E27FC236}">
                <a16:creationId xmlns:a16="http://schemas.microsoft.com/office/drawing/2014/main" id="{782C24F0-93AE-5FF6-F44D-B2A6DBD2617F}"/>
              </a:ext>
            </a:extLst>
          </p:cNvPr>
          <p:cNvSpPr txBox="1"/>
          <p:nvPr/>
        </p:nvSpPr>
        <p:spPr>
          <a:xfrm>
            <a:off x="8505261" y="4876608"/>
            <a:ext cx="1420908" cy="1446550"/>
          </a:xfrm>
          <a:prstGeom prst="rect">
            <a:avLst/>
          </a:prstGeom>
          <a:noFill/>
        </p:spPr>
        <p:txBody>
          <a:bodyPr wrap="square" rtlCol="0">
            <a:spAutoFit/>
          </a:bodyPr>
          <a:lstStyle/>
          <a:p>
            <a:r>
              <a:rPr lang="ja-JP" altLang="en-US" sz="8800" dirty="0"/>
              <a:t>６</a:t>
            </a:r>
            <a:endParaRPr kumimoji="1" lang="ja-JP" altLang="en-US" sz="8800" dirty="0"/>
          </a:p>
        </p:txBody>
      </p:sp>
      <p:sp>
        <p:nvSpPr>
          <p:cNvPr id="22" name="テキスト ボックス 21">
            <a:extLst>
              <a:ext uri="{FF2B5EF4-FFF2-40B4-BE49-F238E27FC236}">
                <a16:creationId xmlns:a16="http://schemas.microsoft.com/office/drawing/2014/main" id="{9AE1D721-47E1-55BF-8E5B-CB086E99D850}"/>
              </a:ext>
            </a:extLst>
          </p:cNvPr>
          <p:cNvSpPr txBox="1"/>
          <p:nvPr/>
        </p:nvSpPr>
        <p:spPr>
          <a:xfrm>
            <a:off x="3061444" y="4928968"/>
            <a:ext cx="1420908" cy="1446550"/>
          </a:xfrm>
          <a:prstGeom prst="rect">
            <a:avLst/>
          </a:prstGeom>
          <a:noFill/>
        </p:spPr>
        <p:txBody>
          <a:bodyPr wrap="square" rtlCol="0">
            <a:spAutoFit/>
          </a:bodyPr>
          <a:lstStyle/>
          <a:p>
            <a:r>
              <a:rPr lang="ja-JP" altLang="en-US" sz="8800" dirty="0"/>
              <a:t>７</a:t>
            </a:r>
            <a:endParaRPr kumimoji="1" lang="en-US" altLang="ja-JP" sz="8800" dirty="0"/>
          </a:p>
        </p:txBody>
      </p:sp>
      <p:sp>
        <p:nvSpPr>
          <p:cNvPr id="23" name="テキスト ボックス 22">
            <a:extLst>
              <a:ext uri="{FF2B5EF4-FFF2-40B4-BE49-F238E27FC236}">
                <a16:creationId xmlns:a16="http://schemas.microsoft.com/office/drawing/2014/main" id="{FE3B11D4-6C1B-C405-A0B1-3A539256495C}"/>
              </a:ext>
            </a:extLst>
          </p:cNvPr>
          <p:cNvSpPr txBox="1"/>
          <p:nvPr/>
        </p:nvSpPr>
        <p:spPr>
          <a:xfrm>
            <a:off x="3151091" y="2986491"/>
            <a:ext cx="1420908" cy="1446550"/>
          </a:xfrm>
          <a:prstGeom prst="rect">
            <a:avLst/>
          </a:prstGeom>
          <a:noFill/>
        </p:spPr>
        <p:txBody>
          <a:bodyPr wrap="square" rtlCol="0">
            <a:spAutoFit/>
          </a:bodyPr>
          <a:lstStyle/>
          <a:p>
            <a:r>
              <a:rPr lang="ja-JP" altLang="en-US" sz="8800" dirty="0"/>
              <a:t>８</a:t>
            </a:r>
            <a:endParaRPr kumimoji="1" lang="ja-JP" altLang="en-US" sz="8800" dirty="0"/>
          </a:p>
        </p:txBody>
      </p:sp>
      <p:sp>
        <p:nvSpPr>
          <p:cNvPr id="24" name="テキスト ボックス 23">
            <a:extLst>
              <a:ext uri="{FF2B5EF4-FFF2-40B4-BE49-F238E27FC236}">
                <a16:creationId xmlns:a16="http://schemas.microsoft.com/office/drawing/2014/main" id="{930ECF27-47BC-03C3-AA41-899BCCAAEEA3}"/>
              </a:ext>
            </a:extLst>
          </p:cNvPr>
          <p:cNvSpPr txBox="1"/>
          <p:nvPr/>
        </p:nvSpPr>
        <p:spPr>
          <a:xfrm>
            <a:off x="7501218" y="1147103"/>
            <a:ext cx="1420908" cy="1446550"/>
          </a:xfrm>
          <a:prstGeom prst="rect">
            <a:avLst/>
          </a:prstGeom>
          <a:noFill/>
        </p:spPr>
        <p:txBody>
          <a:bodyPr wrap="square" rtlCol="0">
            <a:spAutoFit/>
          </a:bodyPr>
          <a:lstStyle/>
          <a:p>
            <a:r>
              <a:rPr lang="ja-JP" altLang="en-US" sz="8800" dirty="0"/>
              <a:t>９</a:t>
            </a:r>
            <a:endParaRPr kumimoji="1" lang="ja-JP" altLang="en-US" sz="8800" dirty="0"/>
          </a:p>
        </p:txBody>
      </p:sp>
    </p:spTree>
    <p:extLst>
      <p:ext uri="{BB962C8B-B14F-4D97-AF65-F5344CB8AC3E}">
        <p14:creationId xmlns:p14="http://schemas.microsoft.com/office/powerpoint/2010/main" val="43348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D6491-2124-F8C4-8C60-DAB240B8F60E}"/>
              </a:ext>
            </a:extLst>
          </p:cNvPr>
          <p:cNvSpPr>
            <a:spLocks noGrp="1"/>
          </p:cNvSpPr>
          <p:nvPr>
            <p:ph type="title"/>
          </p:nvPr>
        </p:nvSpPr>
        <p:spPr/>
        <p:txBody>
          <a:bodyPr/>
          <a:lstStyle/>
          <a:p>
            <a:r>
              <a:rPr kumimoji="1" lang="ja-JP" altLang="en-US" dirty="0"/>
              <a:t>課題と顧客セグメント</a:t>
            </a:r>
          </a:p>
        </p:txBody>
      </p:sp>
      <p:sp>
        <p:nvSpPr>
          <p:cNvPr id="3" name="コンテンツ プレースホルダー 2">
            <a:extLst>
              <a:ext uri="{FF2B5EF4-FFF2-40B4-BE49-F238E27FC236}">
                <a16:creationId xmlns:a16="http://schemas.microsoft.com/office/drawing/2014/main" id="{F64B49E1-EBA9-51EE-9CC3-C99B69F58D89}"/>
              </a:ext>
            </a:extLst>
          </p:cNvPr>
          <p:cNvSpPr>
            <a:spLocks noGrp="1"/>
          </p:cNvSpPr>
          <p:nvPr>
            <p:ph idx="1"/>
          </p:nvPr>
        </p:nvSpPr>
        <p:spPr/>
        <p:txBody>
          <a:bodyPr>
            <a:normAutofit fontScale="77500" lnSpcReduction="20000"/>
          </a:bodyPr>
          <a:lstStyle/>
          <a:p>
            <a:r>
              <a:rPr kumimoji="1" lang="ja-JP" altLang="en-US" dirty="0"/>
              <a:t>上位</a:t>
            </a:r>
            <a:r>
              <a:rPr kumimoji="1" lang="en-US" altLang="ja-JP" dirty="0"/>
              <a:t>1</a:t>
            </a:r>
            <a:r>
              <a:rPr kumimoji="1" lang="ja-JP" altLang="en-US" dirty="0"/>
              <a:t>～</a:t>
            </a:r>
            <a:r>
              <a:rPr kumimoji="1" lang="en-US" altLang="ja-JP" dirty="0"/>
              <a:t>3</a:t>
            </a:r>
            <a:r>
              <a:rPr kumimoji="1" lang="ja-JP" altLang="en-US" dirty="0"/>
              <a:t>位の課題を挙げましょう</a:t>
            </a:r>
            <a:endParaRPr kumimoji="1" lang="en-US" altLang="ja-JP" dirty="0"/>
          </a:p>
          <a:p>
            <a:pPr lvl="1"/>
            <a:r>
              <a:rPr lang="ja-JP" altLang="en-US" dirty="0"/>
              <a:t>ターゲットとなる顧客セグメントに対して、解決すべき課題の上位</a:t>
            </a:r>
            <a:r>
              <a:rPr lang="en-US" altLang="ja-JP" dirty="0"/>
              <a:t>1</a:t>
            </a:r>
            <a:r>
              <a:rPr lang="ja-JP" altLang="en-US" dirty="0"/>
              <a:t>～</a:t>
            </a:r>
            <a:r>
              <a:rPr lang="en-US" altLang="ja-JP" dirty="0"/>
              <a:t>3</a:t>
            </a:r>
            <a:r>
              <a:rPr lang="ja-JP" altLang="en-US" dirty="0"/>
              <a:t>位を記述する。あるいは、顧客に必要なジョブ（用事）の観点から、課題について考える。</a:t>
            </a:r>
            <a:endParaRPr lang="en-US" altLang="ja-JP" dirty="0"/>
          </a:p>
          <a:p>
            <a:r>
              <a:rPr kumimoji="1" lang="ja-JP" altLang="en-US" dirty="0"/>
              <a:t>既存の代替品を列挙する</a:t>
            </a:r>
            <a:endParaRPr kumimoji="1" lang="en-US" altLang="ja-JP" dirty="0"/>
          </a:p>
          <a:p>
            <a:pPr lvl="1"/>
            <a:r>
              <a:rPr lang="ja-JP" altLang="en-US" dirty="0"/>
              <a:t>これらの課題にアーリーアダプターがどのように対処しているかを考えて、それを文書化する。</a:t>
            </a:r>
            <a:endParaRPr lang="en-US" altLang="ja-JP" dirty="0"/>
          </a:p>
          <a:p>
            <a:pPr lvl="2"/>
            <a:r>
              <a:rPr kumimoji="1" lang="ja-JP" altLang="en-US" dirty="0"/>
              <a:t>オンラインコラボレーションツールの代替品は、競合他所のコラボレーションツールではなく、</a:t>
            </a:r>
            <a:r>
              <a:rPr kumimoji="1" lang="en-US" altLang="ja-JP" dirty="0"/>
              <a:t>E</a:t>
            </a:r>
            <a:r>
              <a:rPr kumimoji="1" lang="ja-JP" altLang="en-US" dirty="0"/>
              <a:t>メールである</a:t>
            </a:r>
            <a:endParaRPr kumimoji="1" lang="en-US" altLang="ja-JP" dirty="0"/>
          </a:p>
          <a:p>
            <a:pPr lvl="2"/>
            <a:r>
              <a:rPr lang="ja-JP" altLang="en-US" dirty="0"/>
              <a:t>課題があっても困っていないのであれば、「何もしない」も実用的な代替品</a:t>
            </a:r>
            <a:endParaRPr lang="en-US" altLang="ja-JP" dirty="0"/>
          </a:p>
          <a:p>
            <a:r>
              <a:rPr kumimoji="1" lang="ja-JP" altLang="en-US" dirty="0"/>
              <a:t>ユーザーを特定する</a:t>
            </a:r>
            <a:endParaRPr kumimoji="1" lang="en-US" altLang="ja-JP" dirty="0"/>
          </a:p>
          <a:p>
            <a:pPr lvl="1"/>
            <a:r>
              <a:rPr lang="ja-JP" altLang="en-US" dirty="0"/>
              <a:t>顧客とやりとりするユーザーを特定する</a:t>
            </a:r>
            <a:endParaRPr lang="en-US" altLang="ja-JP" dirty="0"/>
          </a:p>
          <a:p>
            <a:pPr lvl="2"/>
            <a:r>
              <a:rPr lang="ja-JP" altLang="en-US" dirty="0"/>
              <a:t>ブログプラットフォームの場合は、ブログの著者が顧客で、ブログの読者がユーザー</a:t>
            </a:r>
            <a:endParaRPr lang="en-US" altLang="ja-JP" dirty="0"/>
          </a:p>
          <a:p>
            <a:pPr lvl="2"/>
            <a:r>
              <a:rPr lang="ja-JP" altLang="en-US" dirty="0"/>
              <a:t>検索エンジンの場合、広告主が顧客で、検索する人がユーザー</a:t>
            </a:r>
            <a:endParaRPr lang="en-US" altLang="ja-JP" dirty="0"/>
          </a:p>
          <a:p>
            <a:r>
              <a:rPr lang="ja-JP" altLang="en-US" dirty="0"/>
              <a:t>アーリーアダプターに狙いを定める</a:t>
            </a:r>
            <a:endParaRPr lang="en-US" altLang="ja-JP" dirty="0"/>
          </a:p>
          <a:p>
            <a:pPr lvl="1"/>
            <a:r>
              <a:rPr lang="ja-JP" altLang="en-US" dirty="0"/>
              <a:t>これらの課題を念頭に置いて、具体的な顧客セグメントを決めましょう。</a:t>
            </a:r>
            <a:endParaRPr lang="en-US" altLang="ja-JP" dirty="0"/>
          </a:p>
          <a:p>
            <a:pPr lvl="1"/>
            <a:r>
              <a:rPr lang="ja-JP" altLang="en-US" dirty="0"/>
              <a:t>ここでの目標はアーリーアダプターの定義。メインの顧客ではない。</a:t>
            </a:r>
            <a:endParaRPr lang="en-US" altLang="ja-JP" dirty="0"/>
          </a:p>
          <a:p>
            <a:pPr lvl="2"/>
            <a:endParaRPr kumimoji="1" lang="ja-JP" altLang="en-US" dirty="0"/>
          </a:p>
        </p:txBody>
      </p:sp>
    </p:spTree>
    <p:extLst>
      <p:ext uri="{BB962C8B-B14F-4D97-AF65-F5344CB8AC3E}">
        <p14:creationId xmlns:p14="http://schemas.microsoft.com/office/powerpoint/2010/main" val="217783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47A3EB-7ED6-00F3-72C0-A03A9B1EC02A}"/>
              </a:ext>
            </a:extLst>
          </p:cNvPr>
          <p:cNvSpPr>
            <a:spLocks noGrp="1"/>
          </p:cNvSpPr>
          <p:nvPr>
            <p:ph type="title"/>
          </p:nvPr>
        </p:nvSpPr>
        <p:spPr/>
        <p:txBody>
          <a:bodyPr/>
          <a:lstStyle/>
          <a:p>
            <a:r>
              <a:rPr kumimoji="1" lang="ja-JP" altLang="en-US" dirty="0"/>
              <a:t>ケーススタディ </a:t>
            </a:r>
            <a:r>
              <a:rPr kumimoji="1" lang="en-US" altLang="ja-JP" dirty="0"/>
              <a:t>: </a:t>
            </a:r>
            <a:r>
              <a:rPr kumimoji="1" lang="en-US" altLang="ja-JP" dirty="0" err="1"/>
              <a:t>CloudFire</a:t>
            </a:r>
            <a:endParaRPr kumimoji="1" lang="ja-JP" altLang="en-US" dirty="0"/>
          </a:p>
        </p:txBody>
      </p:sp>
      <p:sp>
        <p:nvSpPr>
          <p:cNvPr id="3" name="コンテンツ プレースホルダー 2">
            <a:extLst>
              <a:ext uri="{FF2B5EF4-FFF2-40B4-BE49-F238E27FC236}">
                <a16:creationId xmlns:a16="http://schemas.microsoft.com/office/drawing/2014/main" id="{54799FDD-17B8-D877-F61F-6F2AE23E580D}"/>
              </a:ext>
            </a:extLst>
          </p:cNvPr>
          <p:cNvSpPr>
            <a:spLocks noGrp="1"/>
          </p:cNvSpPr>
          <p:nvPr>
            <p:ph idx="1"/>
          </p:nvPr>
        </p:nvSpPr>
        <p:spPr/>
        <p:txBody>
          <a:bodyPr>
            <a:normAutofit fontScale="55000" lnSpcReduction="20000"/>
          </a:bodyPr>
          <a:lstStyle/>
          <a:p>
            <a:r>
              <a:rPr kumimoji="1" lang="ja-JP" altLang="en-US" dirty="0"/>
              <a:t>背景</a:t>
            </a:r>
            <a:endParaRPr kumimoji="1" lang="en-US" altLang="ja-JP" dirty="0"/>
          </a:p>
          <a:p>
            <a:pPr lvl="1"/>
            <a:r>
              <a:rPr lang="ja-JP" altLang="en-US" dirty="0"/>
              <a:t>ピアツーウェブ</a:t>
            </a:r>
            <a:r>
              <a:rPr lang="en-US" altLang="ja-JP" dirty="0"/>
              <a:t>(p2web)</a:t>
            </a:r>
            <a:r>
              <a:rPr lang="ja-JP" altLang="en-US" dirty="0"/>
              <a:t>フレームワーク</a:t>
            </a:r>
            <a:endParaRPr lang="en-US" altLang="ja-JP" dirty="0"/>
          </a:p>
          <a:p>
            <a:pPr lvl="2"/>
            <a:r>
              <a:rPr kumimoji="1" lang="ja-JP" altLang="en-US" dirty="0"/>
              <a:t>巨大なファイルやフォルダをアップロードせずに直接共有できること</a:t>
            </a:r>
            <a:endParaRPr kumimoji="1" lang="en-US" altLang="ja-JP" dirty="0"/>
          </a:p>
          <a:p>
            <a:pPr lvl="1"/>
            <a:r>
              <a:rPr lang="en-US" altLang="ja-JP" dirty="0"/>
              <a:t>P2web</a:t>
            </a:r>
            <a:r>
              <a:rPr lang="ja-JP" altLang="en-US" dirty="0"/>
              <a:t>フレームワークの可能性に注目し、メディア</a:t>
            </a:r>
            <a:r>
              <a:rPr lang="en-US" altLang="ja-JP" dirty="0"/>
              <a:t>(</a:t>
            </a:r>
            <a:r>
              <a:rPr lang="ja-JP" altLang="en-US" dirty="0"/>
              <a:t>写真・動画・音楽</a:t>
            </a:r>
            <a:r>
              <a:rPr lang="en-US" altLang="ja-JP" dirty="0"/>
              <a:t>)</a:t>
            </a:r>
            <a:r>
              <a:rPr lang="ja-JP" altLang="en-US" dirty="0"/>
              <a:t>の共有に興味があったため、</a:t>
            </a:r>
            <a:r>
              <a:rPr lang="en-US" altLang="ja-JP" dirty="0" err="1"/>
              <a:t>CloudFire</a:t>
            </a:r>
            <a:r>
              <a:rPr lang="ja-JP" altLang="en-US" dirty="0"/>
              <a:t>を思いついた。</a:t>
            </a:r>
            <a:endParaRPr lang="en-US" altLang="ja-JP" dirty="0"/>
          </a:p>
          <a:p>
            <a:r>
              <a:rPr lang="ja-JP" altLang="en-US" dirty="0"/>
              <a:t>広義</a:t>
            </a:r>
            <a:r>
              <a:rPr kumimoji="1" lang="ja-JP" altLang="en-US" dirty="0"/>
              <a:t>の顧客</a:t>
            </a:r>
            <a:endParaRPr kumimoji="1" lang="en-US" altLang="ja-JP" dirty="0"/>
          </a:p>
          <a:p>
            <a:pPr lvl="1"/>
            <a:r>
              <a:rPr kumimoji="1" lang="ja-JP" altLang="en-US" dirty="0"/>
              <a:t>大量のメディアコンテンツを共有する人</a:t>
            </a:r>
            <a:endParaRPr kumimoji="1" lang="en-US" altLang="ja-JP" dirty="0"/>
          </a:p>
          <a:p>
            <a:r>
              <a:rPr kumimoji="1" lang="ja-JP" altLang="en-US" dirty="0"/>
              <a:t>具体的な見込み客</a:t>
            </a:r>
            <a:endParaRPr kumimoji="1" lang="en-US" altLang="ja-JP" dirty="0"/>
          </a:p>
          <a:p>
            <a:pPr lvl="1"/>
            <a:r>
              <a:rPr lang="ja-JP" altLang="en-US" dirty="0"/>
              <a:t>カメラマン</a:t>
            </a:r>
            <a:endParaRPr lang="en-US" altLang="ja-JP" dirty="0"/>
          </a:p>
          <a:p>
            <a:pPr lvl="1"/>
            <a:r>
              <a:rPr kumimoji="1" lang="ja-JP" altLang="en-US" dirty="0"/>
              <a:t>映像作家</a:t>
            </a:r>
            <a:endParaRPr kumimoji="1" lang="en-US" altLang="ja-JP" dirty="0"/>
          </a:p>
          <a:p>
            <a:pPr lvl="1"/>
            <a:r>
              <a:rPr kumimoji="1" lang="ja-JP" altLang="en-US" dirty="0"/>
              <a:t>メディア消費</a:t>
            </a:r>
            <a:r>
              <a:rPr lang="ja-JP" altLang="en-US" dirty="0"/>
              <a:t>者</a:t>
            </a:r>
            <a:r>
              <a:rPr lang="en-US" altLang="ja-JP" dirty="0"/>
              <a:t>(</a:t>
            </a:r>
            <a:r>
              <a:rPr lang="ja-JP" altLang="en-US" dirty="0"/>
              <a:t>自分のことは自分でやる人</a:t>
            </a:r>
            <a:r>
              <a:rPr lang="en-US" altLang="ja-JP" dirty="0"/>
              <a:t>)</a:t>
            </a:r>
          </a:p>
          <a:p>
            <a:pPr lvl="1"/>
            <a:r>
              <a:rPr kumimoji="1" lang="ja-JP" altLang="en-US" dirty="0"/>
              <a:t>幼い子供を持つ親御さん</a:t>
            </a:r>
            <a:endParaRPr kumimoji="1" lang="en-US" altLang="ja-JP" dirty="0"/>
          </a:p>
          <a:p>
            <a:r>
              <a:rPr lang="ja-JP" altLang="en-US" dirty="0"/>
              <a:t>自分が親になってから、子供の写真や動画の共有が難しいことがわかった。そこで、「親御さん」を最初の顧客セグメントに決めた。</a:t>
            </a:r>
            <a:endParaRPr lang="en-US" altLang="ja-JP" dirty="0"/>
          </a:p>
          <a:p>
            <a:r>
              <a:rPr kumimoji="1" lang="ja-JP" altLang="en-US" dirty="0"/>
              <a:t>課題は</a:t>
            </a:r>
            <a:endParaRPr kumimoji="1" lang="en-US" altLang="ja-JP" dirty="0"/>
          </a:p>
          <a:p>
            <a:pPr lvl="1"/>
            <a:r>
              <a:rPr lang="ja-JP" altLang="en-US" dirty="0"/>
              <a:t>赤ちゃんが生まれてから写真や動画が膨大に増えた</a:t>
            </a:r>
            <a:endParaRPr lang="en-US" altLang="ja-JP" dirty="0"/>
          </a:p>
          <a:p>
            <a:pPr lvl="1"/>
            <a:r>
              <a:rPr kumimoji="1" lang="ja-JP" altLang="en-US" dirty="0"/>
              <a:t>睡眠不足が続いた</a:t>
            </a:r>
            <a:endParaRPr kumimoji="1" lang="en-US" altLang="ja-JP" dirty="0"/>
          </a:p>
          <a:p>
            <a:pPr lvl="1"/>
            <a:r>
              <a:rPr lang="ja-JP" altLang="en-US" dirty="0"/>
              <a:t>親戚（特に祖父母）や友達からすぐに写真や動画を見せてほしいと言われた</a:t>
            </a:r>
            <a:endParaRPr lang="en-US" altLang="ja-JP" dirty="0"/>
          </a:p>
          <a:p>
            <a:pPr lvl="1"/>
            <a:r>
              <a:rPr kumimoji="1" lang="ja-JP" altLang="en-US" dirty="0"/>
              <a:t>既存のソリューションは時間がかかるし、使いにくいと思った</a:t>
            </a:r>
          </a:p>
        </p:txBody>
      </p:sp>
    </p:spTree>
    <p:extLst>
      <p:ext uri="{BB962C8B-B14F-4D97-AF65-F5344CB8AC3E}">
        <p14:creationId xmlns:p14="http://schemas.microsoft.com/office/powerpoint/2010/main" val="278491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E6113191-9BF0-5E6C-1C24-A8DABE2F3882}"/>
              </a:ext>
            </a:extLst>
          </p:cNvPr>
          <p:cNvGrpSpPr/>
          <p:nvPr/>
        </p:nvGrpSpPr>
        <p:grpSpPr>
          <a:xfrm>
            <a:off x="416857" y="309281"/>
            <a:ext cx="11340358" cy="6203580"/>
            <a:chOff x="753032" y="502020"/>
            <a:chExt cx="11340358" cy="6203580"/>
          </a:xfrm>
        </p:grpSpPr>
        <p:sp>
          <p:nvSpPr>
            <p:cNvPr id="4" name="正方形/長方形 3">
              <a:extLst>
                <a:ext uri="{FF2B5EF4-FFF2-40B4-BE49-F238E27FC236}">
                  <a16:creationId xmlns:a16="http://schemas.microsoft.com/office/drawing/2014/main" id="{0C3BF745-4FBD-026F-9055-FEEECE2F285B}"/>
                </a:ext>
              </a:extLst>
            </p:cNvPr>
            <p:cNvSpPr/>
            <p:nvPr/>
          </p:nvSpPr>
          <p:spPr>
            <a:xfrm>
              <a:off x="753035" y="502023"/>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課題</a:t>
              </a:r>
              <a:endParaRPr kumimoji="1" lang="en-US" altLang="ja-JP" b="1" dirty="0">
                <a:solidFill>
                  <a:schemeClr val="tx1"/>
                </a:solidFill>
              </a:endParaRPr>
            </a:p>
            <a:p>
              <a:r>
                <a:rPr lang="ja-JP" altLang="en-US" dirty="0">
                  <a:solidFill>
                    <a:schemeClr val="tx1"/>
                  </a:solidFill>
                </a:rPr>
                <a:t>上位３つの課題</a:t>
              </a:r>
              <a:endParaRPr lang="en-US" altLang="ja-JP" dirty="0">
                <a:solidFill>
                  <a:schemeClr val="tx1"/>
                </a:solidFill>
              </a:endParaRPr>
            </a:p>
            <a:p>
              <a:endParaRPr kumimoji="1" lang="en-US" altLang="ja-JP" dirty="0">
                <a:solidFill>
                  <a:schemeClr val="tx1"/>
                </a:solidFill>
              </a:endParaRPr>
            </a:p>
            <a:p>
              <a:r>
                <a:rPr lang="ja-JP" altLang="en-US" sz="1600" dirty="0">
                  <a:solidFill>
                    <a:schemeClr val="tx1"/>
                  </a:solidFill>
                </a:rPr>
                <a:t>大量の写真や動画の共有には時間がかかる。</a:t>
              </a:r>
              <a:endParaRPr lang="en-US" altLang="ja-JP" sz="1600" dirty="0">
                <a:solidFill>
                  <a:schemeClr val="tx1"/>
                </a:solidFill>
              </a:endParaRPr>
            </a:p>
            <a:p>
              <a:r>
                <a:rPr kumimoji="1" lang="ja-JP" altLang="en-US" sz="1600" dirty="0">
                  <a:solidFill>
                    <a:schemeClr val="tx1"/>
                  </a:solidFill>
                </a:rPr>
                <a:t>子供がいると自由な時間がない。</a:t>
              </a:r>
              <a:endParaRPr kumimoji="1" lang="en-US" altLang="ja-JP" sz="1600" dirty="0">
                <a:solidFill>
                  <a:schemeClr val="tx1"/>
                </a:solidFill>
              </a:endParaRPr>
            </a:p>
            <a:p>
              <a:r>
                <a:rPr lang="ja-JP" altLang="en-US" sz="1600" dirty="0">
                  <a:solidFill>
                    <a:schemeClr val="tx1"/>
                  </a:solidFill>
                </a:rPr>
                <a:t>写真や動画に対する外部からの要求が強い。</a:t>
              </a:r>
              <a:endParaRPr lang="en-US" altLang="ja-JP" sz="1600" dirty="0">
                <a:solidFill>
                  <a:schemeClr val="tx1"/>
                </a:solidFill>
              </a:endParaRPr>
            </a:p>
            <a:p>
              <a:r>
                <a:rPr kumimoji="1" lang="ja-JP" altLang="en-US" sz="1600" dirty="0">
                  <a:solidFill>
                    <a:schemeClr val="tx1"/>
                  </a:solidFill>
                </a:rPr>
                <a:t>既存の代替品：</a:t>
              </a:r>
              <a:endParaRPr kumimoji="1" lang="en-US" altLang="ja-JP" sz="1600" dirty="0">
                <a:solidFill>
                  <a:schemeClr val="tx1"/>
                </a:solidFill>
              </a:endParaRPr>
            </a:p>
            <a:p>
              <a:r>
                <a:rPr lang="en-US" altLang="ja-JP" sz="1600" dirty="0">
                  <a:solidFill>
                    <a:schemeClr val="tx1"/>
                  </a:solidFill>
                </a:rPr>
                <a:t>Flickr Pro</a:t>
              </a:r>
            </a:p>
            <a:p>
              <a:r>
                <a:rPr lang="en-US" altLang="ja-JP" sz="1600" dirty="0">
                  <a:solidFill>
                    <a:schemeClr val="tx1"/>
                  </a:solidFill>
                </a:rPr>
                <a:t>SmugMug</a:t>
              </a:r>
            </a:p>
            <a:p>
              <a:r>
                <a:rPr lang="en-US" altLang="ja-JP" sz="1600" dirty="0">
                  <a:solidFill>
                    <a:schemeClr val="tx1"/>
                  </a:solidFill>
                </a:rPr>
                <a:t>Apple</a:t>
              </a:r>
            </a:p>
            <a:p>
              <a:r>
                <a:rPr lang="en-US" altLang="ja-JP" sz="1600" dirty="0">
                  <a:solidFill>
                    <a:schemeClr val="tx1"/>
                  </a:solidFill>
                </a:rPr>
                <a:t>MobileMe</a:t>
              </a:r>
            </a:p>
            <a:p>
              <a:r>
                <a:rPr lang="en-US" altLang="ja-JP" sz="1600" dirty="0">
                  <a:solidFill>
                    <a:schemeClr val="tx1"/>
                  </a:solidFill>
                </a:rPr>
                <a:t>Facebook</a:t>
              </a:r>
              <a:endParaRPr kumimoji="1" lang="en-US" altLang="ja-JP" dirty="0">
                <a:solidFill>
                  <a:schemeClr val="tx1"/>
                </a:solidFill>
              </a:endParaRPr>
            </a:p>
            <a:p>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2527CE7-9FB8-B6AD-19ED-22E2015A388E}"/>
                </a:ext>
              </a:extLst>
            </p:cNvPr>
            <p:cNvSpPr/>
            <p:nvPr/>
          </p:nvSpPr>
          <p:spPr>
            <a:xfrm>
              <a:off x="3021104"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ソリューション</a:t>
              </a:r>
              <a:endParaRPr kumimoji="1" lang="en-US" altLang="ja-JP" b="1" dirty="0">
                <a:solidFill>
                  <a:schemeClr val="tx1"/>
                </a:solidFill>
              </a:endParaRPr>
            </a:p>
            <a:p>
              <a:r>
                <a:rPr lang="ja-JP" altLang="en-US" dirty="0">
                  <a:solidFill>
                    <a:schemeClr val="tx1"/>
                  </a:solidFill>
                </a:rPr>
                <a:t>上位３つの機能</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0FC2AF91-E087-90A2-52B0-62DC662450E4}"/>
                </a:ext>
              </a:extLst>
            </p:cNvPr>
            <p:cNvSpPr/>
            <p:nvPr/>
          </p:nvSpPr>
          <p:spPr>
            <a:xfrm>
              <a:off x="5289177" y="502021"/>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独自の価値提案</a:t>
              </a:r>
              <a:endParaRPr kumimoji="1" lang="en-US" altLang="ja-JP" b="1" dirty="0">
                <a:solidFill>
                  <a:schemeClr val="tx1"/>
                </a:solidFill>
              </a:endParaRPr>
            </a:p>
            <a:p>
              <a:r>
                <a:rPr lang="ja-JP" altLang="en-US" dirty="0">
                  <a:solidFill>
                    <a:schemeClr val="tx1"/>
                  </a:solidFill>
                </a:rPr>
                <a:t>あなたの差別化要因と注目に値する価値を説明した単一で明確な説得力のあるメッセージ</a:t>
              </a:r>
              <a:endParaRPr lang="en-US" altLang="ja-JP" dirty="0">
                <a:solidFill>
                  <a:schemeClr val="tx1"/>
                </a:solidFill>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10" name="正方形/長方形 9">
              <a:extLst>
                <a:ext uri="{FF2B5EF4-FFF2-40B4-BE49-F238E27FC236}">
                  <a16:creationId xmlns:a16="http://schemas.microsoft.com/office/drawing/2014/main" id="{1AAA217C-CEFE-01FB-2587-B04E8B418FE4}"/>
                </a:ext>
              </a:extLst>
            </p:cNvPr>
            <p:cNvSpPr/>
            <p:nvPr/>
          </p:nvSpPr>
          <p:spPr>
            <a:xfrm>
              <a:off x="9825319" y="502020"/>
              <a:ext cx="2268071" cy="42313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顧客セグメント</a:t>
              </a:r>
              <a:endParaRPr kumimoji="1" lang="en-US" altLang="ja-JP" b="1" dirty="0">
                <a:solidFill>
                  <a:schemeClr val="tx1"/>
                </a:solidFill>
              </a:endParaRPr>
            </a:p>
            <a:p>
              <a:r>
                <a:rPr lang="ja-JP" altLang="en-US" dirty="0">
                  <a:solidFill>
                    <a:schemeClr val="tx1"/>
                  </a:solidFill>
                </a:rPr>
                <a:t>ターゲットにする顧客</a:t>
              </a:r>
              <a:endParaRPr lang="en-US" altLang="ja-JP" dirty="0">
                <a:solidFill>
                  <a:schemeClr val="tx1"/>
                </a:solidFill>
              </a:endParaRPr>
            </a:p>
            <a:p>
              <a:endParaRPr kumimoji="1" lang="en-US" altLang="ja-JP" dirty="0">
                <a:solidFill>
                  <a:schemeClr val="tx1"/>
                </a:solidFill>
              </a:endParaRPr>
            </a:p>
            <a:p>
              <a:r>
                <a:rPr lang="ja-JP" altLang="en-US" sz="1600" dirty="0">
                  <a:solidFill>
                    <a:schemeClr val="tx1"/>
                  </a:solidFill>
                </a:rPr>
                <a:t>親御さん</a:t>
              </a:r>
              <a:r>
                <a:rPr lang="en-US" altLang="ja-JP" sz="1600" dirty="0">
                  <a:solidFill>
                    <a:schemeClr val="tx1"/>
                  </a:solidFill>
                </a:rPr>
                <a:t>(</a:t>
              </a:r>
              <a:r>
                <a:rPr lang="ja-JP" altLang="en-US" sz="1600" dirty="0">
                  <a:solidFill>
                    <a:schemeClr val="tx1"/>
                  </a:solidFill>
                </a:rPr>
                <a:t>作成者</a:t>
              </a:r>
              <a:r>
                <a:rPr lang="en-US" altLang="ja-JP" sz="1600" dirty="0">
                  <a:solidFill>
                    <a:schemeClr val="tx1"/>
                  </a:solidFill>
                </a:rPr>
                <a:t>)</a:t>
              </a:r>
            </a:p>
            <a:p>
              <a:r>
                <a:rPr kumimoji="1" lang="ja-JP" altLang="en-US" sz="1600" dirty="0">
                  <a:solidFill>
                    <a:schemeClr val="tx1"/>
                  </a:solidFill>
                </a:rPr>
                <a:t>親戚や友達</a:t>
              </a:r>
              <a:r>
                <a:rPr kumimoji="1" lang="en-US" altLang="ja-JP" sz="1600" dirty="0">
                  <a:solidFill>
                    <a:schemeClr val="tx1"/>
                  </a:solidFill>
                </a:rPr>
                <a:t>(</a:t>
              </a:r>
              <a:r>
                <a:rPr kumimoji="1" lang="ja-JP" altLang="en-US" sz="1600" dirty="0">
                  <a:solidFill>
                    <a:schemeClr val="tx1"/>
                  </a:solidFill>
                </a:rPr>
                <a:t>閲覧者</a:t>
              </a:r>
              <a:r>
                <a:rPr kumimoji="1" lang="en-US" altLang="ja-JP" sz="1600" dirty="0">
                  <a:solidFill>
                    <a:schemeClr val="tx1"/>
                  </a:solidFill>
                </a:rPr>
                <a:t>)</a:t>
              </a:r>
            </a:p>
            <a:p>
              <a:r>
                <a:rPr lang="ja-JP" altLang="en-US" sz="1600" dirty="0">
                  <a:solidFill>
                    <a:schemeClr val="tx1"/>
                  </a:solidFill>
                </a:rPr>
                <a:t>アーリーアダプター：</a:t>
              </a:r>
              <a:endParaRPr lang="en-US" altLang="ja-JP" sz="1600" dirty="0">
                <a:solidFill>
                  <a:schemeClr val="tx1"/>
                </a:solidFill>
              </a:endParaRPr>
            </a:p>
            <a:p>
              <a:r>
                <a:rPr kumimoji="1" lang="ja-JP" altLang="en-US" sz="1600" dirty="0">
                  <a:solidFill>
                    <a:schemeClr val="tx1"/>
                  </a:solidFill>
                </a:rPr>
                <a:t>幼い子供を持つ親御さん</a:t>
              </a:r>
              <a:endParaRPr kumimoji="1" lang="en-US" altLang="ja-JP" sz="1600"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CCA2269F-33B6-E774-FEB0-E6FE77F6F93B}"/>
                </a:ext>
              </a:extLst>
            </p:cNvPr>
            <p:cNvSpPr/>
            <p:nvPr/>
          </p:nvSpPr>
          <p:spPr>
            <a:xfrm>
              <a:off x="3021105" y="2563902"/>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主要指標</a:t>
              </a:r>
              <a:endParaRPr kumimoji="1" lang="en-US" altLang="ja-JP" b="1" dirty="0">
                <a:solidFill>
                  <a:schemeClr val="tx1"/>
                </a:solidFill>
              </a:endParaRPr>
            </a:p>
            <a:p>
              <a:r>
                <a:rPr lang="ja-JP" altLang="en-US" dirty="0">
                  <a:solidFill>
                    <a:schemeClr val="tx1"/>
                  </a:solidFill>
                </a:rPr>
                <a:t>計測する主要活動</a:t>
              </a: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359B42FB-7463-4937-4F76-F1B0AC73CBE8}"/>
                </a:ext>
              </a:extLst>
            </p:cNvPr>
            <p:cNvSpPr/>
            <p:nvPr/>
          </p:nvSpPr>
          <p:spPr>
            <a:xfrm>
              <a:off x="7557247" y="502020"/>
              <a:ext cx="2268071" cy="206187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圧倒的な優位性</a:t>
              </a:r>
              <a:endParaRPr kumimoji="1" lang="en-US" altLang="ja-JP" b="1" dirty="0">
                <a:solidFill>
                  <a:schemeClr val="tx1"/>
                </a:solidFill>
              </a:endParaRPr>
            </a:p>
            <a:p>
              <a:r>
                <a:rPr lang="ja-JP" altLang="en-US" dirty="0">
                  <a:solidFill>
                    <a:schemeClr val="tx1"/>
                  </a:solidFill>
                </a:rPr>
                <a:t>簡単にコピーや購入ができないもの</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0323717F-CB1A-6610-88EE-99ADE20D8E86}"/>
                </a:ext>
              </a:extLst>
            </p:cNvPr>
            <p:cNvSpPr/>
            <p:nvPr/>
          </p:nvSpPr>
          <p:spPr>
            <a:xfrm>
              <a:off x="7557246" y="2563899"/>
              <a:ext cx="2268071" cy="2169460"/>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チャネル</a:t>
              </a:r>
              <a:endParaRPr kumimoji="1" lang="en-US" altLang="ja-JP" b="1" dirty="0">
                <a:solidFill>
                  <a:schemeClr val="tx1"/>
                </a:solidFill>
              </a:endParaRPr>
            </a:p>
            <a:p>
              <a:r>
                <a:rPr lang="ja-JP" altLang="en-US" dirty="0">
                  <a:solidFill>
                    <a:schemeClr val="tx1"/>
                  </a:solidFill>
                </a:rPr>
                <a:t>顧客への経路</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934685F5-49A4-D95A-8BD7-C3D191236C9B}"/>
                </a:ext>
              </a:extLst>
            </p:cNvPr>
            <p:cNvSpPr/>
            <p:nvPr/>
          </p:nvSpPr>
          <p:spPr>
            <a:xfrm>
              <a:off x="753032" y="4733359"/>
              <a:ext cx="5656733"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コスト構造</a:t>
              </a:r>
              <a:endParaRPr kumimoji="1" lang="en-US" altLang="ja-JP" b="1" dirty="0">
                <a:solidFill>
                  <a:schemeClr val="tx1"/>
                </a:solidFill>
              </a:endParaRPr>
            </a:p>
            <a:p>
              <a:r>
                <a:rPr lang="ja-JP" altLang="en-US" dirty="0">
                  <a:solidFill>
                    <a:schemeClr val="tx1"/>
                  </a:solidFill>
                </a:rPr>
                <a:t>顧客獲得コスト</a:t>
              </a:r>
              <a:endParaRPr lang="en-US" altLang="ja-JP" dirty="0">
                <a:solidFill>
                  <a:schemeClr val="tx1"/>
                </a:solidFill>
              </a:endParaRPr>
            </a:p>
            <a:p>
              <a:r>
                <a:rPr kumimoji="1" lang="ja-JP" altLang="en-US" dirty="0">
                  <a:solidFill>
                    <a:schemeClr val="tx1"/>
                  </a:solidFill>
                </a:rPr>
                <a:t>流通コスト</a:t>
              </a:r>
              <a:endParaRPr kumimoji="1" lang="en-US" altLang="ja-JP" dirty="0">
                <a:solidFill>
                  <a:schemeClr val="tx1"/>
                </a:solidFill>
              </a:endParaRPr>
            </a:p>
            <a:p>
              <a:r>
                <a:rPr lang="ja-JP" altLang="en-US" dirty="0">
                  <a:solidFill>
                    <a:schemeClr val="tx1"/>
                  </a:solidFill>
                </a:rPr>
                <a:t>ホスティングコスト</a:t>
              </a:r>
              <a:endParaRPr lang="en-US" altLang="ja-JP" dirty="0">
                <a:solidFill>
                  <a:schemeClr val="tx1"/>
                </a:solidFill>
              </a:endParaRPr>
            </a:p>
            <a:p>
              <a:r>
                <a:rPr kumimoji="1" lang="ja-JP" altLang="en-US" dirty="0">
                  <a:solidFill>
                    <a:schemeClr val="tx1"/>
                  </a:solidFill>
                </a:rPr>
                <a:t>人件費など</a:t>
              </a:r>
              <a:endParaRPr kumimoji="1" lang="en-US" altLang="ja-JP" dirty="0">
                <a:solidFill>
                  <a:schemeClr val="tx1"/>
                </a:solidFill>
              </a:endParaRPr>
            </a:p>
            <a:p>
              <a:endParaRPr lang="en-US" altLang="ja-JP" dirty="0">
                <a:solidFill>
                  <a:schemeClr val="tx1"/>
                </a:solidFill>
              </a:endParaRPr>
            </a:p>
            <a:p>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70033E08-39F7-986E-E643-03F7B52EBDAB}"/>
                </a:ext>
              </a:extLst>
            </p:cNvPr>
            <p:cNvSpPr/>
            <p:nvPr/>
          </p:nvSpPr>
          <p:spPr>
            <a:xfrm>
              <a:off x="6423212" y="4733358"/>
              <a:ext cx="5670178" cy="197224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収益の流れ</a:t>
              </a:r>
              <a:endParaRPr kumimoji="1" lang="en-US" altLang="ja-JP" b="1" dirty="0">
                <a:solidFill>
                  <a:schemeClr val="tx1"/>
                </a:solidFill>
              </a:endParaRPr>
            </a:p>
            <a:p>
              <a:r>
                <a:rPr lang="ja-JP" altLang="en-US" dirty="0">
                  <a:solidFill>
                    <a:schemeClr val="tx1"/>
                  </a:solidFill>
                </a:rPr>
                <a:t>収益モデル</a:t>
              </a:r>
              <a:endParaRPr lang="en-US" altLang="ja-JP" dirty="0">
                <a:solidFill>
                  <a:schemeClr val="tx1"/>
                </a:solidFill>
              </a:endParaRPr>
            </a:p>
            <a:p>
              <a:r>
                <a:rPr kumimoji="1" lang="ja-JP" altLang="en-US" dirty="0">
                  <a:solidFill>
                    <a:schemeClr val="tx1"/>
                  </a:solidFill>
                </a:rPr>
                <a:t>顧客生涯価値</a:t>
              </a:r>
              <a:endParaRPr kumimoji="1" lang="en-US" altLang="ja-JP" dirty="0">
                <a:solidFill>
                  <a:schemeClr val="tx1"/>
                </a:solidFill>
              </a:endParaRPr>
            </a:p>
            <a:p>
              <a:r>
                <a:rPr lang="ja-JP" altLang="en-US" dirty="0">
                  <a:solidFill>
                    <a:schemeClr val="tx1"/>
                  </a:solidFill>
                </a:rPr>
                <a:t>収益</a:t>
              </a:r>
              <a:endParaRPr lang="en-US" altLang="ja-JP" dirty="0">
                <a:solidFill>
                  <a:schemeClr val="tx1"/>
                </a:solidFill>
              </a:endParaRPr>
            </a:p>
            <a:p>
              <a:r>
                <a:rPr kumimoji="1" lang="ja-JP" altLang="en-US" dirty="0">
                  <a:solidFill>
                    <a:schemeClr val="tx1"/>
                  </a:solidFill>
                </a:rPr>
                <a:t>粗利益</a:t>
              </a:r>
              <a:endParaRPr kumimoji="1" lang="en-US" altLang="ja-JP" dirty="0">
                <a:solidFill>
                  <a:schemeClr val="tx1"/>
                </a:solidFill>
              </a:endParaRPr>
            </a:p>
            <a:p>
              <a:pPr algn="ctr"/>
              <a:endParaRPr lang="en-US" altLang="ja-JP" dirty="0"/>
            </a:p>
            <a:p>
              <a:pPr algn="ctr"/>
              <a:endParaRPr kumimoji="1" lang="ja-JP" altLang="en-US" dirty="0"/>
            </a:p>
          </p:txBody>
        </p:sp>
      </p:grpSp>
      <p:sp>
        <p:nvSpPr>
          <p:cNvPr id="18" name="テキスト ボックス 17">
            <a:extLst>
              <a:ext uri="{FF2B5EF4-FFF2-40B4-BE49-F238E27FC236}">
                <a16:creationId xmlns:a16="http://schemas.microsoft.com/office/drawing/2014/main" id="{7FC69C8A-996E-063A-7F74-59C5270097DF}"/>
              </a:ext>
            </a:extLst>
          </p:cNvPr>
          <p:cNvSpPr txBox="1"/>
          <p:nvPr/>
        </p:nvSpPr>
        <p:spPr>
          <a:xfrm>
            <a:off x="5374339" y="2705725"/>
            <a:ext cx="1420908" cy="1446550"/>
          </a:xfrm>
          <a:prstGeom prst="rect">
            <a:avLst/>
          </a:prstGeom>
          <a:noFill/>
        </p:spPr>
        <p:txBody>
          <a:bodyPr wrap="square" rtlCol="0">
            <a:spAutoFit/>
          </a:bodyPr>
          <a:lstStyle/>
          <a:p>
            <a:r>
              <a:rPr lang="ja-JP" altLang="en-US" sz="8800" dirty="0"/>
              <a:t>３</a:t>
            </a:r>
            <a:endParaRPr kumimoji="1" lang="ja-JP" altLang="en-US" sz="8800" dirty="0"/>
          </a:p>
        </p:txBody>
      </p:sp>
      <p:sp>
        <p:nvSpPr>
          <p:cNvPr id="19" name="テキスト ボックス 18">
            <a:extLst>
              <a:ext uri="{FF2B5EF4-FFF2-40B4-BE49-F238E27FC236}">
                <a16:creationId xmlns:a16="http://schemas.microsoft.com/office/drawing/2014/main" id="{7F2E5475-520B-E80F-0250-6AC7ABBBA8E9}"/>
              </a:ext>
            </a:extLst>
          </p:cNvPr>
          <p:cNvSpPr txBox="1"/>
          <p:nvPr/>
        </p:nvSpPr>
        <p:spPr>
          <a:xfrm>
            <a:off x="3121958" y="1069476"/>
            <a:ext cx="1420908" cy="1446550"/>
          </a:xfrm>
          <a:prstGeom prst="rect">
            <a:avLst/>
          </a:prstGeom>
          <a:noFill/>
        </p:spPr>
        <p:txBody>
          <a:bodyPr wrap="square" rtlCol="0">
            <a:spAutoFit/>
          </a:bodyPr>
          <a:lstStyle/>
          <a:p>
            <a:r>
              <a:rPr lang="ja-JP" altLang="en-US" sz="8800" dirty="0"/>
              <a:t>４</a:t>
            </a:r>
            <a:endParaRPr kumimoji="1" lang="ja-JP" altLang="en-US" sz="8800" dirty="0"/>
          </a:p>
        </p:txBody>
      </p:sp>
      <p:sp>
        <p:nvSpPr>
          <p:cNvPr id="20" name="テキスト ボックス 19">
            <a:extLst>
              <a:ext uri="{FF2B5EF4-FFF2-40B4-BE49-F238E27FC236}">
                <a16:creationId xmlns:a16="http://schemas.microsoft.com/office/drawing/2014/main" id="{EA8BA66F-7644-2007-FAF2-01B24151C9D2}"/>
              </a:ext>
            </a:extLst>
          </p:cNvPr>
          <p:cNvSpPr txBox="1"/>
          <p:nvPr/>
        </p:nvSpPr>
        <p:spPr>
          <a:xfrm>
            <a:off x="7562849" y="3094071"/>
            <a:ext cx="1420908" cy="1446550"/>
          </a:xfrm>
          <a:prstGeom prst="rect">
            <a:avLst/>
          </a:prstGeom>
          <a:noFill/>
        </p:spPr>
        <p:txBody>
          <a:bodyPr wrap="square" rtlCol="0">
            <a:spAutoFit/>
          </a:bodyPr>
          <a:lstStyle/>
          <a:p>
            <a:r>
              <a:rPr lang="ja-JP" altLang="en-US" sz="8800" dirty="0"/>
              <a:t>５</a:t>
            </a:r>
            <a:endParaRPr kumimoji="1" lang="ja-JP" altLang="en-US" sz="8800" dirty="0"/>
          </a:p>
        </p:txBody>
      </p:sp>
      <p:sp>
        <p:nvSpPr>
          <p:cNvPr id="21" name="テキスト ボックス 20">
            <a:extLst>
              <a:ext uri="{FF2B5EF4-FFF2-40B4-BE49-F238E27FC236}">
                <a16:creationId xmlns:a16="http://schemas.microsoft.com/office/drawing/2014/main" id="{782C24F0-93AE-5FF6-F44D-B2A6DBD2617F}"/>
              </a:ext>
            </a:extLst>
          </p:cNvPr>
          <p:cNvSpPr txBox="1"/>
          <p:nvPr/>
        </p:nvSpPr>
        <p:spPr>
          <a:xfrm>
            <a:off x="8505261" y="4876608"/>
            <a:ext cx="1420908" cy="1446550"/>
          </a:xfrm>
          <a:prstGeom prst="rect">
            <a:avLst/>
          </a:prstGeom>
          <a:noFill/>
        </p:spPr>
        <p:txBody>
          <a:bodyPr wrap="square" rtlCol="0">
            <a:spAutoFit/>
          </a:bodyPr>
          <a:lstStyle/>
          <a:p>
            <a:r>
              <a:rPr lang="ja-JP" altLang="en-US" sz="8800" dirty="0"/>
              <a:t>６</a:t>
            </a:r>
            <a:endParaRPr kumimoji="1" lang="ja-JP" altLang="en-US" sz="8800" dirty="0"/>
          </a:p>
        </p:txBody>
      </p:sp>
      <p:sp>
        <p:nvSpPr>
          <p:cNvPr id="22" name="テキスト ボックス 21">
            <a:extLst>
              <a:ext uri="{FF2B5EF4-FFF2-40B4-BE49-F238E27FC236}">
                <a16:creationId xmlns:a16="http://schemas.microsoft.com/office/drawing/2014/main" id="{9AE1D721-47E1-55BF-8E5B-CB086E99D850}"/>
              </a:ext>
            </a:extLst>
          </p:cNvPr>
          <p:cNvSpPr txBox="1"/>
          <p:nvPr/>
        </p:nvSpPr>
        <p:spPr>
          <a:xfrm>
            <a:off x="3061444" y="4928968"/>
            <a:ext cx="1420908" cy="1446550"/>
          </a:xfrm>
          <a:prstGeom prst="rect">
            <a:avLst/>
          </a:prstGeom>
          <a:noFill/>
        </p:spPr>
        <p:txBody>
          <a:bodyPr wrap="square" rtlCol="0">
            <a:spAutoFit/>
          </a:bodyPr>
          <a:lstStyle/>
          <a:p>
            <a:r>
              <a:rPr lang="ja-JP" altLang="en-US" sz="8800" dirty="0"/>
              <a:t>７</a:t>
            </a:r>
            <a:endParaRPr kumimoji="1" lang="en-US" altLang="ja-JP" sz="8800" dirty="0"/>
          </a:p>
        </p:txBody>
      </p:sp>
      <p:sp>
        <p:nvSpPr>
          <p:cNvPr id="23" name="テキスト ボックス 22">
            <a:extLst>
              <a:ext uri="{FF2B5EF4-FFF2-40B4-BE49-F238E27FC236}">
                <a16:creationId xmlns:a16="http://schemas.microsoft.com/office/drawing/2014/main" id="{FE3B11D4-6C1B-C405-A0B1-3A539256495C}"/>
              </a:ext>
            </a:extLst>
          </p:cNvPr>
          <p:cNvSpPr txBox="1"/>
          <p:nvPr/>
        </p:nvSpPr>
        <p:spPr>
          <a:xfrm>
            <a:off x="3151091" y="2986491"/>
            <a:ext cx="1420908" cy="1446550"/>
          </a:xfrm>
          <a:prstGeom prst="rect">
            <a:avLst/>
          </a:prstGeom>
          <a:noFill/>
        </p:spPr>
        <p:txBody>
          <a:bodyPr wrap="square" rtlCol="0">
            <a:spAutoFit/>
          </a:bodyPr>
          <a:lstStyle/>
          <a:p>
            <a:r>
              <a:rPr lang="ja-JP" altLang="en-US" sz="8800" dirty="0"/>
              <a:t>８</a:t>
            </a:r>
            <a:endParaRPr kumimoji="1" lang="ja-JP" altLang="en-US" sz="8800" dirty="0"/>
          </a:p>
        </p:txBody>
      </p:sp>
      <p:sp>
        <p:nvSpPr>
          <p:cNvPr id="24" name="テキスト ボックス 23">
            <a:extLst>
              <a:ext uri="{FF2B5EF4-FFF2-40B4-BE49-F238E27FC236}">
                <a16:creationId xmlns:a16="http://schemas.microsoft.com/office/drawing/2014/main" id="{930ECF27-47BC-03C3-AA41-899BCCAAEEA3}"/>
              </a:ext>
            </a:extLst>
          </p:cNvPr>
          <p:cNvSpPr txBox="1"/>
          <p:nvPr/>
        </p:nvSpPr>
        <p:spPr>
          <a:xfrm>
            <a:off x="7501218" y="1147103"/>
            <a:ext cx="1420908" cy="1446550"/>
          </a:xfrm>
          <a:prstGeom prst="rect">
            <a:avLst/>
          </a:prstGeom>
          <a:noFill/>
        </p:spPr>
        <p:txBody>
          <a:bodyPr wrap="square" rtlCol="0">
            <a:spAutoFit/>
          </a:bodyPr>
          <a:lstStyle/>
          <a:p>
            <a:r>
              <a:rPr lang="ja-JP" altLang="en-US" sz="8800" dirty="0"/>
              <a:t>９</a:t>
            </a:r>
            <a:endParaRPr kumimoji="1" lang="ja-JP" altLang="en-US" sz="8800" dirty="0"/>
          </a:p>
        </p:txBody>
      </p:sp>
    </p:spTree>
    <p:extLst>
      <p:ext uri="{BB962C8B-B14F-4D97-AF65-F5344CB8AC3E}">
        <p14:creationId xmlns:p14="http://schemas.microsoft.com/office/powerpoint/2010/main" val="36359190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2236</Words>
  <Application>Microsoft Office PowerPoint</Application>
  <PresentationFormat>ワイド画面</PresentationFormat>
  <Paragraphs>459</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3章 リーンキャンパスの作成  ・あなたのビジネスモデルを持ち運び可能な１ページの図に書きましょう ・リーンキャンパスは、ビジネスモデルのブレインストーミング・優先順位の決定・継続的学習の管理に最適なフォーマット (p.4) ・ビジネスモデルは共有しよう ・事業計画書は、だれかと共有するという目的には適していない ・事業計画書は（どうせ間違いだと証明されるので）柔軟に対応できるべき。そのため、テストしていない仮説に基づいた６０頁の事業計画書は愚の骨頂。 </vt:lpstr>
      <vt:lpstr>前提？</vt:lpstr>
      <vt:lpstr>3.1 見込み客を考える</vt:lpstr>
      <vt:lpstr>PowerPoint プレゼンテーション</vt:lpstr>
      <vt:lpstr>3.2 リーンキャンパスをスケッチする</vt:lpstr>
      <vt:lpstr>PowerPoint プレゼンテーション</vt:lpstr>
      <vt:lpstr>課題と顧客セグメント</vt:lpstr>
      <vt:lpstr>ケーススタディ : CloudFire</vt:lpstr>
      <vt:lpstr>PowerPoint プレゼンテーション</vt:lpstr>
      <vt:lpstr>UVP (独自の価値提案)</vt:lpstr>
      <vt:lpstr>UVPの作り方(続き)</vt:lpstr>
      <vt:lpstr>UVPの作り方(続き)</vt:lpstr>
      <vt:lpstr>UVPの作り方(続き)</vt:lpstr>
      <vt:lpstr>UVPの作り方(続き)</vt:lpstr>
      <vt:lpstr>PowerPoint プレゼンテーション</vt:lpstr>
      <vt:lpstr>PowerPoint プレゼンテーション</vt:lpstr>
      <vt:lpstr>チャネル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3章 リーンキャンパスの作成  ・あなたのビジネスモデルを持ち運び可能な１ページの図に書きましょう ・リーンキャンパスは、ビジネスモデルのブレインストーミング・優先順位の決定・継続的学習の管理に最適なフォーマット (p.4) ・ビジネスモデルは共有しよう ・事業計画書は、だれかと共有するという目的には適していない ・事業計画書は（どうせ間違いだと証明されるので）柔軟に対応できるべき。そのため、テストしていない仮説に基づいた６０頁の事業計画書は愚の骨頂。 </dc:title>
  <dc:creator>小松原 航</dc:creator>
  <cp:lastModifiedBy>小松原 航</cp:lastModifiedBy>
  <cp:revision>9</cp:revision>
  <dcterms:created xsi:type="dcterms:W3CDTF">2022-08-03T02:00:56Z</dcterms:created>
  <dcterms:modified xsi:type="dcterms:W3CDTF">2022-08-03T08:43:08Z</dcterms:modified>
</cp:coreProperties>
</file>