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F33DE-DDF2-0F99-16B7-71FF9B7C5E5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600B29F-CB24-ACFF-4EE4-39CF09A23F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B0557C2-DF66-B253-FC06-4C343FD680D7}"/>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372B038B-D98D-8CEA-88E3-5D9E43DBF7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68F76F-980A-72C8-9EF1-FEFAF9F0AD13}"/>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1932490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B1BDFD-63A8-B918-F74A-1FE3251789A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215E435-6AAF-04FF-0861-D97D2E261E0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4F54AB-4F59-9DF2-7187-123C741A78BE}"/>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F032469C-8C80-022B-5AAB-D2A823E287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9AC055-C57D-D0C3-856F-9A56A1D8D514}"/>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369479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018857-290E-77FB-D2B3-6B552C0C054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46F5BF-59ED-8203-F7C2-8A695FC04BF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266470-75C1-C8BC-8F3D-576AF4084C86}"/>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52243CF8-E219-6475-C32A-DC31490021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D326A8-9D63-9A23-2AB9-C7D68620B9D4}"/>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128550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BE632-3BFC-DEE4-E664-258C1CC3E3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1BF5A3F-D8F3-C398-17CF-08662064D4B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90C9BE-1920-0D41-538D-7966B1E24471}"/>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AE9D89C5-29E5-0770-C6A5-FF312B9C070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234780-8044-5C30-560D-1E3D41F2F385}"/>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3327906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DCC3E8-2F17-3ED7-D5DA-6794AF166BF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E0363AF-55DD-1CDD-01C0-8BD34210E5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562E4A-5161-C89A-738A-B3165313D52B}"/>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1570C05F-C928-D538-791B-00004687F7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FC7E881-F65B-99F7-6C6D-9E318BA67986}"/>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291425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8BBFDD-9164-C1D4-5D03-3F3C91E678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287F0B5-25FA-6736-647B-F94F10BC940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D09670-A72B-2C71-385B-FBA8FFA8E0F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4D1E0F6-9652-703D-6B11-ACA9EE877AEA}"/>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D0BF71E2-0682-D736-BB14-5CFAE62E77F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9D4510-D611-AD88-6331-8ACE6D4EA1FA}"/>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258108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A01E9-788A-A802-3A4C-90DF8083558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3B7FB3-9251-E883-93BD-317984AA2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D742AE0-56FE-540C-95DB-E6ADA58539B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5227F1F-CE6B-9945-C3A4-D209A909E7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BA89F2A-BCB1-C81D-3264-53128572EEC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C96BEBF-4DE3-E43D-1720-417045278097}"/>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8" name="フッター プレースホルダー 7">
            <a:extLst>
              <a:ext uri="{FF2B5EF4-FFF2-40B4-BE49-F238E27FC236}">
                <a16:creationId xmlns:a16="http://schemas.microsoft.com/office/drawing/2014/main" id="{0EB7818C-6F44-FD95-0BC0-0EEE3A9BCCE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A55E4-030D-6210-0DB6-CA70D32D52E8}"/>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3809632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C2DAA3-4CC1-A227-B600-85A8A4A83F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29B25B6-525A-52B0-36E1-02611ECA5F8B}"/>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4" name="フッター プレースホルダー 3">
            <a:extLst>
              <a:ext uri="{FF2B5EF4-FFF2-40B4-BE49-F238E27FC236}">
                <a16:creationId xmlns:a16="http://schemas.microsoft.com/office/drawing/2014/main" id="{5430F595-727E-BB58-A76D-D810983537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46BFE5-EFD4-FCC9-B796-54DEBBA047E2}"/>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928584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0D54D3-B806-4925-A52A-F91986C7A7A8}"/>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3" name="フッター プレースホルダー 2">
            <a:extLst>
              <a:ext uri="{FF2B5EF4-FFF2-40B4-BE49-F238E27FC236}">
                <a16:creationId xmlns:a16="http://schemas.microsoft.com/office/drawing/2014/main" id="{7F9D3ADE-EE7B-DD0E-8D71-251A8FE1BF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AEC2E54-A3AF-C046-DB5B-9885FF486C4C}"/>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94880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CEE07-1C0E-0474-5AEE-CC62E73A40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6580F3F-B1B5-7F77-481F-FE739E0ABD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4AACDB2-67EC-5387-296C-B28F35523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A876FF3-744E-D06B-EF4F-12222D0DFB45}"/>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2130122C-8A81-621D-3A8F-7AAF2A1EBC5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088B60-89D0-0E0F-04A8-62039F313FB8}"/>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112089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3E747-31C1-85A5-F042-ADBEF1CA37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6464697-4494-C206-24DC-9D1B8282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6D99D33-A188-4AED-A573-8D817A9EBB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3A963-CE0E-EFD7-3A9D-036A69F06B86}"/>
              </a:ext>
            </a:extLst>
          </p:cNvPr>
          <p:cNvSpPr>
            <a:spLocks noGrp="1"/>
          </p:cNvSpPr>
          <p:nvPr>
            <p:ph type="dt" sz="half" idx="10"/>
          </p:nvPr>
        </p:nvSpPr>
        <p:spPr/>
        <p:txBody>
          <a:bodyPr/>
          <a:lstStyle/>
          <a:p>
            <a:fld id="{2DBDE15B-66FC-476A-901F-15FF293DA5A1}" type="datetimeFigureOut">
              <a:rPr kumimoji="1" lang="ja-JP" altLang="en-US" smtClean="0"/>
              <a:t>2022/8/3</a:t>
            </a:fld>
            <a:endParaRPr kumimoji="1" lang="ja-JP" altLang="en-US"/>
          </a:p>
        </p:txBody>
      </p:sp>
      <p:sp>
        <p:nvSpPr>
          <p:cNvPr id="6" name="フッター プレースホルダー 5">
            <a:extLst>
              <a:ext uri="{FF2B5EF4-FFF2-40B4-BE49-F238E27FC236}">
                <a16:creationId xmlns:a16="http://schemas.microsoft.com/office/drawing/2014/main" id="{763D1870-A4A4-6505-6E5A-A6042494A2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44E9170-55D5-302C-29F6-BA27CA8604C9}"/>
              </a:ext>
            </a:extLst>
          </p:cNvPr>
          <p:cNvSpPr>
            <a:spLocks noGrp="1"/>
          </p:cNvSpPr>
          <p:nvPr>
            <p:ph type="sldNum" sz="quarter" idx="12"/>
          </p:nvPr>
        </p:nvSpPr>
        <p:spPr/>
        <p:txBody>
          <a:body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305521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DA1EAC-5C93-D1BD-D73E-8D4915AA63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B07F2A-3325-7B39-01C2-57C4B8C85E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9E409D-ADE2-C2B3-E369-04D75E2AB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BDE15B-66FC-476A-901F-15FF293DA5A1}" type="datetimeFigureOut">
              <a:rPr kumimoji="1" lang="ja-JP" altLang="en-US" smtClean="0"/>
              <a:t>2022/8/3</a:t>
            </a:fld>
            <a:endParaRPr kumimoji="1" lang="ja-JP" altLang="en-US"/>
          </a:p>
        </p:txBody>
      </p:sp>
      <p:sp>
        <p:nvSpPr>
          <p:cNvPr id="5" name="フッター プレースホルダー 4">
            <a:extLst>
              <a:ext uri="{FF2B5EF4-FFF2-40B4-BE49-F238E27FC236}">
                <a16:creationId xmlns:a16="http://schemas.microsoft.com/office/drawing/2014/main" id="{191DEA67-DBB4-03E9-B064-F9B7D9B76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C3C0325-8977-32C4-D54C-3534352EE9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B96558-08C0-429B-953B-321A1198A369}" type="slidenum">
              <a:rPr kumimoji="1" lang="ja-JP" altLang="en-US" smtClean="0"/>
              <a:t>‹#›</a:t>
            </a:fld>
            <a:endParaRPr kumimoji="1" lang="ja-JP" altLang="en-US"/>
          </a:p>
        </p:txBody>
      </p:sp>
    </p:spTree>
    <p:extLst>
      <p:ext uri="{BB962C8B-B14F-4D97-AF65-F5344CB8AC3E}">
        <p14:creationId xmlns:p14="http://schemas.microsoft.com/office/powerpoint/2010/main" val="31805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23DE7C-194C-DF76-0955-BCED1F3D9204}"/>
              </a:ext>
            </a:extLst>
          </p:cNvPr>
          <p:cNvSpPr>
            <a:spLocks noGrp="1"/>
          </p:cNvSpPr>
          <p:nvPr>
            <p:ph type="ctrTitle"/>
          </p:nvPr>
        </p:nvSpPr>
        <p:spPr/>
        <p:txBody>
          <a:bodyPr/>
          <a:lstStyle/>
          <a:p>
            <a:r>
              <a:rPr kumimoji="1" lang="en-US" altLang="ja-JP" dirty="0"/>
              <a:t>Chap. 3.3</a:t>
            </a:r>
            <a:endParaRPr kumimoji="1" lang="ja-JP" altLang="en-US" dirty="0"/>
          </a:p>
        </p:txBody>
      </p:sp>
      <p:sp>
        <p:nvSpPr>
          <p:cNvPr id="3" name="字幕 2">
            <a:extLst>
              <a:ext uri="{FF2B5EF4-FFF2-40B4-BE49-F238E27FC236}">
                <a16:creationId xmlns:a16="http://schemas.microsoft.com/office/drawing/2014/main" id="{164939B8-2B78-49DA-6870-0BECAA68466A}"/>
              </a:ext>
            </a:extLst>
          </p:cNvPr>
          <p:cNvSpPr>
            <a:spLocks noGrp="1"/>
          </p:cNvSpPr>
          <p:nvPr>
            <p:ph type="subTitle" idx="1"/>
          </p:nvPr>
        </p:nvSpPr>
        <p:spPr/>
        <p:txBody>
          <a:bodyPr/>
          <a:lstStyle/>
          <a:p>
            <a:r>
              <a:rPr kumimoji="1" lang="en-US" altLang="ja-JP" dirty="0"/>
              <a:t>QD</a:t>
            </a:r>
            <a:r>
              <a:rPr kumimoji="1" lang="ja-JP" altLang="en-US" dirty="0"/>
              <a:t>部</a:t>
            </a:r>
            <a:endParaRPr kumimoji="1" lang="en-US" altLang="ja-JP" dirty="0"/>
          </a:p>
          <a:p>
            <a:r>
              <a:rPr lang="ja-JP" altLang="en-US" dirty="0"/>
              <a:t>小松原　航</a:t>
            </a:r>
            <a:endParaRPr kumimoji="1" lang="ja-JP" altLang="en-US" dirty="0"/>
          </a:p>
        </p:txBody>
      </p:sp>
    </p:spTree>
    <p:extLst>
      <p:ext uri="{BB962C8B-B14F-4D97-AF65-F5344CB8AC3E}">
        <p14:creationId xmlns:p14="http://schemas.microsoft.com/office/powerpoint/2010/main" val="99485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BE49BA-D403-6AFF-645A-B365FE3F1D1B}"/>
              </a:ext>
            </a:extLst>
          </p:cNvPr>
          <p:cNvSpPr>
            <a:spLocks noGrp="1"/>
          </p:cNvSpPr>
          <p:nvPr>
            <p:ph type="title"/>
          </p:nvPr>
        </p:nvSpPr>
        <p:spPr/>
        <p:txBody>
          <a:bodyPr>
            <a:normAutofit/>
          </a:bodyPr>
          <a:lstStyle/>
          <a:p>
            <a:r>
              <a:rPr kumimoji="1" lang="en-US" altLang="ja-JP" sz="4000" dirty="0"/>
              <a:t>3.3.2 </a:t>
            </a:r>
            <a:r>
              <a:rPr kumimoji="1" lang="ja-JP" altLang="en-US" sz="4000" dirty="0"/>
              <a:t>不等式制約つき最適化問題の最適性条件</a:t>
            </a:r>
          </a:p>
        </p:txBody>
      </p:sp>
      <p:sp>
        <p:nvSpPr>
          <p:cNvPr id="3" name="コンテンツ プレースホルダー 2">
            <a:extLst>
              <a:ext uri="{FF2B5EF4-FFF2-40B4-BE49-F238E27FC236}">
                <a16:creationId xmlns:a16="http://schemas.microsoft.com/office/drawing/2014/main" id="{52BD6CB1-A7BC-F1DB-06B0-8A89E57BD127}"/>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07141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08C9DE-78CC-86CB-BC93-21B38699431F}"/>
              </a:ext>
            </a:extLst>
          </p:cNvPr>
          <p:cNvSpPr>
            <a:spLocks noGrp="1"/>
          </p:cNvSpPr>
          <p:nvPr>
            <p:ph type="title"/>
          </p:nvPr>
        </p:nvSpPr>
        <p:spPr/>
        <p:txBody>
          <a:bodyPr/>
          <a:lstStyle/>
          <a:p>
            <a:r>
              <a:rPr kumimoji="1" lang="en-US" altLang="ja-JP" dirty="0"/>
              <a:t>3.3 </a:t>
            </a:r>
            <a:r>
              <a:rPr kumimoji="1" lang="ja-JP" altLang="en-US" dirty="0"/>
              <a:t>制約つき最適化問題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C5ED861-25FE-C2E1-4FA0-24553B903A1B}"/>
                  </a:ext>
                </a:extLst>
              </p:cNvPr>
              <p:cNvSpPr>
                <a:spLocks noGrp="1"/>
              </p:cNvSpPr>
              <p:nvPr>
                <p:ph idx="1"/>
              </p:nvPr>
            </p:nvSpPr>
            <p:spPr/>
            <p:txBody>
              <a:bodyPr/>
              <a:lstStyle/>
              <a:p>
                <a:r>
                  <a:rPr lang="ja-JP" altLang="en-US" dirty="0"/>
                  <a:t>最小化　</a:t>
                </a: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oMath>
                </a14:m>
                <a:endParaRPr kumimoji="1" lang="en-US" altLang="ja-JP" dirty="0"/>
              </a:p>
              <a:p>
                <a:r>
                  <a:rPr kumimoji="1" lang="ja-JP" altLang="en-US" dirty="0"/>
                  <a:t>条件</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=1,2,⋯,</m:t>
                    </m:r>
                    <m:r>
                      <a:rPr kumimoji="1" lang="en-US" altLang="ja-JP" b="0" i="1" smtClean="0">
                        <a:latin typeface="Cambria Math" panose="02040503050406030204" pitchFamily="18" charset="0"/>
                      </a:rPr>
                      <m:t>𝑙</m:t>
                    </m:r>
                  </m:oMath>
                </a14:m>
                <a:endParaRPr kumimoji="1" lang="en-US" altLang="ja-JP" b="0" dirty="0"/>
              </a:p>
              <a:p>
                <a:pPr lvl="1"/>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𝑙</m:t>
                    </m:r>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𝑚</m:t>
                    </m:r>
                  </m:oMath>
                </a14:m>
                <a:endParaRPr kumimoji="1" lang="en-US" altLang="ja-JP" b="0"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oMath>
                </a14:m>
                <a:endParaRPr kumimoji="1" lang="en-US" altLang="ja-JP" b="0" dirty="0"/>
              </a:p>
              <a:p>
                <a:r>
                  <a:rPr lang="ja-JP" altLang="en-US" dirty="0"/>
                  <a:t>特に断らない限り、目的関数</a:t>
                </a:r>
                <a:r>
                  <a:rPr lang="en-US" altLang="ja-JP" dirty="0"/>
                  <a:t>f</a:t>
                </a:r>
                <a:r>
                  <a:rPr lang="ja-JP" altLang="en-US" dirty="0"/>
                  <a:t>および制約関数</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𝑚</m:t>
                        </m:r>
                      </m:sub>
                    </m:sSub>
                  </m:oMath>
                </a14:m>
                <a:r>
                  <a:rPr kumimoji="1" lang="ja-JP" altLang="en-US" b="0" dirty="0"/>
                  <a:t>は</a:t>
                </a:r>
                <a:r>
                  <a:rPr kumimoji="1" lang="en-US" altLang="ja-JP" b="0" dirty="0"/>
                  <a:t>2</a:t>
                </a:r>
                <a:r>
                  <a:rPr kumimoji="1" lang="ja-JP" altLang="en-US" b="0" dirty="0"/>
                  <a:t>回連続的微分可能とする</a:t>
                </a:r>
                <a:endParaRPr kumimoji="1" lang="en-US" altLang="ja-JP" b="0" dirty="0"/>
              </a:p>
            </p:txBody>
          </p:sp>
        </mc:Choice>
        <mc:Fallback>
          <p:sp>
            <p:nvSpPr>
              <p:cNvPr id="3" name="コンテンツ プレースホルダー 2">
                <a:extLst>
                  <a:ext uri="{FF2B5EF4-FFF2-40B4-BE49-F238E27FC236}">
                    <a16:creationId xmlns:a16="http://schemas.microsoft.com/office/drawing/2014/main" id="{FC5ED861-25FE-C2E1-4FA0-24553B903A1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9506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0D50A4-6335-23DC-0EEE-A8CECC455294}"/>
              </a:ext>
            </a:extLst>
          </p:cNvPr>
          <p:cNvSpPr>
            <a:spLocks noGrp="1"/>
          </p:cNvSpPr>
          <p:nvPr>
            <p:ph type="title"/>
          </p:nvPr>
        </p:nvSpPr>
        <p:spPr/>
        <p:txBody>
          <a:bodyPr>
            <a:normAutofit/>
          </a:bodyPr>
          <a:lstStyle/>
          <a:p>
            <a:r>
              <a:rPr kumimoji="1" lang="en-US" altLang="ja-JP" sz="3600" dirty="0"/>
              <a:t>3.3.1 </a:t>
            </a:r>
            <a:r>
              <a:rPr kumimoji="1" lang="ja-JP" altLang="en-US" sz="3600" dirty="0"/>
              <a:t>等式制約つき最適化問題の最適性条件</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B7B83EC-1FF6-4D26-A457-20AD88F46F50}"/>
                  </a:ext>
                </a:extLst>
              </p:cNvPr>
              <p:cNvSpPr>
                <a:spLocks noGrp="1"/>
              </p:cNvSpPr>
              <p:nvPr>
                <p:ph idx="1"/>
              </p:nvPr>
            </p:nvSpPr>
            <p:spPr/>
            <p:txBody>
              <a:bodyPr>
                <a:normAutofit/>
              </a:bodyPr>
              <a:lstStyle/>
              <a:p>
                <a:r>
                  <a:rPr kumimoji="1" lang="en-US" altLang="ja-JP" dirty="0"/>
                  <a:t>3.2.1</a:t>
                </a:r>
                <a:r>
                  <a:rPr kumimoji="1" lang="ja-JP" altLang="en-US" dirty="0"/>
                  <a:t>の復習</a:t>
                </a:r>
                <a:endParaRPr kumimoji="1" lang="en-US" altLang="ja-JP" dirty="0"/>
              </a:p>
              <a:p>
                <a:pPr lvl="1"/>
                <a:r>
                  <a:rPr lang="ja-JP" altLang="en-US" dirty="0"/>
                  <a:t>制約なし最適化問題では点</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が局所最適であれば</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=0</m:t>
                    </m:r>
                  </m:oMath>
                </a14:m>
                <a:r>
                  <a:rPr kumimoji="1" lang="ja-JP" altLang="en-US" dirty="0"/>
                  <a:t>が成り立つ。しかし、制約つき最適化問題では局所最適解が実行可能領域の境界上に存在することが多く、一般には点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が局所最適解であっても</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=0</m:t>
                    </m:r>
                  </m:oMath>
                </a14:m>
                <a:r>
                  <a:rPr kumimoji="1" lang="ja-JP" altLang="en-US" dirty="0"/>
                  <a:t>は成り立たない。</a:t>
                </a:r>
                <a:endParaRPr kumimoji="1" lang="en-US" altLang="ja-JP" dirty="0"/>
              </a:p>
              <a:p>
                <a:r>
                  <a:rPr lang="ja-JP" altLang="en-US" dirty="0"/>
                  <a:t>等式制約だけを持つ最適化問題を考える</a:t>
                </a:r>
                <a:endParaRPr lang="en-US" altLang="ja-JP" dirty="0"/>
              </a:p>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𝑚</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𝑚</m:t>
                    </m:r>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DB7B83EC-1FF6-4D26-A457-20AD88F46F5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320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C3F0E7-E689-ED01-76C0-7DDC2C80FE10}"/>
              </a:ext>
            </a:extLst>
          </p:cNvPr>
          <p:cNvSpPr>
            <a:spLocks noGrp="1"/>
          </p:cNvSpPr>
          <p:nvPr>
            <p:ph type="title"/>
          </p:nvPr>
        </p:nvSpPr>
        <p:spPr/>
        <p:txBody>
          <a:bodyPr/>
          <a:lstStyle/>
          <a:p>
            <a:r>
              <a:rPr kumimoji="1" lang="ja-JP" altLang="en-US" dirty="0"/>
              <a:t>例  </a:t>
            </a:r>
            <a:r>
              <a:rPr kumimoji="1" lang="en-US" altLang="ja-JP" dirty="0"/>
              <a:t>1</a:t>
            </a:r>
            <a:r>
              <a:rPr kumimoji="1" lang="ja-JP" altLang="en-US" dirty="0"/>
              <a:t>本の等式制約を持つ場合</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3FC8DE85-BFED-DC30-801F-F9E800AA42D3}"/>
                  </a:ext>
                </a:extLst>
              </p:cNvPr>
              <p:cNvSpPr>
                <a:spLocks noGrp="1"/>
              </p:cNvSpPr>
              <p:nvPr>
                <p:ph idx="1"/>
              </p:nvPr>
            </p:nvSpPr>
            <p:spPr/>
            <p:txBody>
              <a:bodyPr>
                <a:normAutofit lnSpcReduction="10000"/>
              </a:bodyPr>
              <a:lstStyle/>
              <a:p>
                <a:r>
                  <a:rPr lang="ja-JP" altLang="en-US" dirty="0"/>
                  <a:t>局所最適解</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において、</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を満たす方向を</a:t>
                </a:r>
                <a14:m>
                  <m:oMath xmlns:m="http://schemas.openxmlformats.org/officeDocument/2006/math">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oMath>
                </a14:m>
                <a:r>
                  <a:rPr kumimoji="1" lang="ja-JP" altLang="en-US" dirty="0"/>
                  <a:t>とおく。</a:t>
                </a:r>
              </a:p>
              <a:p>
                <a14:m>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oMath>
                </a14:m>
                <a:r>
                  <a:rPr kumimoji="1" lang="ja-JP" altLang="en-US" dirty="0"/>
                  <a:t>より、</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の周りでは制約条件</a:t>
                </a:r>
                <a14:m>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=0</m:t>
                    </m:r>
                  </m:oMath>
                </a14:m>
                <a:r>
                  <a:rPr kumimoji="1" lang="ja-JP" altLang="en-US" dirty="0"/>
                  <a:t>を</a:t>
                </a:r>
                <a14:m>
                  <m:oMath xmlns:m="http://schemas.openxmlformats.org/officeDocument/2006/math">
                    <m:r>
                      <m:rPr>
                        <m:sty m:val="p"/>
                      </m:rPr>
                      <a:rPr kumimoji="1" lang="en-US" altLang="ja-JP" b="0" i="0" dirty="0" smtClean="0">
                        <a:latin typeface="Cambria Math" panose="02040503050406030204" pitchFamily="18" charset="0"/>
                      </a:rPr>
                      <m:t>∇</m:t>
                    </m:r>
                    <m:r>
                      <a:rPr kumimoji="1" lang="en-US" altLang="ja-JP" b="0" i="1" dirty="0" smtClean="0">
                        <a:latin typeface="Cambria Math" panose="02040503050406030204" pitchFamily="18" charset="0"/>
                      </a:rPr>
                      <m:t>𝑔</m:t>
                    </m:r>
                    <m:sSup>
                      <m:sSupPr>
                        <m:ctrlPr>
                          <a:rPr kumimoji="1" lang="en-US" altLang="ja-JP" b="0" i="1" dirty="0" smtClean="0">
                            <a:latin typeface="Cambria Math" panose="02040503050406030204" pitchFamily="18" charset="0"/>
                          </a:rPr>
                        </m:ctrlPr>
                      </m:sSupPr>
                      <m:e>
                        <m:d>
                          <m:dPr>
                            <m:ctrlPr>
                              <a:rPr kumimoji="1" lang="en-US" altLang="ja-JP" b="0" i="1" dirty="0"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r>
                                  <a:rPr kumimoji="1" lang="en-US" altLang="ja-JP" b="0" i="1" dirty="0" smtClean="0">
                                    <a:latin typeface="Cambria Math" panose="02040503050406030204" pitchFamily="18" charset="0"/>
                                  </a:rPr>
                                  <m:t>∗</m:t>
                                </m:r>
                              </m:sup>
                            </m:sSup>
                          </m:e>
                        </m:d>
                      </m:e>
                      <m:sup>
                        <m:r>
                          <a:rPr kumimoji="1" lang="en-US" altLang="ja-JP" b="0" i="1" dirty="0" smtClean="0">
                            <a:latin typeface="Cambria Math" panose="02040503050406030204" pitchFamily="18" charset="0"/>
                          </a:rPr>
                          <m:t>𝑇</m:t>
                        </m:r>
                      </m:sup>
                    </m:sSup>
                    <m:r>
                      <a:rPr kumimoji="1" lang="en-US" altLang="ja-JP" b="0" i="1" dirty="0" smtClean="0">
                        <a:latin typeface="Cambria Math" panose="02040503050406030204" pitchFamily="18" charset="0"/>
                      </a:rPr>
                      <m:t>𝑑</m:t>
                    </m:r>
                    <m:r>
                      <a:rPr kumimoji="1" lang="en-US" altLang="ja-JP" b="0" i="1" dirty="0" smtClean="0">
                        <a:latin typeface="Cambria Math" panose="02040503050406030204" pitchFamily="18" charset="0"/>
                      </a:rPr>
                      <m:t>=0</m:t>
                    </m:r>
                  </m:oMath>
                </a14:m>
                <a:r>
                  <a:rPr kumimoji="1" lang="ja-JP" altLang="en-US" dirty="0"/>
                  <a:t>に近似できる。</a:t>
                </a:r>
                <a:endParaRPr kumimoji="1" lang="en-US" altLang="ja-JP" dirty="0"/>
              </a:p>
              <a:p>
                <a:r>
                  <a:rPr lang="ja-JP" altLang="en-US" dirty="0"/>
                  <a:t>もし、</a:t>
                </a:r>
                <a14:m>
                  <m:oMath xmlns:m="http://schemas.openxmlformats.org/officeDocument/2006/math">
                    <m:r>
                      <m:rPr>
                        <m:sty m:val="p"/>
                      </m:rPr>
                      <a:rPr lang="en-US" altLang="ja-JP" b="0" i="0"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oMath>
                </a14:m>
                <a:r>
                  <a:rPr kumimoji="1" lang="ja-JP" altLang="en-US" dirty="0"/>
                  <a:t>と</a:t>
                </a:r>
                <a14:m>
                  <m:oMath xmlns:m="http://schemas.openxmlformats.org/officeDocument/2006/math">
                    <m:r>
                      <m:rPr>
                        <m:sty m:val="p"/>
                      </m:rPr>
                      <a:rPr kumimoji="1" lang="en-US" altLang="ja-JP" b="0" i="0" dirty="0" smtClean="0">
                        <a:latin typeface="Cambria Math" panose="02040503050406030204" pitchFamily="18" charset="0"/>
                      </a:rPr>
                      <m:t>∇</m:t>
                    </m:r>
                    <m:r>
                      <a:rPr kumimoji="1" lang="en-US" altLang="ja-JP" b="0" i="1" dirty="0" smtClean="0">
                        <a:latin typeface="Cambria Math" panose="02040503050406030204" pitchFamily="18" charset="0"/>
                      </a:rPr>
                      <m:t>𝑔</m:t>
                    </m:r>
                    <m:d>
                      <m:dPr>
                        <m:ctrlPr>
                          <a:rPr kumimoji="1" lang="en-US" altLang="ja-JP" b="0" i="1" dirty="0"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r>
                              <a:rPr kumimoji="1" lang="en-US" altLang="ja-JP" b="0" i="1" dirty="0" smtClean="0">
                                <a:latin typeface="Cambria Math" panose="02040503050406030204" pitchFamily="18" charset="0"/>
                              </a:rPr>
                              <m:t>∗</m:t>
                            </m:r>
                          </m:sup>
                        </m:sSup>
                      </m:e>
                    </m:d>
                  </m:oMath>
                </a14:m>
                <a:r>
                  <a:rPr kumimoji="1" lang="ja-JP" altLang="en-US" dirty="0"/>
                  <a:t>が平行でなければ</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m:t>
                    </m:r>
                  </m:oMath>
                </a14:m>
                <a:r>
                  <a:rPr kumimoji="1" lang="ja-JP" altLang="en-US" dirty="0"/>
                  <a:t>となり、</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oMath>
                </a14:m>
                <a:endParaRPr kumimoji="1" lang="en-US" altLang="ja-JP" dirty="0"/>
              </a:p>
              <a:p>
                <a:r>
                  <a:rPr lang="ja-JP" altLang="en-US" dirty="0"/>
                  <a:t>より、</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から</a:t>
                </a:r>
                <a14:m>
                  <m:oMath xmlns:m="http://schemas.openxmlformats.org/officeDocument/2006/math">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𝑑</m:t>
                    </m:r>
                  </m:oMath>
                </a14:m>
                <a:r>
                  <a:rPr kumimoji="1" lang="ja-JP" altLang="en-US" dirty="0"/>
                  <a:t>に移動することで、</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oMath>
                </a14:m>
                <a:r>
                  <a:rPr kumimoji="1" lang="ja-JP" altLang="en-US" dirty="0"/>
                  <a:t>より小さな値を得ることができる。これは局所最適解であることに反する。</a:t>
                </a:r>
                <a:endParaRPr kumimoji="1" lang="en-US" altLang="ja-JP" dirty="0"/>
              </a:p>
              <a:p>
                <a:r>
                  <a:rPr lang="ja-JP" altLang="en-US" dirty="0"/>
                  <a:t>つまり、</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が局所最適解ならば、</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oMath>
                </a14:m>
                <a:r>
                  <a:rPr kumimoji="1" lang="ja-JP" altLang="en-US" dirty="0"/>
                  <a:t>は平行で、</a:t>
                </a:r>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=0</m:t>
                    </m:r>
                  </m:oMath>
                </a14:m>
                <a:r>
                  <a:rPr kumimoji="1" lang="ja-JP" altLang="en-US" dirty="0"/>
                  <a:t>をみたす</a:t>
                </a:r>
                <a14:m>
                  <m:oMath xmlns:m="http://schemas.openxmlformats.org/officeDocument/2006/math">
                    <m:r>
                      <a:rPr kumimoji="1" lang="en-US" altLang="ja-JP" b="0" i="1" smtClean="0">
                        <a:latin typeface="Cambria Math" panose="02040503050406030204" pitchFamily="18" charset="0"/>
                      </a:rPr>
                      <m:t>𝑢</m:t>
                    </m:r>
                  </m:oMath>
                </a14:m>
                <a:r>
                  <a:rPr kumimoji="1" lang="ja-JP" altLang="en-US" dirty="0"/>
                  <a:t>が存在する。</a:t>
                </a:r>
              </a:p>
            </p:txBody>
          </p:sp>
        </mc:Choice>
        <mc:Fallback>
          <p:sp>
            <p:nvSpPr>
              <p:cNvPr id="3" name="コンテンツ プレースホルダー 2">
                <a:extLst>
                  <a:ext uri="{FF2B5EF4-FFF2-40B4-BE49-F238E27FC236}">
                    <a16:creationId xmlns:a16="http://schemas.microsoft.com/office/drawing/2014/main" id="{3FC8DE85-BFED-DC30-801F-F9E800AA42D3}"/>
                  </a:ext>
                </a:extLst>
              </p:cNvPr>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98501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A96F17-3C19-FBFF-B8B2-A06642A3478A}"/>
              </a:ext>
            </a:extLst>
          </p:cNvPr>
          <p:cNvSpPr>
            <a:spLocks noGrp="1"/>
          </p:cNvSpPr>
          <p:nvPr>
            <p:ph type="title"/>
          </p:nvPr>
        </p:nvSpPr>
        <p:spPr/>
        <p:txBody>
          <a:bodyPr>
            <a:normAutofit/>
          </a:bodyPr>
          <a:lstStyle/>
          <a:p>
            <a:r>
              <a:rPr kumimoji="1" lang="ja-JP" altLang="en-US" sz="2800" dirty="0"/>
              <a:t>定理</a:t>
            </a:r>
            <a:r>
              <a:rPr kumimoji="1" lang="en-US" altLang="ja-JP" sz="2800" dirty="0"/>
              <a:t>3.16 (</a:t>
            </a:r>
            <a:r>
              <a:rPr kumimoji="1" lang="ja-JP" altLang="en-US" sz="2800" dirty="0"/>
              <a:t>等式制約つき最適化問題：最適性の</a:t>
            </a:r>
            <a:r>
              <a:rPr kumimoji="1" lang="en-US" altLang="ja-JP" sz="2800" dirty="0"/>
              <a:t>1</a:t>
            </a:r>
            <a:r>
              <a:rPr kumimoji="1" lang="ja-JP" altLang="en-US" sz="2800" dirty="0"/>
              <a:t>次の必要条件</a:t>
            </a:r>
            <a:r>
              <a:rPr kumimoji="1" lang="en-US" altLang="ja-JP" sz="2800" dirty="0"/>
              <a:t>)</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DBC8F58F-5472-E121-CA98-D096C29AA4EA}"/>
                  </a:ext>
                </a:extLst>
              </p:cNvPr>
              <p:cNvSpPr>
                <a:spLocks noGrp="1"/>
              </p:cNvSpPr>
              <p:nvPr>
                <p:ph idx="1"/>
              </p:nvPr>
            </p:nvSpPr>
            <p:spPr/>
            <p:txBody>
              <a:bodyPr>
                <a:normAutofit/>
              </a:bodyPr>
              <a:lstStyle/>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𝑚</m:t>
                    </m:r>
                  </m:oMath>
                </a14:m>
                <a:r>
                  <a:rPr kumimoji="1" lang="en-US" altLang="ja-JP" dirty="0"/>
                  <a:t> (3.114)</a:t>
                </a:r>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𝑚</m:t>
                    </m:r>
                  </m:oMath>
                </a14:m>
                <a:endParaRPr kumimoji="1" lang="en-US" altLang="ja-JP" dirty="0"/>
              </a:p>
              <a:p>
                <a:r>
                  <a:rPr kumimoji="1" lang="en-US" altLang="ja-JP" dirty="0"/>
                  <a:t>(3.114)</a:t>
                </a:r>
                <a:r>
                  <a:rPr kumimoji="1" lang="ja-JP" altLang="en-US" dirty="0"/>
                  <a:t>の目的関数</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および制約関数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oMath>
                </a14:m>
                <a:r>
                  <a:rPr kumimoji="1" lang="ja-JP" altLang="en-US" dirty="0"/>
                  <a:t>は微分可能とする。点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は局所最適解かつ正則とする。</a:t>
                </a:r>
                <a:r>
                  <a:rPr lang="ja-JP" altLang="en-US" dirty="0"/>
                  <a:t>このとき、以下の条件を満たすようなベクトル</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ℝ</m:t>
                        </m:r>
                      </m:e>
                      <m:sup>
                        <m:r>
                          <a:rPr lang="en-US" altLang="ja-JP" b="0" i="1" smtClean="0">
                            <a:latin typeface="Cambria Math" panose="02040503050406030204" pitchFamily="18" charset="0"/>
                          </a:rPr>
                          <m:t>𝑚</m:t>
                        </m:r>
                      </m:sup>
                    </m:sSup>
                  </m:oMath>
                </a14:m>
                <a:r>
                  <a:rPr kumimoji="1" lang="ja-JP" altLang="en-US" dirty="0"/>
                  <a:t>が存在する。</a:t>
                </a:r>
                <a:endParaRPr kumimoji="1" lang="en-US" altLang="ja-JP"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=0 (3.117)</m:t>
                    </m:r>
                  </m:oMath>
                </a14:m>
                <a:endParaRPr kumimoji="1" lang="en-US" altLang="ja-JP" dirty="0"/>
              </a:p>
              <a:p>
                <a:r>
                  <a:rPr lang="en-US" altLang="ja-JP" dirty="0"/>
                  <a:t>※</a:t>
                </a:r>
                <a:r>
                  <a:rPr lang="ja-JP" altLang="en-US" dirty="0"/>
                  <a:t>点</a:t>
                </a:r>
                <a14:m>
                  <m:oMath xmlns:m="http://schemas.openxmlformats.org/officeDocument/2006/math">
                    <m:r>
                      <a:rPr lang="en-US" altLang="ja-JP" b="0" i="1" smtClean="0">
                        <a:latin typeface="Cambria Math" panose="02040503050406030204" pitchFamily="18" charset="0"/>
                      </a:rPr>
                      <m:t>𝑥</m:t>
                    </m:r>
                  </m:oMath>
                </a14:m>
                <a:r>
                  <a:rPr kumimoji="1" lang="ja-JP" altLang="en-US" dirty="0"/>
                  <a:t>において</a:t>
                </a:r>
                <a14:m>
                  <m:oMath xmlns:m="http://schemas.openxmlformats.org/officeDocument/2006/math">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2</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r>
                  <a:rPr kumimoji="1" lang="ja-JP" altLang="en-US" dirty="0"/>
                  <a:t>が互いに一次独立ならば、点</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は正則であるという。</a:t>
                </a:r>
                <a:endParaRPr kumimoji="1" lang="en-US" altLang="ja-JP" dirty="0"/>
              </a:p>
            </p:txBody>
          </p:sp>
        </mc:Choice>
        <mc:Fallback>
          <p:sp>
            <p:nvSpPr>
              <p:cNvPr id="3" name="コンテンツ プレースホルダー 2">
                <a:extLst>
                  <a:ext uri="{FF2B5EF4-FFF2-40B4-BE49-F238E27FC236}">
                    <a16:creationId xmlns:a16="http://schemas.microsoft.com/office/drawing/2014/main" id="{DBC8F58F-5472-E121-CA98-D096C29AA4EA}"/>
                  </a:ext>
                </a:extLst>
              </p:cNvPr>
              <p:cNvSpPr>
                <a:spLocks noGrp="1" noRot="1" noChangeAspect="1" noMove="1" noResize="1" noEditPoints="1" noAdjustHandles="1" noChangeArrowheads="1" noChangeShapeType="1" noTextEdit="1"/>
              </p:cNvSpPr>
              <p:nvPr>
                <p:ph idx="1"/>
              </p:nvPr>
            </p:nvSpPr>
            <p:spPr>
              <a:blipFill>
                <a:blip r:embed="rId2"/>
                <a:stretch>
                  <a:fillRect l="-1043" t="-1821" r="-4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256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6A1B3-AC1C-EC34-59BC-F9C497A336FD}"/>
              </a:ext>
            </a:extLst>
          </p:cNvPr>
          <p:cNvSpPr>
            <a:spLocks noGrp="1"/>
          </p:cNvSpPr>
          <p:nvPr>
            <p:ph type="title"/>
          </p:nvPr>
        </p:nvSpPr>
        <p:spPr/>
        <p:txBody>
          <a:bodyPr/>
          <a:lstStyle/>
          <a:p>
            <a:r>
              <a:rPr kumimoji="1" lang="ja-JP" altLang="en-US" dirty="0"/>
              <a:t>ラグランジュの未定乗数法</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DDED1FE-83E6-B8BC-AD8A-419D8F54E572}"/>
                  </a:ext>
                </a:extLst>
              </p:cNvPr>
              <p:cNvSpPr>
                <a:spLocks noGrp="1"/>
              </p:cNvSpPr>
              <p:nvPr>
                <p:ph idx="1"/>
              </p:nvPr>
            </p:nvSpPr>
            <p:spPr/>
            <p:txBody>
              <a:bodyPr>
                <a:normAutofit fontScale="92500" lnSpcReduction="10000"/>
              </a:bodyPr>
              <a:lstStyle/>
              <a:p>
                <a:r>
                  <a:rPr kumimoji="1" lang="ja-JP" altLang="en-US" dirty="0"/>
                  <a:t>ラグランジュ関数</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nary>
                    <m:r>
                      <a:rPr kumimoji="1" lang="en-US" altLang="ja-JP" b="0" i="1" smtClean="0">
                        <a:latin typeface="Cambria Math" panose="02040503050406030204" pitchFamily="18" charset="0"/>
                      </a:rPr>
                      <m:t> (3.118)</m:t>
                    </m:r>
                  </m:oMath>
                </a14:m>
                <a:endParaRPr kumimoji="1" lang="en-US" altLang="ja-JP" dirty="0"/>
              </a:p>
              <a:p>
                <a:r>
                  <a:rPr lang="ja-JP" altLang="en-US" dirty="0"/>
                  <a:t>最適性の必要条件を満たす</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𝑢</m:t>
                        </m:r>
                      </m:e>
                      <m:sup>
                        <m:r>
                          <a:rPr lang="en-US" altLang="ja-JP" b="0" i="1" smtClean="0">
                            <a:latin typeface="Cambria Math" panose="02040503050406030204" pitchFamily="18" charset="0"/>
                          </a:rPr>
                          <m:t>∗</m:t>
                        </m:r>
                      </m:sup>
                    </m:sSup>
                  </m:oMath>
                </a14:m>
                <a:r>
                  <a:rPr kumimoji="1" lang="ja-JP" altLang="en-US" dirty="0"/>
                  <a:t>は以下の解とみなせる。</a:t>
                </a:r>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𝑢</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d>
                      </m:e>
                    </m:d>
                    <m:r>
                      <a:rPr kumimoji="1" lang="en-US" altLang="ja-JP" b="0" i="1" smtClean="0">
                        <a:latin typeface="Cambria Math" panose="02040503050406030204" pitchFamily="18" charset="0"/>
                      </a:rPr>
                      <m:t>=0</m:t>
                    </m:r>
                  </m:oMath>
                </a14:m>
                <a:endParaRPr kumimoji="1" lang="en-US" altLang="ja-JP" dirty="0"/>
              </a:p>
              <a:p>
                <a:pPr lvl="1"/>
                <a14:m>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m:t>
                        </m:r>
                      </m:sub>
                    </m:sSub>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=0</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𝑚</m:t>
                                </m:r>
                              </m:sub>
                            </m:sSub>
                          </m:e>
                        </m:d>
                      </m:e>
                      <m:sup>
                        <m:r>
                          <a:rPr kumimoji="1" lang="en-US" altLang="ja-JP" b="0" i="1" smtClean="0">
                            <a:latin typeface="Cambria Math" panose="02040503050406030204" pitchFamily="18" charset="0"/>
                          </a:rPr>
                          <m:t>𝑇</m:t>
                        </m:r>
                      </m:sup>
                    </m:sSup>
                  </m:oMath>
                </a14:m>
                <a:r>
                  <a:rPr kumimoji="1" lang="ja-JP" altLang="en-US" dirty="0"/>
                  <a:t>をラグランジュ乗数という</a:t>
                </a:r>
                <a:endParaRPr kumimoji="1" lang="en-US" altLang="ja-JP" dirty="0"/>
              </a:p>
              <a:p>
                <a:r>
                  <a:rPr lang="ja-JP" altLang="en-US" dirty="0"/>
                  <a:t>最適性の２次の必用条件は</a:t>
                </a:r>
                <a:endParaRPr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m:t>
                        </m:r>
                      </m:e>
                      <m:sub>
                        <m:r>
                          <a:rPr kumimoji="1" lang="en-US" altLang="ja-JP" b="0" i="1" smtClean="0">
                            <a:latin typeface="Cambria Math" panose="02040503050406030204" pitchFamily="18" charset="0"/>
                          </a:rPr>
                          <m:t>𝑥𝑥</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𝐿</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oMath>
                </a14:m>
                <a:endParaRPr kumimoji="1" lang="en-US" altLang="ja-JP" dirty="0"/>
              </a:p>
              <a:p>
                <a:r>
                  <a:rPr lang="ja-JP" altLang="en-US" dirty="0"/>
                  <a:t>が半正定値であることに対応。ただし、</a:t>
                </a:r>
                <a14:m>
                  <m:oMath xmlns:m="http://schemas.openxmlformats.org/officeDocument/2006/math">
                    <m:r>
                      <m:rPr>
                        <m:sty m:val="p"/>
                      </m:rPr>
                      <a:rPr lang="en-US" altLang="ja-JP" b="0" i="0"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e>
                        </m:d>
                      </m:e>
                      <m:sup>
                        <m:r>
                          <a:rPr lang="en-US" altLang="ja-JP" b="0" i="1" smtClean="0">
                            <a:latin typeface="Cambria Math" panose="02040503050406030204" pitchFamily="18" charset="0"/>
                          </a:rPr>
                          <m:t>𝑇</m:t>
                        </m:r>
                      </m:sup>
                    </m:sSup>
                    <m:r>
                      <a:rPr lang="en-US" altLang="ja-JP" b="0" i="1" smtClean="0">
                        <a:latin typeface="Cambria Math" panose="02040503050406030204" pitchFamily="18" charset="0"/>
                      </a:rPr>
                      <m:t>𝑑</m:t>
                    </m:r>
                    <m:r>
                      <a:rPr lang="en-US" altLang="ja-JP" b="0" i="1" smtClean="0">
                        <a:latin typeface="Cambria Math" panose="02040503050406030204" pitchFamily="18" charset="0"/>
                      </a:rPr>
                      <m:t>=0</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𝑚</m:t>
                        </m:r>
                      </m:e>
                    </m:d>
                  </m:oMath>
                </a14:m>
                <a:r>
                  <a:rPr kumimoji="1" lang="ja-JP" altLang="en-US" dirty="0"/>
                  <a:t>を満たす方向</a:t>
                </a:r>
                <a14:m>
                  <m:oMath xmlns:m="http://schemas.openxmlformats.org/officeDocument/2006/math">
                    <m:r>
                      <a:rPr kumimoji="1" lang="en-US" altLang="ja-JP" b="0" i="1" smtClean="0">
                        <a:latin typeface="Cambria Math" panose="02040503050406030204" pitchFamily="18" charset="0"/>
                      </a:rPr>
                      <m:t>𝑑</m:t>
                    </m:r>
                  </m:oMath>
                </a14:m>
                <a:r>
                  <a:rPr kumimoji="1" lang="ja-JP" altLang="en-US" dirty="0"/>
                  <a:t>のみを考慮すればよい。</a:t>
                </a:r>
              </a:p>
            </p:txBody>
          </p:sp>
        </mc:Choice>
        <mc:Fallback>
          <p:sp>
            <p:nvSpPr>
              <p:cNvPr id="3" name="コンテンツ プレースホルダー 2">
                <a:extLst>
                  <a:ext uri="{FF2B5EF4-FFF2-40B4-BE49-F238E27FC236}">
                    <a16:creationId xmlns:a16="http://schemas.microsoft.com/office/drawing/2014/main" id="{CDDED1FE-83E6-B8BC-AD8A-419D8F54E572}"/>
                  </a:ext>
                </a:extLst>
              </p:cNvPr>
              <p:cNvSpPr>
                <a:spLocks noGrp="1" noRot="1" noChangeAspect="1" noMove="1" noResize="1" noEditPoints="1" noAdjustHandles="1" noChangeArrowheads="1" noChangeShapeType="1" noTextEdit="1"/>
              </p:cNvSpPr>
              <p:nvPr>
                <p:ph idx="1"/>
              </p:nvPr>
            </p:nvSpPr>
            <p:spPr>
              <a:blipFill>
                <a:blip r:embed="rId2"/>
                <a:stretch>
                  <a:fillRect l="-928" t="-46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616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A5162C-A04B-6658-73A7-C395630942E4}"/>
              </a:ext>
            </a:extLst>
          </p:cNvPr>
          <p:cNvSpPr>
            <a:spLocks noGrp="1"/>
          </p:cNvSpPr>
          <p:nvPr>
            <p:ph type="title"/>
          </p:nvPr>
        </p:nvSpPr>
        <p:spPr/>
        <p:txBody>
          <a:bodyPr>
            <a:normAutofit/>
          </a:bodyPr>
          <a:lstStyle/>
          <a:p>
            <a:r>
              <a:rPr kumimoji="1" lang="ja-JP" altLang="en-US" sz="2800" dirty="0"/>
              <a:t>定理</a:t>
            </a:r>
            <a:r>
              <a:rPr kumimoji="1" lang="en-US" altLang="ja-JP" sz="2800" dirty="0"/>
              <a:t>3.17 (</a:t>
            </a:r>
            <a:r>
              <a:rPr kumimoji="1" lang="ja-JP" altLang="en-US" sz="2800" dirty="0"/>
              <a:t>等式制約つき最適化問題 </a:t>
            </a:r>
            <a:r>
              <a:rPr kumimoji="1" lang="en-US" altLang="ja-JP" sz="2800" dirty="0"/>
              <a:t>: </a:t>
            </a:r>
            <a:r>
              <a:rPr kumimoji="1" lang="ja-JP" altLang="en-US" sz="2800" dirty="0"/>
              <a:t>最適性の</a:t>
            </a:r>
            <a:r>
              <a:rPr kumimoji="1" lang="en-US" altLang="ja-JP" sz="2800" dirty="0"/>
              <a:t>2</a:t>
            </a:r>
            <a:r>
              <a:rPr kumimoji="1" lang="ja-JP" altLang="en-US" sz="2800" dirty="0"/>
              <a:t>次の必要条件</a:t>
            </a:r>
            <a:r>
              <a:rPr kumimoji="1" lang="en-US" altLang="ja-JP" sz="2800" dirty="0"/>
              <a:t>)</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999DE77-F895-B897-3B49-6D272D247818}"/>
                  </a:ext>
                </a:extLst>
              </p:cNvPr>
              <p:cNvSpPr>
                <a:spLocks noGrp="1"/>
              </p:cNvSpPr>
              <p:nvPr>
                <p:ph idx="1"/>
              </p:nvPr>
            </p:nvSpPr>
            <p:spPr/>
            <p:txBody>
              <a:bodyPr/>
              <a:lstStyle/>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𝑚</m:t>
                    </m:r>
                  </m:oMath>
                </a14:m>
                <a:r>
                  <a:rPr kumimoji="1" lang="en-US" altLang="ja-JP" dirty="0"/>
                  <a:t> (3.114)</a:t>
                </a:r>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𝑚</m:t>
                    </m:r>
                  </m:oMath>
                </a14:m>
                <a:endParaRPr kumimoji="1" lang="en-US" altLang="ja-JP" dirty="0"/>
              </a:p>
              <a:p>
                <a:r>
                  <a:rPr kumimoji="1" lang="en-US" altLang="ja-JP" dirty="0"/>
                  <a:t>(3.114)</a:t>
                </a:r>
                <a:r>
                  <a:rPr kumimoji="1" lang="ja-JP" altLang="en-US" dirty="0"/>
                  <a:t>の目的関数</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および制約関数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oMath>
                </a14:m>
                <a:r>
                  <a:rPr kumimoji="1" lang="ja-JP" altLang="en-US" dirty="0"/>
                  <a:t>は</a:t>
                </a:r>
                <a:r>
                  <a:rPr kumimoji="1" lang="en-US" altLang="ja-JP" dirty="0"/>
                  <a:t>2</a:t>
                </a:r>
                <a:r>
                  <a:rPr kumimoji="1" lang="ja-JP" altLang="en-US" dirty="0"/>
                  <a:t>回微分可能とする。点</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は局所最適解かつ正則とする。このとき、条件</a:t>
                </a:r>
                <a:r>
                  <a:rPr kumimoji="1" lang="en-US" altLang="ja-JP" dirty="0"/>
                  <a:t>(3.117)</a:t>
                </a:r>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r>
                      <a:rPr kumimoji="1" lang="en-US" altLang="ja-JP" b="0" i="1" smtClean="0">
                        <a:latin typeface="Cambria Math" panose="02040503050406030204" pitchFamily="18" charset="0"/>
                      </a:rPr>
                      <m:t>=0 (3.117)</m:t>
                    </m:r>
                  </m:oMath>
                </a14:m>
                <a:endParaRPr kumimoji="1" lang="en-US" altLang="ja-JP" dirty="0"/>
              </a:p>
              <a:p>
                <a:r>
                  <a:rPr kumimoji="1" lang="ja-JP" altLang="en-US" dirty="0"/>
                  <a:t>に加えて、以下の条件を満たすベクトル</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oMath>
                </a14:m>
                <a:r>
                  <a:rPr kumimoji="1" lang="ja-JP" altLang="en-US" dirty="0"/>
                  <a:t>が存在する。</a:t>
                </a:r>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𝑇</m:t>
                        </m:r>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e>
                    </m:d>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 (3.121)</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 (3.122)</m:t>
                    </m:r>
                  </m:oMath>
                </a14:m>
                <a:endParaRPr kumimoji="1" lang="ja-JP" altLang="en-US" dirty="0"/>
              </a:p>
            </p:txBody>
          </p:sp>
        </mc:Choice>
        <mc:Fallback>
          <p:sp>
            <p:nvSpPr>
              <p:cNvPr id="3" name="コンテンツ プレースホルダー 2">
                <a:extLst>
                  <a:ext uri="{FF2B5EF4-FFF2-40B4-BE49-F238E27FC236}">
                    <a16:creationId xmlns:a16="http://schemas.microsoft.com/office/drawing/2014/main" id="{8999DE77-F895-B897-3B49-6D272D247818}"/>
                  </a:ext>
                </a:extLst>
              </p:cNvPr>
              <p:cNvSpPr>
                <a:spLocks noGrp="1" noRot="1" noChangeAspect="1" noMove="1" noResize="1" noEditPoints="1" noAdjustHandles="1" noChangeArrowheads="1" noChangeShapeType="1" noTextEdit="1"/>
              </p:cNvSpPr>
              <p:nvPr>
                <p:ph idx="1"/>
              </p:nvPr>
            </p:nvSpPr>
            <p:spPr>
              <a:blipFill>
                <a:blip r:embed="rId2"/>
                <a:stretch>
                  <a:fillRect l="-1043" t="-1821" b="-78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5089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67B9F6-84F3-A283-201C-327E824DB236}"/>
              </a:ext>
            </a:extLst>
          </p:cNvPr>
          <p:cNvSpPr>
            <a:spLocks noGrp="1"/>
          </p:cNvSpPr>
          <p:nvPr>
            <p:ph type="title"/>
          </p:nvPr>
        </p:nvSpPr>
        <p:spPr/>
        <p:txBody>
          <a:bodyPr>
            <a:normAutofit/>
          </a:bodyPr>
          <a:lstStyle/>
          <a:p>
            <a:r>
              <a:rPr kumimoji="1" lang="ja-JP" altLang="en-US" sz="2800" dirty="0"/>
              <a:t>定理</a:t>
            </a:r>
            <a:r>
              <a:rPr kumimoji="1" lang="en-US" altLang="ja-JP" sz="2800" dirty="0"/>
              <a:t>3.18 (</a:t>
            </a:r>
            <a:r>
              <a:rPr kumimoji="1" lang="ja-JP" altLang="en-US" sz="2800" dirty="0"/>
              <a:t>等式制約つき最適化問題 </a:t>
            </a:r>
            <a:r>
              <a:rPr kumimoji="1" lang="en-US" altLang="ja-JP" sz="2800" dirty="0"/>
              <a:t>: </a:t>
            </a:r>
            <a:r>
              <a:rPr kumimoji="1" lang="ja-JP" altLang="en-US" sz="2800" dirty="0"/>
              <a:t>最適性の２次の十分条件</a:t>
            </a:r>
            <a:r>
              <a:rPr kumimoji="1" lang="en-US" altLang="ja-JP" sz="2800" dirty="0"/>
              <a:t>)</a:t>
            </a:r>
            <a:endParaRPr kumimoji="1" lang="ja-JP" altLang="en-US" sz="2800"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EFE5395-ED4C-8DCF-A2FF-074BCB3CCF8F}"/>
                  </a:ext>
                </a:extLst>
              </p:cNvPr>
              <p:cNvSpPr>
                <a:spLocks noGrp="1"/>
              </p:cNvSpPr>
              <p:nvPr>
                <p:ph idx="1"/>
              </p:nvPr>
            </p:nvSpPr>
            <p:spPr/>
            <p:txBody>
              <a:bodyPr>
                <a:normAutofit fontScale="92500"/>
              </a:bodyPr>
              <a:lstStyle/>
              <a:p>
                <a:pPr lvl="1"/>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oMath>
                </a14:m>
                <a:endParaRPr kumimoji="1" lang="en-US" altLang="ja-JP" dirty="0"/>
              </a:p>
              <a:p>
                <a:pPr lvl="1"/>
                <a:r>
                  <a:rPr lang="ja-JP" altLang="en-US" dirty="0"/>
                  <a:t>条件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𝑖</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=0,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𝑚</m:t>
                    </m:r>
                  </m:oMath>
                </a14:m>
                <a:r>
                  <a:rPr kumimoji="1" lang="en-US" altLang="ja-JP" dirty="0"/>
                  <a:t> (3.114)</a:t>
                </a:r>
              </a:p>
              <a:p>
                <a:pPr lvl="1"/>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𝑚</m:t>
                    </m:r>
                  </m:oMath>
                </a14:m>
                <a:endParaRPr kumimoji="1" lang="en-US" altLang="ja-JP" dirty="0"/>
              </a:p>
              <a:p>
                <a:r>
                  <a:rPr kumimoji="1" lang="en-US" altLang="ja-JP" dirty="0"/>
                  <a:t>(3.114)</a:t>
                </a:r>
                <a:r>
                  <a:rPr kumimoji="1" lang="ja-JP" altLang="en-US" dirty="0"/>
                  <a:t>の目的関数</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および制約関数</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 </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𝑚</m:t>
                        </m:r>
                      </m:sub>
                    </m:sSub>
                  </m:oMath>
                </a14:m>
                <a:r>
                  <a:rPr kumimoji="1" lang="ja-JP" altLang="en-US" dirty="0"/>
                  <a:t>は</a:t>
                </a:r>
                <a:r>
                  <a:rPr kumimoji="1" lang="en-US" altLang="ja-JP" dirty="0"/>
                  <a:t>2</a:t>
                </a:r>
                <a:r>
                  <a:rPr kumimoji="1" lang="ja-JP" altLang="en-US" dirty="0"/>
                  <a:t>回微分可能とする。このとき、実行可能解</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oMath>
                </a14:m>
                <a:r>
                  <a:rPr kumimoji="1" lang="ja-JP" altLang="en-US" dirty="0"/>
                  <a:t>と</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𝑢</m:t>
                        </m:r>
                      </m:e>
                      <m:sup>
                        <m:r>
                          <a:rPr kumimoji="1" lang="en-US" altLang="ja-JP" b="0" i="1" dirty="0" smtClean="0">
                            <a:latin typeface="Cambria Math" panose="02040503050406030204" pitchFamily="18" charset="0"/>
                          </a:rPr>
                          <m:t>∗</m:t>
                        </m:r>
                      </m:sup>
                    </m:sSup>
                  </m:oMath>
                </a14:m>
                <a:r>
                  <a:rPr kumimoji="1" lang="ja-JP" altLang="en-US" dirty="0"/>
                  <a:t>が</a:t>
                </a:r>
                <a:r>
                  <a:rPr lang="ja-JP" altLang="en-US" dirty="0"/>
                  <a:t>条件</a:t>
                </a:r>
                <a:r>
                  <a:rPr lang="en-US" altLang="ja-JP" dirty="0"/>
                  <a:t>(3.117)</a:t>
                </a:r>
              </a:p>
              <a:p>
                <a:pPr lvl="1"/>
                <a14:m>
                  <m:oMath xmlns:m="http://schemas.openxmlformats.org/officeDocument/2006/math">
                    <m:r>
                      <m:rPr>
                        <m:sty m:val="p"/>
                      </m:rPr>
                      <a:rPr lang="en-US" altLang="ja-JP">
                        <a:latin typeface="Cambria Math" panose="02040503050406030204" pitchFamily="18" charset="0"/>
                      </a:rPr>
                      <m:t>∇</m:t>
                    </m:r>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𝑚</m:t>
                        </m:r>
                      </m:sup>
                      <m:e>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𝑢</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r>
                          <m:rPr>
                            <m:sty m:val="p"/>
                          </m:rPr>
                          <a:rPr lang="en-US" altLang="ja-JP">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𝑖</m:t>
                            </m:r>
                          </m:sub>
                        </m:sSub>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e>
                    </m:nary>
                    <m:r>
                      <a:rPr lang="en-US" altLang="ja-JP" i="1">
                        <a:latin typeface="Cambria Math" panose="02040503050406030204" pitchFamily="18" charset="0"/>
                      </a:rPr>
                      <m:t>=0 (3.117)</m:t>
                    </m:r>
                  </m:oMath>
                </a14:m>
                <a:endParaRPr lang="en-US" altLang="ja-JP" dirty="0"/>
              </a:p>
              <a:p>
                <a:r>
                  <a:rPr lang="ja-JP" altLang="en-US" dirty="0"/>
                  <a:t>に加えて、以下の条件を満たすならば、</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oMath>
                </a14:m>
                <a:r>
                  <a:rPr kumimoji="1" lang="ja-JP" altLang="en-US" dirty="0"/>
                  <a:t>は局所最適解である。</a:t>
                </a:r>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𝑇</m:t>
                        </m:r>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𝑚</m:t>
                            </m:r>
                          </m:sup>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𝑢</m:t>
                                </m:r>
                              </m:e>
                              <m:sub>
                                <m:r>
                                  <a:rPr kumimoji="1" lang="en-US" altLang="ja-JP" b="0" i="1" smtClean="0">
                                    <a:latin typeface="Cambria Math" panose="02040503050406030204" pitchFamily="18" charset="0"/>
                                  </a:rPr>
                                  <m:t>𝑖</m:t>
                                </m:r>
                              </m:sub>
                              <m:sup>
                                <m:r>
                                  <a:rPr kumimoji="1" lang="en-US" altLang="ja-JP" b="0" i="1" smtClean="0">
                                    <a:latin typeface="Cambria Math" panose="02040503050406030204" pitchFamily="18" charset="0"/>
                                  </a:rPr>
                                  <m:t>∗</m:t>
                                </m:r>
                              </m:sup>
                            </m:sSub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nary>
                      </m:e>
                    </m:d>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&gt;</m:t>
                    </m:r>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(3.12</m:t>
                    </m:r>
                    <m:r>
                      <a:rPr kumimoji="1" lang="en-US" altLang="ja-JP" b="0" i="1" smtClean="0">
                        <a:latin typeface="Cambria Math" panose="02040503050406030204" pitchFamily="18" charset="0"/>
                      </a:rPr>
                      <m:t>3</m:t>
                    </m:r>
                    <m:r>
                      <a:rPr kumimoji="1" lang="en-US" altLang="ja-JP" b="0" i="1" smtClean="0">
                        <a:latin typeface="Cambria Math" panose="02040503050406030204" pitchFamily="18" charset="0"/>
                      </a:rPr>
                      <m:t>)</m:t>
                    </m:r>
                  </m:oMath>
                </a14:m>
                <a:endParaRPr kumimoji="1" lang="en-US" altLang="ja-JP" dirty="0"/>
              </a:p>
              <a:p>
                <a:pPr lvl="1"/>
                <a14:m>
                  <m:oMath xmlns:m="http://schemas.openxmlformats.org/officeDocument/2006/math">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r>
                          <m:rPr>
                            <m:sty m:val="p"/>
                          </m:rPr>
                          <a:rPr kumimoji="1" lang="en-US" altLang="ja-JP" b="0" i="0"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𝑖</m:t>
                            </m:r>
                          </m:sub>
                        </m:sSub>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r>
                          <a:rPr kumimoji="1" lang="en-US" altLang="ja-JP" b="0" i="1" smtClean="0">
                            <a:latin typeface="Cambria Math" panose="02040503050406030204" pitchFamily="18" charset="0"/>
                          </a:rPr>
                          <m:t>𝑚</m:t>
                        </m:r>
                      </m:e>
                    </m:d>
                    <m:r>
                      <a:rPr kumimoji="1" lang="en-US" altLang="ja-JP" b="0" i="1" smtClean="0">
                        <a:latin typeface="Cambria Math" panose="02040503050406030204" pitchFamily="18" charset="0"/>
                      </a:rPr>
                      <m:t> (3.12</m:t>
                    </m:r>
                    <m:r>
                      <a:rPr kumimoji="1" lang="en-US" altLang="ja-JP" b="0" i="1" smtClean="0">
                        <a:latin typeface="Cambria Math" panose="02040503050406030204" pitchFamily="18" charset="0"/>
                      </a:rPr>
                      <m:t>4</m:t>
                    </m:r>
                    <m:r>
                      <a:rPr kumimoji="1" lang="en-US" altLang="ja-JP" b="0" i="1" smtClean="0">
                        <a:latin typeface="Cambria Math" panose="02040503050406030204" pitchFamily="18" charset="0"/>
                      </a:rPr>
                      <m:t>)</m:t>
                    </m:r>
                  </m:oMath>
                </a14:m>
                <a:endParaRPr kumimoji="1" lang="ja-JP" altLang="en-US"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4EFE5395-ED4C-8DCF-A2FF-074BCB3CCF8F}"/>
                  </a:ext>
                </a:extLst>
              </p:cNvPr>
              <p:cNvSpPr>
                <a:spLocks noGrp="1" noRot="1" noChangeAspect="1" noMove="1" noResize="1" noEditPoints="1" noAdjustHandles="1" noChangeArrowheads="1" noChangeShapeType="1" noTextEdit="1"/>
              </p:cNvSpPr>
              <p:nvPr>
                <p:ph idx="1"/>
              </p:nvPr>
            </p:nvSpPr>
            <p:spPr>
              <a:blipFill>
                <a:blip r:embed="rId2"/>
                <a:stretch>
                  <a:fillRect l="-928" t="-1541" r="-4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191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6B6176-FD5A-E320-528B-217974DFFCAD}"/>
              </a:ext>
            </a:extLst>
          </p:cNvPr>
          <p:cNvSpPr>
            <a:spLocks noGrp="1"/>
          </p:cNvSpPr>
          <p:nvPr>
            <p:ph type="title"/>
          </p:nvPr>
        </p:nvSpPr>
        <p:spPr/>
        <p:txBody>
          <a:bodyPr/>
          <a:lstStyle/>
          <a:p>
            <a:r>
              <a:rPr kumimoji="1" lang="ja-JP" altLang="en-US" dirty="0"/>
              <a:t>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910D478-CA58-20B6-617F-76CC47944292}"/>
                  </a:ext>
                </a:extLst>
              </p:cNvPr>
              <p:cNvSpPr>
                <a:spLocks noGrp="1"/>
              </p:cNvSpPr>
              <p:nvPr>
                <p:ph idx="1"/>
              </p:nvPr>
            </p:nvSpPr>
            <p:spPr/>
            <p:txBody>
              <a:bodyPr>
                <a:normAutofit fontScale="55000" lnSpcReduction="20000"/>
              </a:bodyPr>
              <a:lstStyle/>
              <a:p>
                <a:r>
                  <a:rPr kumimoji="1" lang="ja-JP" altLang="en-US" dirty="0"/>
                  <a:t>最小化 </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oMath>
                </a14:m>
                <a:endParaRPr kumimoji="1" lang="en-US" altLang="ja-JP" dirty="0"/>
              </a:p>
              <a:p>
                <a:r>
                  <a:rPr kumimoji="1" lang="ja-JP" altLang="en-US" dirty="0"/>
                  <a:t>条件 </a:t>
                </a:r>
                <a14:m>
                  <m:oMath xmlns:m="http://schemas.openxmlformats.org/officeDocument/2006/math">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−1=0</m:t>
                    </m:r>
                  </m:oMath>
                </a14:m>
                <a:endParaRPr kumimoji="1" lang="en-US" altLang="ja-JP" dirty="0"/>
              </a:p>
              <a:p>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e>
                        </m:eqArr>
                      </m:e>
                    </m:d>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0</m:t>
                              </m:r>
                            </m:e>
                          </m:mr>
                        </m:m>
                      </m:e>
                    </m:d>
                    <m:r>
                      <a:rPr kumimoji="1" lang="en-US" altLang="ja-JP" b="0" i="0" smtClean="0">
                        <a:latin typeface="Cambria Math" panose="02040503050406030204" pitchFamily="18" charset="0"/>
                      </a:rPr>
                      <m:t>,</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e>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e>
                        </m:eqArr>
                      </m:e>
                    </m:d>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e>
                            <m:e>
                              <m:r>
                                <a:rPr kumimoji="1" lang="en-US" altLang="ja-JP" b="0" i="1" smtClean="0">
                                  <a:latin typeface="Cambria Math" panose="02040503050406030204" pitchFamily="18" charset="0"/>
                                </a:rPr>
                                <m:t>0</m:t>
                              </m:r>
                            </m:e>
                          </m:mr>
                          <m:mr>
                            <m:e>
                              <m:r>
                                <a:rPr kumimoji="1" lang="en-US" altLang="ja-JP" b="0" i="1" smtClean="0">
                                  <a:latin typeface="Cambria Math" panose="02040503050406030204" pitchFamily="18" charset="0"/>
                                </a:rPr>
                                <m:t>0</m:t>
                              </m:r>
                            </m:e>
                            <m:e>
                              <m:r>
                                <a:rPr kumimoji="1" lang="en-US" altLang="ja-JP" b="0" i="1" smtClean="0">
                                  <a:latin typeface="Cambria Math" panose="02040503050406030204" pitchFamily="18" charset="0"/>
                                </a:rPr>
                                <m:t>2</m:t>
                              </m:r>
                            </m:e>
                          </m:mr>
                        </m:m>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m:rPr>
                                      <m:brk m:alnAt="7"/>
                                    </m:rPr>
                                    <a:rPr kumimoji="1" lang="en-US" altLang="ja-JP" b="0" i="1" smtClean="0">
                                      <a:latin typeface="Cambria Math" panose="02040503050406030204" pitchFamily="18" charset="0"/>
                                    </a:rPr>
                                    <m:t>𝑢</m:t>
                                  </m:r>
                                </m:e>
                                <m:sup>
                                  <m:r>
                                    <m:rPr>
                                      <m:brk m:alnAt="7"/>
                                    </m:rPr>
                                    <a:rPr kumimoji="1" lang="en-US" altLang="ja-JP" b="0" i="1" smtClean="0">
                                      <a:latin typeface="Cambria Math" panose="02040503050406030204" pitchFamily="18" charset="0"/>
                                    </a:rPr>
                                    <m:t>∗</m:t>
                                  </m:r>
                                </m:sup>
                              </m:sSup>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mr>
                        </m:m>
                      </m:e>
                    </m:d>
                  </m:oMath>
                </a14:m>
                <a:endParaRPr kumimoji="1" lang="en-US" altLang="ja-JP" dirty="0"/>
              </a:p>
              <a:p>
                <a:r>
                  <a:rPr lang="en-US" altLang="ja-JP" dirty="0"/>
                  <a:t>1</a:t>
                </a:r>
                <a:r>
                  <a:rPr lang="ja-JP" altLang="en-US" dirty="0"/>
                  <a:t>次の必要条件は</a:t>
                </a:r>
                <a:endParaRPr lang="en-US" altLang="ja-JP" dirty="0"/>
              </a:p>
              <a:p>
                <a:pPr lvl="1"/>
                <a14:m>
                  <m:oMath xmlns:m="http://schemas.openxmlformats.org/officeDocument/2006/math">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−1=0</m:t>
                    </m:r>
                  </m:oMath>
                </a14:m>
                <a:endParaRPr kumimoji="1" lang="en-US" altLang="ja-JP" b="0" dirty="0"/>
              </a:p>
              <a:p>
                <a:pPr lvl="1"/>
                <a14:m>
                  <m:oMath xmlns:m="http://schemas.openxmlformats.org/officeDocument/2006/math">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e>
                          <m:e>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e>
                        </m:eqAr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d>
                      <m:dPr>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e>
                          <m:e>
                            <m:r>
                              <a:rPr lang="en-US" altLang="ja-JP" b="0" i="1" smtClean="0">
                                <a:latin typeface="Cambria Math" panose="02040503050406030204" pitchFamily="18" charset="0"/>
                              </a:rPr>
                              <m:t>2</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e>
                        </m:eqArr>
                      </m:e>
                    </m:d>
                    <m:r>
                      <a:rPr kumimoji="1" lang="en-US" altLang="ja-JP" b="0" i="1" smtClean="0">
                        <a:latin typeface="Cambria Math" panose="02040503050406030204" pitchFamily="18" charset="0"/>
                      </a:rPr>
                      <m:t>=0</m:t>
                    </m:r>
                  </m:oMath>
                </a14:m>
                <a:endParaRPr kumimoji="1" lang="en-US" altLang="ja-JP" b="0" dirty="0"/>
              </a:p>
              <a:p>
                <a:r>
                  <a:rPr kumimoji="1" lang="ja-JP" altLang="en-US" dirty="0"/>
                  <a:t>これを解くと、</a:t>
                </a:r>
                <a14:m>
                  <m:oMath xmlns:m="http://schemas.openxmlformats.org/officeDocument/2006/math">
                    <m:d>
                      <m:dPr>
                        <m:ctrlPr>
                          <a:rPr kumimoji="1" lang="en-US" altLang="ja-JP" b="0" i="1" smtClean="0">
                            <a:latin typeface="Cambria Math" panose="02040503050406030204" pitchFamily="18" charset="0"/>
                          </a:rPr>
                        </m:ctrlPr>
                      </m:dPr>
                      <m:e>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up>
                            <m:r>
                              <a:rPr kumimoji="1" lang="en-US" altLang="ja-JP" b="0" i="1" smtClean="0">
                                <a:latin typeface="Cambria Math" panose="02040503050406030204" pitchFamily="18" charset="0"/>
                              </a:rPr>
                              <m:t>∗</m:t>
                            </m:r>
                          </m:sup>
                        </m:sSub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en>
                        </m:f>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e>
                    </m:d>
                    <m:r>
                      <a:rPr kumimoji="1" lang="en-US" altLang="ja-JP" b="0" i="1" smtClean="0">
                        <a:latin typeface="Cambria Math" panose="02040503050406030204" pitchFamily="18" charset="0"/>
                      </a:rPr>
                      <m:t>,</m:t>
                    </m:r>
                    <m:d>
                      <m:dPr>
                        <m:ctrlPr>
                          <a:rPr lang="en-US" altLang="ja-JP" i="1">
                            <a:latin typeface="Cambria Math" panose="02040503050406030204" pitchFamily="18" charset="0"/>
                          </a:rPr>
                        </m:ctrlPr>
                      </m:dPr>
                      <m:e>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m:t>
                        </m:r>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m:t>
                        </m:r>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en-US" altLang="ja-JP" i="1">
                                <a:latin typeface="Cambria Math" panose="02040503050406030204" pitchFamily="18" charset="0"/>
                              </a:rPr>
                              <m:t>2</m:t>
                            </m:r>
                          </m:den>
                        </m:f>
                      </m:e>
                    </m:d>
                  </m:oMath>
                </a14:m>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a14:m>
                <a:r>
                  <a:rPr kumimoji="1" lang="ja-JP" altLang="en-US" dirty="0"/>
                  <a:t>のと</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a14:m>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m:rPr>
                                      <m:brk m:alnAt="7"/>
                                    </m:rPr>
                                    <a:rPr kumimoji="1" lang="en-US" altLang="ja-JP" b="0" i="1" smtClean="0">
                                      <a:latin typeface="Cambria Math" panose="02040503050406030204" pitchFamily="18" charset="0"/>
                                    </a:rPr>
                                    <m:t>𝑢</m:t>
                                  </m:r>
                                </m:e>
                                <m:sup>
                                  <m:r>
                                    <m:rPr>
                                      <m:brk m:alnAt="7"/>
                                    </m:rPr>
                                    <a:rPr kumimoji="1" lang="en-US" altLang="ja-JP" b="0" i="1" smtClean="0">
                                      <a:latin typeface="Cambria Math" panose="02040503050406030204" pitchFamily="18" charset="0"/>
                                    </a:rPr>
                                    <m:t>∗</m:t>
                                  </m:r>
                                </m:sup>
                              </m:sSup>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mr>
                        </m:m>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=0</m:t>
                    </m:r>
                  </m:oMath>
                </a14:m>
                <a:r>
                  <a:rPr kumimoji="1" lang="ja-JP" altLang="en-US" dirty="0"/>
                  <a:t>より</a:t>
                </a:r>
                <a14:m>
                  <m:oMath xmlns:m="http://schemas.openxmlformats.org/officeDocument/2006/math">
                    <m:r>
                      <a:rPr kumimoji="1" lang="en-US" altLang="ja-JP" b="0" i="1" dirty="0" smtClean="0">
                        <a:latin typeface="Cambria Math" panose="02040503050406030204" pitchFamily="18" charset="0"/>
                      </a:rPr>
                      <m:t>𝑉</m:t>
                    </m:r>
                    <m:d>
                      <m:dPr>
                        <m:ctrlPr>
                          <a:rPr kumimoji="1" lang="en-US" altLang="ja-JP" b="0" i="1" dirty="0"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r>
                              <a:rPr kumimoji="1" lang="en-US" altLang="ja-JP" b="0" i="1" dirty="0" smtClean="0">
                                <a:latin typeface="Cambria Math" panose="02040503050406030204" pitchFamily="18" charset="0"/>
                              </a:rPr>
                              <m:t>∗</m:t>
                            </m:r>
                          </m:sup>
                        </m:sSup>
                      </m:e>
                    </m:d>
                    <m:r>
                      <a:rPr kumimoji="1" lang="en-US" altLang="ja-JP" b="0" i="1" dirty="0" smtClean="0">
                        <a:latin typeface="Cambria Math" panose="02040503050406030204" pitchFamily="18" charset="0"/>
                      </a:rPr>
                      <m:t>=</m:t>
                    </m:r>
                    <m:d>
                      <m:dPr>
                        <m:begChr m:val="{"/>
                        <m:endChr m:val="}"/>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𝑑</m:t>
                        </m:r>
                        <m:r>
                          <a:rPr kumimoji="1" lang="en-US" altLang="ja-JP" b="0" i="1" dirty="0" smtClean="0">
                            <a:latin typeface="Cambria Math" panose="02040503050406030204" pitchFamily="18" charset="0"/>
                          </a:rPr>
                          <m:t>=</m:t>
                        </m:r>
                        <m:sSup>
                          <m:sSupPr>
                            <m:ctrlPr>
                              <a:rPr kumimoji="1" lang="en-US" altLang="ja-JP" b="0" i="1" dirty="0" smtClean="0">
                                <a:latin typeface="Cambria Math" panose="02040503050406030204" pitchFamily="18" charset="0"/>
                              </a:rPr>
                            </m:ctrlPr>
                          </m:sSupPr>
                          <m:e>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e>
                          <m:sup>
                            <m:r>
                              <a:rPr kumimoji="1" lang="en-US" altLang="ja-JP" b="0" i="1" dirty="0" smtClean="0">
                                <a:latin typeface="Cambria Math" panose="02040503050406030204" pitchFamily="18" charset="0"/>
                              </a:rPr>
                              <m:t>𝑇</m:t>
                            </m:r>
                          </m:sup>
                        </m:s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ℝ</m:t>
                        </m:r>
                        <m:r>
                          <a:rPr kumimoji="1" lang="en-US" altLang="ja-JP" b="0" i="1" dirty="0" smtClean="0">
                            <a:latin typeface="Cambria Math" panose="02040503050406030204" pitchFamily="18" charset="0"/>
                          </a:rPr>
                          <m:t> </m:t>
                        </m:r>
                      </m:e>
                    </m:d>
                  </m:oMath>
                </a14:m>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𝑇</m:t>
                        </m:r>
                      </m:sup>
                    </m:sSup>
                    <m:d>
                      <m:dPr>
                        <m:ctrlPr>
                          <a:rPr kumimoji="1"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𝑔</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e>
                    </m:d>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=4</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oMath>
                </a14:m>
                <a:r>
                  <a:rPr kumimoji="1" lang="ja-JP" altLang="en-US" dirty="0"/>
                  <a:t>より</a:t>
                </a:r>
                <a14:m>
                  <m:oMath xmlns:m="http://schemas.openxmlformats.org/officeDocument/2006/math">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≠0</m:t>
                    </m:r>
                  </m:oMath>
                </a14:m>
                <a:r>
                  <a:rPr kumimoji="1" lang="ja-JP" altLang="en-US" dirty="0"/>
                  <a:t>ならば正の値を取るので２次の必要・十分条件を満たす</a:t>
                </a:r>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a14:m>
                <a:r>
                  <a:rPr kumimoji="1" lang="ja-JP" altLang="en-US" dirty="0"/>
                  <a:t>のと</a:t>
                </a:r>
                <a14:m>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
                          <a:rPr kumimoji="1" lang="en-US" altLang="ja-JP" b="0" i="1" smtClean="0">
                            <a:latin typeface="Cambria Math" panose="02040503050406030204" pitchFamily="18" charset="0"/>
                          </a:rPr>
                          <m:t>2</m:t>
                        </m:r>
                      </m:den>
                    </m:f>
                  </m:oMath>
                </a14:m>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m:rPr>
                                      <m:brk m:alnAt="7"/>
                                    </m:rPr>
                                    <a:rPr kumimoji="1" lang="en-US" altLang="ja-JP" b="0" i="1" smtClean="0">
                                      <a:latin typeface="Cambria Math" panose="02040503050406030204" pitchFamily="18" charset="0"/>
                                    </a:rPr>
                                    <m:t>𝑢</m:t>
                                  </m:r>
                                </m:e>
                                <m:sup>
                                  <m:r>
                                    <m:rPr>
                                      <m:brk m:alnAt="7"/>
                                    </m:rPr>
                                    <a:rPr kumimoji="1" lang="en-US" altLang="ja-JP" b="0" i="1" smtClean="0">
                                      <a:latin typeface="Cambria Math" panose="02040503050406030204" pitchFamily="18" charset="0"/>
                                    </a:rPr>
                                    <m:t>∗</m:t>
                                  </m:r>
                                </m:sup>
                              </m:sSup>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2</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𝑢</m:t>
                                  </m:r>
                                </m:e>
                                <m:sup>
                                  <m:r>
                                    <a:rPr kumimoji="1" lang="en-US" altLang="ja-JP" b="0" i="1" smtClean="0">
                                      <a:latin typeface="Cambria Math" panose="02040503050406030204" pitchFamily="18" charset="0"/>
                                    </a:rPr>
                                    <m:t>∗</m:t>
                                  </m:r>
                                </m:sup>
                              </m:sSup>
                            </m:e>
                          </m:mr>
                        </m:m>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m>
                          <m:mPr>
                            <m:mcs>
                              <m:mc>
                                <m:mcPr>
                                  <m:count m:val="2"/>
                                  <m:mcJc m:val="center"/>
                                </m:mcPr>
                              </m:mc>
                            </m:mcs>
                            <m:ctrlPr>
                              <a:rPr kumimoji="1" lang="en-US" altLang="ja-JP" b="0"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1</m:t>
                              </m:r>
                            </m:e>
                          </m:mr>
                        </m:m>
                      </m:e>
                    </m:d>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𝑔</m:t>
                    </m:r>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e>
                        </m:d>
                      </m:e>
                      <m:sup>
                        <m:r>
                          <a:rPr kumimoji="1" lang="en-US" altLang="ja-JP" b="0" i="1" smtClean="0">
                            <a:latin typeface="Cambria Math" panose="02040503050406030204" pitchFamily="18" charset="0"/>
                          </a:rPr>
                          <m:t>𝑇</m:t>
                        </m:r>
                      </m:sup>
                    </m:sSup>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m:t>
                    </m:r>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2</m:t>
                            </m:r>
                          </m:sub>
                        </m:sSub>
                      </m:e>
                    </m:d>
                    <m:r>
                      <a:rPr kumimoji="1" lang="en-US" altLang="ja-JP" b="0" i="1" smtClean="0">
                        <a:latin typeface="Cambria Math" panose="02040503050406030204" pitchFamily="18" charset="0"/>
                      </a:rPr>
                      <m:t>=0</m:t>
                    </m:r>
                  </m:oMath>
                </a14:m>
                <a:r>
                  <a:rPr kumimoji="1" lang="ja-JP" altLang="en-US" dirty="0"/>
                  <a:t>より</a:t>
                </a:r>
                <a14:m>
                  <m:oMath xmlns:m="http://schemas.openxmlformats.org/officeDocument/2006/math">
                    <m:r>
                      <a:rPr kumimoji="1" lang="en-US" altLang="ja-JP" b="0" i="1" dirty="0" smtClean="0">
                        <a:latin typeface="Cambria Math" panose="02040503050406030204" pitchFamily="18" charset="0"/>
                      </a:rPr>
                      <m:t>𝑉</m:t>
                    </m:r>
                    <m:d>
                      <m:dPr>
                        <m:ctrlPr>
                          <a:rPr kumimoji="1" lang="en-US" altLang="ja-JP" b="0" i="1" dirty="0" smtClean="0">
                            <a:latin typeface="Cambria Math" panose="02040503050406030204" pitchFamily="18" charset="0"/>
                          </a:rPr>
                        </m:ctrlPr>
                      </m:dPr>
                      <m:e>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𝑥</m:t>
                            </m:r>
                          </m:e>
                          <m:sup>
                            <m:r>
                              <a:rPr kumimoji="1" lang="en-US" altLang="ja-JP" b="0" i="1" dirty="0" smtClean="0">
                                <a:latin typeface="Cambria Math" panose="02040503050406030204" pitchFamily="18" charset="0"/>
                              </a:rPr>
                              <m:t>∗</m:t>
                            </m:r>
                          </m:sup>
                        </m:sSup>
                      </m:e>
                    </m:d>
                    <m:r>
                      <a:rPr kumimoji="1" lang="en-US" altLang="ja-JP" b="0" i="1" dirty="0" smtClean="0">
                        <a:latin typeface="Cambria Math" panose="02040503050406030204" pitchFamily="18" charset="0"/>
                      </a:rPr>
                      <m:t>=</m:t>
                    </m:r>
                    <m:d>
                      <m:dPr>
                        <m:begChr m:val="{"/>
                        <m:endChr m:val="}"/>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𝑑</m:t>
                        </m:r>
                        <m:r>
                          <a:rPr kumimoji="1" lang="en-US" altLang="ja-JP" b="0" i="1" dirty="0" smtClean="0">
                            <a:latin typeface="Cambria Math" panose="02040503050406030204" pitchFamily="18" charset="0"/>
                          </a:rPr>
                          <m:t>=</m:t>
                        </m:r>
                        <m:sSup>
                          <m:sSupPr>
                            <m:ctrlPr>
                              <a:rPr kumimoji="1" lang="en-US" altLang="ja-JP" b="0" i="1" dirty="0" smtClean="0">
                                <a:latin typeface="Cambria Math" panose="02040503050406030204" pitchFamily="18" charset="0"/>
                              </a:rPr>
                            </m:ctrlPr>
                          </m:sSupPr>
                          <m:e>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e>
                            </m:d>
                          </m:e>
                          <m:sup>
                            <m:r>
                              <a:rPr kumimoji="1" lang="en-US" altLang="ja-JP" b="0" i="1" dirty="0" smtClean="0">
                                <a:latin typeface="Cambria Math" panose="02040503050406030204" pitchFamily="18" charset="0"/>
                              </a:rPr>
                              <m:t>𝑇</m:t>
                            </m:r>
                          </m:sup>
                        </m:sSup>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ℝ</m:t>
                        </m:r>
                        <m:r>
                          <a:rPr kumimoji="1" lang="en-US" altLang="ja-JP" b="0" i="1" dirty="0" smtClean="0">
                            <a:latin typeface="Cambria Math" panose="02040503050406030204" pitchFamily="18" charset="0"/>
                          </a:rPr>
                          <m:t> </m:t>
                        </m:r>
                      </m:e>
                    </m:d>
                  </m:oMath>
                </a14:m>
                <a:endParaRPr kumimoji="1" lang="en-US" altLang="ja-JP" dirty="0"/>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𝑑</m:t>
                        </m:r>
                      </m:e>
                      <m:sup>
                        <m:r>
                          <a:rPr kumimoji="1" lang="en-US" altLang="ja-JP" b="0" i="1" smtClean="0">
                            <a:latin typeface="Cambria Math" panose="02040503050406030204" pitchFamily="18" charset="0"/>
                          </a:rPr>
                          <m:t>𝑇</m:t>
                        </m:r>
                      </m:sup>
                    </m:sSup>
                    <m:d>
                      <m:dPr>
                        <m:ctrlPr>
                          <a:rPr kumimoji="1"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r>
                          <a:rPr lang="en-US" altLang="ja-JP" i="1">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𝑢</m:t>
                            </m:r>
                          </m:e>
                          <m:sup>
                            <m:r>
                              <a:rPr lang="en-US" altLang="ja-JP" i="1">
                                <a:latin typeface="Cambria Math" panose="02040503050406030204" pitchFamily="18" charset="0"/>
                              </a:rPr>
                              <m:t>∗</m:t>
                            </m:r>
                          </m:sup>
                        </m:sSup>
                        <m:sSup>
                          <m:sSupPr>
                            <m:ctrlPr>
                              <a:rPr lang="en-US" altLang="ja-JP" i="1">
                                <a:latin typeface="Cambria Math" panose="02040503050406030204" pitchFamily="18" charset="0"/>
                              </a:rPr>
                            </m:ctrlPr>
                          </m:sSupPr>
                          <m:e>
                            <m:r>
                              <m:rPr>
                                <m:sty m:val="p"/>
                              </m:rPr>
                              <a:rPr lang="en-US" altLang="ja-JP">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𝑔</m:t>
                        </m:r>
                        <m:d>
                          <m:dPr>
                            <m:ctrlPr>
                              <a:rPr lang="en-US" altLang="ja-JP" i="1">
                                <a:latin typeface="Cambria Math" panose="02040503050406030204" pitchFamily="18" charset="0"/>
                              </a:rPr>
                            </m:ctrlPr>
                          </m:dPr>
                          <m:e>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m:t>
                                </m:r>
                              </m:sup>
                            </m:sSup>
                          </m:e>
                        </m:d>
                      </m:e>
                    </m:d>
                    <m:r>
                      <a:rPr kumimoji="1" lang="en-US" altLang="ja-JP" b="0" i="1" smtClean="0">
                        <a:latin typeface="Cambria Math" panose="02040503050406030204" pitchFamily="18" charset="0"/>
                      </a:rPr>
                      <m:t>𝑑</m:t>
                    </m:r>
                    <m:r>
                      <a:rPr kumimoji="1" lang="en-US" altLang="ja-JP" b="0" i="1" smtClean="0">
                        <a:latin typeface="Cambria Math" panose="02040503050406030204" pitchFamily="18" charset="0"/>
                      </a:rPr>
                      <m:t>=−4</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𝑡</m:t>
                        </m:r>
                      </m:e>
                      <m:sup>
                        <m:r>
                          <a:rPr kumimoji="1" lang="en-US" altLang="ja-JP" b="0" i="1" smtClean="0">
                            <a:latin typeface="Cambria Math" panose="02040503050406030204" pitchFamily="18" charset="0"/>
                          </a:rPr>
                          <m:t>2</m:t>
                        </m:r>
                      </m:sup>
                    </m:sSup>
                  </m:oMath>
                </a14:m>
                <a:r>
                  <a:rPr kumimoji="1" lang="ja-JP" altLang="en-US" dirty="0"/>
                  <a:t>より</a:t>
                </a:r>
                <a14:m>
                  <m:oMath xmlns:m="http://schemas.openxmlformats.org/officeDocument/2006/math">
                    <m:r>
                      <a:rPr kumimoji="1" lang="en-US" altLang="ja-JP" b="0" i="1" dirty="0" smtClean="0">
                        <a:latin typeface="Cambria Math" panose="02040503050406030204" pitchFamily="18" charset="0"/>
                      </a:rPr>
                      <m:t>𝑡</m:t>
                    </m:r>
                    <m:r>
                      <a:rPr kumimoji="1" lang="en-US" altLang="ja-JP" b="0" i="1" dirty="0" smtClean="0">
                        <a:latin typeface="Cambria Math" panose="02040503050406030204" pitchFamily="18" charset="0"/>
                      </a:rPr>
                      <m:t>≠0</m:t>
                    </m:r>
                  </m:oMath>
                </a14:m>
                <a:r>
                  <a:rPr kumimoji="1" lang="ja-JP" altLang="en-US" dirty="0"/>
                  <a:t>ならば負の値を取るので２次の必要条件を満たさない</a:t>
                </a:r>
                <a:endParaRPr kumimoji="1" lang="en-US" altLang="ja-JP" dirty="0"/>
              </a:p>
              <a:p>
                <a:endParaRPr kumimoji="1" lang="en-US" altLang="ja-JP" dirty="0"/>
              </a:p>
              <a:p>
                <a:pPr lvl="1"/>
                <a:endParaRPr kumimoji="1" lang="en-US" altLang="ja-JP"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4910D478-CA58-20B6-617F-76CC47944292}"/>
                  </a:ext>
                </a:extLst>
              </p:cNvPr>
              <p:cNvSpPr>
                <a:spLocks noGrp="1" noRot="1" noChangeAspect="1" noMove="1" noResize="1" noEditPoints="1" noAdjustHandles="1" noChangeArrowheads="1" noChangeShapeType="1" noTextEdit="1"/>
              </p:cNvSpPr>
              <p:nvPr>
                <p:ph idx="1"/>
              </p:nvPr>
            </p:nvSpPr>
            <p:spPr>
              <a:blipFill>
                <a:blip r:embed="rId2"/>
                <a:stretch>
                  <a:fillRect l="-174" t="-15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10989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1053</Words>
  <Application>Microsoft Office PowerPoint</Application>
  <PresentationFormat>ワイド画面</PresentationFormat>
  <Paragraphs>75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 Light</vt:lpstr>
      <vt:lpstr>Arial</vt:lpstr>
      <vt:lpstr>Cambria Math</vt:lpstr>
      <vt:lpstr>Office テーマ</vt:lpstr>
      <vt:lpstr>Chap. 3.3</vt:lpstr>
      <vt:lpstr>3.3 制約つき最適化問題</vt:lpstr>
      <vt:lpstr>3.3.1 等式制約つき最適化問題の最適性条件</vt:lpstr>
      <vt:lpstr>例  1本の等式制約を持つ場合</vt:lpstr>
      <vt:lpstr>定理3.16 (等式制約つき最適化問題：最適性の1次の必要条件)</vt:lpstr>
      <vt:lpstr>ラグランジュの未定乗数法</vt:lpstr>
      <vt:lpstr>定理3.17 (等式制約つき最適化問題 : 最適性の2次の必要条件)</vt:lpstr>
      <vt:lpstr>定理3.18 (等式制約つき最適化問題 : 最適性の２次の十分条件)</vt:lpstr>
      <vt:lpstr>例</vt:lpstr>
      <vt:lpstr>3.3.2 不等式制約つき最適化問題の最適性条件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3.3</dc:title>
  <dc:creator>小松原 航</dc:creator>
  <cp:lastModifiedBy>小松原 航</cp:lastModifiedBy>
  <cp:revision>4</cp:revision>
  <dcterms:created xsi:type="dcterms:W3CDTF">2022-08-03T07:05:06Z</dcterms:created>
  <dcterms:modified xsi:type="dcterms:W3CDTF">2022-08-03T07:40:08Z</dcterms:modified>
</cp:coreProperties>
</file>