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13191A-4992-4BB0-AC4C-52C53A1A5AEC}" type="doc">
      <dgm:prSet loTypeId="urn:microsoft.com/office/officeart/2005/8/layout/cycle8" loCatId="cycle" qsTypeId="urn:microsoft.com/office/officeart/2005/8/quickstyle/simple1" qsCatId="simple" csTypeId="urn:microsoft.com/office/officeart/2005/8/colors/accent1_2" csCatId="accent1" phldr="1"/>
      <dgm:spPr/>
    </dgm:pt>
    <dgm:pt modelId="{4DDC5A24-8F80-4611-97D1-68DAB9F32CE3}">
      <dgm:prSet phldrT="[テキスト]"/>
      <dgm:spPr/>
      <dgm:t>
        <a:bodyPr/>
        <a:lstStyle/>
        <a:p>
          <a:r>
            <a:rPr kumimoji="1" lang="ja-JP" altLang="en-US" dirty="0"/>
            <a:t>集積された情報をリスク管理に活用し、与信を提供</a:t>
          </a:r>
        </a:p>
      </dgm:t>
    </dgm:pt>
    <dgm:pt modelId="{9658B17F-4E63-4FDD-A446-81BBBCFDE658}" type="parTrans" cxnId="{D2DD9908-4696-4C1B-A00D-C374923B71F5}">
      <dgm:prSet/>
      <dgm:spPr/>
      <dgm:t>
        <a:bodyPr/>
        <a:lstStyle/>
        <a:p>
          <a:endParaRPr kumimoji="1" lang="ja-JP" altLang="en-US"/>
        </a:p>
      </dgm:t>
    </dgm:pt>
    <dgm:pt modelId="{71F68C0A-343C-4ED0-AEC7-F6AA49E15364}" type="sibTrans" cxnId="{D2DD9908-4696-4C1B-A00D-C374923B71F5}">
      <dgm:prSet/>
      <dgm:spPr/>
      <dgm:t>
        <a:bodyPr/>
        <a:lstStyle/>
        <a:p>
          <a:endParaRPr kumimoji="1" lang="ja-JP" altLang="en-US"/>
        </a:p>
      </dgm:t>
    </dgm:pt>
    <dgm:pt modelId="{C872DCFD-32EE-4F59-9154-E0CE3AF9B8BD}">
      <dgm:prSet phldrT="[テキスト]"/>
      <dgm:spPr/>
      <dgm:t>
        <a:bodyPr/>
        <a:lstStyle/>
        <a:p>
          <a:r>
            <a:rPr kumimoji="1" lang="ja-JP" altLang="en-US" dirty="0"/>
            <a:t>企業や個人は、資金へのアクセスや金利の引き下げを求め、銀行に進んで自らの情報を提供</a:t>
          </a:r>
        </a:p>
      </dgm:t>
    </dgm:pt>
    <dgm:pt modelId="{5277408C-9198-428F-A733-186E4AE9A64A}" type="parTrans" cxnId="{8CFF99DF-DF33-4997-851B-70184A3EBB41}">
      <dgm:prSet/>
      <dgm:spPr/>
      <dgm:t>
        <a:bodyPr/>
        <a:lstStyle/>
        <a:p>
          <a:endParaRPr kumimoji="1" lang="ja-JP" altLang="en-US"/>
        </a:p>
      </dgm:t>
    </dgm:pt>
    <dgm:pt modelId="{463BC9D1-498A-41AC-A9F7-D7DF356B2847}" type="sibTrans" cxnId="{8CFF99DF-DF33-4997-851B-70184A3EBB41}">
      <dgm:prSet/>
      <dgm:spPr/>
      <dgm:t>
        <a:bodyPr/>
        <a:lstStyle/>
        <a:p>
          <a:endParaRPr kumimoji="1" lang="ja-JP" altLang="en-US"/>
        </a:p>
      </dgm:t>
    </dgm:pt>
    <dgm:pt modelId="{B5427C93-B962-4425-B98C-06F995F82173}">
      <dgm:prSet phldrT="[テキスト]"/>
      <dgm:spPr/>
      <dgm:t>
        <a:bodyPr/>
        <a:lstStyle/>
        <a:p>
          <a:r>
            <a:rPr kumimoji="1" lang="ja-JP" altLang="en-US" dirty="0"/>
            <a:t>預金取引・決済を通じて、企業・個人の金融資産や取引に関する情報を収集</a:t>
          </a:r>
        </a:p>
      </dgm:t>
    </dgm:pt>
    <dgm:pt modelId="{0E0821C1-7F34-44A6-823E-009E247245A2}" type="parTrans" cxnId="{5577E5F6-C895-486F-BC26-C561B3A29E15}">
      <dgm:prSet/>
      <dgm:spPr/>
      <dgm:t>
        <a:bodyPr/>
        <a:lstStyle/>
        <a:p>
          <a:endParaRPr kumimoji="1" lang="ja-JP" altLang="en-US"/>
        </a:p>
      </dgm:t>
    </dgm:pt>
    <dgm:pt modelId="{AADAA2DB-3EF3-427C-837E-52913EF986D4}" type="sibTrans" cxnId="{5577E5F6-C895-486F-BC26-C561B3A29E15}">
      <dgm:prSet/>
      <dgm:spPr/>
      <dgm:t>
        <a:bodyPr/>
        <a:lstStyle/>
        <a:p>
          <a:endParaRPr kumimoji="1" lang="ja-JP" altLang="en-US"/>
        </a:p>
      </dgm:t>
    </dgm:pt>
    <dgm:pt modelId="{7062E471-8E5B-4981-B6AC-BDEBDC943540}" type="pres">
      <dgm:prSet presAssocID="{4F13191A-4992-4BB0-AC4C-52C53A1A5AEC}" presName="compositeShape" presStyleCnt="0">
        <dgm:presLayoutVars>
          <dgm:chMax val="7"/>
          <dgm:dir/>
          <dgm:resizeHandles val="exact"/>
        </dgm:presLayoutVars>
      </dgm:prSet>
      <dgm:spPr/>
    </dgm:pt>
    <dgm:pt modelId="{6FD6A921-3BD8-45FD-844A-C3ACB1B100E2}" type="pres">
      <dgm:prSet presAssocID="{4F13191A-4992-4BB0-AC4C-52C53A1A5AEC}" presName="wedge1" presStyleLbl="node1" presStyleIdx="0" presStyleCnt="3"/>
      <dgm:spPr/>
    </dgm:pt>
    <dgm:pt modelId="{AC5A8FA4-3074-454E-85E7-23214F95E2D9}" type="pres">
      <dgm:prSet presAssocID="{4F13191A-4992-4BB0-AC4C-52C53A1A5AEC}" presName="dummy1a" presStyleCnt="0"/>
      <dgm:spPr/>
    </dgm:pt>
    <dgm:pt modelId="{4988FEEE-D568-4196-9FF5-F1AFB3004219}" type="pres">
      <dgm:prSet presAssocID="{4F13191A-4992-4BB0-AC4C-52C53A1A5AEC}" presName="dummy1b" presStyleCnt="0"/>
      <dgm:spPr/>
    </dgm:pt>
    <dgm:pt modelId="{25E04B48-3A37-41AE-9C4C-31FD49CA67E7}" type="pres">
      <dgm:prSet presAssocID="{4F13191A-4992-4BB0-AC4C-52C53A1A5AEC}" presName="wedge1Tx" presStyleLbl="node1" presStyleIdx="0" presStyleCnt="3">
        <dgm:presLayoutVars>
          <dgm:chMax val="0"/>
          <dgm:chPref val="0"/>
          <dgm:bulletEnabled val="1"/>
        </dgm:presLayoutVars>
      </dgm:prSet>
      <dgm:spPr/>
    </dgm:pt>
    <dgm:pt modelId="{D4F08186-BE16-4BA7-BA48-FD46F737D39A}" type="pres">
      <dgm:prSet presAssocID="{4F13191A-4992-4BB0-AC4C-52C53A1A5AEC}" presName="wedge2" presStyleLbl="node1" presStyleIdx="1" presStyleCnt="3"/>
      <dgm:spPr/>
    </dgm:pt>
    <dgm:pt modelId="{2C7D5F61-D314-45DC-92ED-84811AF93BD4}" type="pres">
      <dgm:prSet presAssocID="{4F13191A-4992-4BB0-AC4C-52C53A1A5AEC}" presName="dummy2a" presStyleCnt="0"/>
      <dgm:spPr/>
    </dgm:pt>
    <dgm:pt modelId="{7838EDB4-F2DC-4EFD-B738-81F3B13DB218}" type="pres">
      <dgm:prSet presAssocID="{4F13191A-4992-4BB0-AC4C-52C53A1A5AEC}" presName="dummy2b" presStyleCnt="0"/>
      <dgm:spPr/>
    </dgm:pt>
    <dgm:pt modelId="{1686C780-75C3-4D98-B238-813F9F114CBC}" type="pres">
      <dgm:prSet presAssocID="{4F13191A-4992-4BB0-AC4C-52C53A1A5AEC}" presName="wedge2Tx" presStyleLbl="node1" presStyleIdx="1" presStyleCnt="3">
        <dgm:presLayoutVars>
          <dgm:chMax val="0"/>
          <dgm:chPref val="0"/>
          <dgm:bulletEnabled val="1"/>
        </dgm:presLayoutVars>
      </dgm:prSet>
      <dgm:spPr/>
    </dgm:pt>
    <dgm:pt modelId="{7C0EF720-E13F-4BB8-952A-6C3A9F7AEC95}" type="pres">
      <dgm:prSet presAssocID="{4F13191A-4992-4BB0-AC4C-52C53A1A5AEC}" presName="wedge3" presStyleLbl="node1" presStyleIdx="2" presStyleCnt="3"/>
      <dgm:spPr/>
    </dgm:pt>
    <dgm:pt modelId="{F993F2C5-028D-411C-A8EC-40990938CB34}" type="pres">
      <dgm:prSet presAssocID="{4F13191A-4992-4BB0-AC4C-52C53A1A5AEC}" presName="dummy3a" presStyleCnt="0"/>
      <dgm:spPr/>
    </dgm:pt>
    <dgm:pt modelId="{7F5F5865-4DA1-488E-9104-E8F0C4E4C277}" type="pres">
      <dgm:prSet presAssocID="{4F13191A-4992-4BB0-AC4C-52C53A1A5AEC}" presName="dummy3b" presStyleCnt="0"/>
      <dgm:spPr/>
    </dgm:pt>
    <dgm:pt modelId="{AA6AF291-8ABF-4D12-BAA3-F199EE531867}" type="pres">
      <dgm:prSet presAssocID="{4F13191A-4992-4BB0-AC4C-52C53A1A5AEC}" presName="wedge3Tx" presStyleLbl="node1" presStyleIdx="2" presStyleCnt="3">
        <dgm:presLayoutVars>
          <dgm:chMax val="0"/>
          <dgm:chPref val="0"/>
          <dgm:bulletEnabled val="1"/>
        </dgm:presLayoutVars>
      </dgm:prSet>
      <dgm:spPr/>
    </dgm:pt>
    <dgm:pt modelId="{2895485C-294D-4EDE-BA28-B0AC457B7165}" type="pres">
      <dgm:prSet presAssocID="{71F68C0A-343C-4ED0-AEC7-F6AA49E15364}" presName="arrowWedge1" presStyleLbl="fgSibTrans2D1" presStyleIdx="0" presStyleCnt="3"/>
      <dgm:spPr/>
    </dgm:pt>
    <dgm:pt modelId="{B9A4B4B9-C4ED-4560-8AD3-CFCCB4BEB7D7}" type="pres">
      <dgm:prSet presAssocID="{463BC9D1-498A-41AC-A9F7-D7DF356B2847}" presName="arrowWedge2" presStyleLbl="fgSibTrans2D1" presStyleIdx="1" presStyleCnt="3"/>
      <dgm:spPr/>
    </dgm:pt>
    <dgm:pt modelId="{24E2A427-A90B-4894-B42C-8C71908C8277}" type="pres">
      <dgm:prSet presAssocID="{AADAA2DB-3EF3-427C-837E-52913EF986D4}" presName="arrowWedge3" presStyleLbl="fgSibTrans2D1" presStyleIdx="2" presStyleCnt="3"/>
      <dgm:spPr/>
    </dgm:pt>
  </dgm:ptLst>
  <dgm:cxnLst>
    <dgm:cxn modelId="{DCC63503-F970-4BE6-B448-8A40DBE5A46F}" type="presOf" srcId="{B5427C93-B962-4425-B98C-06F995F82173}" destId="{AA6AF291-8ABF-4D12-BAA3-F199EE531867}" srcOrd="1" destOrd="0" presId="urn:microsoft.com/office/officeart/2005/8/layout/cycle8"/>
    <dgm:cxn modelId="{D2DD9908-4696-4C1B-A00D-C374923B71F5}" srcId="{4F13191A-4992-4BB0-AC4C-52C53A1A5AEC}" destId="{4DDC5A24-8F80-4611-97D1-68DAB9F32CE3}" srcOrd="0" destOrd="0" parTransId="{9658B17F-4E63-4FDD-A446-81BBBCFDE658}" sibTransId="{71F68C0A-343C-4ED0-AEC7-F6AA49E15364}"/>
    <dgm:cxn modelId="{ED49B80F-BF59-41A6-8941-7C9F4F20D033}" type="presOf" srcId="{4DDC5A24-8F80-4611-97D1-68DAB9F32CE3}" destId="{25E04B48-3A37-41AE-9C4C-31FD49CA67E7}" srcOrd="1" destOrd="0" presId="urn:microsoft.com/office/officeart/2005/8/layout/cycle8"/>
    <dgm:cxn modelId="{CAE5D011-3CD6-4AFD-B9C4-65EA38500E68}" type="presOf" srcId="{C872DCFD-32EE-4F59-9154-E0CE3AF9B8BD}" destId="{1686C780-75C3-4D98-B238-813F9F114CBC}" srcOrd="1" destOrd="0" presId="urn:microsoft.com/office/officeart/2005/8/layout/cycle8"/>
    <dgm:cxn modelId="{D9050126-F3D7-40C8-9C85-525DAFDBA300}" type="presOf" srcId="{C872DCFD-32EE-4F59-9154-E0CE3AF9B8BD}" destId="{D4F08186-BE16-4BA7-BA48-FD46F737D39A}" srcOrd="0" destOrd="0" presId="urn:microsoft.com/office/officeart/2005/8/layout/cycle8"/>
    <dgm:cxn modelId="{7C48EE82-F626-4149-9B09-BB45EC14AD7F}" type="presOf" srcId="{B5427C93-B962-4425-B98C-06F995F82173}" destId="{7C0EF720-E13F-4BB8-952A-6C3A9F7AEC95}" srcOrd="0" destOrd="0" presId="urn:microsoft.com/office/officeart/2005/8/layout/cycle8"/>
    <dgm:cxn modelId="{99C4408C-2624-4E89-9C95-B777C8A33B4D}" type="presOf" srcId="{4DDC5A24-8F80-4611-97D1-68DAB9F32CE3}" destId="{6FD6A921-3BD8-45FD-844A-C3ACB1B100E2}" srcOrd="0" destOrd="0" presId="urn:microsoft.com/office/officeart/2005/8/layout/cycle8"/>
    <dgm:cxn modelId="{8CFF99DF-DF33-4997-851B-70184A3EBB41}" srcId="{4F13191A-4992-4BB0-AC4C-52C53A1A5AEC}" destId="{C872DCFD-32EE-4F59-9154-E0CE3AF9B8BD}" srcOrd="1" destOrd="0" parTransId="{5277408C-9198-428F-A733-186E4AE9A64A}" sibTransId="{463BC9D1-498A-41AC-A9F7-D7DF356B2847}"/>
    <dgm:cxn modelId="{2DC7E7EE-63CB-47F6-A87E-7C083BCA4D93}" type="presOf" srcId="{4F13191A-4992-4BB0-AC4C-52C53A1A5AEC}" destId="{7062E471-8E5B-4981-B6AC-BDEBDC943540}" srcOrd="0" destOrd="0" presId="urn:microsoft.com/office/officeart/2005/8/layout/cycle8"/>
    <dgm:cxn modelId="{5577E5F6-C895-486F-BC26-C561B3A29E15}" srcId="{4F13191A-4992-4BB0-AC4C-52C53A1A5AEC}" destId="{B5427C93-B962-4425-B98C-06F995F82173}" srcOrd="2" destOrd="0" parTransId="{0E0821C1-7F34-44A6-823E-009E247245A2}" sibTransId="{AADAA2DB-3EF3-427C-837E-52913EF986D4}"/>
    <dgm:cxn modelId="{56B99D78-26F6-46A7-A8BE-B73101223E58}" type="presParOf" srcId="{7062E471-8E5B-4981-B6AC-BDEBDC943540}" destId="{6FD6A921-3BD8-45FD-844A-C3ACB1B100E2}" srcOrd="0" destOrd="0" presId="urn:microsoft.com/office/officeart/2005/8/layout/cycle8"/>
    <dgm:cxn modelId="{B60985DF-5221-49DA-B9ED-9F3CB9625FE4}" type="presParOf" srcId="{7062E471-8E5B-4981-B6AC-BDEBDC943540}" destId="{AC5A8FA4-3074-454E-85E7-23214F95E2D9}" srcOrd="1" destOrd="0" presId="urn:microsoft.com/office/officeart/2005/8/layout/cycle8"/>
    <dgm:cxn modelId="{8CAFD53A-CF66-4CE7-A55E-850BA775FFFB}" type="presParOf" srcId="{7062E471-8E5B-4981-B6AC-BDEBDC943540}" destId="{4988FEEE-D568-4196-9FF5-F1AFB3004219}" srcOrd="2" destOrd="0" presId="urn:microsoft.com/office/officeart/2005/8/layout/cycle8"/>
    <dgm:cxn modelId="{02DC9CEF-0570-4723-8340-DE4C68163BF2}" type="presParOf" srcId="{7062E471-8E5B-4981-B6AC-BDEBDC943540}" destId="{25E04B48-3A37-41AE-9C4C-31FD49CA67E7}" srcOrd="3" destOrd="0" presId="urn:microsoft.com/office/officeart/2005/8/layout/cycle8"/>
    <dgm:cxn modelId="{A6F8E163-8730-4DCB-94D9-E6819D31F401}" type="presParOf" srcId="{7062E471-8E5B-4981-B6AC-BDEBDC943540}" destId="{D4F08186-BE16-4BA7-BA48-FD46F737D39A}" srcOrd="4" destOrd="0" presId="urn:microsoft.com/office/officeart/2005/8/layout/cycle8"/>
    <dgm:cxn modelId="{9312391C-ADB8-4676-A653-16AB1F100505}" type="presParOf" srcId="{7062E471-8E5B-4981-B6AC-BDEBDC943540}" destId="{2C7D5F61-D314-45DC-92ED-84811AF93BD4}" srcOrd="5" destOrd="0" presId="urn:microsoft.com/office/officeart/2005/8/layout/cycle8"/>
    <dgm:cxn modelId="{B88A210A-35FE-4C01-810E-64DB12A4C0A5}" type="presParOf" srcId="{7062E471-8E5B-4981-B6AC-BDEBDC943540}" destId="{7838EDB4-F2DC-4EFD-B738-81F3B13DB218}" srcOrd="6" destOrd="0" presId="urn:microsoft.com/office/officeart/2005/8/layout/cycle8"/>
    <dgm:cxn modelId="{EB0B8765-32EF-4966-9D1D-FEBA9F30B476}" type="presParOf" srcId="{7062E471-8E5B-4981-B6AC-BDEBDC943540}" destId="{1686C780-75C3-4D98-B238-813F9F114CBC}" srcOrd="7" destOrd="0" presId="urn:microsoft.com/office/officeart/2005/8/layout/cycle8"/>
    <dgm:cxn modelId="{6F1E1000-296C-45BC-A1C9-9D4197DF9585}" type="presParOf" srcId="{7062E471-8E5B-4981-B6AC-BDEBDC943540}" destId="{7C0EF720-E13F-4BB8-952A-6C3A9F7AEC95}" srcOrd="8" destOrd="0" presId="urn:microsoft.com/office/officeart/2005/8/layout/cycle8"/>
    <dgm:cxn modelId="{3869B6B2-581F-400D-9BEF-22336E690786}" type="presParOf" srcId="{7062E471-8E5B-4981-B6AC-BDEBDC943540}" destId="{F993F2C5-028D-411C-A8EC-40990938CB34}" srcOrd="9" destOrd="0" presId="urn:microsoft.com/office/officeart/2005/8/layout/cycle8"/>
    <dgm:cxn modelId="{A62A43E3-FA1A-452D-98FD-D8EDE39957C9}" type="presParOf" srcId="{7062E471-8E5B-4981-B6AC-BDEBDC943540}" destId="{7F5F5865-4DA1-488E-9104-E8F0C4E4C277}" srcOrd="10" destOrd="0" presId="urn:microsoft.com/office/officeart/2005/8/layout/cycle8"/>
    <dgm:cxn modelId="{DB76914D-FFDA-408A-897C-A45F06A7B365}" type="presParOf" srcId="{7062E471-8E5B-4981-B6AC-BDEBDC943540}" destId="{AA6AF291-8ABF-4D12-BAA3-F199EE531867}" srcOrd="11" destOrd="0" presId="urn:microsoft.com/office/officeart/2005/8/layout/cycle8"/>
    <dgm:cxn modelId="{DC64D5AE-EFEA-4B73-AE62-C461E735D2CA}" type="presParOf" srcId="{7062E471-8E5B-4981-B6AC-BDEBDC943540}" destId="{2895485C-294D-4EDE-BA28-B0AC457B7165}" srcOrd="12" destOrd="0" presId="urn:microsoft.com/office/officeart/2005/8/layout/cycle8"/>
    <dgm:cxn modelId="{D6D8DD02-1E36-4391-8C79-2FEC0E60EA0B}" type="presParOf" srcId="{7062E471-8E5B-4981-B6AC-BDEBDC943540}" destId="{B9A4B4B9-C4ED-4560-8AD3-CFCCB4BEB7D7}" srcOrd="13" destOrd="0" presId="urn:microsoft.com/office/officeart/2005/8/layout/cycle8"/>
    <dgm:cxn modelId="{5EA91B27-9CBA-4A57-9760-9B31FD45582C}" type="presParOf" srcId="{7062E471-8E5B-4981-B6AC-BDEBDC943540}" destId="{24E2A427-A90B-4894-B42C-8C71908C8277}"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D6A921-3BD8-45FD-844A-C3ACB1B100E2}">
      <dsp:nvSpPr>
        <dsp:cNvPr id="0" name=""/>
        <dsp:cNvSpPr/>
      </dsp:nvSpPr>
      <dsp:spPr>
        <a:xfrm>
          <a:off x="1014841" y="274875"/>
          <a:ext cx="3552235" cy="3552235"/>
        </a:xfrm>
        <a:prstGeom prst="pie">
          <a:avLst>
            <a:gd name="adj1" fmla="val 162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kumimoji="1" lang="ja-JP" altLang="en-US" sz="1000" kern="1200" dirty="0"/>
            <a:t>集積された情報をリスク管理に活用し、与信を提供</a:t>
          </a:r>
        </a:p>
      </dsp:txBody>
      <dsp:txXfrm>
        <a:off x="2886954" y="1027611"/>
        <a:ext cx="1268655" cy="1057213"/>
      </dsp:txXfrm>
    </dsp:sp>
    <dsp:sp modelId="{D4F08186-BE16-4BA7-BA48-FD46F737D39A}">
      <dsp:nvSpPr>
        <dsp:cNvPr id="0" name=""/>
        <dsp:cNvSpPr/>
      </dsp:nvSpPr>
      <dsp:spPr>
        <a:xfrm>
          <a:off x="941682" y="401740"/>
          <a:ext cx="3552235" cy="3552235"/>
        </a:xfrm>
        <a:prstGeom prst="pie">
          <a:avLst>
            <a:gd name="adj1" fmla="val 18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kumimoji="1" lang="ja-JP" altLang="en-US" sz="1000" kern="1200" dirty="0"/>
            <a:t>企業や個人は、資金へのアクセスや金利の引き下げを求め、銀行に進んで自らの情報を提供</a:t>
          </a:r>
        </a:p>
      </dsp:txBody>
      <dsp:txXfrm>
        <a:off x="1787452" y="2706465"/>
        <a:ext cx="1902983" cy="930347"/>
      </dsp:txXfrm>
    </dsp:sp>
    <dsp:sp modelId="{7C0EF720-E13F-4BB8-952A-6C3A9F7AEC95}">
      <dsp:nvSpPr>
        <dsp:cNvPr id="0" name=""/>
        <dsp:cNvSpPr/>
      </dsp:nvSpPr>
      <dsp:spPr>
        <a:xfrm>
          <a:off x="868523" y="274875"/>
          <a:ext cx="3552235" cy="3552235"/>
        </a:xfrm>
        <a:prstGeom prst="pie">
          <a:avLst>
            <a:gd name="adj1" fmla="val 90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kumimoji="1" lang="ja-JP" altLang="en-US" sz="1000" kern="1200" dirty="0"/>
            <a:t>預金取引・決済を通じて、企業・個人の金融資産や取引に関する情報を収集</a:t>
          </a:r>
        </a:p>
      </dsp:txBody>
      <dsp:txXfrm>
        <a:off x="1279990" y="1027611"/>
        <a:ext cx="1268655" cy="1057213"/>
      </dsp:txXfrm>
    </dsp:sp>
    <dsp:sp modelId="{2895485C-294D-4EDE-BA28-B0AC457B7165}">
      <dsp:nvSpPr>
        <dsp:cNvPr id="0" name=""/>
        <dsp:cNvSpPr/>
      </dsp:nvSpPr>
      <dsp:spPr>
        <a:xfrm>
          <a:off x="795234" y="54975"/>
          <a:ext cx="3992036" cy="3992036"/>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9A4B4B9-C4ED-4560-8AD3-CFCCB4BEB7D7}">
      <dsp:nvSpPr>
        <dsp:cNvPr id="0" name=""/>
        <dsp:cNvSpPr/>
      </dsp:nvSpPr>
      <dsp:spPr>
        <a:xfrm>
          <a:off x="721781" y="181616"/>
          <a:ext cx="3992036" cy="3992036"/>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4E2A427-A90B-4894-B42C-8C71908C8277}">
      <dsp:nvSpPr>
        <dsp:cNvPr id="0" name=""/>
        <dsp:cNvSpPr/>
      </dsp:nvSpPr>
      <dsp:spPr>
        <a:xfrm>
          <a:off x="648329" y="54975"/>
          <a:ext cx="3992036" cy="3992036"/>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3E24C6-BD96-55A8-00F5-ABE67F6D6B1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E9A6EE5-FA96-D367-FE7B-9F839F4B01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1DBCD95-ABD5-57B0-DFF0-09902ABE8D9A}"/>
              </a:ext>
            </a:extLst>
          </p:cNvPr>
          <p:cNvSpPr>
            <a:spLocks noGrp="1"/>
          </p:cNvSpPr>
          <p:nvPr>
            <p:ph type="dt" sz="half" idx="10"/>
          </p:nvPr>
        </p:nvSpPr>
        <p:spPr/>
        <p:txBody>
          <a:bodyPr/>
          <a:lstStyle/>
          <a:p>
            <a:fld id="{D1632911-8668-4DF0-A8B1-D0F525199ABE}" type="datetimeFigureOut">
              <a:rPr kumimoji="1" lang="ja-JP" altLang="en-US" smtClean="0"/>
              <a:t>2022/8/1</a:t>
            </a:fld>
            <a:endParaRPr kumimoji="1" lang="ja-JP" altLang="en-US"/>
          </a:p>
        </p:txBody>
      </p:sp>
      <p:sp>
        <p:nvSpPr>
          <p:cNvPr id="5" name="フッター プレースホルダー 4">
            <a:extLst>
              <a:ext uri="{FF2B5EF4-FFF2-40B4-BE49-F238E27FC236}">
                <a16:creationId xmlns:a16="http://schemas.microsoft.com/office/drawing/2014/main" id="{4C2BB704-3107-1697-55E5-0CE2E1C6EAF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9A8D50-940B-3207-A140-1F0CFA6AED94}"/>
              </a:ext>
            </a:extLst>
          </p:cNvPr>
          <p:cNvSpPr>
            <a:spLocks noGrp="1"/>
          </p:cNvSpPr>
          <p:nvPr>
            <p:ph type="sldNum" sz="quarter" idx="12"/>
          </p:nvPr>
        </p:nvSpPr>
        <p:spPr/>
        <p:txBody>
          <a:bodyPr/>
          <a:lstStyle/>
          <a:p>
            <a:fld id="{6182A508-A405-47E4-BBF3-66ACDDD402F7}" type="slidenum">
              <a:rPr kumimoji="1" lang="ja-JP" altLang="en-US" smtClean="0"/>
              <a:t>‹#›</a:t>
            </a:fld>
            <a:endParaRPr kumimoji="1" lang="ja-JP" altLang="en-US"/>
          </a:p>
        </p:txBody>
      </p:sp>
    </p:spTree>
    <p:extLst>
      <p:ext uri="{BB962C8B-B14F-4D97-AF65-F5344CB8AC3E}">
        <p14:creationId xmlns:p14="http://schemas.microsoft.com/office/powerpoint/2010/main" val="3077704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65D635-C452-78BC-476E-4EC84CCEAAD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9CDFAEB-7396-C9A9-6DAC-D8C7EDCA679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F53338F-44AF-2D1A-5CBA-5B0EC52C9C71}"/>
              </a:ext>
            </a:extLst>
          </p:cNvPr>
          <p:cNvSpPr>
            <a:spLocks noGrp="1"/>
          </p:cNvSpPr>
          <p:nvPr>
            <p:ph type="dt" sz="half" idx="10"/>
          </p:nvPr>
        </p:nvSpPr>
        <p:spPr/>
        <p:txBody>
          <a:bodyPr/>
          <a:lstStyle/>
          <a:p>
            <a:fld id="{D1632911-8668-4DF0-A8B1-D0F525199ABE}" type="datetimeFigureOut">
              <a:rPr kumimoji="1" lang="ja-JP" altLang="en-US" smtClean="0"/>
              <a:t>2022/8/1</a:t>
            </a:fld>
            <a:endParaRPr kumimoji="1" lang="ja-JP" altLang="en-US"/>
          </a:p>
        </p:txBody>
      </p:sp>
      <p:sp>
        <p:nvSpPr>
          <p:cNvPr id="5" name="フッター プレースホルダー 4">
            <a:extLst>
              <a:ext uri="{FF2B5EF4-FFF2-40B4-BE49-F238E27FC236}">
                <a16:creationId xmlns:a16="http://schemas.microsoft.com/office/drawing/2014/main" id="{988BDD0E-09C1-39DD-70AD-18914CFF7C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50BC69-8E39-D839-4B35-83C5050B2ED9}"/>
              </a:ext>
            </a:extLst>
          </p:cNvPr>
          <p:cNvSpPr>
            <a:spLocks noGrp="1"/>
          </p:cNvSpPr>
          <p:nvPr>
            <p:ph type="sldNum" sz="quarter" idx="12"/>
          </p:nvPr>
        </p:nvSpPr>
        <p:spPr/>
        <p:txBody>
          <a:bodyPr/>
          <a:lstStyle/>
          <a:p>
            <a:fld id="{6182A508-A405-47E4-BBF3-66ACDDD402F7}" type="slidenum">
              <a:rPr kumimoji="1" lang="ja-JP" altLang="en-US" smtClean="0"/>
              <a:t>‹#›</a:t>
            </a:fld>
            <a:endParaRPr kumimoji="1" lang="ja-JP" altLang="en-US"/>
          </a:p>
        </p:txBody>
      </p:sp>
    </p:spTree>
    <p:extLst>
      <p:ext uri="{BB962C8B-B14F-4D97-AF65-F5344CB8AC3E}">
        <p14:creationId xmlns:p14="http://schemas.microsoft.com/office/powerpoint/2010/main" val="2980590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F36A07A-B1CA-030C-3846-54FA93432B8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5A4CAFA-491B-83A9-C078-5FF3C0E9212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31DE0E-9CD1-BD93-E7B0-2306A869BCF7}"/>
              </a:ext>
            </a:extLst>
          </p:cNvPr>
          <p:cNvSpPr>
            <a:spLocks noGrp="1"/>
          </p:cNvSpPr>
          <p:nvPr>
            <p:ph type="dt" sz="half" idx="10"/>
          </p:nvPr>
        </p:nvSpPr>
        <p:spPr/>
        <p:txBody>
          <a:bodyPr/>
          <a:lstStyle/>
          <a:p>
            <a:fld id="{D1632911-8668-4DF0-A8B1-D0F525199ABE}" type="datetimeFigureOut">
              <a:rPr kumimoji="1" lang="ja-JP" altLang="en-US" smtClean="0"/>
              <a:t>2022/8/1</a:t>
            </a:fld>
            <a:endParaRPr kumimoji="1" lang="ja-JP" altLang="en-US"/>
          </a:p>
        </p:txBody>
      </p:sp>
      <p:sp>
        <p:nvSpPr>
          <p:cNvPr id="5" name="フッター プレースホルダー 4">
            <a:extLst>
              <a:ext uri="{FF2B5EF4-FFF2-40B4-BE49-F238E27FC236}">
                <a16:creationId xmlns:a16="http://schemas.microsoft.com/office/drawing/2014/main" id="{E95704EF-8A11-94F7-B309-E82C88917E5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4A8D74-F001-6C7F-82C8-494943FB2370}"/>
              </a:ext>
            </a:extLst>
          </p:cNvPr>
          <p:cNvSpPr>
            <a:spLocks noGrp="1"/>
          </p:cNvSpPr>
          <p:nvPr>
            <p:ph type="sldNum" sz="quarter" idx="12"/>
          </p:nvPr>
        </p:nvSpPr>
        <p:spPr/>
        <p:txBody>
          <a:bodyPr/>
          <a:lstStyle/>
          <a:p>
            <a:fld id="{6182A508-A405-47E4-BBF3-66ACDDD402F7}" type="slidenum">
              <a:rPr kumimoji="1" lang="ja-JP" altLang="en-US" smtClean="0"/>
              <a:t>‹#›</a:t>
            </a:fld>
            <a:endParaRPr kumimoji="1" lang="ja-JP" altLang="en-US"/>
          </a:p>
        </p:txBody>
      </p:sp>
    </p:spTree>
    <p:extLst>
      <p:ext uri="{BB962C8B-B14F-4D97-AF65-F5344CB8AC3E}">
        <p14:creationId xmlns:p14="http://schemas.microsoft.com/office/powerpoint/2010/main" val="907504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1B1E98-CA1A-8630-C4A1-EC816DF8043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DCCFE3C-2EDD-7053-D8CC-CB629BD529C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2643F6B-E2F5-4959-68AE-8EC8CC5DC99D}"/>
              </a:ext>
            </a:extLst>
          </p:cNvPr>
          <p:cNvSpPr>
            <a:spLocks noGrp="1"/>
          </p:cNvSpPr>
          <p:nvPr>
            <p:ph type="dt" sz="half" idx="10"/>
          </p:nvPr>
        </p:nvSpPr>
        <p:spPr/>
        <p:txBody>
          <a:bodyPr/>
          <a:lstStyle/>
          <a:p>
            <a:fld id="{D1632911-8668-4DF0-A8B1-D0F525199ABE}" type="datetimeFigureOut">
              <a:rPr kumimoji="1" lang="ja-JP" altLang="en-US" smtClean="0"/>
              <a:t>2022/8/1</a:t>
            </a:fld>
            <a:endParaRPr kumimoji="1" lang="ja-JP" altLang="en-US"/>
          </a:p>
        </p:txBody>
      </p:sp>
      <p:sp>
        <p:nvSpPr>
          <p:cNvPr id="5" name="フッター プレースホルダー 4">
            <a:extLst>
              <a:ext uri="{FF2B5EF4-FFF2-40B4-BE49-F238E27FC236}">
                <a16:creationId xmlns:a16="http://schemas.microsoft.com/office/drawing/2014/main" id="{D1C66F5F-7305-B534-DA20-FD7C6045C34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1DE3B9-4977-BEBE-3C37-FF3522D0CD98}"/>
              </a:ext>
            </a:extLst>
          </p:cNvPr>
          <p:cNvSpPr>
            <a:spLocks noGrp="1"/>
          </p:cNvSpPr>
          <p:nvPr>
            <p:ph type="sldNum" sz="quarter" idx="12"/>
          </p:nvPr>
        </p:nvSpPr>
        <p:spPr/>
        <p:txBody>
          <a:bodyPr/>
          <a:lstStyle/>
          <a:p>
            <a:fld id="{6182A508-A405-47E4-BBF3-66ACDDD402F7}" type="slidenum">
              <a:rPr kumimoji="1" lang="ja-JP" altLang="en-US" smtClean="0"/>
              <a:t>‹#›</a:t>
            </a:fld>
            <a:endParaRPr kumimoji="1" lang="ja-JP" altLang="en-US"/>
          </a:p>
        </p:txBody>
      </p:sp>
    </p:spTree>
    <p:extLst>
      <p:ext uri="{BB962C8B-B14F-4D97-AF65-F5344CB8AC3E}">
        <p14:creationId xmlns:p14="http://schemas.microsoft.com/office/powerpoint/2010/main" val="1782645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72567F-BE87-70C8-B00B-0AF873CB3B2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85FC44E-5A5C-4216-1D98-01EF103913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23A147A-4C25-9566-2966-A893A3BA0E2D}"/>
              </a:ext>
            </a:extLst>
          </p:cNvPr>
          <p:cNvSpPr>
            <a:spLocks noGrp="1"/>
          </p:cNvSpPr>
          <p:nvPr>
            <p:ph type="dt" sz="half" idx="10"/>
          </p:nvPr>
        </p:nvSpPr>
        <p:spPr/>
        <p:txBody>
          <a:bodyPr/>
          <a:lstStyle/>
          <a:p>
            <a:fld id="{D1632911-8668-4DF0-A8B1-D0F525199ABE}" type="datetimeFigureOut">
              <a:rPr kumimoji="1" lang="ja-JP" altLang="en-US" smtClean="0"/>
              <a:t>2022/8/1</a:t>
            </a:fld>
            <a:endParaRPr kumimoji="1" lang="ja-JP" altLang="en-US"/>
          </a:p>
        </p:txBody>
      </p:sp>
      <p:sp>
        <p:nvSpPr>
          <p:cNvPr id="5" name="フッター プレースホルダー 4">
            <a:extLst>
              <a:ext uri="{FF2B5EF4-FFF2-40B4-BE49-F238E27FC236}">
                <a16:creationId xmlns:a16="http://schemas.microsoft.com/office/drawing/2014/main" id="{684A3D2C-D447-4D9A-27B2-D148E984DDF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89AED4D-E5F4-5FAD-881F-C65A764E5DFA}"/>
              </a:ext>
            </a:extLst>
          </p:cNvPr>
          <p:cNvSpPr>
            <a:spLocks noGrp="1"/>
          </p:cNvSpPr>
          <p:nvPr>
            <p:ph type="sldNum" sz="quarter" idx="12"/>
          </p:nvPr>
        </p:nvSpPr>
        <p:spPr/>
        <p:txBody>
          <a:bodyPr/>
          <a:lstStyle/>
          <a:p>
            <a:fld id="{6182A508-A405-47E4-BBF3-66ACDDD402F7}" type="slidenum">
              <a:rPr kumimoji="1" lang="ja-JP" altLang="en-US" smtClean="0"/>
              <a:t>‹#›</a:t>
            </a:fld>
            <a:endParaRPr kumimoji="1" lang="ja-JP" altLang="en-US"/>
          </a:p>
        </p:txBody>
      </p:sp>
    </p:spTree>
    <p:extLst>
      <p:ext uri="{BB962C8B-B14F-4D97-AF65-F5344CB8AC3E}">
        <p14:creationId xmlns:p14="http://schemas.microsoft.com/office/powerpoint/2010/main" val="276283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944EC3-BFAE-3685-E311-741254E400F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392526B-BC84-C2C8-08A0-7DC6FFE49CB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8548A2A-8886-8B81-0D10-3CED6817F34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A930444-5269-0E62-1E26-34604CD30FDF}"/>
              </a:ext>
            </a:extLst>
          </p:cNvPr>
          <p:cNvSpPr>
            <a:spLocks noGrp="1"/>
          </p:cNvSpPr>
          <p:nvPr>
            <p:ph type="dt" sz="half" idx="10"/>
          </p:nvPr>
        </p:nvSpPr>
        <p:spPr/>
        <p:txBody>
          <a:bodyPr/>
          <a:lstStyle/>
          <a:p>
            <a:fld id="{D1632911-8668-4DF0-A8B1-D0F525199ABE}" type="datetimeFigureOut">
              <a:rPr kumimoji="1" lang="ja-JP" altLang="en-US" smtClean="0"/>
              <a:t>2022/8/1</a:t>
            </a:fld>
            <a:endParaRPr kumimoji="1" lang="ja-JP" altLang="en-US"/>
          </a:p>
        </p:txBody>
      </p:sp>
      <p:sp>
        <p:nvSpPr>
          <p:cNvPr id="6" name="フッター プレースホルダー 5">
            <a:extLst>
              <a:ext uri="{FF2B5EF4-FFF2-40B4-BE49-F238E27FC236}">
                <a16:creationId xmlns:a16="http://schemas.microsoft.com/office/drawing/2014/main" id="{8A556645-6871-81E3-D669-327DFF9C701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03510C8-962C-667A-C074-BD0B2A642550}"/>
              </a:ext>
            </a:extLst>
          </p:cNvPr>
          <p:cNvSpPr>
            <a:spLocks noGrp="1"/>
          </p:cNvSpPr>
          <p:nvPr>
            <p:ph type="sldNum" sz="quarter" idx="12"/>
          </p:nvPr>
        </p:nvSpPr>
        <p:spPr/>
        <p:txBody>
          <a:bodyPr/>
          <a:lstStyle/>
          <a:p>
            <a:fld id="{6182A508-A405-47E4-BBF3-66ACDDD402F7}" type="slidenum">
              <a:rPr kumimoji="1" lang="ja-JP" altLang="en-US" smtClean="0"/>
              <a:t>‹#›</a:t>
            </a:fld>
            <a:endParaRPr kumimoji="1" lang="ja-JP" altLang="en-US"/>
          </a:p>
        </p:txBody>
      </p:sp>
    </p:spTree>
    <p:extLst>
      <p:ext uri="{BB962C8B-B14F-4D97-AF65-F5344CB8AC3E}">
        <p14:creationId xmlns:p14="http://schemas.microsoft.com/office/powerpoint/2010/main" val="3855143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D661C0-01C8-DFAC-C63B-B6F7F02CC70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D3202A6-C4E3-F30F-ADB5-C198FB7FAA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5121665-0E82-5698-BC03-CCC84EE8480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35FB1FF-F28D-CFB5-674E-D15F75A297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3B95D23-B10A-44B5-DD93-D7A7916F84A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193AF0D-757F-352D-25AD-5AC583ECD971}"/>
              </a:ext>
            </a:extLst>
          </p:cNvPr>
          <p:cNvSpPr>
            <a:spLocks noGrp="1"/>
          </p:cNvSpPr>
          <p:nvPr>
            <p:ph type="dt" sz="half" idx="10"/>
          </p:nvPr>
        </p:nvSpPr>
        <p:spPr/>
        <p:txBody>
          <a:bodyPr/>
          <a:lstStyle/>
          <a:p>
            <a:fld id="{D1632911-8668-4DF0-A8B1-D0F525199ABE}" type="datetimeFigureOut">
              <a:rPr kumimoji="1" lang="ja-JP" altLang="en-US" smtClean="0"/>
              <a:t>2022/8/1</a:t>
            </a:fld>
            <a:endParaRPr kumimoji="1" lang="ja-JP" altLang="en-US"/>
          </a:p>
        </p:txBody>
      </p:sp>
      <p:sp>
        <p:nvSpPr>
          <p:cNvPr id="8" name="フッター プレースホルダー 7">
            <a:extLst>
              <a:ext uri="{FF2B5EF4-FFF2-40B4-BE49-F238E27FC236}">
                <a16:creationId xmlns:a16="http://schemas.microsoft.com/office/drawing/2014/main" id="{8DF12E74-4B4E-D734-1ACE-4582DDFCA54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1C69DB1-15DB-81D9-94C2-DB6B4B7B036D}"/>
              </a:ext>
            </a:extLst>
          </p:cNvPr>
          <p:cNvSpPr>
            <a:spLocks noGrp="1"/>
          </p:cNvSpPr>
          <p:nvPr>
            <p:ph type="sldNum" sz="quarter" idx="12"/>
          </p:nvPr>
        </p:nvSpPr>
        <p:spPr/>
        <p:txBody>
          <a:bodyPr/>
          <a:lstStyle/>
          <a:p>
            <a:fld id="{6182A508-A405-47E4-BBF3-66ACDDD402F7}" type="slidenum">
              <a:rPr kumimoji="1" lang="ja-JP" altLang="en-US" smtClean="0"/>
              <a:t>‹#›</a:t>
            </a:fld>
            <a:endParaRPr kumimoji="1" lang="ja-JP" altLang="en-US"/>
          </a:p>
        </p:txBody>
      </p:sp>
    </p:spTree>
    <p:extLst>
      <p:ext uri="{BB962C8B-B14F-4D97-AF65-F5344CB8AC3E}">
        <p14:creationId xmlns:p14="http://schemas.microsoft.com/office/powerpoint/2010/main" val="521072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E6F4CC-F5C8-23A2-5ED7-7E01448AC81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87B3B4D-E7C5-42AE-05C9-57057A7582C1}"/>
              </a:ext>
            </a:extLst>
          </p:cNvPr>
          <p:cNvSpPr>
            <a:spLocks noGrp="1"/>
          </p:cNvSpPr>
          <p:nvPr>
            <p:ph type="dt" sz="half" idx="10"/>
          </p:nvPr>
        </p:nvSpPr>
        <p:spPr/>
        <p:txBody>
          <a:bodyPr/>
          <a:lstStyle/>
          <a:p>
            <a:fld id="{D1632911-8668-4DF0-A8B1-D0F525199ABE}" type="datetimeFigureOut">
              <a:rPr kumimoji="1" lang="ja-JP" altLang="en-US" smtClean="0"/>
              <a:t>2022/8/1</a:t>
            </a:fld>
            <a:endParaRPr kumimoji="1" lang="ja-JP" altLang="en-US"/>
          </a:p>
        </p:txBody>
      </p:sp>
      <p:sp>
        <p:nvSpPr>
          <p:cNvPr id="4" name="フッター プレースホルダー 3">
            <a:extLst>
              <a:ext uri="{FF2B5EF4-FFF2-40B4-BE49-F238E27FC236}">
                <a16:creationId xmlns:a16="http://schemas.microsoft.com/office/drawing/2014/main" id="{E5A59F37-780E-BF32-12A4-34082FFD84D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3D6CD3F-92DC-2DAC-76D2-8920E6F08927}"/>
              </a:ext>
            </a:extLst>
          </p:cNvPr>
          <p:cNvSpPr>
            <a:spLocks noGrp="1"/>
          </p:cNvSpPr>
          <p:nvPr>
            <p:ph type="sldNum" sz="quarter" idx="12"/>
          </p:nvPr>
        </p:nvSpPr>
        <p:spPr/>
        <p:txBody>
          <a:bodyPr/>
          <a:lstStyle/>
          <a:p>
            <a:fld id="{6182A508-A405-47E4-BBF3-66ACDDD402F7}" type="slidenum">
              <a:rPr kumimoji="1" lang="ja-JP" altLang="en-US" smtClean="0"/>
              <a:t>‹#›</a:t>
            </a:fld>
            <a:endParaRPr kumimoji="1" lang="ja-JP" altLang="en-US"/>
          </a:p>
        </p:txBody>
      </p:sp>
    </p:spTree>
    <p:extLst>
      <p:ext uri="{BB962C8B-B14F-4D97-AF65-F5344CB8AC3E}">
        <p14:creationId xmlns:p14="http://schemas.microsoft.com/office/powerpoint/2010/main" val="1448465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230BB40-C205-C91E-ADEE-E688EF5760FB}"/>
              </a:ext>
            </a:extLst>
          </p:cNvPr>
          <p:cNvSpPr>
            <a:spLocks noGrp="1"/>
          </p:cNvSpPr>
          <p:nvPr>
            <p:ph type="dt" sz="half" idx="10"/>
          </p:nvPr>
        </p:nvSpPr>
        <p:spPr/>
        <p:txBody>
          <a:bodyPr/>
          <a:lstStyle/>
          <a:p>
            <a:fld id="{D1632911-8668-4DF0-A8B1-D0F525199ABE}" type="datetimeFigureOut">
              <a:rPr kumimoji="1" lang="ja-JP" altLang="en-US" smtClean="0"/>
              <a:t>2022/8/1</a:t>
            </a:fld>
            <a:endParaRPr kumimoji="1" lang="ja-JP" altLang="en-US"/>
          </a:p>
        </p:txBody>
      </p:sp>
      <p:sp>
        <p:nvSpPr>
          <p:cNvPr id="3" name="フッター プレースホルダー 2">
            <a:extLst>
              <a:ext uri="{FF2B5EF4-FFF2-40B4-BE49-F238E27FC236}">
                <a16:creationId xmlns:a16="http://schemas.microsoft.com/office/drawing/2014/main" id="{949F057E-59B3-9EBE-6ED9-06AAAE76E12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E8B6D16-136B-0F8D-04FC-CFC8356FE95A}"/>
              </a:ext>
            </a:extLst>
          </p:cNvPr>
          <p:cNvSpPr>
            <a:spLocks noGrp="1"/>
          </p:cNvSpPr>
          <p:nvPr>
            <p:ph type="sldNum" sz="quarter" idx="12"/>
          </p:nvPr>
        </p:nvSpPr>
        <p:spPr/>
        <p:txBody>
          <a:bodyPr/>
          <a:lstStyle/>
          <a:p>
            <a:fld id="{6182A508-A405-47E4-BBF3-66ACDDD402F7}" type="slidenum">
              <a:rPr kumimoji="1" lang="ja-JP" altLang="en-US" smtClean="0"/>
              <a:t>‹#›</a:t>
            </a:fld>
            <a:endParaRPr kumimoji="1" lang="ja-JP" altLang="en-US"/>
          </a:p>
        </p:txBody>
      </p:sp>
    </p:spTree>
    <p:extLst>
      <p:ext uri="{BB962C8B-B14F-4D97-AF65-F5344CB8AC3E}">
        <p14:creationId xmlns:p14="http://schemas.microsoft.com/office/powerpoint/2010/main" val="1690212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6E496A-DA44-77A0-C396-4DE4431CA5A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DA53FA4-F248-6ECC-9267-20BB343E61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B819F0A-351C-ED80-0AFC-6256DA0B0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00864CD-95B7-9BC4-10C1-2D04491221B0}"/>
              </a:ext>
            </a:extLst>
          </p:cNvPr>
          <p:cNvSpPr>
            <a:spLocks noGrp="1"/>
          </p:cNvSpPr>
          <p:nvPr>
            <p:ph type="dt" sz="half" idx="10"/>
          </p:nvPr>
        </p:nvSpPr>
        <p:spPr/>
        <p:txBody>
          <a:bodyPr/>
          <a:lstStyle/>
          <a:p>
            <a:fld id="{D1632911-8668-4DF0-A8B1-D0F525199ABE}" type="datetimeFigureOut">
              <a:rPr kumimoji="1" lang="ja-JP" altLang="en-US" smtClean="0"/>
              <a:t>2022/8/1</a:t>
            </a:fld>
            <a:endParaRPr kumimoji="1" lang="ja-JP" altLang="en-US"/>
          </a:p>
        </p:txBody>
      </p:sp>
      <p:sp>
        <p:nvSpPr>
          <p:cNvPr id="6" name="フッター プレースホルダー 5">
            <a:extLst>
              <a:ext uri="{FF2B5EF4-FFF2-40B4-BE49-F238E27FC236}">
                <a16:creationId xmlns:a16="http://schemas.microsoft.com/office/drawing/2014/main" id="{BB8E45D1-9739-877E-066B-8C15B71DD14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B52B73A-02C9-207F-4DC3-195E9BA9F98D}"/>
              </a:ext>
            </a:extLst>
          </p:cNvPr>
          <p:cNvSpPr>
            <a:spLocks noGrp="1"/>
          </p:cNvSpPr>
          <p:nvPr>
            <p:ph type="sldNum" sz="quarter" idx="12"/>
          </p:nvPr>
        </p:nvSpPr>
        <p:spPr/>
        <p:txBody>
          <a:bodyPr/>
          <a:lstStyle/>
          <a:p>
            <a:fld id="{6182A508-A405-47E4-BBF3-66ACDDD402F7}" type="slidenum">
              <a:rPr kumimoji="1" lang="ja-JP" altLang="en-US" smtClean="0"/>
              <a:t>‹#›</a:t>
            </a:fld>
            <a:endParaRPr kumimoji="1" lang="ja-JP" altLang="en-US"/>
          </a:p>
        </p:txBody>
      </p:sp>
    </p:spTree>
    <p:extLst>
      <p:ext uri="{BB962C8B-B14F-4D97-AF65-F5344CB8AC3E}">
        <p14:creationId xmlns:p14="http://schemas.microsoft.com/office/powerpoint/2010/main" val="787029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8D37F2-F568-B8B9-112F-58526CC8943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E37DE88-590B-B067-9C6D-0A0966056A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0A58F7B-EC72-FE8D-D2EF-B41F8E872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9667335-D40C-5DA5-CE3B-9489082D9461}"/>
              </a:ext>
            </a:extLst>
          </p:cNvPr>
          <p:cNvSpPr>
            <a:spLocks noGrp="1"/>
          </p:cNvSpPr>
          <p:nvPr>
            <p:ph type="dt" sz="half" idx="10"/>
          </p:nvPr>
        </p:nvSpPr>
        <p:spPr/>
        <p:txBody>
          <a:bodyPr/>
          <a:lstStyle/>
          <a:p>
            <a:fld id="{D1632911-8668-4DF0-A8B1-D0F525199ABE}" type="datetimeFigureOut">
              <a:rPr kumimoji="1" lang="ja-JP" altLang="en-US" smtClean="0"/>
              <a:t>2022/8/1</a:t>
            </a:fld>
            <a:endParaRPr kumimoji="1" lang="ja-JP" altLang="en-US"/>
          </a:p>
        </p:txBody>
      </p:sp>
      <p:sp>
        <p:nvSpPr>
          <p:cNvPr id="6" name="フッター プレースホルダー 5">
            <a:extLst>
              <a:ext uri="{FF2B5EF4-FFF2-40B4-BE49-F238E27FC236}">
                <a16:creationId xmlns:a16="http://schemas.microsoft.com/office/drawing/2014/main" id="{D93D3474-11D7-50B1-E9AA-F95E1BC7DD6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515580A-0EF4-AF09-8E8C-5AFECEAE99AE}"/>
              </a:ext>
            </a:extLst>
          </p:cNvPr>
          <p:cNvSpPr>
            <a:spLocks noGrp="1"/>
          </p:cNvSpPr>
          <p:nvPr>
            <p:ph type="sldNum" sz="quarter" idx="12"/>
          </p:nvPr>
        </p:nvSpPr>
        <p:spPr/>
        <p:txBody>
          <a:bodyPr/>
          <a:lstStyle/>
          <a:p>
            <a:fld id="{6182A508-A405-47E4-BBF3-66ACDDD402F7}" type="slidenum">
              <a:rPr kumimoji="1" lang="ja-JP" altLang="en-US" smtClean="0"/>
              <a:t>‹#›</a:t>
            </a:fld>
            <a:endParaRPr kumimoji="1" lang="ja-JP" altLang="en-US"/>
          </a:p>
        </p:txBody>
      </p:sp>
    </p:spTree>
    <p:extLst>
      <p:ext uri="{BB962C8B-B14F-4D97-AF65-F5344CB8AC3E}">
        <p14:creationId xmlns:p14="http://schemas.microsoft.com/office/powerpoint/2010/main" val="1465984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98DC793-21EA-BC2B-30E3-5290C2783A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896E672-EC70-5574-EC13-342BE4535E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AAE9A8F-B56D-FEAA-BD27-A743C7BB6E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632911-8668-4DF0-A8B1-D0F525199ABE}" type="datetimeFigureOut">
              <a:rPr kumimoji="1" lang="ja-JP" altLang="en-US" smtClean="0"/>
              <a:t>2022/8/1</a:t>
            </a:fld>
            <a:endParaRPr kumimoji="1" lang="ja-JP" altLang="en-US"/>
          </a:p>
        </p:txBody>
      </p:sp>
      <p:sp>
        <p:nvSpPr>
          <p:cNvPr id="5" name="フッター プレースホルダー 4">
            <a:extLst>
              <a:ext uri="{FF2B5EF4-FFF2-40B4-BE49-F238E27FC236}">
                <a16:creationId xmlns:a16="http://schemas.microsoft.com/office/drawing/2014/main" id="{7EF8A6D1-47B0-AB5A-6089-F0F69465C1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4FB247A-A628-5E08-99F2-F87857DC82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2A508-A405-47E4-BBF3-66ACDDD402F7}" type="slidenum">
              <a:rPr kumimoji="1" lang="ja-JP" altLang="en-US" smtClean="0"/>
              <a:t>‹#›</a:t>
            </a:fld>
            <a:endParaRPr kumimoji="1" lang="ja-JP" altLang="en-US"/>
          </a:p>
        </p:txBody>
      </p:sp>
    </p:spTree>
    <p:extLst>
      <p:ext uri="{BB962C8B-B14F-4D97-AF65-F5344CB8AC3E}">
        <p14:creationId xmlns:p14="http://schemas.microsoft.com/office/powerpoint/2010/main" val="1109316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73CB3C-26A0-F412-8A94-2BF90CC16003}"/>
              </a:ext>
            </a:extLst>
          </p:cNvPr>
          <p:cNvSpPr>
            <a:spLocks noGrp="1"/>
          </p:cNvSpPr>
          <p:nvPr>
            <p:ph type="ctrTitle"/>
          </p:nvPr>
        </p:nvSpPr>
        <p:spPr/>
        <p:txBody>
          <a:bodyPr>
            <a:normAutofit/>
          </a:bodyPr>
          <a:lstStyle/>
          <a:p>
            <a:r>
              <a:rPr kumimoji="1" lang="ja-JP" altLang="en-US" sz="3600" dirty="0"/>
              <a:t>金融の未来</a:t>
            </a:r>
            <a:br>
              <a:rPr kumimoji="1" lang="en-US" altLang="ja-JP" sz="3600" dirty="0"/>
            </a:br>
            <a:r>
              <a:rPr kumimoji="1" lang="ja-JP" altLang="en-US" sz="3600" dirty="0"/>
              <a:t>ポスト・フィンテックと「金融</a:t>
            </a:r>
            <a:r>
              <a:rPr kumimoji="1" lang="en-US" altLang="ja-JP" sz="3600" dirty="0"/>
              <a:t>5.0</a:t>
            </a:r>
            <a:r>
              <a:rPr kumimoji="1" lang="ja-JP" altLang="en-US" sz="3600" dirty="0"/>
              <a:t>」</a:t>
            </a:r>
            <a:br>
              <a:rPr kumimoji="1" lang="en-US" altLang="ja-JP" sz="3600" dirty="0"/>
            </a:br>
            <a:r>
              <a:rPr kumimoji="1" lang="ja-JP" altLang="en-US" sz="3600" dirty="0"/>
              <a:t>山岡　浩巳</a:t>
            </a:r>
          </a:p>
        </p:txBody>
      </p:sp>
      <p:sp>
        <p:nvSpPr>
          <p:cNvPr id="3" name="字幕 2">
            <a:extLst>
              <a:ext uri="{FF2B5EF4-FFF2-40B4-BE49-F238E27FC236}">
                <a16:creationId xmlns:a16="http://schemas.microsoft.com/office/drawing/2014/main" id="{F1959997-6795-DABC-C1B0-36B34DF9C2B9}"/>
              </a:ext>
            </a:extLst>
          </p:cNvPr>
          <p:cNvSpPr>
            <a:spLocks noGrp="1"/>
          </p:cNvSpPr>
          <p:nvPr>
            <p:ph type="subTitle" idx="1"/>
          </p:nvPr>
        </p:nvSpPr>
        <p:spPr/>
        <p:txBody>
          <a:bodyPr/>
          <a:lstStyle/>
          <a:p>
            <a:r>
              <a:rPr kumimoji="1" lang="en-US" altLang="ja-JP" dirty="0"/>
              <a:t>2022/07</a:t>
            </a:r>
          </a:p>
          <a:p>
            <a:r>
              <a:rPr lang="en-US" altLang="ja-JP" dirty="0"/>
              <a:t>QD</a:t>
            </a:r>
            <a:r>
              <a:rPr lang="ja-JP" altLang="en-US" dirty="0"/>
              <a:t>部</a:t>
            </a:r>
            <a:endParaRPr lang="en-US" altLang="ja-JP" dirty="0"/>
          </a:p>
          <a:p>
            <a:r>
              <a:rPr lang="ja-JP" altLang="en-US" dirty="0"/>
              <a:t>小松原　航</a:t>
            </a:r>
            <a:endParaRPr kumimoji="1" lang="ja-JP" altLang="en-US" dirty="0"/>
          </a:p>
        </p:txBody>
      </p:sp>
    </p:spTree>
    <p:extLst>
      <p:ext uri="{BB962C8B-B14F-4D97-AF65-F5344CB8AC3E}">
        <p14:creationId xmlns:p14="http://schemas.microsoft.com/office/powerpoint/2010/main" val="3735574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A1C823-250C-1D74-2F3D-37398CA706E2}"/>
              </a:ext>
            </a:extLst>
          </p:cNvPr>
          <p:cNvSpPr>
            <a:spLocks noGrp="1"/>
          </p:cNvSpPr>
          <p:nvPr>
            <p:ph type="title"/>
          </p:nvPr>
        </p:nvSpPr>
        <p:spPr/>
        <p:txBody>
          <a:bodyPr/>
          <a:lstStyle/>
          <a:p>
            <a:r>
              <a:rPr kumimoji="1" lang="ja-JP" altLang="en-US" dirty="0"/>
              <a:t>支払い決済サービスの供給構造の変化</a:t>
            </a:r>
          </a:p>
        </p:txBody>
      </p:sp>
      <p:sp>
        <p:nvSpPr>
          <p:cNvPr id="3" name="コンテンツ プレースホルダー 2">
            <a:extLst>
              <a:ext uri="{FF2B5EF4-FFF2-40B4-BE49-F238E27FC236}">
                <a16:creationId xmlns:a16="http://schemas.microsoft.com/office/drawing/2014/main" id="{D2F6493C-CF9E-445C-3631-97B34649CB23}"/>
              </a:ext>
            </a:extLst>
          </p:cNvPr>
          <p:cNvSpPr>
            <a:spLocks noGrp="1"/>
          </p:cNvSpPr>
          <p:nvPr>
            <p:ph idx="1"/>
          </p:nvPr>
        </p:nvSpPr>
        <p:spPr>
          <a:xfrm>
            <a:off x="838200" y="1690687"/>
            <a:ext cx="10515600" cy="3195077"/>
          </a:xfrm>
        </p:spPr>
        <p:txBody>
          <a:bodyPr>
            <a:normAutofit fontScale="85000" lnSpcReduction="10000"/>
          </a:bodyPr>
          <a:lstStyle/>
          <a:p>
            <a:r>
              <a:rPr kumimoji="1" lang="ja-JP" altLang="en-US" dirty="0"/>
              <a:t>従来、支払決済サービスは単独では採算が取れなかった</a:t>
            </a:r>
            <a:endParaRPr kumimoji="1" lang="en-US" altLang="ja-JP" dirty="0"/>
          </a:p>
          <a:p>
            <a:pPr lvl="1"/>
            <a:r>
              <a:rPr lang="ja-JP" altLang="en-US" dirty="0"/>
              <a:t>銀行が金融仲介とのシナジーを通じて提供することが多かった</a:t>
            </a:r>
            <a:endParaRPr lang="en-US" altLang="ja-JP" dirty="0"/>
          </a:p>
          <a:p>
            <a:r>
              <a:rPr kumimoji="1" lang="ja-JP" altLang="en-US" dirty="0"/>
              <a:t>最近では、支払決済から得られるデータを</a:t>
            </a:r>
            <a:r>
              <a:rPr kumimoji="1" lang="en-US" altLang="ja-JP" dirty="0"/>
              <a:t>e</a:t>
            </a:r>
            <a:r>
              <a:rPr kumimoji="1" lang="ja-JP" altLang="en-US" dirty="0"/>
              <a:t>コマースや広告など、他の広範なビジネスに活用することにより、ノンバンクが無料ないし安価な手数料でキャッシュレス手段を提供することが可能となっている</a:t>
            </a:r>
            <a:endParaRPr lang="en-US" altLang="ja-JP" dirty="0"/>
          </a:p>
          <a:p>
            <a:r>
              <a:rPr kumimoji="1" lang="ja-JP" altLang="en-US" dirty="0"/>
              <a:t>これまでのクレジットカードやデビットカードでは、銀行口座間での資金移動を伴っていたが、ノンバンクが自らの債務としてキャッシュレス手段を提供することは、銀行とユーザーとの間に入ってネッティングを行うことに近い。つまり、銀行は決済手数料や、データが得られにくくなる</a:t>
            </a:r>
            <a:endParaRPr kumimoji="1" lang="en-US" altLang="ja-JP" dirty="0"/>
          </a:p>
        </p:txBody>
      </p:sp>
      <p:sp>
        <p:nvSpPr>
          <p:cNvPr id="4" name="正方形/長方形 3">
            <a:extLst>
              <a:ext uri="{FF2B5EF4-FFF2-40B4-BE49-F238E27FC236}">
                <a16:creationId xmlns:a16="http://schemas.microsoft.com/office/drawing/2014/main" id="{1FC93188-AD94-FCF7-8104-F84F7DC28F69}"/>
              </a:ext>
            </a:extLst>
          </p:cNvPr>
          <p:cNvSpPr/>
          <p:nvPr/>
        </p:nvSpPr>
        <p:spPr>
          <a:xfrm>
            <a:off x="1264024" y="5611906"/>
            <a:ext cx="672353" cy="439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銀行</a:t>
            </a:r>
          </a:p>
        </p:txBody>
      </p:sp>
      <p:sp>
        <p:nvSpPr>
          <p:cNvPr id="5" name="正方形/長方形 4">
            <a:extLst>
              <a:ext uri="{FF2B5EF4-FFF2-40B4-BE49-F238E27FC236}">
                <a16:creationId xmlns:a16="http://schemas.microsoft.com/office/drawing/2014/main" id="{6DD69B96-19AF-E8A3-1209-255F7497C727}"/>
              </a:ext>
            </a:extLst>
          </p:cNvPr>
          <p:cNvSpPr/>
          <p:nvPr/>
        </p:nvSpPr>
        <p:spPr>
          <a:xfrm>
            <a:off x="3361765" y="4885764"/>
            <a:ext cx="1210235" cy="439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ユーザー</a:t>
            </a:r>
            <a:endParaRPr kumimoji="1" lang="ja-JP" altLang="en-US" dirty="0"/>
          </a:p>
        </p:txBody>
      </p:sp>
      <p:sp>
        <p:nvSpPr>
          <p:cNvPr id="6" name="正方形/長方形 5">
            <a:extLst>
              <a:ext uri="{FF2B5EF4-FFF2-40B4-BE49-F238E27FC236}">
                <a16:creationId xmlns:a16="http://schemas.microsoft.com/office/drawing/2014/main" id="{E51C3784-A007-7A75-91EC-A8B71B3CB17A}"/>
              </a:ext>
            </a:extLst>
          </p:cNvPr>
          <p:cNvSpPr/>
          <p:nvPr/>
        </p:nvSpPr>
        <p:spPr>
          <a:xfrm>
            <a:off x="3361764" y="5611905"/>
            <a:ext cx="1210235" cy="439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ユーザー</a:t>
            </a:r>
            <a:endParaRPr kumimoji="1" lang="ja-JP" altLang="en-US" dirty="0"/>
          </a:p>
        </p:txBody>
      </p:sp>
      <p:sp>
        <p:nvSpPr>
          <p:cNvPr id="7" name="正方形/長方形 6">
            <a:extLst>
              <a:ext uri="{FF2B5EF4-FFF2-40B4-BE49-F238E27FC236}">
                <a16:creationId xmlns:a16="http://schemas.microsoft.com/office/drawing/2014/main" id="{14B6B859-73CE-83C8-23B1-EE829CD0B798}"/>
              </a:ext>
            </a:extLst>
          </p:cNvPr>
          <p:cNvSpPr/>
          <p:nvPr/>
        </p:nvSpPr>
        <p:spPr>
          <a:xfrm>
            <a:off x="3361763" y="6338046"/>
            <a:ext cx="1210235" cy="439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ユーザー</a:t>
            </a:r>
            <a:endParaRPr kumimoji="1" lang="ja-JP" altLang="en-US" dirty="0"/>
          </a:p>
        </p:txBody>
      </p:sp>
      <p:cxnSp>
        <p:nvCxnSpPr>
          <p:cNvPr id="9" name="直線矢印コネクタ 8">
            <a:extLst>
              <a:ext uri="{FF2B5EF4-FFF2-40B4-BE49-F238E27FC236}">
                <a16:creationId xmlns:a16="http://schemas.microsoft.com/office/drawing/2014/main" id="{26205C39-839E-335B-6015-6869451CD904}"/>
              </a:ext>
            </a:extLst>
          </p:cNvPr>
          <p:cNvCxnSpPr/>
          <p:nvPr/>
        </p:nvCxnSpPr>
        <p:spPr>
          <a:xfrm flipV="1">
            <a:off x="2070847" y="5181600"/>
            <a:ext cx="1183341" cy="6499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02D69267-0D6D-1E58-C37E-61158569A416}"/>
              </a:ext>
            </a:extLst>
          </p:cNvPr>
          <p:cNvCxnSpPr>
            <a:cxnSpLocks/>
          </p:cNvCxnSpPr>
          <p:nvPr/>
        </p:nvCxnSpPr>
        <p:spPr>
          <a:xfrm>
            <a:off x="2147046" y="5903258"/>
            <a:ext cx="103094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8335B506-2CF7-D1C2-50A3-43D14A428504}"/>
              </a:ext>
            </a:extLst>
          </p:cNvPr>
          <p:cNvCxnSpPr>
            <a:cxnSpLocks/>
          </p:cNvCxnSpPr>
          <p:nvPr/>
        </p:nvCxnSpPr>
        <p:spPr>
          <a:xfrm>
            <a:off x="2070847" y="5916704"/>
            <a:ext cx="1183341" cy="64097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矢印: 右 13">
            <a:extLst>
              <a:ext uri="{FF2B5EF4-FFF2-40B4-BE49-F238E27FC236}">
                <a16:creationId xmlns:a16="http://schemas.microsoft.com/office/drawing/2014/main" id="{1C00BADF-F635-F773-07F3-4CE511601B21}"/>
              </a:ext>
            </a:extLst>
          </p:cNvPr>
          <p:cNvSpPr/>
          <p:nvPr/>
        </p:nvSpPr>
        <p:spPr>
          <a:xfrm>
            <a:off x="5549152" y="5403473"/>
            <a:ext cx="1210235"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643A4BF3-81D2-9971-F7CD-2A01920E3478}"/>
              </a:ext>
            </a:extLst>
          </p:cNvPr>
          <p:cNvSpPr/>
          <p:nvPr/>
        </p:nvSpPr>
        <p:spPr>
          <a:xfrm>
            <a:off x="6828864" y="5549150"/>
            <a:ext cx="672353" cy="439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銀行</a:t>
            </a:r>
          </a:p>
        </p:txBody>
      </p:sp>
      <p:sp>
        <p:nvSpPr>
          <p:cNvPr id="16" name="正方形/長方形 15">
            <a:extLst>
              <a:ext uri="{FF2B5EF4-FFF2-40B4-BE49-F238E27FC236}">
                <a16:creationId xmlns:a16="http://schemas.microsoft.com/office/drawing/2014/main" id="{F5DA0E08-FDBE-90EE-C470-929E78FAA706}"/>
              </a:ext>
            </a:extLst>
          </p:cNvPr>
          <p:cNvSpPr/>
          <p:nvPr/>
        </p:nvSpPr>
        <p:spPr>
          <a:xfrm>
            <a:off x="10614212" y="4751292"/>
            <a:ext cx="1210235" cy="439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ユーザー</a:t>
            </a:r>
            <a:endParaRPr kumimoji="1" lang="ja-JP" altLang="en-US" dirty="0"/>
          </a:p>
        </p:txBody>
      </p:sp>
      <p:sp>
        <p:nvSpPr>
          <p:cNvPr id="17" name="正方形/長方形 16">
            <a:extLst>
              <a:ext uri="{FF2B5EF4-FFF2-40B4-BE49-F238E27FC236}">
                <a16:creationId xmlns:a16="http://schemas.microsoft.com/office/drawing/2014/main" id="{3EA0781C-C3E6-5D20-BCA2-5D8C9E61FD22}"/>
              </a:ext>
            </a:extLst>
          </p:cNvPr>
          <p:cNvSpPr/>
          <p:nvPr/>
        </p:nvSpPr>
        <p:spPr>
          <a:xfrm>
            <a:off x="10614211" y="5477433"/>
            <a:ext cx="1210235" cy="439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ユーザー</a:t>
            </a:r>
            <a:endParaRPr kumimoji="1" lang="ja-JP" altLang="en-US" dirty="0"/>
          </a:p>
        </p:txBody>
      </p:sp>
      <p:sp>
        <p:nvSpPr>
          <p:cNvPr id="18" name="正方形/長方形 17">
            <a:extLst>
              <a:ext uri="{FF2B5EF4-FFF2-40B4-BE49-F238E27FC236}">
                <a16:creationId xmlns:a16="http://schemas.microsoft.com/office/drawing/2014/main" id="{69EFEC9C-82DC-B7E7-77A6-95138706A558}"/>
              </a:ext>
            </a:extLst>
          </p:cNvPr>
          <p:cNvSpPr/>
          <p:nvPr/>
        </p:nvSpPr>
        <p:spPr>
          <a:xfrm>
            <a:off x="10614210" y="6203574"/>
            <a:ext cx="1210235" cy="439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ユーザー</a:t>
            </a:r>
            <a:endParaRPr kumimoji="1" lang="ja-JP" altLang="en-US" dirty="0"/>
          </a:p>
        </p:txBody>
      </p:sp>
      <p:cxnSp>
        <p:nvCxnSpPr>
          <p:cNvPr id="19" name="直線矢印コネクタ 18">
            <a:extLst>
              <a:ext uri="{FF2B5EF4-FFF2-40B4-BE49-F238E27FC236}">
                <a16:creationId xmlns:a16="http://schemas.microsoft.com/office/drawing/2014/main" id="{4681921A-DF56-FBFA-BC84-E91DC032702B}"/>
              </a:ext>
            </a:extLst>
          </p:cNvPr>
          <p:cNvCxnSpPr/>
          <p:nvPr/>
        </p:nvCxnSpPr>
        <p:spPr>
          <a:xfrm flipV="1">
            <a:off x="9323294" y="5047128"/>
            <a:ext cx="1183341" cy="6499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FD1ECF08-C319-6ECF-AF36-7E0F1DF1DBAF}"/>
              </a:ext>
            </a:extLst>
          </p:cNvPr>
          <p:cNvCxnSpPr>
            <a:cxnSpLocks/>
          </p:cNvCxnSpPr>
          <p:nvPr/>
        </p:nvCxnSpPr>
        <p:spPr>
          <a:xfrm>
            <a:off x="9399493" y="5768786"/>
            <a:ext cx="103094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429A7EBD-0865-F76F-0F55-793AC25023AC}"/>
              </a:ext>
            </a:extLst>
          </p:cNvPr>
          <p:cNvCxnSpPr>
            <a:cxnSpLocks/>
          </p:cNvCxnSpPr>
          <p:nvPr/>
        </p:nvCxnSpPr>
        <p:spPr>
          <a:xfrm>
            <a:off x="9323294" y="5782232"/>
            <a:ext cx="1183341" cy="64097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6F24DE98-63ED-F64D-7CD1-D8E0B12ADEEC}"/>
              </a:ext>
            </a:extLst>
          </p:cNvPr>
          <p:cNvSpPr/>
          <p:nvPr/>
        </p:nvSpPr>
        <p:spPr>
          <a:xfrm>
            <a:off x="7929282" y="5555870"/>
            <a:ext cx="1326776" cy="439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ノンバンク</a:t>
            </a:r>
            <a:endParaRPr kumimoji="1" lang="ja-JP" altLang="en-US" dirty="0"/>
          </a:p>
        </p:txBody>
      </p:sp>
      <p:cxnSp>
        <p:nvCxnSpPr>
          <p:cNvPr id="23" name="直線矢印コネクタ 22">
            <a:extLst>
              <a:ext uri="{FF2B5EF4-FFF2-40B4-BE49-F238E27FC236}">
                <a16:creationId xmlns:a16="http://schemas.microsoft.com/office/drawing/2014/main" id="{228DF911-63B7-5AD2-AFD8-BE89BA44AD6B}"/>
              </a:ext>
            </a:extLst>
          </p:cNvPr>
          <p:cNvCxnSpPr>
            <a:cxnSpLocks/>
          </p:cNvCxnSpPr>
          <p:nvPr/>
        </p:nvCxnSpPr>
        <p:spPr>
          <a:xfrm>
            <a:off x="7561729" y="5786712"/>
            <a:ext cx="28238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624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E15E29-26BC-1898-7CC5-B375D0F6A935}"/>
              </a:ext>
            </a:extLst>
          </p:cNvPr>
          <p:cNvSpPr>
            <a:spLocks noGrp="1"/>
          </p:cNvSpPr>
          <p:nvPr>
            <p:ph type="title"/>
          </p:nvPr>
        </p:nvSpPr>
        <p:spPr/>
        <p:txBody>
          <a:bodyPr/>
          <a:lstStyle/>
          <a:p>
            <a:r>
              <a:rPr kumimoji="1" lang="ja-JP" altLang="en-US" dirty="0"/>
              <a:t>日本のキャッシュレスの現状</a:t>
            </a:r>
          </a:p>
        </p:txBody>
      </p:sp>
      <p:sp>
        <p:nvSpPr>
          <p:cNvPr id="3" name="コンテンツ プレースホルダー 2">
            <a:extLst>
              <a:ext uri="{FF2B5EF4-FFF2-40B4-BE49-F238E27FC236}">
                <a16:creationId xmlns:a16="http://schemas.microsoft.com/office/drawing/2014/main" id="{65930E4B-9E1F-67CD-814E-8E593E49ED0C}"/>
              </a:ext>
            </a:extLst>
          </p:cNvPr>
          <p:cNvSpPr>
            <a:spLocks noGrp="1"/>
          </p:cNvSpPr>
          <p:nvPr>
            <p:ph idx="1"/>
          </p:nvPr>
        </p:nvSpPr>
        <p:spPr/>
        <p:txBody>
          <a:bodyPr>
            <a:normAutofit lnSpcReduction="10000"/>
          </a:bodyPr>
          <a:lstStyle/>
          <a:p>
            <a:r>
              <a:rPr kumimoji="1" lang="ja-JP" altLang="en-US" dirty="0"/>
              <a:t>日本はキャッシュヘビー</a:t>
            </a:r>
            <a:endParaRPr kumimoji="1" lang="en-US" altLang="ja-JP" dirty="0"/>
          </a:p>
          <a:p>
            <a:pPr lvl="1"/>
            <a:r>
              <a:rPr lang="ja-JP" altLang="en-US" dirty="0"/>
              <a:t>現金残高の高さ、支払いにおける現金のウェイトの高さ</a:t>
            </a:r>
            <a:endParaRPr lang="en-US" altLang="ja-JP" dirty="0"/>
          </a:p>
          <a:p>
            <a:r>
              <a:rPr kumimoji="1" lang="ja-JP" altLang="en-US" dirty="0"/>
              <a:t>キャッシュレス化の遅さ</a:t>
            </a:r>
            <a:endParaRPr kumimoji="1" lang="en-US" altLang="ja-JP" dirty="0"/>
          </a:p>
          <a:p>
            <a:pPr lvl="1"/>
            <a:r>
              <a:rPr lang="ja-JP" altLang="en-US" dirty="0"/>
              <a:t>支払決済手段はネットワーク外部性を有する。</a:t>
            </a:r>
            <a:endParaRPr lang="en-US" altLang="ja-JP" dirty="0"/>
          </a:p>
          <a:p>
            <a:pPr lvl="2"/>
            <a:r>
              <a:rPr kumimoji="1" lang="ja-JP" altLang="en-US" dirty="0"/>
              <a:t>「使えるネットワークが大きくなるほど、利用者一人にとっての効用も増える」</a:t>
            </a:r>
            <a:endParaRPr kumimoji="1" lang="en-US" altLang="ja-JP" dirty="0"/>
          </a:p>
          <a:p>
            <a:pPr lvl="2"/>
            <a:r>
              <a:rPr lang="ja-JP" altLang="en-US" dirty="0"/>
              <a:t>現金が広く使われてる国ほど、そのネットワーク外部性のため、キャッシュレス化のスピードは遅くなる。</a:t>
            </a:r>
            <a:endParaRPr lang="en-US" altLang="ja-JP" dirty="0"/>
          </a:p>
          <a:p>
            <a:pPr lvl="2"/>
            <a:r>
              <a:rPr kumimoji="1" lang="ja-JP" altLang="en-US" dirty="0"/>
              <a:t>逆に、現金の利用減が一定の臨界点を超えると、一気にキャッシュレス化が進みやすい</a:t>
            </a:r>
            <a:endParaRPr kumimoji="1" lang="en-US" altLang="ja-JP" dirty="0"/>
          </a:p>
          <a:p>
            <a:r>
              <a:rPr lang="ja-JP" altLang="en-US" dirty="0"/>
              <a:t>今後、キャッシュレスのプラットフォームの合従連衡がどの程度進むかが、キャッシュレス化のスピードを展望するうえで重要な注目点</a:t>
            </a:r>
            <a:endParaRPr kumimoji="1" lang="ja-JP" altLang="en-US" dirty="0"/>
          </a:p>
        </p:txBody>
      </p:sp>
    </p:spTree>
    <p:extLst>
      <p:ext uri="{BB962C8B-B14F-4D97-AF65-F5344CB8AC3E}">
        <p14:creationId xmlns:p14="http://schemas.microsoft.com/office/powerpoint/2010/main" val="1654661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066044-655E-FF75-1E05-DB32980D5874}"/>
              </a:ext>
            </a:extLst>
          </p:cNvPr>
          <p:cNvSpPr>
            <a:spLocks noGrp="1"/>
          </p:cNvSpPr>
          <p:nvPr>
            <p:ph type="title"/>
          </p:nvPr>
        </p:nvSpPr>
        <p:spPr/>
        <p:txBody>
          <a:bodyPr/>
          <a:lstStyle/>
          <a:p>
            <a:r>
              <a:rPr kumimoji="1" lang="ja-JP" altLang="en-US" dirty="0"/>
              <a:t>マネーの変貌</a:t>
            </a:r>
          </a:p>
        </p:txBody>
      </p:sp>
      <p:sp>
        <p:nvSpPr>
          <p:cNvPr id="3" name="コンテンツ プレースホルダー 2">
            <a:extLst>
              <a:ext uri="{FF2B5EF4-FFF2-40B4-BE49-F238E27FC236}">
                <a16:creationId xmlns:a16="http://schemas.microsoft.com/office/drawing/2014/main" id="{D9551E54-9CF6-37D3-8E48-49EFB13E0760}"/>
              </a:ext>
            </a:extLst>
          </p:cNvPr>
          <p:cNvSpPr>
            <a:spLocks noGrp="1"/>
          </p:cNvSpPr>
          <p:nvPr>
            <p:ph idx="1"/>
          </p:nvPr>
        </p:nvSpPr>
        <p:spPr/>
        <p:txBody>
          <a:bodyPr>
            <a:normAutofit fontScale="62500" lnSpcReduction="20000"/>
          </a:bodyPr>
          <a:lstStyle/>
          <a:p>
            <a:r>
              <a:rPr kumimoji="1" lang="ja-JP" altLang="en-US" dirty="0"/>
              <a:t>マネーがもともとデータインフラとしての性格を強く持っていたことを踏まえれば、今後マネーとデータは接近していく。このとき、より多くのデータを媒介することを求めるビジネス側のニーズと、個人のプライバシー保護の要請をいかに両立させるかが重要な課題となっていく</a:t>
            </a:r>
            <a:endParaRPr kumimoji="1" lang="en-US" altLang="ja-JP" dirty="0"/>
          </a:p>
          <a:p>
            <a:r>
              <a:rPr lang="ja-JP" altLang="en-US" dirty="0"/>
              <a:t>マネーは、金融システムの安定といった目的を超えて、犯罪抑止という刑事法的な観点からもその動きがモニタリングの対象になっている</a:t>
            </a:r>
            <a:endParaRPr lang="en-US" altLang="ja-JP" dirty="0"/>
          </a:p>
          <a:p>
            <a:r>
              <a:rPr kumimoji="1" lang="ja-JP" altLang="en-US" dirty="0"/>
              <a:t>暗号資産の規制に関しても、投資家保護から、反マネロンに焦点が当たりつつある。</a:t>
            </a:r>
            <a:endParaRPr kumimoji="1" lang="en-US" altLang="ja-JP" dirty="0"/>
          </a:p>
          <a:p>
            <a:pPr lvl="1"/>
            <a:r>
              <a:rPr lang="ja-JP" altLang="en-US" dirty="0"/>
              <a:t>暗号資産の元来の発想は「現金類似の匿名性を備えたデジタルマネーの実現」</a:t>
            </a:r>
            <a:endParaRPr lang="en-US" altLang="ja-JP" dirty="0"/>
          </a:p>
          <a:p>
            <a:pPr lvl="1"/>
            <a:r>
              <a:rPr kumimoji="1" lang="ja-JP" altLang="en-US" dirty="0"/>
              <a:t>これまでは価値変動が激しく、支払決済に使用されてこなかったため議論されなかった</a:t>
            </a:r>
            <a:endParaRPr kumimoji="1" lang="en-US" altLang="ja-JP" dirty="0"/>
          </a:p>
          <a:p>
            <a:pPr lvl="1"/>
            <a:r>
              <a:rPr lang="ja-JP" altLang="en-US" dirty="0"/>
              <a:t>しかし、リブラのような暗号資産が登場し、価値が安定して支払決済に使用される場合、マネロン対応の問題が大きくなることが予想される</a:t>
            </a:r>
            <a:endParaRPr lang="en-US" altLang="ja-JP" dirty="0"/>
          </a:p>
          <a:p>
            <a:r>
              <a:rPr kumimoji="1" lang="ja-JP" altLang="en-US" dirty="0"/>
              <a:t>現金がその匿名性にもかかわらずマネロンの問題が問われることが少なかったのは、多額の送金が不便だったためと思われる</a:t>
            </a:r>
            <a:endParaRPr kumimoji="1" lang="en-US" altLang="ja-JP" dirty="0"/>
          </a:p>
          <a:p>
            <a:r>
              <a:rPr lang="ja-JP" altLang="en-US" dirty="0"/>
              <a:t>現在はデジタル技術によって送金が瞬時に行えるが、金融機関がマネロンか否かをチェックする必要がある、見逃した場合多額の罰金があるため、送金業務から撤退する動きが目立っている。</a:t>
            </a:r>
            <a:endParaRPr lang="en-US" altLang="ja-JP" dirty="0"/>
          </a:p>
          <a:p>
            <a:r>
              <a:rPr kumimoji="1" lang="ja-JP" altLang="en-US" dirty="0"/>
              <a:t>デジタル技術を支払決済のイノベーションにつなげていくためには、デジタル技術を規制監督のコンプライアンスにも活用していくことが求められる</a:t>
            </a:r>
          </a:p>
        </p:txBody>
      </p:sp>
    </p:spTree>
    <p:extLst>
      <p:ext uri="{BB962C8B-B14F-4D97-AF65-F5344CB8AC3E}">
        <p14:creationId xmlns:p14="http://schemas.microsoft.com/office/powerpoint/2010/main" val="3429145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D8C922-9DE9-9108-47AC-976A8F52813D}"/>
              </a:ext>
            </a:extLst>
          </p:cNvPr>
          <p:cNvSpPr>
            <a:spLocks noGrp="1"/>
          </p:cNvSpPr>
          <p:nvPr>
            <p:ph type="title"/>
          </p:nvPr>
        </p:nvSpPr>
        <p:spPr/>
        <p:txBody>
          <a:bodyPr/>
          <a:lstStyle/>
          <a:p>
            <a:r>
              <a:rPr kumimoji="1" lang="ja-JP" altLang="en-US" dirty="0"/>
              <a:t>「リブラ」の衝撃①</a:t>
            </a:r>
          </a:p>
        </p:txBody>
      </p:sp>
      <p:sp>
        <p:nvSpPr>
          <p:cNvPr id="3" name="コンテンツ プレースホルダー 2">
            <a:extLst>
              <a:ext uri="{FF2B5EF4-FFF2-40B4-BE49-F238E27FC236}">
                <a16:creationId xmlns:a16="http://schemas.microsoft.com/office/drawing/2014/main" id="{92010973-30B7-E31C-D740-BE63719910DA}"/>
              </a:ext>
            </a:extLst>
          </p:cNvPr>
          <p:cNvSpPr>
            <a:spLocks noGrp="1"/>
          </p:cNvSpPr>
          <p:nvPr>
            <p:ph idx="1"/>
          </p:nvPr>
        </p:nvSpPr>
        <p:spPr>
          <a:xfrm>
            <a:off x="838200" y="1452282"/>
            <a:ext cx="10515600" cy="5235389"/>
          </a:xfrm>
        </p:spPr>
        <p:txBody>
          <a:bodyPr>
            <a:normAutofit lnSpcReduction="10000"/>
          </a:bodyPr>
          <a:lstStyle/>
          <a:p>
            <a:r>
              <a:rPr lang="ja-JP" altLang="en-US" dirty="0"/>
              <a:t>暗号資産は支払決済に使われてこなかった</a:t>
            </a:r>
            <a:endParaRPr lang="en-US" altLang="ja-JP" dirty="0"/>
          </a:p>
          <a:p>
            <a:pPr lvl="1"/>
            <a:r>
              <a:rPr kumimoji="1" lang="ja-JP" altLang="en-US" dirty="0"/>
              <a:t>価値が安定していない</a:t>
            </a:r>
            <a:endParaRPr kumimoji="1" lang="en-US" altLang="ja-JP" dirty="0"/>
          </a:p>
          <a:p>
            <a:pPr lvl="1"/>
            <a:r>
              <a:rPr lang="ja-JP" altLang="en-US" dirty="0"/>
              <a:t>暗号資産は信頼を</a:t>
            </a:r>
            <a:r>
              <a:rPr lang="en-US" altLang="ja-JP" dirty="0"/>
              <a:t>0</a:t>
            </a:r>
            <a:r>
              <a:rPr lang="ja-JP" altLang="en-US" dirty="0"/>
              <a:t>から築く必要があり、取引認証</a:t>
            </a:r>
            <a:r>
              <a:rPr lang="en-US" altLang="ja-JP" dirty="0"/>
              <a:t>(</a:t>
            </a:r>
            <a:r>
              <a:rPr lang="ja-JP" altLang="en-US" dirty="0"/>
              <a:t>マイニング</a:t>
            </a:r>
            <a:r>
              <a:rPr lang="en-US" altLang="ja-JP" dirty="0"/>
              <a:t>)</a:t>
            </a:r>
            <a:r>
              <a:rPr lang="ja-JP" altLang="en-US" dirty="0"/>
              <a:t>に要する大量の電力などのコストがかかる。したがって、暗号資産が国家の枠組みに基づく通貨</a:t>
            </a:r>
            <a:r>
              <a:rPr lang="en-US" altLang="ja-JP" dirty="0"/>
              <a:t>(</a:t>
            </a:r>
            <a:r>
              <a:rPr lang="ja-JP" altLang="en-US" dirty="0"/>
              <a:t>ソブリン通貨</a:t>
            </a:r>
            <a:r>
              <a:rPr lang="en-US" altLang="ja-JP" dirty="0"/>
              <a:t>)</a:t>
            </a:r>
            <a:r>
              <a:rPr lang="ja-JP" altLang="en-US" dirty="0"/>
              <a:t>に勝つことは、中央銀行の信認が失墜した高インフレ国でもない限り難しい</a:t>
            </a:r>
            <a:endParaRPr lang="en-US" altLang="ja-JP" dirty="0"/>
          </a:p>
          <a:p>
            <a:pPr lvl="1"/>
            <a:r>
              <a:rPr kumimoji="1" lang="ja-JP" altLang="en-US" dirty="0"/>
              <a:t>ネットワーク外部性の観点から見て、十分な規模に達していない</a:t>
            </a:r>
            <a:endParaRPr kumimoji="1" lang="en-US" altLang="ja-JP" dirty="0"/>
          </a:p>
          <a:p>
            <a:r>
              <a:rPr lang="ja-JP" altLang="en-US" dirty="0"/>
              <a:t>リブラの構想</a:t>
            </a:r>
            <a:endParaRPr lang="en-US" altLang="ja-JP" dirty="0"/>
          </a:p>
          <a:p>
            <a:pPr lvl="1"/>
            <a:r>
              <a:rPr kumimoji="1" lang="ja-JP" altLang="en-US" dirty="0"/>
              <a:t>世界中の人々にシンプルなグローバル通貨を提供することを狙う</a:t>
            </a:r>
            <a:endParaRPr kumimoji="1" lang="en-US" altLang="ja-JP" dirty="0"/>
          </a:p>
          <a:p>
            <a:pPr lvl="1"/>
            <a:r>
              <a:rPr lang="ja-JP" altLang="en-US" dirty="0"/>
              <a:t>暗号資産は裏付け資産を持たないが、リブラは信認ある複数の通貨建ての安全資産を</a:t>
            </a:r>
            <a:r>
              <a:rPr lang="en-US" altLang="ja-JP" dirty="0"/>
              <a:t>100%</a:t>
            </a:r>
            <a:r>
              <a:rPr lang="ja-JP" altLang="en-US" dirty="0"/>
              <a:t>裏付けすることで価値の安定化を図る</a:t>
            </a:r>
            <a:endParaRPr lang="en-US" altLang="ja-JP" dirty="0"/>
          </a:p>
          <a:p>
            <a:pPr lvl="2"/>
            <a:r>
              <a:rPr kumimoji="1" lang="ja-JP" altLang="en-US" dirty="0"/>
              <a:t>グローバル・ナローバンク、ととらえられる</a:t>
            </a:r>
            <a:endParaRPr kumimoji="1" lang="en-US" altLang="ja-JP" dirty="0"/>
          </a:p>
          <a:p>
            <a:pPr lvl="1"/>
            <a:r>
              <a:rPr lang="ja-JP" altLang="en-US" dirty="0"/>
              <a:t>すでに信頼の確立されている通貨の信頼を利用する</a:t>
            </a:r>
            <a:endParaRPr lang="en-US" altLang="ja-JP" dirty="0"/>
          </a:p>
          <a:p>
            <a:pPr lvl="1"/>
            <a:r>
              <a:rPr kumimoji="1" lang="en-US" altLang="ja-JP" dirty="0"/>
              <a:t>Facebook</a:t>
            </a:r>
            <a:r>
              <a:rPr kumimoji="1" lang="ja-JP" altLang="en-US" dirty="0"/>
              <a:t>の巨大ネットワークを利用して、規模も獲得できる可能性</a:t>
            </a:r>
            <a:endParaRPr kumimoji="1" lang="en-US" altLang="ja-JP" dirty="0"/>
          </a:p>
        </p:txBody>
      </p:sp>
    </p:spTree>
    <p:extLst>
      <p:ext uri="{BB962C8B-B14F-4D97-AF65-F5344CB8AC3E}">
        <p14:creationId xmlns:p14="http://schemas.microsoft.com/office/powerpoint/2010/main" val="409564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8BE37C-86FF-27C3-3447-A1E97EE19F7A}"/>
              </a:ext>
            </a:extLst>
          </p:cNvPr>
          <p:cNvSpPr>
            <a:spLocks noGrp="1"/>
          </p:cNvSpPr>
          <p:nvPr>
            <p:ph type="title"/>
          </p:nvPr>
        </p:nvSpPr>
        <p:spPr/>
        <p:txBody>
          <a:bodyPr/>
          <a:lstStyle/>
          <a:p>
            <a:r>
              <a:rPr kumimoji="1" lang="ja-JP" altLang="en-US" dirty="0"/>
              <a:t>「リブラ」の衝撃②</a:t>
            </a:r>
          </a:p>
        </p:txBody>
      </p:sp>
      <p:sp>
        <p:nvSpPr>
          <p:cNvPr id="3" name="コンテンツ プレースホルダー 2">
            <a:extLst>
              <a:ext uri="{FF2B5EF4-FFF2-40B4-BE49-F238E27FC236}">
                <a16:creationId xmlns:a16="http://schemas.microsoft.com/office/drawing/2014/main" id="{40FD94C5-F8DB-AB9C-DC81-F414BBE48D91}"/>
              </a:ext>
            </a:extLst>
          </p:cNvPr>
          <p:cNvSpPr>
            <a:spLocks noGrp="1"/>
          </p:cNvSpPr>
          <p:nvPr>
            <p:ph idx="1"/>
          </p:nvPr>
        </p:nvSpPr>
        <p:spPr/>
        <p:txBody>
          <a:bodyPr>
            <a:normAutofit fontScale="92500" lnSpcReduction="20000"/>
          </a:bodyPr>
          <a:lstStyle/>
          <a:p>
            <a:r>
              <a:rPr kumimoji="1" lang="ja-JP" altLang="en-US" dirty="0"/>
              <a:t>当局の警戒</a:t>
            </a:r>
            <a:endParaRPr kumimoji="1" lang="en-US" altLang="ja-JP" dirty="0"/>
          </a:p>
          <a:p>
            <a:pPr lvl="1"/>
            <a:r>
              <a:rPr lang="ja-JP" altLang="en-US" dirty="0"/>
              <a:t>国家を超えるマネー</a:t>
            </a:r>
            <a:endParaRPr lang="en-US" altLang="ja-JP" dirty="0"/>
          </a:p>
          <a:p>
            <a:r>
              <a:rPr kumimoji="1" lang="ja-JP" altLang="en-US" dirty="0"/>
              <a:t>各国の動き</a:t>
            </a:r>
            <a:endParaRPr kumimoji="1" lang="en-US" altLang="ja-JP" dirty="0"/>
          </a:p>
          <a:p>
            <a:pPr lvl="1"/>
            <a:r>
              <a:rPr lang="ja-JP" altLang="en-US" dirty="0"/>
              <a:t>アメリカ</a:t>
            </a:r>
            <a:endParaRPr lang="en-US" altLang="ja-JP" dirty="0"/>
          </a:p>
          <a:p>
            <a:pPr lvl="2"/>
            <a:r>
              <a:rPr kumimoji="1" lang="ja-JP" altLang="en-US" dirty="0"/>
              <a:t>リブラが裏付け資産の約半数を米ドル建てにすると言っているので、基軸通貨としての米ドルの地位低下を懸念している</a:t>
            </a:r>
            <a:endParaRPr kumimoji="1" lang="en-US" altLang="ja-JP" dirty="0"/>
          </a:p>
          <a:p>
            <a:pPr lvl="1"/>
            <a:r>
              <a:rPr lang="ja-JP" altLang="en-US" dirty="0"/>
              <a:t>欧州</a:t>
            </a:r>
            <a:endParaRPr lang="en-US" altLang="ja-JP" dirty="0"/>
          </a:p>
          <a:p>
            <a:pPr lvl="2"/>
            <a:r>
              <a:rPr kumimoji="1" lang="ja-JP" altLang="en-US" dirty="0"/>
              <a:t>裏付け資産の半分が米ドル、残りをほかの通貨といわれると、リブラは欧州通貨を過小評価しているとして受け入れられない</a:t>
            </a:r>
            <a:endParaRPr kumimoji="1" lang="en-US" altLang="ja-JP" dirty="0"/>
          </a:p>
          <a:p>
            <a:pPr lvl="1"/>
            <a:r>
              <a:rPr lang="ja-JP" altLang="en-US" dirty="0"/>
              <a:t>中国</a:t>
            </a:r>
            <a:endParaRPr lang="en-US" altLang="ja-JP" dirty="0"/>
          </a:p>
          <a:p>
            <a:pPr lvl="2"/>
            <a:r>
              <a:rPr kumimoji="1" lang="ja-JP" altLang="en-US" dirty="0"/>
              <a:t>リブラの裏付け資産に人民元を入れない、と言っているので、受け入れられない</a:t>
            </a:r>
            <a:endParaRPr kumimoji="1" lang="en-US" altLang="ja-JP" dirty="0"/>
          </a:p>
          <a:p>
            <a:pPr lvl="1"/>
            <a:r>
              <a:rPr lang="ja-JP" altLang="en-US" dirty="0"/>
              <a:t>新興国・途上国</a:t>
            </a:r>
            <a:endParaRPr lang="en-US" altLang="ja-JP" dirty="0"/>
          </a:p>
          <a:p>
            <a:pPr lvl="2"/>
            <a:r>
              <a:rPr kumimoji="1" lang="ja-JP" altLang="en-US" dirty="0"/>
              <a:t>新興国・途上国の貧しい人々に恩恵をもたらすのがリブラの目的なのに、先進国通貨建ての資産のみを裏付けにするリブラの拡大は、間接的に新興国・途上国通貨から先進国通貨への資金流出につながるとして反対</a:t>
            </a:r>
          </a:p>
          <a:p>
            <a:endParaRPr kumimoji="1" lang="ja-JP" altLang="en-US" dirty="0"/>
          </a:p>
        </p:txBody>
      </p:sp>
    </p:spTree>
    <p:extLst>
      <p:ext uri="{BB962C8B-B14F-4D97-AF65-F5344CB8AC3E}">
        <p14:creationId xmlns:p14="http://schemas.microsoft.com/office/powerpoint/2010/main" val="895052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4B4777-9772-6567-900C-7D5D6C1E906C}"/>
              </a:ext>
            </a:extLst>
          </p:cNvPr>
          <p:cNvSpPr>
            <a:spLocks noGrp="1"/>
          </p:cNvSpPr>
          <p:nvPr>
            <p:ph type="title"/>
          </p:nvPr>
        </p:nvSpPr>
        <p:spPr/>
        <p:txBody>
          <a:bodyPr/>
          <a:lstStyle/>
          <a:p>
            <a:r>
              <a:rPr kumimoji="1" lang="ja-JP" altLang="en-US" dirty="0"/>
              <a:t>「リブラ」</a:t>
            </a:r>
            <a:r>
              <a:rPr lang="ja-JP" altLang="en-US" dirty="0"/>
              <a:t>の衝撃③</a:t>
            </a:r>
            <a:endParaRPr kumimoji="1" lang="ja-JP" altLang="en-US" dirty="0"/>
          </a:p>
        </p:txBody>
      </p:sp>
      <p:sp>
        <p:nvSpPr>
          <p:cNvPr id="3" name="コンテンツ プレースホルダー 2">
            <a:extLst>
              <a:ext uri="{FF2B5EF4-FFF2-40B4-BE49-F238E27FC236}">
                <a16:creationId xmlns:a16="http://schemas.microsoft.com/office/drawing/2014/main" id="{B9358CFF-9945-7797-B2CA-6FC7D7C8EE30}"/>
              </a:ext>
            </a:extLst>
          </p:cNvPr>
          <p:cNvSpPr>
            <a:spLocks noGrp="1"/>
          </p:cNvSpPr>
          <p:nvPr>
            <p:ph idx="1"/>
          </p:nvPr>
        </p:nvSpPr>
        <p:spPr/>
        <p:txBody>
          <a:bodyPr/>
          <a:lstStyle/>
          <a:p>
            <a:r>
              <a:rPr kumimoji="1" lang="ja-JP" altLang="en-US" dirty="0"/>
              <a:t>考えられる問題</a:t>
            </a:r>
            <a:endParaRPr kumimoji="1" lang="en-US" altLang="ja-JP" dirty="0"/>
          </a:p>
          <a:p>
            <a:pPr lvl="1"/>
            <a:r>
              <a:rPr kumimoji="1" lang="ja-JP" altLang="en-US" dirty="0"/>
              <a:t>リブラが発行されれば、年中無休で取引できるため、金融危機があった場合に、銀行預金をリブラ化する動きが急激に起き、流動性危機が加速される</a:t>
            </a:r>
            <a:endParaRPr kumimoji="1" lang="en-US" altLang="ja-JP" dirty="0"/>
          </a:p>
          <a:p>
            <a:pPr lvl="1"/>
            <a:r>
              <a:rPr kumimoji="1" lang="ja-JP" altLang="en-US" dirty="0"/>
              <a:t>一国の政策そのものへの信認が低下してしまうと、資本規制によって資金逃避をすることが難しくなる</a:t>
            </a:r>
            <a:endParaRPr kumimoji="1" lang="en-US" altLang="ja-JP" dirty="0"/>
          </a:p>
          <a:p>
            <a:r>
              <a:rPr lang="ja-JP" altLang="en-US" dirty="0"/>
              <a:t>しかし、以上の問題はリブラの責任ではなく、各国当局が政策や金融システムの信認確保に努めるべき</a:t>
            </a:r>
            <a:endParaRPr kumimoji="1" lang="en-US" altLang="ja-JP" dirty="0"/>
          </a:p>
          <a:p>
            <a:endParaRPr kumimoji="1" lang="ja-JP" altLang="en-US" dirty="0"/>
          </a:p>
        </p:txBody>
      </p:sp>
    </p:spTree>
    <p:extLst>
      <p:ext uri="{BB962C8B-B14F-4D97-AF65-F5344CB8AC3E}">
        <p14:creationId xmlns:p14="http://schemas.microsoft.com/office/powerpoint/2010/main" val="2694826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C01879-0AF9-277D-B6DA-CED085C3A9AA}"/>
              </a:ext>
            </a:extLst>
          </p:cNvPr>
          <p:cNvSpPr>
            <a:spLocks noGrp="1"/>
          </p:cNvSpPr>
          <p:nvPr>
            <p:ph type="title"/>
          </p:nvPr>
        </p:nvSpPr>
        <p:spPr/>
        <p:txBody>
          <a:bodyPr/>
          <a:lstStyle/>
          <a:p>
            <a:r>
              <a:rPr kumimoji="1" lang="ja-JP" altLang="en-US" dirty="0"/>
              <a:t>「リブラ」の衝撃④</a:t>
            </a:r>
          </a:p>
        </p:txBody>
      </p:sp>
      <p:sp>
        <p:nvSpPr>
          <p:cNvPr id="3" name="コンテンツ プレースホルダー 2">
            <a:extLst>
              <a:ext uri="{FF2B5EF4-FFF2-40B4-BE49-F238E27FC236}">
                <a16:creationId xmlns:a16="http://schemas.microsoft.com/office/drawing/2014/main" id="{401884C9-F566-CA82-7AC1-52F03288A9FD}"/>
              </a:ext>
            </a:extLst>
          </p:cNvPr>
          <p:cNvSpPr>
            <a:spLocks noGrp="1"/>
          </p:cNvSpPr>
          <p:nvPr>
            <p:ph idx="1"/>
          </p:nvPr>
        </p:nvSpPr>
        <p:spPr/>
        <p:txBody>
          <a:bodyPr>
            <a:normAutofit fontScale="92500" lnSpcReduction="10000"/>
          </a:bodyPr>
          <a:lstStyle/>
          <a:p>
            <a:r>
              <a:rPr kumimoji="1" lang="ja-JP" altLang="en-US" dirty="0"/>
              <a:t>リブラと金融政策</a:t>
            </a:r>
            <a:endParaRPr kumimoji="1" lang="en-US" altLang="ja-JP" dirty="0"/>
          </a:p>
          <a:p>
            <a:pPr lvl="1"/>
            <a:r>
              <a:rPr lang="ja-JP" altLang="en-US" dirty="0"/>
              <a:t>人々が自国通貨の代わりにリブラを使い始めると、その国の金融政策の有効性が低下する</a:t>
            </a:r>
            <a:endParaRPr lang="en-US" altLang="ja-JP" dirty="0"/>
          </a:p>
          <a:p>
            <a:pPr lvl="1"/>
            <a:r>
              <a:rPr kumimoji="1" lang="ja-JP" altLang="en-US" dirty="0"/>
              <a:t>一方、自国通貨への信認が十分な国は、リブラを過度に恐れる必要はない</a:t>
            </a:r>
            <a:r>
              <a:rPr kumimoji="1" lang="en-US" altLang="ja-JP" dirty="0"/>
              <a:t>(</a:t>
            </a:r>
            <a:r>
              <a:rPr kumimoji="1" lang="ja-JP" altLang="en-US" dirty="0"/>
              <a:t>そもそもリブラは信認のある通貨建ての資産で裏付けされている</a:t>
            </a:r>
            <a:r>
              <a:rPr kumimoji="1" lang="en-US" altLang="ja-JP" dirty="0"/>
              <a:t>)</a:t>
            </a:r>
          </a:p>
          <a:p>
            <a:pPr lvl="1"/>
            <a:r>
              <a:rPr lang="ja-JP" altLang="en-US" dirty="0"/>
              <a:t>リブラの信認が、リブラの裏付け資産を構成する通貨の信認よりも高くなることは考えにくい、</a:t>
            </a:r>
            <a:r>
              <a:rPr kumimoji="1" lang="ja-JP" altLang="en-US" dirty="0"/>
              <a:t>リブラ建てでの納税や企業会計の作成はできない</a:t>
            </a:r>
            <a:r>
              <a:rPr kumimoji="1" lang="en-US" altLang="ja-JP" dirty="0"/>
              <a:t>(?)</a:t>
            </a:r>
            <a:r>
              <a:rPr kumimoji="1" lang="ja-JP" altLang="en-US" dirty="0"/>
              <a:t>ことから、高信認通貨までリブラに席巻される可能性は低い</a:t>
            </a:r>
            <a:endParaRPr kumimoji="1" lang="en-US" altLang="ja-JP" dirty="0"/>
          </a:p>
          <a:p>
            <a:pPr lvl="1"/>
            <a:r>
              <a:rPr lang="ja-JP" altLang="en-US" dirty="0"/>
              <a:t>リブラは「金融のデジタル化やボーダーレス化が進むもとで、各国当局は従来にも増して、政策の信認確保に努めなければならない」という当たり前の事実を突きつけるもの</a:t>
            </a:r>
            <a:endParaRPr lang="en-US" altLang="ja-JP" dirty="0"/>
          </a:p>
          <a:p>
            <a:pPr lvl="1"/>
            <a:r>
              <a:rPr kumimoji="1" lang="ja-JP" altLang="en-US" dirty="0"/>
              <a:t>一方で、リブラがリブラ協会という私的団体により運営されるのは懸念材料。</a:t>
            </a:r>
            <a:endParaRPr kumimoji="1" lang="en-US" altLang="ja-JP" dirty="0"/>
          </a:p>
          <a:p>
            <a:pPr lvl="2"/>
            <a:r>
              <a:rPr lang="ja-JP" altLang="en-US" dirty="0"/>
              <a:t>裏付け資産の構成比率を変えたり、そうしたうわさが流れるだけで、為替レートの変動原因になりうる</a:t>
            </a:r>
            <a:endParaRPr kumimoji="1" lang="en-US" altLang="ja-JP" dirty="0"/>
          </a:p>
          <a:p>
            <a:pPr lvl="1"/>
            <a:endParaRPr kumimoji="1" lang="ja-JP" altLang="en-US" dirty="0"/>
          </a:p>
        </p:txBody>
      </p:sp>
    </p:spTree>
    <p:extLst>
      <p:ext uri="{BB962C8B-B14F-4D97-AF65-F5344CB8AC3E}">
        <p14:creationId xmlns:p14="http://schemas.microsoft.com/office/powerpoint/2010/main" val="4019288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DB23F3-DC29-AD82-66DA-2414E4C273EB}"/>
              </a:ext>
            </a:extLst>
          </p:cNvPr>
          <p:cNvSpPr>
            <a:spLocks noGrp="1"/>
          </p:cNvSpPr>
          <p:nvPr>
            <p:ph type="title"/>
          </p:nvPr>
        </p:nvSpPr>
        <p:spPr/>
        <p:txBody>
          <a:bodyPr/>
          <a:lstStyle/>
          <a:p>
            <a:r>
              <a:rPr kumimoji="1" lang="ja-JP" altLang="en-US" dirty="0"/>
              <a:t>「リブラ」のインプリケーション</a:t>
            </a:r>
          </a:p>
        </p:txBody>
      </p:sp>
      <p:sp>
        <p:nvSpPr>
          <p:cNvPr id="3" name="コンテンツ プレースホルダー 2">
            <a:extLst>
              <a:ext uri="{FF2B5EF4-FFF2-40B4-BE49-F238E27FC236}">
                <a16:creationId xmlns:a16="http://schemas.microsoft.com/office/drawing/2014/main" id="{03E53B6E-05FC-F354-798A-ED79E63DDD7F}"/>
              </a:ext>
            </a:extLst>
          </p:cNvPr>
          <p:cNvSpPr>
            <a:spLocks noGrp="1"/>
          </p:cNvSpPr>
          <p:nvPr>
            <p:ph idx="1"/>
          </p:nvPr>
        </p:nvSpPr>
        <p:spPr/>
        <p:txBody>
          <a:bodyPr/>
          <a:lstStyle/>
          <a:p>
            <a:r>
              <a:rPr kumimoji="1" lang="ja-JP" altLang="en-US" dirty="0"/>
              <a:t>リブラは「暗号資産」？「銀行預金」？「投資信託の受託益」？</a:t>
            </a:r>
            <a:endParaRPr kumimoji="1" lang="en-US" altLang="ja-JP" dirty="0"/>
          </a:p>
          <a:p>
            <a:pPr lvl="1"/>
            <a:r>
              <a:rPr lang="ja-JP" altLang="en-US" dirty="0"/>
              <a:t>従来の定義にあてはまらない可能性</a:t>
            </a:r>
            <a:endParaRPr lang="en-US" altLang="ja-JP" dirty="0"/>
          </a:p>
          <a:p>
            <a:r>
              <a:rPr kumimoji="1" lang="ja-JP" altLang="en-US" dirty="0"/>
              <a:t>「デジタル革新技術の恩恵が金融に十分に及んでいない」というリブラの問題提起は的を得ている</a:t>
            </a:r>
            <a:endParaRPr kumimoji="1" lang="en-US" altLang="ja-JP" dirty="0"/>
          </a:p>
          <a:p>
            <a:pPr lvl="1"/>
            <a:r>
              <a:rPr lang="ja-JP" altLang="en-US" dirty="0"/>
              <a:t>反マネロンの規制負荷などを背景に、海外送金から撤退する銀行は増えているが、これは世界中の貧しい人々の金融サービスを向上させる動きとは逆である</a:t>
            </a:r>
            <a:endParaRPr lang="en-US" altLang="ja-JP" dirty="0"/>
          </a:p>
          <a:p>
            <a:endParaRPr kumimoji="1" lang="ja-JP" altLang="en-US" dirty="0"/>
          </a:p>
        </p:txBody>
      </p:sp>
    </p:spTree>
    <p:extLst>
      <p:ext uri="{BB962C8B-B14F-4D97-AF65-F5344CB8AC3E}">
        <p14:creationId xmlns:p14="http://schemas.microsoft.com/office/powerpoint/2010/main" val="4116818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7FF55C-B2B4-7593-0318-7C35BA169968}"/>
              </a:ext>
            </a:extLst>
          </p:cNvPr>
          <p:cNvSpPr>
            <a:spLocks noGrp="1"/>
          </p:cNvSpPr>
          <p:nvPr>
            <p:ph type="title"/>
          </p:nvPr>
        </p:nvSpPr>
        <p:spPr/>
        <p:txBody>
          <a:bodyPr/>
          <a:lstStyle/>
          <a:p>
            <a:r>
              <a:rPr kumimoji="1" lang="ja-JP" altLang="en-US" dirty="0"/>
              <a:t>中央銀行デジタル通貨</a:t>
            </a:r>
            <a:br>
              <a:rPr kumimoji="1" lang="en-US" altLang="ja-JP" dirty="0"/>
            </a:br>
            <a:r>
              <a:rPr kumimoji="1" lang="en-US" altLang="ja-JP" dirty="0"/>
              <a:t>(CBDC, Central Bank Digital Currency)</a:t>
            </a:r>
            <a:endParaRPr kumimoji="1" lang="ja-JP" altLang="en-US" dirty="0"/>
          </a:p>
        </p:txBody>
      </p:sp>
      <p:sp>
        <p:nvSpPr>
          <p:cNvPr id="3" name="コンテンツ プレースホルダー 2">
            <a:extLst>
              <a:ext uri="{FF2B5EF4-FFF2-40B4-BE49-F238E27FC236}">
                <a16:creationId xmlns:a16="http://schemas.microsoft.com/office/drawing/2014/main" id="{169AD22C-CA47-0058-C327-8D25CD6B69BB}"/>
              </a:ext>
            </a:extLst>
          </p:cNvPr>
          <p:cNvSpPr>
            <a:spLocks noGrp="1"/>
          </p:cNvSpPr>
          <p:nvPr>
            <p:ph idx="1"/>
          </p:nvPr>
        </p:nvSpPr>
        <p:spPr/>
        <p:txBody>
          <a:bodyPr/>
          <a:lstStyle/>
          <a:p>
            <a:r>
              <a:rPr kumimoji="1" lang="en-US" altLang="ja-JP" dirty="0"/>
              <a:t>CBDC</a:t>
            </a:r>
            <a:r>
              <a:rPr kumimoji="1" lang="ja-JP" altLang="en-US" dirty="0"/>
              <a:t>の利点</a:t>
            </a:r>
            <a:endParaRPr kumimoji="1" lang="en-US" altLang="ja-JP" dirty="0"/>
          </a:p>
          <a:p>
            <a:pPr lvl="1"/>
            <a:r>
              <a:rPr lang="ja-JP" altLang="en-US" dirty="0"/>
              <a:t>人々に信用リスクのない支払い手段を提供できる</a:t>
            </a:r>
            <a:endParaRPr lang="en-US" altLang="ja-JP" dirty="0"/>
          </a:p>
          <a:p>
            <a:pPr lvl="1"/>
            <a:r>
              <a:rPr kumimoji="1" lang="ja-JP" altLang="en-US" dirty="0"/>
              <a:t>私企業による支払決済市場の寡占化を防ぐ</a:t>
            </a:r>
            <a:endParaRPr kumimoji="1" lang="en-US" altLang="ja-JP" dirty="0"/>
          </a:p>
          <a:p>
            <a:pPr lvl="1"/>
            <a:r>
              <a:rPr lang="ja-JP" altLang="en-US" dirty="0"/>
              <a:t>ブロックチェーンなど新技術の応用より、現金類似の匿名性のあるデジタル通貨が作れるかも</a:t>
            </a:r>
            <a:endParaRPr lang="en-US" altLang="ja-JP" dirty="0"/>
          </a:p>
          <a:p>
            <a:pPr lvl="1"/>
            <a:r>
              <a:rPr kumimoji="1" lang="ja-JP" altLang="en-US" dirty="0"/>
              <a:t>現金は不便だから暗号資産を持っておこう、という動機による暗号資産への投機が抑制できる</a:t>
            </a:r>
            <a:endParaRPr kumimoji="1" lang="en-US" altLang="ja-JP" dirty="0"/>
          </a:p>
          <a:p>
            <a:pPr lvl="1"/>
            <a:r>
              <a:rPr kumimoji="1" lang="ja-JP" altLang="en-US" dirty="0"/>
              <a:t>高額の支払決済を現金から</a:t>
            </a:r>
            <a:r>
              <a:rPr kumimoji="1" lang="en-US" altLang="ja-JP" dirty="0"/>
              <a:t>CBDC</a:t>
            </a:r>
            <a:r>
              <a:rPr kumimoji="1" lang="ja-JP" altLang="en-US" dirty="0"/>
              <a:t>に移すことで、マネロンや脱税の問題を回避できる</a:t>
            </a:r>
            <a:endParaRPr kumimoji="1" lang="en-US" altLang="ja-JP" dirty="0"/>
          </a:p>
          <a:p>
            <a:pPr lvl="1"/>
            <a:endParaRPr kumimoji="1" lang="ja-JP" altLang="en-US" dirty="0"/>
          </a:p>
        </p:txBody>
      </p:sp>
    </p:spTree>
    <p:extLst>
      <p:ext uri="{BB962C8B-B14F-4D97-AF65-F5344CB8AC3E}">
        <p14:creationId xmlns:p14="http://schemas.microsoft.com/office/powerpoint/2010/main" val="1291801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091FC5-6368-9B72-AFBE-51A3BE71213E}"/>
              </a:ext>
            </a:extLst>
          </p:cNvPr>
          <p:cNvSpPr>
            <a:spLocks noGrp="1"/>
          </p:cNvSpPr>
          <p:nvPr>
            <p:ph type="title"/>
          </p:nvPr>
        </p:nvSpPr>
        <p:spPr/>
        <p:txBody>
          <a:bodyPr/>
          <a:lstStyle/>
          <a:p>
            <a:r>
              <a:rPr kumimoji="1" lang="en-US" altLang="ja-JP" dirty="0"/>
              <a:t>CBDC</a:t>
            </a:r>
            <a:r>
              <a:rPr kumimoji="1" lang="ja-JP" altLang="en-US" dirty="0"/>
              <a:t>のインプリケーション</a:t>
            </a:r>
          </a:p>
        </p:txBody>
      </p:sp>
      <p:sp>
        <p:nvSpPr>
          <p:cNvPr id="3" name="コンテンツ プレースホルダー 2">
            <a:extLst>
              <a:ext uri="{FF2B5EF4-FFF2-40B4-BE49-F238E27FC236}">
                <a16:creationId xmlns:a16="http://schemas.microsoft.com/office/drawing/2014/main" id="{6ADF5903-AC67-E90E-32BF-F5E15EF561AC}"/>
              </a:ext>
            </a:extLst>
          </p:cNvPr>
          <p:cNvSpPr>
            <a:spLocks noGrp="1"/>
          </p:cNvSpPr>
          <p:nvPr>
            <p:ph idx="1"/>
          </p:nvPr>
        </p:nvSpPr>
        <p:spPr/>
        <p:txBody>
          <a:bodyPr>
            <a:normAutofit fontScale="70000" lnSpcReduction="20000"/>
          </a:bodyPr>
          <a:lstStyle/>
          <a:p>
            <a:r>
              <a:rPr kumimoji="1" lang="en-US" altLang="ja-JP" dirty="0"/>
              <a:t>CBDC</a:t>
            </a:r>
            <a:r>
              <a:rPr kumimoji="1" lang="ja-JP" altLang="en-US" dirty="0"/>
              <a:t>が預金を代替していけば、銀行が期間変換を行う余地がなくなり、預金保険や「最後の貸し手」機能も不要になる？</a:t>
            </a:r>
            <a:endParaRPr kumimoji="1" lang="en-US" altLang="ja-JP" dirty="0"/>
          </a:p>
          <a:p>
            <a:r>
              <a:rPr lang="en-US" altLang="ja-JP" dirty="0"/>
              <a:t>CBDC</a:t>
            </a:r>
            <a:r>
              <a:rPr lang="ja-JP" altLang="en-US" dirty="0"/>
              <a:t>による預金の代替が進めば、銀行の資金仲介は減少し、中央銀行の</a:t>
            </a:r>
            <a:r>
              <a:rPr lang="en-US" altLang="ja-JP" dirty="0"/>
              <a:t>BS</a:t>
            </a:r>
            <a:r>
              <a:rPr lang="ja-JP" altLang="en-US" dirty="0"/>
              <a:t>は拡大する。中央銀行はファイナンスの優位性がないため、経済の資源配分をゆがめる恐れ</a:t>
            </a:r>
            <a:endParaRPr lang="en-US" altLang="ja-JP" dirty="0"/>
          </a:p>
          <a:p>
            <a:r>
              <a:rPr kumimoji="1" lang="en-US" altLang="ja-JP" dirty="0"/>
              <a:t>CBDC</a:t>
            </a:r>
            <a:r>
              <a:rPr kumimoji="1" lang="ja-JP" altLang="en-US" dirty="0"/>
              <a:t>が預金と引き換えに無制限に発行可能となれば、銀行の信用不安が起こった時に、銀行取付が急激に起こる可能性</a:t>
            </a:r>
            <a:endParaRPr kumimoji="1" lang="en-US" altLang="ja-JP" dirty="0"/>
          </a:p>
          <a:p>
            <a:pPr lvl="1"/>
            <a:r>
              <a:rPr lang="ja-JP" altLang="en-US" dirty="0"/>
              <a:t>今でもネットバンキングで可能なので、</a:t>
            </a:r>
            <a:r>
              <a:rPr lang="en-US" altLang="ja-JP" dirty="0"/>
              <a:t>CBDC</a:t>
            </a:r>
            <a:r>
              <a:rPr lang="ja-JP" altLang="en-US" dirty="0"/>
              <a:t>の問題ではない？</a:t>
            </a:r>
            <a:endParaRPr lang="en-US" altLang="ja-JP" dirty="0"/>
          </a:p>
          <a:p>
            <a:r>
              <a:rPr kumimoji="1" lang="en-US" altLang="ja-JP" dirty="0"/>
              <a:t>CBDC</a:t>
            </a:r>
            <a:r>
              <a:rPr kumimoji="1" lang="ja-JP" altLang="en-US" dirty="0"/>
              <a:t>に付利が行われれば、金融政策の有効性が高まる</a:t>
            </a:r>
            <a:endParaRPr kumimoji="1" lang="en-US" altLang="ja-JP" dirty="0"/>
          </a:p>
          <a:p>
            <a:pPr lvl="1"/>
            <a:r>
              <a:rPr lang="ja-JP" altLang="en-US" dirty="0"/>
              <a:t>デジタル通貨への付利水準が金利の下限として働く、デジタル通貨の名目価値を減らすことでマイナス金利を実現できる</a:t>
            </a:r>
            <a:endParaRPr lang="en-US" altLang="ja-JP" dirty="0"/>
          </a:p>
          <a:p>
            <a:r>
              <a:rPr kumimoji="1" lang="ja-JP" altLang="en-US" dirty="0"/>
              <a:t>逆に、</a:t>
            </a:r>
            <a:r>
              <a:rPr kumimoji="1" lang="en-US" altLang="ja-JP" dirty="0"/>
              <a:t>CBDC</a:t>
            </a:r>
            <a:r>
              <a:rPr kumimoji="1" lang="ja-JP" altLang="en-US" dirty="0"/>
              <a:t>に付利が行われれば、銀行預金を侵食するし、現金を廃止しない限り、</a:t>
            </a:r>
            <a:r>
              <a:rPr kumimoji="1" lang="en-US" altLang="ja-JP" dirty="0"/>
              <a:t>CBDC</a:t>
            </a:r>
            <a:r>
              <a:rPr kumimoji="1" lang="ja-JP" altLang="en-US" dirty="0"/>
              <a:t>から現金への変換が起きる</a:t>
            </a:r>
            <a:endParaRPr kumimoji="1" lang="en-US" altLang="ja-JP" dirty="0"/>
          </a:p>
          <a:p>
            <a:r>
              <a:rPr lang="ja-JP" altLang="en-US" dirty="0"/>
              <a:t>中央銀行が自らの債務の名目価値を一方的に減らすことは、中央銀行の信認低下につながる、経済に混乱をもたらす</a:t>
            </a:r>
            <a:endParaRPr lang="en-US" altLang="ja-JP" dirty="0"/>
          </a:p>
          <a:p>
            <a:r>
              <a:rPr kumimoji="1" lang="ja-JP" altLang="en-US" dirty="0"/>
              <a:t>低所得者のもつデジタル通貨の名目価値は下げさせない、みたいなことがあれば、金融政策と財政政策の境界の混乱をもたらす</a:t>
            </a:r>
          </a:p>
        </p:txBody>
      </p:sp>
    </p:spTree>
    <p:extLst>
      <p:ext uri="{BB962C8B-B14F-4D97-AF65-F5344CB8AC3E}">
        <p14:creationId xmlns:p14="http://schemas.microsoft.com/office/powerpoint/2010/main" val="3741644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A89864-B517-D2C1-840A-6400290E3AB7}"/>
              </a:ext>
            </a:extLst>
          </p:cNvPr>
          <p:cNvSpPr>
            <a:spLocks noGrp="1"/>
          </p:cNvSpPr>
          <p:nvPr>
            <p:ph type="title"/>
          </p:nvPr>
        </p:nvSpPr>
        <p:spPr/>
        <p:txBody>
          <a:bodyPr/>
          <a:lstStyle/>
          <a:p>
            <a:r>
              <a:rPr kumimoji="1" lang="en-US" altLang="ja-JP" dirty="0"/>
              <a:t>Chap.1</a:t>
            </a:r>
            <a:endParaRPr kumimoji="1" lang="ja-JP" altLang="en-US" dirty="0"/>
          </a:p>
        </p:txBody>
      </p:sp>
      <p:sp>
        <p:nvSpPr>
          <p:cNvPr id="3" name="コンテンツ プレースホルダー 2">
            <a:extLst>
              <a:ext uri="{FF2B5EF4-FFF2-40B4-BE49-F238E27FC236}">
                <a16:creationId xmlns:a16="http://schemas.microsoft.com/office/drawing/2014/main" id="{17C3ACD5-062C-093B-8F71-6195C9ADD707}"/>
              </a:ext>
            </a:extLst>
          </p:cNvPr>
          <p:cNvSpPr>
            <a:spLocks noGrp="1"/>
          </p:cNvSpPr>
          <p:nvPr>
            <p:ph idx="1"/>
          </p:nvPr>
        </p:nvSpPr>
        <p:spPr/>
        <p:txBody>
          <a:bodyPr>
            <a:normAutofit/>
          </a:bodyPr>
          <a:lstStyle/>
          <a:p>
            <a:r>
              <a:rPr kumimoji="1" lang="ja-JP" altLang="en-US" dirty="0"/>
              <a:t>金融</a:t>
            </a:r>
            <a:r>
              <a:rPr kumimoji="1" lang="en-US" altLang="ja-JP" dirty="0"/>
              <a:t>1.0</a:t>
            </a:r>
            <a:r>
              <a:rPr kumimoji="1" lang="ja-JP" altLang="en-US" dirty="0"/>
              <a:t>から</a:t>
            </a:r>
            <a:r>
              <a:rPr kumimoji="1" lang="en-US" altLang="ja-JP" dirty="0"/>
              <a:t>5.0</a:t>
            </a:r>
            <a:r>
              <a:rPr kumimoji="1" lang="ja-JP" altLang="en-US" dirty="0"/>
              <a:t>へ</a:t>
            </a:r>
            <a:endParaRPr kumimoji="1" lang="en-US" altLang="ja-JP" dirty="0"/>
          </a:p>
          <a:p>
            <a:pPr lvl="1"/>
            <a:r>
              <a:rPr lang="en-US" altLang="ja-JP" dirty="0"/>
              <a:t>1.0</a:t>
            </a:r>
            <a:r>
              <a:rPr lang="ja-JP" altLang="en-US" dirty="0"/>
              <a:t>・・・マネーの誕生</a:t>
            </a:r>
            <a:endParaRPr lang="en-US" altLang="ja-JP" dirty="0"/>
          </a:p>
          <a:p>
            <a:pPr lvl="1"/>
            <a:r>
              <a:rPr kumimoji="1" lang="en-US" altLang="ja-JP" dirty="0"/>
              <a:t>2.0</a:t>
            </a:r>
            <a:r>
              <a:rPr kumimoji="1" lang="ja-JP" altLang="en-US" dirty="0"/>
              <a:t>・・・金融業・銀行業の成立</a:t>
            </a:r>
            <a:endParaRPr kumimoji="1" lang="en-US" altLang="ja-JP" dirty="0"/>
          </a:p>
          <a:p>
            <a:pPr lvl="1"/>
            <a:r>
              <a:rPr lang="en-US" altLang="ja-JP" dirty="0"/>
              <a:t>3.0</a:t>
            </a:r>
            <a:r>
              <a:rPr lang="ja-JP" altLang="en-US" dirty="0"/>
              <a:t>・・・中央銀行の登場と近代的金融システムの成立</a:t>
            </a:r>
            <a:endParaRPr lang="en-US" altLang="ja-JP" dirty="0"/>
          </a:p>
          <a:p>
            <a:pPr lvl="1"/>
            <a:r>
              <a:rPr kumimoji="1" lang="en-US" altLang="ja-JP" dirty="0"/>
              <a:t>4.0</a:t>
            </a:r>
            <a:r>
              <a:rPr kumimoji="1" lang="ja-JP" altLang="en-US" dirty="0"/>
              <a:t>・・・デジタル技術革新とフィンテック</a:t>
            </a:r>
            <a:endParaRPr kumimoji="1" lang="en-US" altLang="ja-JP" dirty="0"/>
          </a:p>
          <a:p>
            <a:pPr lvl="1"/>
            <a:r>
              <a:rPr lang="en-US" altLang="ja-JP" dirty="0"/>
              <a:t>5.0</a:t>
            </a:r>
            <a:r>
              <a:rPr lang="ja-JP" altLang="en-US" dirty="0"/>
              <a:t>・・・データとマネーの接近、「金融」と「非金融」の融合、金融の民主化、信頼のプラットフォーム</a:t>
            </a:r>
            <a:r>
              <a:rPr lang="en-US" altLang="ja-JP" dirty="0"/>
              <a:t>?</a:t>
            </a:r>
            <a:endParaRPr kumimoji="1" lang="ja-JP" altLang="en-US" dirty="0"/>
          </a:p>
        </p:txBody>
      </p:sp>
    </p:spTree>
    <p:extLst>
      <p:ext uri="{BB962C8B-B14F-4D97-AF65-F5344CB8AC3E}">
        <p14:creationId xmlns:p14="http://schemas.microsoft.com/office/powerpoint/2010/main" val="15761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FA301B-A765-B15C-F45D-07D8437E264B}"/>
              </a:ext>
            </a:extLst>
          </p:cNvPr>
          <p:cNvSpPr>
            <a:spLocks noGrp="1"/>
          </p:cNvSpPr>
          <p:nvPr>
            <p:ph type="title"/>
          </p:nvPr>
        </p:nvSpPr>
        <p:spPr/>
        <p:txBody>
          <a:bodyPr>
            <a:normAutofit/>
          </a:bodyPr>
          <a:lstStyle/>
          <a:p>
            <a:r>
              <a:rPr kumimoji="1" lang="en-US" altLang="ja-JP" sz="3200" dirty="0"/>
              <a:t>CBDC</a:t>
            </a:r>
            <a:r>
              <a:rPr kumimoji="1" lang="ja-JP" altLang="en-US" sz="3200" dirty="0"/>
              <a:t>の支払決済サービスへのインプリケーション</a:t>
            </a:r>
          </a:p>
        </p:txBody>
      </p:sp>
      <p:sp>
        <p:nvSpPr>
          <p:cNvPr id="3" name="コンテンツ プレースホルダー 2">
            <a:extLst>
              <a:ext uri="{FF2B5EF4-FFF2-40B4-BE49-F238E27FC236}">
                <a16:creationId xmlns:a16="http://schemas.microsoft.com/office/drawing/2014/main" id="{29117EF1-E480-84C5-04EF-D34F616A23CB}"/>
              </a:ext>
            </a:extLst>
          </p:cNvPr>
          <p:cNvSpPr>
            <a:spLocks noGrp="1"/>
          </p:cNvSpPr>
          <p:nvPr>
            <p:ph idx="1"/>
          </p:nvPr>
        </p:nvSpPr>
        <p:spPr/>
        <p:txBody>
          <a:bodyPr>
            <a:normAutofit lnSpcReduction="10000"/>
          </a:bodyPr>
          <a:lstStyle/>
          <a:p>
            <a:r>
              <a:rPr kumimoji="1" lang="en-US" altLang="ja-JP" dirty="0"/>
              <a:t>CBDC</a:t>
            </a:r>
            <a:r>
              <a:rPr kumimoji="1" lang="ja-JP" altLang="en-US" dirty="0"/>
              <a:t>の発行は、中央銀行口座の保有を広範な主体に認めさせ、いつでも稼働させるのと似ている</a:t>
            </a:r>
            <a:endParaRPr kumimoji="1" lang="en-US" altLang="ja-JP" dirty="0"/>
          </a:p>
          <a:p>
            <a:r>
              <a:rPr lang="ja-JP" altLang="en-US" dirty="0"/>
              <a:t>中央銀行預金へのアクセスを広げれば、その金利が広範な金利の下限として働く効果も強まりうる</a:t>
            </a:r>
            <a:endParaRPr lang="en-US" altLang="ja-JP" dirty="0"/>
          </a:p>
          <a:p>
            <a:r>
              <a:rPr kumimoji="1" lang="ja-JP" altLang="en-US" dirty="0"/>
              <a:t>一方で、あらゆる支払決済サービスが強いネットワーク外部性を持つことや、中央銀行マネーは信用リスクがないという優位性を持つことを踏まえると、民間の支払決済手段を駆逐する、民間によるデータ活用を阻害するリスクもある</a:t>
            </a:r>
            <a:endParaRPr kumimoji="1" lang="en-US" altLang="ja-JP" dirty="0"/>
          </a:p>
          <a:p>
            <a:pPr lvl="1"/>
            <a:r>
              <a:rPr lang="ja-JP" altLang="en-US" dirty="0"/>
              <a:t>中央銀行の独立性からも論点となりうる。</a:t>
            </a:r>
            <a:r>
              <a:rPr lang="en-US" altLang="ja-JP" dirty="0"/>
              <a:t>CBDC</a:t>
            </a:r>
            <a:r>
              <a:rPr lang="ja-JP" altLang="en-US" dirty="0"/>
              <a:t>を通じて民間のデータを入手できるようになり、警察や税務当局からこれらの提出を求められた場合どう対応するの？</a:t>
            </a:r>
            <a:endParaRPr kumimoji="1" lang="ja-JP" altLang="en-US" dirty="0"/>
          </a:p>
        </p:txBody>
      </p:sp>
    </p:spTree>
    <p:extLst>
      <p:ext uri="{BB962C8B-B14F-4D97-AF65-F5344CB8AC3E}">
        <p14:creationId xmlns:p14="http://schemas.microsoft.com/office/powerpoint/2010/main" val="3443036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A89864-B517-D2C1-840A-6400290E3AB7}"/>
              </a:ext>
            </a:extLst>
          </p:cNvPr>
          <p:cNvSpPr>
            <a:spLocks noGrp="1"/>
          </p:cNvSpPr>
          <p:nvPr>
            <p:ph type="title"/>
          </p:nvPr>
        </p:nvSpPr>
        <p:spPr/>
        <p:txBody>
          <a:bodyPr/>
          <a:lstStyle/>
          <a:p>
            <a:r>
              <a:rPr lang="ja-JP" altLang="en-US" dirty="0"/>
              <a:t>金融</a:t>
            </a:r>
            <a:r>
              <a:rPr lang="en-US" altLang="ja-JP" dirty="0"/>
              <a:t>1.0 </a:t>
            </a:r>
            <a:r>
              <a:rPr lang="ja-JP" altLang="en-US" dirty="0"/>
              <a:t>マネーの誕生</a:t>
            </a:r>
            <a:endParaRPr kumimoji="1" lang="ja-JP" altLang="en-US" dirty="0"/>
          </a:p>
        </p:txBody>
      </p:sp>
      <p:sp>
        <p:nvSpPr>
          <p:cNvPr id="3" name="コンテンツ プレースホルダー 2">
            <a:extLst>
              <a:ext uri="{FF2B5EF4-FFF2-40B4-BE49-F238E27FC236}">
                <a16:creationId xmlns:a16="http://schemas.microsoft.com/office/drawing/2014/main" id="{17C3ACD5-062C-093B-8F71-6195C9ADD707}"/>
              </a:ext>
            </a:extLst>
          </p:cNvPr>
          <p:cNvSpPr>
            <a:spLocks noGrp="1"/>
          </p:cNvSpPr>
          <p:nvPr>
            <p:ph idx="1"/>
          </p:nvPr>
        </p:nvSpPr>
        <p:spPr/>
        <p:txBody>
          <a:bodyPr>
            <a:normAutofit/>
          </a:bodyPr>
          <a:lstStyle/>
          <a:p>
            <a:r>
              <a:rPr lang="ja-JP" altLang="en-US" dirty="0"/>
              <a:t>マネーの役割：「価値尺度」「価値保存」「交換」</a:t>
            </a:r>
            <a:endParaRPr lang="en-US" altLang="ja-JP" dirty="0"/>
          </a:p>
          <a:p>
            <a:r>
              <a:rPr lang="ja-JP" altLang="en-US" dirty="0"/>
              <a:t>マネーにとって重要なことは、それが目に見えるかどうかではなく、人々がそれを情報やデータの保全や処理を託すインフラとして十分信頼できるかどうか</a:t>
            </a:r>
          </a:p>
        </p:txBody>
      </p:sp>
    </p:spTree>
    <p:extLst>
      <p:ext uri="{BB962C8B-B14F-4D97-AF65-F5344CB8AC3E}">
        <p14:creationId xmlns:p14="http://schemas.microsoft.com/office/powerpoint/2010/main" val="1746829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A89864-B517-D2C1-840A-6400290E3AB7}"/>
              </a:ext>
            </a:extLst>
          </p:cNvPr>
          <p:cNvSpPr>
            <a:spLocks noGrp="1"/>
          </p:cNvSpPr>
          <p:nvPr>
            <p:ph type="title"/>
          </p:nvPr>
        </p:nvSpPr>
        <p:spPr/>
        <p:txBody>
          <a:bodyPr/>
          <a:lstStyle/>
          <a:p>
            <a:r>
              <a:rPr lang="ja-JP" altLang="en-US" dirty="0"/>
              <a:t>金融</a:t>
            </a:r>
            <a:r>
              <a:rPr lang="en-US" altLang="ja-JP" dirty="0"/>
              <a:t>2.0 </a:t>
            </a:r>
            <a:r>
              <a:rPr lang="ja-JP" altLang="en-US" dirty="0"/>
              <a:t>金融業・銀行業の成立</a:t>
            </a:r>
            <a:endParaRPr kumimoji="1" lang="ja-JP" altLang="en-US" dirty="0"/>
          </a:p>
        </p:txBody>
      </p:sp>
      <p:sp>
        <p:nvSpPr>
          <p:cNvPr id="3" name="コンテンツ プレースホルダー 2">
            <a:extLst>
              <a:ext uri="{FF2B5EF4-FFF2-40B4-BE49-F238E27FC236}">
                <a16:creationId xmlns:a16="http://schemas.microsoft.com/office/drawing/2014/main" id="{17C3ACD5-062C-093B-8F71-6195C9ADD707}"/>
              </a:ext>
            </a:extLst>
          </p:cNvPr>
          <p:cNvSpPr>
            <a:spLocks noGrp="1"/>
          </p:cNvSpPr>
          <p:nvPr>
            <p:ph idx="1"/>
          </p:nvPr>
        </p:nvSpPr>
        <p:spPr/>
        <p:txBody>
          <a:bodyPr>
            <a:normAutofit/>
          </a:bodyPr>
          <a:lstStyle/>
          <a:p>
            <a:r>
              <a:rPr lang="ja-JP" altLang="en-US" dirty="0"/>
              <a:t>データ：「使っても減らない」「保管に場所を取らない」「たくさん集めるほど限界効用も高まりうる」</a:t>
            </a:r>
            <a:endParaRPr lang="en-US" altLang="ja-JP" dirty="0"/>
          </a:p>
          <a:p>
            <a:r>
              <a:rPr kumimoji="1" lang="ja-JP" altLang="en-US" dirty="0"/>
              <a:t>銀行業の情報・データ処理産業としての発展</a:t>
            </a:r>
            <a:endParaRPr kumimoji="1" lang="en-US" altLang="ja-JP" dirty="0"/>
          </a:p>
          <a:p>
            <a:pPr lvl="1"/>
            <a:r>
              <a:rPr kumimoji="1" lang="ja-JP" altLang="en-US" dirty="0"/>
              <a:t>背景に活版印刷、複式簿記の技術革新</a:t>
            </a:r>
            <a:endParaRPr kumimoji="1" lang="en-US" altLang="ja-JP" dirty="0"/>
          </a:p>
          <a:p>
            <a:r>
              <a:rPr kumimoji="1" lang="ja-JP" altLang="en-US" dirty="0"/>
              <a:t>銀行のビジネスモデル</a:t>
            </a:r>
            <a:endParaRPr kumimoji="1" lang="en-US" altLang="ja-JP" dirty="0"/>
          </a:p>
        </p:txBody>
      </p:sp>
      <p:graphicFrame>
        <p:nvGraphicFramePr>
          <p:cNvPr id="4" name="図表 3">
            <a:extLst>
              <a:ext uri="{FF2B5EF4-FFF2-40B4-BE49-F238E27FC236}">
                <a16:creationId xmlns:a16="http://schemas.microsoft.com/office/drawing/2014/main" id="{939D3D07-CC88-7316-1D04-28B761708C7C}"/>
              </a:ext>
            </a:extLst>
          </p:cNvPr>
          <p:cNvGraphicFramePr/>
          <p:nvPr>
            <p:extLst>
              <p:ext uri="{D42A27DB-BD31-4B8C-83A1-F6EECF244321}">
                <p14:modId xmlns:p14="http://schemas.microsoft.com/office/powerpoint/2010/main" val="2298667756"/>
              </p:ext>
            </p:extLst>
          </p:nvPr>
        </p:nvGraphicFramePr>
        <p:xfrm>
          <a:off x="6604000" y="2629148"/>
          <a:ext cx="5435600" cy="4228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6260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C4E3A7-ED9D-844F-D3A0-FE267549E67C}"/>
              </a:ext>
            </a:extLst>
          </p:cNvPr>
          <p:cNvSpPr>
            <a:spLocks noGrp="1"/>
          </p:cNvSpPr>
          <p:nvPr>
            <p:ph type="title"/>
          </p:nvPr>
        </p:nvSpPr>
        <p:spPr/>
        <p:txBody>
          <a:bodyPr>
            <a:normAutofit/>
          </a:bodyPr>
          <a:lstStyle/>
          <a:p>
            <a:r>
              <a:rPr kumimoji="1" lang="ja-JP" altLang="en-US" sz="3600" dirty="0"/>
              <a:t>金融</a:t>
            </a:r>
            <a:r>
              <a:rPr kumimoji="1" lang="en-US" altLang="ja-JP" sz="3600" dirty="0"/>
              <a:t>3.0 </a:t>
            </a:r>
            <a:r>
              <a:rPr kumimoji="1" lang="ja-JP" altLang="en-US" sz="3600" dirty="0"/>
              <a:t>中央銀行と近代金融システムの成立</a:t>
            </a:r>
          </a:p>
        </p:txBody>
      </p:sp>
      <p:sp>
        <p:nvSpPr>
          <p:cNvPr id="3" name="コンテンツ プレースホルダー 2">
            <a:extLst>
              <a:ext uri="{FF2B5EF4-FFF2-40B4-BE49-F238E27FC236}">
                <a16:creationId xmlns:a16="http://schemas.microsoft.com/office/drawing/2014/main" id="{D1ACF902-9E4B-EA1A-CBE2-D14152F53B3A}"/>
              </a:ext>
            </a:extLst>
          </p:cNvPr>
          <p:cNvSpPr>
            <a:spLocks noGrp="1"/>
          </p:cNvSpPr>
          <p:nvPr>
            <p:ph idx="1"/>
          </p:nvPr>
        </p:nvSpPr>
        <p:spPr/>
        <p:txBody>
          <a:bodyPr>
            <a:normAutofit fontScale="92500" lnSpcReduction="10000"/>
          </a:bodyPr>
          <a:lstStyle/>
          <a:p>
            <a:r>
              <a:rPr kumimoji="1" lang="ja-JP" altLang="en-US" dirty="0"/>
              <a:t>中央銀行は近代後期</a:t>
            </a:r>
            <a:r>
              <a:rPr kumimoji="1" lang="en-US" altLang="ja-JP" dirty="0"/>
              <a:t>(19</a:t>
            </a:r>
            <a:r>
              <a:rPr kumimoji="1" lang="ja-JP" altLang="en-US" dirty="0"/>
              <a:t>世紀以降</a:t>
            </a:r>
            <a:r>
              <a:rPr kumimoji="1" lang="en-US" altLang="ja-JP" dirty="0"/>
              <a:t>)</a:t>
            </a:r>
            <a:r>
              <a:rPr kumimoji="1" lang="ja-JP" altLang="en-US" dirty="0"/>
              <a:t>にほぼ一斉に誕生</a:t>
            </a:r>
            <a:endParaRPr kumimoji="1" lang="en-US" altLang="ja-JP" dirty="0"/>
          </a:p>
          <a:p>
            <a:pPr lvl="1"/>
            <a:r>
              <a:rPr kumimoji="1" lang="ja-JP" altLang="en-US" dirty="0"/>
              <a:t>中央銀行が発行する通貨は、紙や帳簿上の記録など、それ自体では価値をもたない。こうした通貨を発行する中央銀行への信頼を構築するためには、法制・税制が必要であり、近代国民国家の確立を必要とした。</a:t>
            </a:r>
            <a:endParaRPr kumimoji="1" lang="en-US" altLang="ja-JP" dirty="0"/>
          </a:p>
          <a:p>
            <a:r>
              <a:rPr lang="ja-JP" altLang="en-US" dirty="0"/>
              <a:t>中央銀行と「二層構造」の世界的拡大</a:t>
            </a:r>
            <a:endParaRPr lang="en-US" altLang="ja-JP" dirty="0"/>
          </a:p>
          <a:p>
            <a:pPr lvl="1"/>
            <a:r>
              <a:rPr kumimoji="1" lang="ja-JP" altLang="en-US" dirty="0"/>
              <a:t>国内で使われる通貨の統一</a:t>
            </a:r>
            <a:endParaRPr kumimoji="1" lang="en-US" altLang="ja-JP" dirty="0"/>
          </a:p>
          <a:p>
            <a:pPr lvl="1"/>
            <a:r>
              <a:rPr lang="ja-JP" altLang="en-US" dirty="0"/>
              <a:t>民間主導による支払決済のイノベーション</a:t>
            </a:r>
            <a:endParaRPr lang="en-US" altLang="ja-JP" dirty="0"/>
          </a:p>
          <a:p>
            <a:pPr lvl="2"/>
            <a:r>
              <a:rPr lang="en-US" altLang="ja-JP" dirty="0"/>
              <a:t>ATM</a:t>
            </a:r>
            <a:r>
              <a:rPr lang="ja-JP" altLang="en-US" dirty="0"/>
              <a:t>、クレジットカード、デビッドカード</a:t>
            </a:r>
            <a:endParaRPr lang="en-US" altLang="ja-JP" dirty="0"/>
          </a:p>
          <a:p>
            <a:pPr lvl="1"/>
            <a:r>
              <a:rPr kumimoji="1" lang="ja-JP" altLang="en-US" dirty="0"/>
              <a:t>民間の競争による、経済における効率的なリスク配分</a:t>
            </a:r>
            <a:endParaRPr kumimoji="1" lang="en-US" altLang="ja-JP" dirty="0"/>
          </a:p>
          <a:p>
            <a:r>
              <a:rPr kumimoji="1" lang="ja-JP" altLang="en-US" dirty="0"/>
              <a:t>「将来、国家を超えるマネーが登場するかどうか」、は「将来、国家に代わる信頼構築の仕組みが登場するのかどうか」と表裏一体</a:t>
            </a:r>
            <a:endParaRPr kumimoji="1" lang="en-US" altLang="ja-JP" dirty="0"/>
          </a:p>
          <a:p>
            <a:pPr lvl="1"/>
            <a:r>
              <a:rPr lang="ja-JP" altLang="en-US" dirty="0"/>
              <a:t>仮想通貨やリブラなど</a:t>
            </a:r>
            <a:endParaRPr kumimoji="1" lang="ja-JP" altLang="en-US" dirty="0"/>
          </a:p>
        </p:txBody>
      </p:sp>
    </p:spTree>
    <p:extLst>
      <p:ext uri="{BB962C8B-B14F-4D97-AF65-F5344CB8AC3E}">
        <p14:creationId xmlns:p14="http://schemas.microsoft.com/office/powerpoint/2010/main" val="2746957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B505E9-DFAB-01AE-757C-2A1CB8412AD4}"/>
              </a:ext>
            </a:extLst>
          </p:cNvPr>
          <p:cNvSpPr>
            <a:spLocks noGrp="1"/>
          </p:cNvSpPr>
          <p:nvPr>
            <p:ph type="title"/>
          </p:nvPr>
        </p:nvSpPr>
        <p:spPr/>
        <p:txBody>
          <a:bodyPr>
            <a:normAutofit/>
          </a:bodyPr>
          <a:lstStyle/>
          <a:p>
            <a:r>
              <a:rPr kumimoji="1" lang="ja-JP" altLang="en-US" sz="4000" dirty="0"/>
              <a:t>金融</a:t>
            </a:r>
            <a:r>
              <a:rPr kumimoji="1" lang="en-US" altLang="ja-JP" sz="4000" dirty="0"/>
              <a:t>4.0 </a:t>
            </a:r>
            <a:r>
              <a:rPr kumimoji="1" lang="ja-JP" altLang="en-US" sz="4000" dirty="0"/>
              <a:t>デジタル技術革新とフィンテック</a:t>
            </a:r>
          </a:p>
        </p:txBody>
      </p:sp>
      <p:sp>
        <p:nvSpPr>
          <p:cNvPr id="3" name="コンテンツ プレースホルダー 2">
            <a:extLst>
              <a:ext uri="{FF2B5EF4-FFF2-40B4-BE49-F238E27FC236}">
                <a16:creationId xmlns:a16="http://schemas.microsoft.com/office/drawing/2014/main" id="{C3E9C850-1E76-5FC8-9691-56C7C30E77C7}"/>
              </a:ext>
            </a:extLst>
          </p:cNvPr>
          <p:cNvSpPr>
            <a:spLocks noGrp="1"/>
          </p:cNvSpPr>
          <p:nvPr>
            <p:ph idx="1"/>
          </p:nvPr>
        </p:nvSpPr>
        <p:spPr/>
        <p:txBody>
          <a:bodyPr/>
          <a:lstStyle/>
          <a:p>
            <a:r>
              <a:rPr kumimoji="1" lang="ja-JP" altLang="en-US" dirty="0"/>
              <a:t>背景</a:t>
            </a:r>
            <a:endParaRPr kumimoji="1" lang="en-US" altLang="ja-JP" dirty="0"/>
          </a:p>
          <a:p>
            <a:pPr lvl="1"/>
            <a:r>
              <a:rPr lang="ja-JP" altLang="en-US" dirty="0"/>
              <a:t>スマートフォン</a:t>
            </a:r>
            <a:endParaRPr lang="en-US" altLang="ja-JP" dirty="0"/>
          </a:p>
          <a:p>
            <a:pPr lvl="1"/>
            <a:r>
              <a:rPr kumimoji="1" lang="ja-JP" altLang="en-US" dirty="0"/>
              <a:t>暗号資産の基盤技術であるブロックチェーン・分散型台帳技術</a:t>
            </a:r>
            <a:endParaRPr kumimoji="1" lang="en-US" altLang="ja-JP" dirty="0"/>
          </a:p>
          <a:p>
            <a:pPr lvl="1"/>
            <a:r>
              <a:rPr lang="ja-JP" altLang="en-US" dirty="0"/>
              <a:t>ディープラーニング</a:t>
            </a:r>
            <a:endParaRPr lang="en-US" altLang="ja-JP" dirty="0"/>
          </a:p>
          <a:p>
            <a:pPr lvl="1"/>
            <a:r>
              <a:rPr kumimoji="1" lang="ja-JP" altLang="en-US" dirty="0"/>
              <a:t>グローバル金融危機と規制強化</a:t>
            </a:r>
            <a:endParaRPr kumimoji="1" lang="en-US" altLang="ja-JP" dirty="0"/>
          </a:p>
          <a:p>
            <a:pPr lvl="2"/>
            <a:r>
              <a:rPr lang="ja-JP" altLang="en-US" dirty="0"/>
              <a:t>既存の金融機関への反発と、新規参入者を歓迎するムード</a:t>
            </a:r>
            <a:endParaRPr kumimoji="1" lang="ja-JP" altLang="en-US" dirty="0"/>
          </a:p>
        </p:txBody>
      </p:sp>
    </p:spTree>
    <p:extLst>
      <p:ext uri="{BB962C8B-B14F-4D97-AF65-F5344CB8AC3E}">
        <p14:creationId xmlns:p14="http://schemas.microsoft.com/office/powerpoint/2010/main" val="2906653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69FFF5-94A8-C084-F723-5B7CF58DF856}"/>
              </a:ext>
            </a:extLst>
          </p:cNvPr>
          <p:cNvSpPr>
            <a:spLocks noGrp="1"/>
          </p:cNvSpPr>
          <p:nvPr>
            <p:ph type="title"/>
          </p:nvPr>
        </p:nvSpPr>
        <p:spPr/>
        <p:txBody>
          <a:bodyPr>
            <a:normAutofit/>
          </a:bodyPr>
          <a:lstStyle/>
          <a:p>
            <a:r>
              <a:rPr kumimoji="1" lang="ja-JP" altLang="en-US" sz="4000" dirty="0"/>
              <a:t>金融</a:t>
            </a:r>
            <a:r>
              <a:rPr kumimoji="1" lang="en-US" altLang="ja-JP" sz="4000" dirty="0"/>
              <a:t>4.0 </a:t>
            </a:r>
            <a:r>
              <a:rPr kumimoji="1" lang="ja-JP" altLang="en-US" sz="4000" dirty="0"/>
              <a:t>デジタル技術革新とフィンテック</a:t>
            </a:r>
          </a:p>
        </p:txBody>
      </p:sp>
      <p:sp>
        <p:nvSpPr>
          <p:cNvPr id="3" name="コンテンツ プレースホルダー 2">
            <a:extLst>
              <a:ext uri="{FF2B5EF4-FFF2-40B4-BE49-F238E27FC236}">
                <a16:creationId xmlns:a16="http://schemas.microsoft.com/office/drawing/2014/main" id="{F96D0E93-1B07-DC39-1EE2-7645213EC195}"/>
              </a:ext>
            </a:extLst>
          </p:cNvPr>
          <p:cNvSpPr>
            <a:spLocks noGrp="1"/>
          </p:cNvSpPr>
          <p:nvPr>
            <p:ph idx="1"/>
          </p:nvPr>
        </p:nvSpPr>
        <p:spPr/>
        <p:txBody>
          <a:bodyPr>
            <a:normAutofit fontScale="92500" lnSpcReduction="10000"/>
          </a:bodyPr>
          <a:lstStyle/>
          <a:p>
            <a:r>
              <a:rPr kumimoji="1" lang="ja-JP" altLang="en-US" dirty="0"/>
              <a:t>デジタル技術による金融包摂の推進</a:t>
            </a:r>
            <a:endParaRPr kumimoji="1" lang="en-US" altLang="ja-JP" dirty="0"/>
          </a:p>
          <a:p>
            <a:pPr lvl="1"/>
            <a:r>
              <a:rPr lang="ja-JP" altLang="en-US" dirty="0"/>
              <a:t>かつては、金融包摂を進める手段は「いかに遠隔地に銀行の支店や</a:t>
            </a:r>
            <a:r>
              <a:rPr lang="en-US" altLang="ja-JP" dirty="0"/>
              <a:t>ATM</a:t>
            </a:r>
            <a:r>
              <a:rPr lang="ja-JP" altLang="en-US" dirty="0"/>
              <a:t>を設置するか」だったが、今では、スマホがあれば金融サービスにアクセス可能</a:t>
            </a:r>
            <a:endParaRPr lang="en-US" altLang="ja-JP" dirty="0"/>
          </a:p>
          <a:p>
            <a:pPr lvl="2"/>
            <a:r>
              <a:rPr kumimoji="1" lang="ja-JP" altLang="en-US" dirty="0"/>
              <a:t>ケニア、</a:t>
            </a:r>
            <a:r>
              <a:rPr kumimoji="1" lang="en-US" altLang="ja-JP" dirty="0"/>
              <a:t>M-</a:t>
            </a:r>
            <a:r>
              <a:rPr kumimoji="1" lang="en-US" altLang="ja-JP" dirty="0" err="1"/>
              <a:t>Pesa</a:t>
            </a:r>
            <a:endParaRPr kumimoji="1" lang="en-US" altLang="ja-JP" dirty="0"/>
          </a:p>
          <a:p>
            <a:r>
              <a:rPr lang="ja-JP" altLang="en-US" dirty="0"/>
              <a:t>金融のパーソナル化</a:t>
            </a:r>
            <a:endParaRPr lang="en-US" altLang="ja-JP" dirty="0"/>
          </a:p>
          <a:p>
            <a:pPr lvl="1"/>
            <a:r>
              <a:rPr kumimoji="1" lang="ja-JP" altLang="en-US" dirty="0"/>
              <a:t>スマホはもともと一人一台のデバイス、顧客は自分仕様にカスタマイズされることを求める</a:t>
            </a:r>
            <a:endParaRPr kumimoji="1" lang="en-US" altLang="ja-JP" dirty="0"/>
          </a:p>
          <a:p>
            <a:pPr lvl="2"/>
            <a:r>
              <a:rPr lang="ja-JP" altLang="en-US" dirty="0"/>
              <a:t>クレジットカードの融資の金利も個人個人で変えてほしい、、、</a:t>
            </a:r>
            <a:endParaRPr kumimoji="1" lang="en-US" altLang="ja-JP" dirty="0"/>
          </a:p>
          <a:p>
            <a:pPr lvl="2"/>
            <a:r>
              <a:rPr lang="en-US" altLang="ja-JP" dirty="0"/>
              <a:t>PC</a:t>
            </a:r>
            <a:r>
              <a:rPr lang="ja-JP" altLang="en-US" dirty="0"/>
              <a:t>は一家に一台の性格が強かった</a:t>
            </a:r>
            <a:endParaRPr lang="en-US" altLang="ja-JP" dirty="0"/>
          </a:p>
          <a:p>
            <a:r>
              <a:rPr lang="ja-JP" altLang="en-US" dirty="0"/>
              <a:t>金融のバーチャル化</a:t>
            </a:r>
            <a:endParaRPr lang="en-US" altLang="ja-JP" dirty="0"/>
          </a:p>
          <a:p>
            <a:pPr lvl="1"/>
            <a:r>
              <a:rPr lang="ja-JP" altLang="en-US" dirty="0"/>
              <a:t>店舗網や</a:t>
            </a:r>
            <a:r>
              <a:rPr lang="en-US" altLang="ja-JP" dirty="0"/>
              <a:t>ATM</a:t>
            </a:r>
            <a:r>
              <a:rPr lang="ja-JP" altLang="en-US" dirty="0"/>
              <a:t>ネットワークなどの固定的インフラは必要なし</a:t>
            </a:r>
            <a:endParaRPr lang="en-US" altLang="ja-JP" dirty="0"/>
          </a:p>
          <a:p>
            <a:pPr lvl="2"/>
            <a:r>
              <a:rPr lang="ja-JP" altLang="en-US" dirty="0"/>
              <a:t>充実した固定的インフラを武器としてきた日本の金融機関にとってはチャレンジング</a:t>
            </a:r>
            <a:endParaRPr lang="en-US" altLang="ja-JP" dirty="0"/>
          </a:p>
          <a:p>
            <a:pPr lvl="1"/>
            <a:endParaRPr kumimoji="1" lang="ja-JP" altLang="en-US" dirty="0"/>
          </a:p>
        </p:txBody>
      </p:sp>
    </p:spTree>
    <p:extLst>
      <p:ext uri="{BB962C8B-B14F-4D97-AF65-F5344CB8AC3E}">
        <p14:creationId xmlns:p14="http://schemas.microsoft.com/office/powerpoint/2010/main" val="3174866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69FFF5-94A8-C084-F723-5B7CF58DF856}"/>
              </a:ext>
            </a:extLst>
          </p:cNvPr>
          <p:cNvSpPr>
            <a:spLocks noGrp="1"/>
          </p:cNvSpPr>
          <p:nvPr>
            <p:ph type="title"/>
          </p:nvPr>
        </p:nvSpPr>
        <p:spPr/>
        <p:txBody>
          <a:bodyPr>
            <a:normAutofit/>
          </a:bodyPr>
          <a:lstStyle/>
          <a:p>
            <a:r>
              <a:rPr kumimoji="1" lang="ja-JP" altLang="en-US" sz="4000" dirty="0"/>
              <a:t>金融</a:t>
            </a:r>
            <a:r>
              <a:rPr kumimoji="1" lang="en-US" altLang="ja-JP" sz="4000" dirty="0"/>
              <a:t>4.0 </a:t>
            </a:r>
            <a:r>
              <a:rPr kumimoji="1" lang="ja-JP" altLang="en-US" sz="4000" dirty="0"/>
              <a:t>デジタル技術革新とフィンテック</a:t>
            </a:r>
          </a:p>
        </p:txBody>
      </p:sp>
      <p:sp>
        <p:nvSpPr>
          <p:cNvPr id="3" name="コンテンツ プレースホルダー 2">
            <a:extLst>
              <a:ext uri="{FF2B5EF4-FFF2-40B4-BE49-F238E27FC236}">
                <a16:creationId xmlns:a16="http://schemas.microsoft.com/office/drawing/2014/main" id="{F96D0E93-1B07-DC39-1EE2-7645213EC195}"/>
              </a:ext>
            </a:extLst>
          </p:cNvPr>
          <p:cNvSpPr>
            <a:spLocks noGrp="1"/>
          </p:cNvSpPr>
          <p:nvPr>
            <p:ph idx="1"/>
          </p:nvPr>
        </p:nvSpPr>
        <p:spPr/>
        <p:txBody>
          <a:bodyPr>
            <a:normAutofit fontScale="92500" lnSpcReduction="20000"/>
          </a:bodyPr>
          <a:lstStyle/>
          <a:p>
            <a:r>
              <a:rPr kumimoji="1" lang="ja-JP" altLang="en-US" dirty="0"/>
              <a:t>グローバルなデータ革命</a:t>
            </a:r>
            <a:endParaRPr kumimoji="1" lang="en-US" altLang="ja-JP" dirty="0"/>
          </a:p>
          <a:p>
            <a:pPr lvl="1"/>
            <a:r>
              <a:rPr lang="ja-JP" altLang="en-US" dirty="0"/>
              <a:t>今や経済全体にデータ活用による変革が起きており、フィンテックはその一部に過ぎない</a:t>
            </a:r>
            <a:endParaRPr lang="en-US" altLang="ja-JP" dirty="0"/>
          </a:p>
          <a:p>
            <a:r>
              <a:rPr kumimoji="1" lang="ja-JP" altLang="en-US" dirty="0"/>
              <a:t>データ集積・活用における金融業の優位性低下</a:t>
            </a:r>
            <a:endParaRPr kumimoji="1" lang="en-US" altLang="ja-JP" dirty="0"/>
          </a:p>
          <a:p>
            <a:pPr lvl="1"/>
            <a:r>
              <a:rPr kumimoji="1" lang="en-US" altLang="ja-JP" dirty="0"/>
              <a:t>GAFA, BAT</a:t>
            </a:r>
            <a:r>
              <a:rPr kumimoji="1" lang="ja-JP" altLang="en-US" dirty="0"/>
              <a:t>の台頭</a:t>
            </a:r>
            <a:endParaRPr kumimoji="1" lang="en-US" altLang="ja-JP" dirty="0"/>
          </a:p>
          <a:p>
            <a:r>
              <a:rPr lang="ja-JP" altLang="en-US" dirty="0"/>
              <a:t>金融サービスの分解と再構築</a:t>
            </a:r>
            <a:endParaRPr lang="en-US" altLang="ja-JP" dirty="0"/>
          </a:p>
          <a:p>
            <a:pPr lvl="1"/>
            <a:r>
              <a:rPr lang="ja-JP" altLang="en-US" dirty="0"/>
              <a:t>預金口座やバランスシートを使わなくても、既存の金融サービスを分解し、時には金融以外のサービスと組み合わせることによって、多様なサービスを提供できる</a:t>
            </a:r>
            <a:endParaRPr lang="en-US" altLang="ja-JP" dirty="0"/>
          </a:p>
          <a:p>
            <a:r>
              <a:rPr kumimoji="1" lang="ja-JP" altLang="en-US" dirty="0"/>
              <a:t>金融サービスの担い手の多様化</a:t>
            </a:r>
            <a:endParaRPr lang="en-US" altLang="ja-JP" dirty="0"/>
          </a:p>
          <a:p>
            <a:pPr lvl="1"/>
            <a:r>
              <a:rPr kumimoji="1" lang="ja-JP" altLang="en-US" dirty="0"/>
              <a:t>ほとんどのサービスをオンライン・デジタルベースで提供するバーチャル銀行やチャレンジャーバンク</a:t>
            </a:r>
            <a:endParaRPr kumimoji="1" lang="en-US" altLang="ja-JP" dirty="0"/>
          </a:p>
          <a:p>
            <a:pPr lvl="1"/>
            <a:r>
              <a:rPr lang="ja-JP" altLang="en-US" dirty="0"/>
              <a:t>自らは銀行免許を持たずに、既存の銀行との提携を通じて銀行類似のサービスを提供する「ネオバンク」</a:t>
            </a:r>
            <a:endParaRPr kumimoji="1" lang="ja-JP" altLang="en-US" dirty="0"/>
          </a:p>
        </p:txBody>
      </p:sp>
    </p:spTree>
    <p:extLst>
      <p:ext uri="{BB962C8B-B14F-4D97-AF65-F5344CB8AC3E}">
        <p14:creationId xmlns:p14="http://schemas.microsoft.com/office/powerpoint/2010/main" val="1099331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889496-91BD-2836-99F4-9CB7D00FB587}"/>
              </a:ext>
            </a:extLst>
          </p:cNvPr>
          <p:cNvSpPr>
            <a:spLocks noGrp="1"/>
          </p:cNvSpPr>
          <p:nvPr>
            <p:ph type="title"/>
          </p:nvPr>
        </p:nvSpPr>
        <p:spPr/>
        <p:txBody>
          <a:bodyPr/>
          <a:lstStyle/>
          <a:p>
            <a:r>
              <a:rPr kumimoji="1" lang="en-US" altLang="ja-JP" dirty="0"/>
              <a:t>Chap3 </a:t>
            </a:r>
            <a:r>
              <a:rPr kumimoji="1" lang="ja-JP" altLang="en-US" dirty="0"/>
              <a:t>キャッシュレス化とマネーの将来</a:t>
            </a:r>
          </a:p>
        </p:txBody>
      </p:sp>
      <p:sp>
        <p:nvSpPr>
          <p:cNvPr id="3" name="コンテンツ プレースホルダー 2">
            <a:extLst>
              <a:ext uri="{FF2B5EF4-FFF2-40B4-BE49-F238E27FC236}">
                <a16:creationId xmlns:a16="http://schemas.microsoft.com/office/drawing/2014/main" id="{6A90A701-9812-5C2F-1921-1E9E000796E1}"/>
              </a:ext>
            </a:extLst>
          </p:cNvPr>
          <p:cNvSpPr>
            <a:spLocks noGrp="1"/>
          </p:cNvSpPr>
          <p:nvPr>
            <p:ph idx="1"/>
          </p:nvPr>
        </p:nvSpPr>
        <p:spPr/>
        <p:txBody>
          <a:bodyPr/>
          <a:lstStyle/>
          <a:p>
            <a:r>
              <a:rPr kumimoji="1" lang="ja-JP" altLang="en-US" dirty="0"/>
              <a:t>キャッシュレス化の背景</a:t>
            </a:r>
            <a:endParaRPr kumimoji="1" lang="en-US" altLang="ja-JP" dirty="0"/>
          </a:p>
          <a:p>
            <a:pPr lvl="1"/>
            <a:r>
              <a:rPr lang="ja-JP" altLang="en-US" dirty="0"/>
              <a:t>スマホの急速な普及</a:t>
            </a:r>
            <a:endParaRPr lang="en-US" altLang="ja-JP" dirty="0"/>
          </a:p>
          <a:p>
            <a:pPr lvl="1"/>
            <a:r>
              <a:rPr kumimoji="1" lang="ja-JP" altLang="en-US" dirty="0"/>
              <a:t>現金のコストに対する意識の高まり</a:t>
            </a:r>
            <a:endParaRPr kumimoji="1" lang="en-US" altLang="ja-JP" dirty="0"/>
          </a:p>
          <a:p>
            <a:pPr lvl="2"/>
            <a:r>
              <a:rPr lang="ja-JP" altLang="en-US" dirty="0"/>
              <a:t>保管・輸送・警備・</a:t>
            </a:r>
            <a:r>
              <a:rPr lang="en-US" altLang="ja-JP" dirty="0"/>
              <a:t>ATM</a:t>
            </a:r>
            <a:r>
              <a:rPr lang="ja-JP" altLang="en-US" dirty="0"/>
              <a:t>管理費</a:t>
            </a:r>
            <a:r>
              <a:rPr lang="en-US" altLang="ja-JP" dirty="0" err="1"/>
              <a:t>etc</a:t>
            </a:r>
            <a:endParaRPr kumimoji="1" lang="en-US" altLang="ja-JP" dirty="0"/>
          </a:p>
          <a:p>
            <a:pPr lvl="1"/>
            <a:r>
              <a:rPr lang="ja-JP" altLang="en-US" dirty="0"/>
              <a:t>データ活用のニーズ</a:t>
            </a:r>
            <a:endParaRPr lang="en-US" altLang="ja-JP" dirty="0"/>
          </a:p>
          <a:p>
            <a:pPr lvl="2"/>
            <a:r>
              <a:rPr lang="ja-JP" altLang="en-US" dirty="0"/>
              <a:t>逆に現金は「価値」以外の情報を持たない</a:t>
            </a:r>
            <a:r>
              <a:rPr lang="en-US" altLang="ja-JP" dirty="0"/>
              <a:t>(</a:t>
            </a:r>
            <a:r>
              <a:rPr lang="ja-JP" altLang="en-US" dirty="0"/>
              <a:t>匿名性</a:t>
            </a:r>
            <a:r>
              <a:rPr lang="en-US" altLang="ja-JP" dirty="0"/>
              <a:t>)</a:t>
            </a:r>
          </a:p>
          <a:p>
            <a:pPr lvl="1"/>
            <a:r>
              <a:rPr kumimoji="1" lang="ja-JP" altLang="en-US" dirty="0"/>
              <a:t>反マネーロンダリングの監視強化</a:t>
            </a:r>
            <a:endParaRPr kumimoji="1" lang="en-US" altLang="ja-JP" dirty="0"/>
          </a:p>
          <a:p>
            <a:pPr lvl="2"/>
            <a:r>
              <a:rPr lang="ja-JP" altLang="en-US" dirty="0"/>
              <a:t>現金の匿名性はプライバシー保護などに寄与するが、マネロンや</a:t>
            </a:r>
            <a:r>
              <a:rPr lang="en-US" altLang="ja-JP" dirty="0"/>
              <a:t>KYC(Know Your Customer)</a:t>
            </a:r>
            <a:r>
              <a:rPr lang="ja-JP" altLang="en-US" dirty="0"/>
              <a:t>上の問題を本質的に抱える</a:t>
            </a:r>
            <a:endParaRPr lang="en-US" altLang="ja-JP" dirty="0"/>
          </a:p>
          <a:p>
            <a:endParaRPr kumimoji="1" lang="ja-JP" altLang="en-US" dirty="0"/>
          </a:p>
        </p:txBody>
      </p:sp>
    </p:spTree>
    <p:extLst>
      <p:ext uri="{BB962C8B-B14F-4D97-AF65-F5344CB8AC3E}">
        <p14:creationId xmlns:p14="http://schemas.microsoft.com/office/powerpoint/2010/main" val="5922292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2588</Words>
  <Application>Microsoft Office PowerPoint</Application>
  <PresentationFormat>ワイド画面</PresentationFormat>
  <Paragraphs>165</Paragraphs>
  <Slides>20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20</vt:i4>
      </vt:variant>
    </vt:vector>
  </HeadingPairs>
  <TitlesOfParts>
    <vt:vector size="24" baseType="lpstr">
      <vt:lpstr>游ゴシック</vt:lpstr>
      <vt:lpstr>游ゴシック Light</vt:lpstr>
      <vt:lpstr>Arial</vt:lpstr>
      <vt:lpstr>Office テーマ</vt:lpstr>
      <vt:lpstr>金融の未来 ポスト・フィンテックと「金融5.0」 山岡　浩巳</vt:lpstr>
      <vt:lpstr>Chap.1</vt:lpstr>
      <vt:lpstr>金融1.0 マネーの誕生</vt:lpstr>
      <vt:lpstr>金融2.0 金融業・銀行業の成立</vt:lpstr>
      <vt:lpstr>金融3.0 中央銀行と近代金融システムの成立</vt:lpstr>
      <vt:lpstr>金融4.0 デジタル技術革新とフィンテック</vt:lpstr>
      <vt:lpstr>金融4.0 デジタル技術革新とフィンテック</vt:lpstr>
      <vt:lpstr>金融4.0 デジタル技術革新とフィンテック</vt:lpstr>
      <vt:lpstr>Chap3 キャッシュレス化とマネーの将来</vt:lpstr>
      <vt:lpstr>支払い決済サービスの供給構造の変化</vt:lpstr>
      <vt:lpstr>日本のキャッシュレスの現状</vt:lpstr>
      <vt:lpstr>マネーの変貌</vt:lpstr>
      <vt:lpstr>「リブラ」の衝撃①</vt:lpstr>
      <vt:lpstr>「リブラ」の衝撃②</vt:lpstr>
      <vt:lpstr>「リブラ」の衝撃③</vt:lpstr>
      <vt:lpstr>「リブラ」の衝撃④</vt:lpstr>
      <vt:lpstr>「リブラ」のインプリケーション</vt:lpstr>
      <vt:lpstr>中央銀行デジタル通貨 (CBDC, Central Bank Digital Currency)</vt:lpstr>
      <vt:lpstr>CBDCのインプリケーション</vt:lpstr>
      <vt:lpstr>CBDCの支払決済サービスへのインプリケーション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金融の未来 ポスト・フィンテックと「金融5.0」 山岡　浩巳</dc:title>
  <dc:creator>小松原 航</dc:creator>
  <cp:lastModifiedBy>小松原 航</cp:lastModifiedBy>
  <cp:revision>21</cp:revision>
  <dcterms:created xsi:type="dcterms:W3CDTF">2022-08-01T07:43:40Z</dcterms:created>
  <dcterms:modified xsi:type="dcterms:W3CDTF">2022-08-01T11:23:10Z</dcterms:modified>
</cp:coreProperties>
</file>