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B3DC3-677C-48F2-CB00-7C70F44F9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9748A7-A42B-846F-BE4B-DCB10618E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E52501-17BA-6F95-5390-2E930B64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F861E-E242-030A-82A9-438F3CCA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A59EF-3C06-C0B5-5110-F1581733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94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C2070-E24A-4375-DAE8-E3F8F0D6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F53782-A447-1548-6AA6-313AFD3E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FB40A-D89A-27D2-1F56-FFB79F5E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8D453-5048-257F-F702-7A05AE8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C0A85-7474-553B-0DFC-1BF326E8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3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F29785-7866-41F5-6AB2-3748EBE51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F0D73-CAB3-9AD8-0D90-411C7FA2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6172C-B232-4EC0-62C7-3685C679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340010-1369-4C1F-9FAF-F196CFC4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07CAB8-BB85-ECBF-D5CA-BEFC4E69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9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071D9-6419-049E-2905-499F3A91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DC62A-FA12-711F-C0E5-905AF6D7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F5BA14-B832-AE8D-2DED-C4911D56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EFE45-1AF1-D576-CD6F-5C232E5D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9EC21-F4A8-5DE8-EBA4-1D74E8D2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74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03048-B51D-4367-6C74-0244B207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73B823-81A7-5808-4A83-51711E48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6BB378-FB9A-953E-D170-F26DC10D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C4C23-749D-62A8-EAAC-FEFE4DD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349BEF-F096-20DF-4DBB-3CAD8BE7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7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B10DF-D81A-C432-4E39-7792017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DAC25-B4AE-D52C-D062-4E1143AF1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B9E30F-814B-512B-EF00-B4B1400E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77E049-0A93-360E-B8DF-CB5FFBD1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78E905-EB58-6BD3-0F0D-32DBA3A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36CE8B-5948-3B46-54FA-13F980FA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46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83AB3-11C5-4B2F-8E43-D7E99A8D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A5AF6-F78E-DD4B-EDD2-BD373988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C1D72-D3A9-1E67-B7EF-E66C3B72D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6E6A-49E5-7D9D-DD3C-B19EC9B59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E7AA97-6620-4233-C69C-4BA782878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0D3151-29C5-935D-636C-BAB66FB1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C7041-D912-5FC4-2914-25D3DFEE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6D7A77-6348-B7A1-2057-EAA8895F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6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988BB-0ABE-ED06-4300-0B10DF05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4DCC3F-EB55-F015-172A-823A3609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60CD50-1B4B-AF93-7BD4-45A3FE1B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34C277-1ABB-09E3-BCD1-00C75C3C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3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A6A906-B4EB-EDA5-B5A9-4A8C2ADB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44C584-2DC4-3B1B-43E8-004D67F1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8BBD09-86D5-4542-223F-C08E7F13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2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01BB1-854C-4A3C-4395-4D8B8934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181365-1F35-070A-DCDB-C5A37862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CB5E84-EF75-90C1-D5EA-65CBBCC8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72EB91-61F5-866C-82DF-E30F5AD5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807471-0E2C-CEE0-1B1C-40071A45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50CBC5-52C7-4403-4278-D49278BB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6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88ECF-CDCA-5164-2050-59737C3C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6C6575-E1CA-BEBA-C0C2-B0DADEA0F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52B4C1-8E3A-545A-BDDB-013D11799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802E39-69F8-B54F-E70D-7F7FE87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27F1C-9980-FDFD-7366-AF3129B7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FF2FF5-FBD9-015A-ADE7-4D216CCB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8BC95B-D986-A73A-B5FC-43C4D1E8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67B527-A859-C337-E6B4-52241A43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CBF883-E340-2F78-E2FF-2F0DD48C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D3DB-70D7-4392-A1F5-17D407D916DA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6EC88C-8105-8BAA-CBC3-23587C5CA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3115C-465D-55C8-436B-1D7976915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F1B0-260D-42A5-9A6C-E7E025AD3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22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9D3FB-E0BE-89F9-DB0B-39493A6C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コスト構造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5E72EE-BEA5-F702-D929-AAD16922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製品を市場に送り出すまでにかかるコスト</a:t>
            </a:r>
            <a:endParaRPr kumimoji="1" lang="en-US" altLang="ja-JP" dirty="0"/>
          </a:p>
          <a:p>
            <a:pPr lvl="1"/>
            <a:r>
              <a:rPr lang="ja-JP" altLang="en-US" dirty="0"/>
              <a:t>将来のコストは正確に計算できないので、現在の基準で考える</a:t>
            </a:r>
            <a:endParaRPr lang="en-US" altLang="ja-JP" dirty="0"/>
          </a:p>
          <a:p>
            <a:r>
              <a:rPr kumimoji="1" lang="ja-JP" altLang="en-US" dirty="0"/>
              <a:t>例</a:t>
            </a:r>
            <a:endParaRPr kumimoji="1" lang="en-US" altLang="ja-JP" dirty="0"/>
          </a:p>
          <a:p>
            <a:pPr lvl="1"/>
            <a:r>
              <a:rPr lang="en-US" altLang="ja-JP" dirty="0"/>
              <a:t>30-50</a:t>
            </a:r>
            <a:r>
              <a:rPr lang="ja-JP" altLang="en-US" dirty="0"/>
              <a:t>人にインタビューするのにかかるコスト</a:t>
            </a:r>
            <a:endParaRPr lang="en-US" altLang="ja-JP" dirty="0"/>
          </a:p>
          <a:p>
            <a:pPr lvl="1"/>
            <a:r>
              <a:rPr kumimoji="1" lang="en-US" altLang="ja-JP" dirty="0"/>
              <a:t>MVP</a:t>
            </a:r>
            <a:r>
              <a:rPr kumimoji="1" lang="ja-JP" altLang="en-US" dirty="0"/>
              <a:t>を構築してローンチするのにかかるコスト</a:t>
            </a:r>
            <a:endParaRPr kumimoji="1" lang="en-US" altLang="ja-JP" dirty="0"/>
          </a:p>
          <a:p>
            <a:pPr lvl="1"/>
            <a:r>
              <a:rPr lang="ja-JP" altLang="en-US" dirty="0"/>
              <a:t>固定費と変動費の両面から見たバーンレート</a:t>
            </a:r>
            <a:r>
              <a:rPr lang="en-US" altLang="ja-JP" dirty="0"/>
              <a:t>(</a:t>
            </a:r>
            <a:r>
              <a:rPr lang="ja-JP" altLang="en-US" dirty="0"/>
              <a:t>資本金の消費率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収益の流れとコスト構造を使って損益分岐点を算出し、そこに至るまでにどれだけの時間・お金・労力がかかるかを見積もる</a:t>
            </a:r>
          </a:p>
        </p:txBody>
      </p:sp>
    </p:spTree>
    <p:extLst>
      <p:ext uri="{BB962C8B-B14F-4D97-AF65-F5344CB8AC3E}">
        <p14:creationId xmlns:p14="http://schemas.microsoft.com/office/powerpoint/2010/main" val="165635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8B384-66F3-8E47-C66A-9AB48DDF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主要指標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8C4D4-AC1E-2DCF-5B54-47A0AA95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あらゆるビジネスには、どれだけうまくいっているかを示す数値がある</a:t>
            </a:r>
            <a:endParaRPr kumimoji="1" lang="en-US" altLang="ja-JP" dirty="0"/>
          </a:p>
          <a:p>
            <a:r>
              <a:rPr lang="ja-JP" altLang="en-US" dirty="0"/>
              <a:t>例</a:t>
            </a:r>
            <a:r>
              <a:rPr lang="en-US" altLang="ja-JP" dirty="0"/>
              <a:t> : (</a:t>
            </a:r>
            <a:r>
              <a:rPr lang="ja-JP" altLang="en-US" dirty="0"/>
              <a:t>著者がよく使っている</a:t>
            </a:r>
            <a:r>
              <a:rPr lang="en-US" altLang="ja-JP" dirty="0"/>
              <a:t>)</a:t>
            </a:r>
            <a:r>
              <a:rPr lang="ja-JP" altLang="en-US" dirty="0"/>
              <a:t>デイブ・マクルーアの海賊指標</a:t>
            </a:r>
            <a:endParaRPr lang="en-US" altLang="ja-JP" dirty="0"/>
          </a:p>
          <a:p>
            <a:pPr lvl="1"/>
            <a:r>
              <a:rPr kumimoji="1" lang="ja-JP" altLang="en-US" dirty="0"/>
              <a:t>頭文字をつなげると海賊が話すように「</a:t>
            </a:r>
            <a:r>
              <a:rPr kumimoji="1" lang="en-US" altLang="ja-JP" dirty="0"/>
              <a:t>AARRR</a:t>
            </a:r>
            <a:r>
              <a:rPr kumimoji="1" lang="ja-JP" altLang="en-US" dirty="0"/>
              <a:t>」となるから</a:t>
            </a:r>
            <a:r>
              <a:rPr kumimoji="1" lang="en-US" altLang="ja-JP" dirty="0"/>
              <a:t>(?)</a:t>
            </a:r>
          </a:p>
          <a:p>
            <a:pPr lvl="1"/>
            <a:r>
              <a:rPr lang="ja-JP" altLang="en-US" dirty="0"/>
              <a:t>海賊指標はソフトウェア企業のために作られたものですが、様々なビジネスに適用可能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BA7C60-D47A-25D5-6E02-DA08298D176B}"/>
              </a:ext>
            </a:extLst>
          </p:cNvPr>
          <p:cNvSpPr/>
          <p:nvPr/>
        </p:nvSpPr>
        <p:spPr>
          <a:xfrm>
            <a:off x="2752164" y="3689909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獲得</a:t>
            </a:r>
            <a:r>
              <a:rPr kumimoji="1" lang="en-US" altLang="ja-JP" dirty="0"/>
              <a:t>(Acquisition)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782B68-E22B-66E5-2EFF-DAD79BCFBDF4}"/>
              </a:ext>
            </a:extLst>
          </p:cNvPr>
          <p:cNvSpPr/>
          <p:nvPr/>
        </p:nvSpPr>
        <p:spPr>
          <a:xfrm>
            <a:off x="2752164" y="4281115"/>
            <a:ext cx="2537012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アクティベーション</a:t>
            </a:r>
            <a:r>
              <a:rPr kumimoji="1" lang="en-US" altLang="ja-JP" dirty="0"/>
              <a:t>(Activation)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94314E-913D-B353-99E4-D608DC60C5AF}"/>
              </a:ext>
            </a:extLst>
          </p:cNvPr>
          <p:cNvSpPr/>
          <p:nvPr/>
        </p:nvSpPr>
        <p:spPr>
          <a:xfrm>
            <a:off x="2752164" y="5074494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定着</a:t>
            </a:r>
            <a:r>
              <a:rPr lang="en-US" altLang="ja-JP" dirty="0"/>
              <a:t>(Retention)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CABBF3-8B3C-59CC-B26E-71EE7BC92CC9}"/>
              </a:ext>
            </a:extLst>
          </p:cNvPr>
          <p:cNvSpPr/>
          <p:nvPr/>
        </p:nvSpPr>
        <p:spPr>
          <a:xfrm>
            <a:off x="2752164" y="5642161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収益</a:t>
            </a:r>
            <a:r>
              <a:rPr lang="en-US" altLang="ja-JP" dirty="0"/>
              <a:t>(Revenue)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587E6AB-9FDE-ABE3-3BC7-2135819CC9B5}"/>
              </a:ext>
            </a:extLst>
          </p:cNvPr>
          <p:cNvSpPr/>
          <p:nvPr/>
        </p:nvSpPr>
        <p:spPr>
          <a:xfrm>
            <a:off x="2752164" y="6209828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紹介</a:t>
            </a:r>
            <a:r>
              <a:rPr kumimoji="1" lang="en-US" altLang="ja-JP" dirty="0"/>
              <a:t>(Referral)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950B474-2EB6-1B93-CA7C-D045EBEE4C9A}"/>
              </a:ext>
            </a:extLst>
          </p:cNvPr>
          <p:cNvSpPr/>
          <p:nvPr/>
        </p:nvSpPr>
        <p:spPr>
          <a:xfrm>
            <a:off x="5647763" y="3689909"/>
            <a:ext cx="896473" cy="2881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1DCC5F-7C7A-24EC-CD36-CD126F655C16}"/>
              </a:ext>
            </a:extLst>
          </p:cNvPr>
          <p:cNvSpPr txBox="1"/>
          <p:nvPr/>
        </p:nvSpPr>
        <p:spPr>
          <a:xfrm>
            <a:off x="6544236" y="3697749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ユーザーはどうやってあなたを見つけるのか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AB7B99-CF00-B177-D87B-0B882E8538D7}"/>
              </a:ext>
            </a:extLst>
          </p:cNvPr>
          <p:cNvSpPr txBox="1"/>
          <p:nvPr/>
        </p:nvSpPr>
        <p:spPr>
          <a:xfrm>
            <a:off x="6544236" y="4410214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ユーザーは最初の体験に満足したか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9C74B4-957D-19AD-F73D-4F0C7576DA8F}"/>
              </a:ext>
            </a:extLst>
          </p:cNvPr>
          <p:cNvSpPr txBox="1"/>
          <p:nvPr/>
        </p:nvSpPr>
        <p:spPr>
          <a:xfrm>
            <a:off x="6544236" y="5040455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</a:t>
            </a:r>
            <a:r>
              <a:rPr kumimoji="1" lang="ja-JP" altLang="en-US" dirty="0"/>
              <a:t>は戻ってくるのか？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CC63E2-BCF6-4E32-B3F4-B505B4B3192C}"/>
              </a:ext>
            </a:extLst>
          </p:cNvPr>
          <p:cNvSpPr txBox="1"/>
          <p:nvPr/>
        </p:nvSpPr>
        <p:spPr>
          <a:xfrm>
            <a:off x="6544236" y="5666397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どうやってお金を儲けるのか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30DEBE9-FDDB-5BD8-6170-E258E3BD111F}"/>
              </a:ext>
            </a:extLst>
          </p:cNvPr>
          <p:cNvSpPr txBox="1"/>
          <p:nvPr/>
        </p:nvSpPr>
        <p:spPr>
          <a:xfrm>
            <a:off x="6544236" y="6188698"/>
            <a:ext cx="54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ユーザーは他のユーザーに紹介してくれるのか？</a:t>
            </a:r>
          </a:p>
        </p:txBody>
      </p:sp>
    </p:spTree>
    <p:extLst>
      <p:ext uri="{BB962C8B-B14F-4D97-AF65-F5344CB8AC3E}">
        <p14:creationId xmlns:p14="http://schemas.microsoft.com/office/powerpoint/2010/main" val="215570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5BF0B-28DA-D997-F7B0-50ED7ED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獲得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0BFE37-305D-764F-6326-0D8EB2B1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何も知らない訪問者が、関心のある見込み客になった時点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花屋</a:t>
            </a:r>
            <a:endParaRPr kumimoji="1" lang="en-US" altLang="ja-JP" dirty="0"/>
          </a:p>
          <a:p>
            <a:pPr lvl="2"/>
            <a:r>
              <a:rPr lang="ja-JP" altLang="en-US" dirty="0"/>
              <a:t>店の前を歩いていた人が立ち止まって、店の中に入ってくるのが獲得</a:t>
            </a:r>
            <a:endParaRPr lang="en-US" altLang="ja-JP" dirty="0"/>
          </a:p>
          <a:p>
            <a:pPr lvl="1"/>
            <a:r>
              <a:rPr kumimoji="1" lang="ja-JP" altLang="en-US" dirty="0"/>
              <a:t>ウェブサイト</a:t>
            </a:r>
            <a:endParaRPr kumimoji="1" lang="en-US" altLang="ja-JP" dirty="0"/>
          </a:p>
          <a:p>
            <a:pPr lvl="2"/>
            <a:r>
              <a:rPr lang="ja-JP" altLang="en-US" dirty="0"/>
              <a:t>途中離脱していない訪問者が獲得の指標</a:t>
            </a:r>
            <a:endParaRPr lang="en-US" altLang="ja-JP" dirty="0"/>
          </a:p>
          <a:p>
            <a:pPr lvl="2"/>
            <a:r>
              <a:rPr kumimoji="1" lang="ja-JP" altLang="en-US" dirty="0"/>
              <a:t>著者は、登録ページを見た訪問者を獲得の成功基準としている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F1D01F-73E2-B258-F7F3-667B6DB159B2}"/>
              </a:ext>
            </a:extLst>
          </p:cNvPr>
          <p:cNvSpPr/>
          <p:nvPr/>
        </p:nvSpPr>
        <p:spPr>
          <a:xfrm>
            <a:off x="2268070" y="3636121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獲得</a:t>
            </a:r>
            <a:r>
              <a:rPr kumimoji="1" lang="en-US" altLang="ja-JP" b="1" dirty="0">
                <a:solidFill>
                  <a:srgbClr val="FF0000"/>
                </a:solidFill>
              </a:rPr>
              <a:t>(Acquisition)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D5F7BB-FAEA-279A-C66B-55B24A8AEF6E}"/>
              </a:ext>
            </a:extLst>
          </p:cNvPr>
          <p:cNvSpPr/>
          <p:nvPr/>
        </p:nvSpPr>
        <p:spPr>
          <a:xfrm>
            <a:off x="2268070" y="4227327"/>
            <a:ext cx="2537012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アクティベーション</a:t>
            </a:r>
            <a:r>
              <a:rPr kumimoji="1" lang="en-US" altLang="ja-JP" dirty="0"/>
              <a:t>(Activation)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7C9F9E3-B630-D8BB-6EF6-7B72685961F3}"/>
              </a:ext>
            </a:extLst>
          </p:cNvPr>
          <p:cNvSpPr/>
          <p:nvPr/>
        </p:nvSpPr>
        <p:spPr>
          <a:xfrm>
            <a:off x="2268070" y="5020706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定着</a:t>
            </a:r>
            <a:r>
              <a:rPr lang="en-US" altLang="ja-JP" dirty="0"/>
              <a:t>(Retention)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18BF41-C314-7DF6-6B10-61C652993D96}"/>
              </a:ext>
            </a:extLst>
          </p:cNvPr>
          <p:cNvSpPr/>
          <p:nvPr/>
        </p:nvSpPr>
        <p:spPr>
          <a:xfrm>
            <a:off x="2268070" y="5588373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収益</a:t>
            </a:r>
            <a:r>
              <a:rPr lang="en-US" altLang="ja-JP" dirty="0"/>
              <a:t>(Revenue)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9B8225A-3EF4-12C6-AE2B-47D3D8A1967C}"/>
              </a:ext>
            </a:extLst>
          </p:cNvPr>
          <p:cNvSpPr/>
          <p:nvPr/>
        </p:nvSpPr>
        <p:spPr>
          <a:xfrm>
            <a:off x="2268070" y="6156040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紹介</a:t>
            </a:r>
            <a:r>
              <a:rPr kumimoji="1" lang="en-US" altLang="ja-JP" dirty="0"/>
              <a:t>(Referral)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B0EC4C9-AE5F-EFEC-AEE5-F9D7217AA5FD}"/>
              </a:ext>
            </a:extLst>
          </p:cNvPr>
          <p:cNvSpPr/>
          <p:nvPr/>
        </p:nvSpPr>
        <p:spPr>
          <a:xfrm>
            <a:off x="5163669" y="3636121"/>
            <a:ext cx="896473" cy="2881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C64CF5-2C0F-B919-1164-D68D5FF8ECC3}"/>
              </a:ext>
            </a:extLst>
          </p:cNvPr>
          <p:cNvSpPr txBox="1"/>
          <p:nvPr/>
        </p:nvSpPr>
        <p:spPr>
          <a:xfrm>
            <a:off x="6060142" y="3643961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ユーザーはどうやってあなたを見つけるのか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6DEEC4-C4EC-5E43-DDC9-929799361E7D}"/>
              </a:ext>
            </a:extLst>
          </p:cNvPr>
          <p:cNvSpPr txBox="1"/>
          <p:nvPr/>
        </p:nvSpPr>
        <p:spPr>
          <a:xfrm>
            <a:off x="6060142" y="4356426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ユーザーは最初の体験に満足したか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6C9159-AA21-B1FC-F787-6EB38A802044}"/>
              </a:ext>
            </a:extLst>
          </p:cNvPr>
          <p:cNvSpPr txBox="1"/>
          <p:nvPr/>
        </p:nvSpPr>
        <p:spPr>
          <a:xfrm>
            <a:off x="6060142" y="4986667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</a:t>
            </a:r>
            <a:r>
              <a:rPr kumimoji="1" lang="ja-JP" altLang="en-US" dirty="0"/>
              <a:t>は戻ってくるのか？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CE1228A-47EA-711C-4B95-B5C2B86604E1}"/>
              </a:ext>
            </a:extLst>
          </p:cNvPr>
          <p:cNvSpPr txBox="1"/>
          <p:nvPr/>
        </p:nvSpPr>
        <p:spPr>
          <a:xfrm>
            <a:off x="6060142" y="5612609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どうやってお金を儲けるのか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9EBD92-9B9C-FC5F-9D02-49F5FE6BD0D4}"/>
              </a:ext>
            </a:extLst>
          </p:cNvPr>
          <p:cNvSpPr txBox="1"/>
          <p:nvPr/>
        </p:nvSpPr>
        <p:spPr>
          <a:xfrm>
            <a:off x="6060142" y="6134910"/>
            <a:ext cx="54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ユーザーは他のユーザーに紹介してくれるのか？</a:t>
            </a:r>
          </a:p>
        </p:txBody>
      </p:sp>
    </p:spTree>
    <p:extLst>
      <p:ext uri="{BB962C8B-B14F-4D97-AF65-F5344CB8AC3E}">
        <p14:creationId xmlns:p14="http://schemas.microsoft.com/office/powerpoint/2010/main" val="239806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F8520-E923-67E5-C7B2-D501454E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アクティベーション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6F068B-70D7-05C8-B42F-7D45613A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/>
              <a:t>関心のある見込み客が満足のゆくユーザー体験をした時点</a:t>
            </a:r>
            <a:endParaRPr lang="en-US" altLang="ja-JP" dirty="0"/>
          </a:p>
          <a:p>
            <a:pPr lvl="1"/>
            <a:r>
              <a:rPr kumimoji="1" lang="ja-JP" altLang="en-US" dirty="0"/>
              <a:t>花屋</a:t>
            </a:r>
            <a:endParaRPr kumimoji="1" lang="en-US" altLang="ja-JP" dirty="0"/>
          </a:p>
          <a:p>
            <a:pPr lvl="2"/>
            <a:r>
              <a:rPr lang="ja-JP" altLang="en-US" dirty="0"/>
              <a:t>見込み客が入店したときに店が雑然としていれば、店外から見たときの期待とかけ離れたものになってしまうので、満足のいくものにならない</a:t>
            </a:r>
            <a:endParaRPr lang="en-US" altLang="ja-JP" dirty="0"/>
          </a:p>
          <a:p>
            <a:pPr lvl="1"/>
            <a:r>
              <a:rPr kumimoji="1" lang="ja-JP" altLang="en-US" dirty="0"/>
              <a:t>ウェブサイト</a:t>
            </a:r>
            <a:endParaRPr kumimoji="1" lang="en-US" altLang="ja-JP" dirty="0"/>
          </a:p>
          <a:p>
            <a:pPr lvl="2"/>
            <a:r>
              <a:rPr lang="ja-JP" altLang="en-US" dirty="0"/>
              <a:t>見込み客が登録したときに、ランディングページで見た期待</a:t>
            </a:r>
            <a:r>
              <a:rPr lang="en-US" altLang="ja-JP" dirty="0"/>
              <a:t>(UVP)</a:t>
            </a:r>
            <a:r>
              <a:rPr lang="ja-JP" altLang="en-US" dirty="0"/>
              <a:t>と製品を結びつけなければならない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7EE01F-A33E-91DA-19C1-C51AAF17F212}"/>
              </a:ext>
            </a:extLst>
          </p:cNvPr>
          <p:cNvSpPr/>
          <p:nvPr/>
        </p:nvSpPr>
        <p:spPr>
          <a:xfrm>
            <a:off x="2752164" y="3689909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獲得</a:t>
            </a:r>
            <a:r>
              <a:rPr kumimoji="1" lang="en-US" altLang="ja-JP" dirty="0"/>
              <a:t>(Acquisition)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2C4B31-588C-F36A-11ED-74F553DACC59}"/>
              </a:ext>
            </a:extLst>
          </p:cNvPr>
          <p:cNvSpPr/>
          <p:nvPr/>
        </p:nvSpPr>
        <p:spPr>
          <a:xfrm>
            <a:off x="2752164" y="4281115"/>
            <a:ext cx="2537012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アクティベーション</a:t>
            </a:r>
            <a:r>
              <a:rPr kumimoji="1" lang="en-US" altLang="ja-JP" b="1" dirty="0">
                <a:solidFill>
                  <a:srgbClr val="FF0000"/>
                </a:solidFill>
              </a:rPr>
              <a:t>(Activation)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EDC219-B69A-46C0-E12C-DDF2D561A9D5}"/>
              </a:ext>
            </a:extLst>
          </p:cNvPr>
          <p:cNvSpPr/>
          <p:nvPr/>
        </p:nvSpPr>
        <p:spPr>
          <a:xfrm>
            <a:off x="2752164" y="5074494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定着</a:t>
            </a:r>
            <a:r>
              <a:rPr lang="en-US" altLang="ja-JP" dirty="0"/>
              <a:t>(Retention)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355BF0-4B7A-0E81-90BC-0B4B2CD95DB3}"/>
              </a:ext>
            </a:extLst>
          </p:cNvPr>
          <p:cNvSpPr/>
          <p:nvPr/>
        </p:nvSpPr>
        <p:spPr>
          <a:xfrm>
            <a:off x="2752164" y="5642161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収益</a:t>
            </a:r>
            <a:r>
              <a:rPr lang="en-US" altLang="ja-JP" dirty="0"/>
              <a:t>(Revenue)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73CDC8-8F7C-EBE0-46E9-40CC433D8F2E}"/>
              </a:ext>
            </a:extLst>
          </p:cNvPr>
          <p:cNvSpPr/>
          <p:nvPr/>
        </p:nvSpPr>
        <p:spPr>
          <a:xfrm>
            <a:off x="2752164" y="6209828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紹介</a:t>
            </a:r>
            <a:r>
              <a:rPr kumimoji="1" lang="en-US" altLang="ja-JP" dirty="0"/>
              <a:t>(Referral)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619F2F3C-2449-D718-8A92-7B06C17AA84F}"/>
              </a:ext>
            </a:extLst>
          </p:cNvPr>
          <p:cNvSpPr/>
          <p:nvPr/>
        </p:nvSpPr>
        <p:spPr>
          <a:xfrm>
            <a:off x="5647763" y="3689909"/>
            <a:ext cx="896473" cy="2881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79A1D7-5C97-88F4-3D8D-782F9782FFC0}"/>
              </a:ext>
            </a:extLst>
          </p:cNvPr>
          <p:cNvSpPr txBox="1"/>
          <p:nvPr/>
        </p:nvSpPr>
        <p:spPr>
          <a:xfrm>
            <a:off x="6544236" y="3697749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ユーザーはどうやってあなたを見つけるのか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D44B3E-22A0-3162-D67E-A6CE629B7583}"/>
              </a:ext>
            </a:extLst>
          </p:cNvPr>
          <p:cNvSpPr txBox="1"/>
          <p:nvPr/>
        </p:nvSpPr>
        <p:spPr>
          <a:xfrm>
            <a:off x="6544236" y="4410214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ユーザーは最初の体験に満足したか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EB9EF9-A71F-C1EE-0A76-951D02C86178}"/>
              </a:ext>
            </a:extLst>
          </p:cNvPr>
          <p:cNvSpPr txBox="1"/>
          <p:nvPr/>
        </p:nvSpPr>
        <p:spPr>
          <a:xfrm>
            <a:off x="6544236" y="5040455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</a:t>
            </a:r>
            <a:r>
              <a:rPr kumimoji="1" lang="ja-JP" altLang="en-US" dirty="0"/>
              <a:t>は戻ってくるのか？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AD4656-808E-6727-A715-4108AAB229EE}"/>
              </a:ext>
            </a:extLst>
          </p:cNvPr>
          <p:cNvSpPr txBox="1"/>
          <p:nvPr/>
        </p:nvSpPr>
        <p:spPr>
          <a:xfrm>
            <a:off x="6544236" y="5666397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どうやってお金を儲けるのか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D29EAC-3157-4A25-4C85-75E27D488A64}"/>
              </a:ext>
            </a:extLst>
          </p:cNvPr>
          <p:cNvSpPr txBox="1"/>
          <p:nvPr/>
        </p:nvSpPr>
        <p:spPr>
          <a:xfrm>
            <a:off x="6544236" y="6188698"/>
            <a:ext cx="54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ユーザーは他のユーザーに紹介してくれるのか？</a:t>
            </a:r>
          </a:p>
        </p:txBody>
      </p:sp>
    </p:spTree>
    <p:extLst>
      <p:ext uri="{BB962C8B-B14F-4D97-AF65-F5344CB8AC3E}">
        <p14:creationId xmlns:p14="http://schemas.microsoft.com/office/powerpoint/2010/main" val="43752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751AA-7991-2688-4245-EE8EA59B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定着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D90A7-79F5-1DB9-19EB-F2AA95D1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981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製品の反復利用やエンゲージメント</a:t>
            </a:r>
            <a:endParaRPr lang="en-US" altLang="ja-JP" dirty="0"/>
          </a:p>
          <a:p>
            <a:pPr lvl="1"/>
            <a:r>
              <a:rPr kumimoji="1" lang="ja-JP" altLang="en-US" dirty="0"/>
              <a:t>花屋</a:t>
            </a:r>
            <a:endParaRPr kumimoji="1" lang="en-US" altLang="ja-JP" dirty="0"/>
          </a:p>
          <a:p>
            <a:pPr lvl="2"/>
            <a:r>
              <a:rPr lang="ja-JP" altLang="en-US" dirty="0"/>
              <a:t>またお店に来てくれる</a:t>
            </a:r>
            <a:endParaRPr lang="en-US" altLang="ja-JP" dirty="0"/>
          </a:p>
          <a:p>
            <a:pPr lvl="1"/>
            <a:r>
              <a:rPr kumimoji="1" lang="ja-JP" altLang="en-US" dirty="0"/>
              <a:t>ウェブサイト</a:t>
            </a:r>
            <a:endParaRPr kumimoji="1" lang="en-US" altLang="ja-JP" dirty="0"/>
          </a:p>
          <a:p>
            <a:pPr lvl="2"/>
            <a:r>
              <a:rPr lang="ja-JP" altLang="en-US" dirty="0"/>
              <a:t>製品を使うために再度ログインしてくれる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222C6E-3069-C7C8-A296-C6EEA261EF3E}"/>
              </a:ext>
            </a:extLst>
          </p:cNvPr>
          <p:cNvSpPr/>
          <p:nvPr/>
        </p:nvSpPr>
        <p:spPr>
          <a:xfrm>
            <a:off x="2752164" y="3689909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獲得</a:t>
            </a:r>
            <a:r>
              <a:rPr kumimoji="1" lang="en-US" altLang="ja-JP" dirty="0"/>
              <a:t>(Acquisition)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B17BD-9663-D928-85B1-938A1798C1F8}"/>
              </a:ext>
            </a:extLst>
          </p:cNvPr>
          <p:cNvSpPr/>
          <p:nvPr/>
        </p:nvSpPr>
        <p:spPr>
          <a:xfrm>
            <a:off x="2752164" y="4281115"/>
            <a:ext cx="2537012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アクティベーション</a:t>
            </a:r>
            <a:r>
              <a:rPr kumimoji="1" lang="en-US" altLang="ja-JP" dirty="0"/>
              <a:t>(Activation)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1E3AD4-4E51-4C41-1EF0-9133FD1FC0CA}"/>
              </a:ext>
            </a:extLst>
          </p:cNvPr>
          <p:cNvSpPr/>
          <p:nvPr/>
        </p:nvSpPr>
        <p:spPr>
          <a:xfrm>
            <a:off x="2752164" y="5074494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定着</a:t>
            </a:r>
            <a:r>
              <a:rPr lang="en-US" altLang="ja-JP" b="1" dirty="0">
                <a:solidFill>
                  <a:srgbClr val="FF0000"/>
                </a:solidFill>
              </a:rPr>
              <a:t>(Retention)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A45FF2-C5EE-4E60-4868-E7A62606195D}"/>
              </a:ext>
            </a:extLst>
          </p:cNvPr>
          <p:cNvSpPr/>
          <p:nvPr/>
        </p:nvSpPr>
        <p:spPr>
          <a:xfrm>
            <a:off x="2752164" y="5642161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収益</a:t>
            </a:r>
            <a:r>
              <a:rPr lang="en-US" altLang="ja-JP" dirty="0"/>
              <a:t>(Revenue)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1029C6-A916-A0FF-0B9F-F9D1200C1183}"/>
              </a:ext>
            </a:extLst>
          </p:cNvPr>
          <p:cNvSpPr/>
          <p:nvPr/>
        </p:nvSpPr>
        <p:spPr>
          <a:xfrm>
            <a:off x="2752164" y="6209828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紹介</a:t>
            </a:r>
            <a:r>
              <a:rPr kumimoji="1" lang="en-US" altLang="ja-JP" dirty="0"/>
              <a:t>(Referral)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9AD0742-4015-1F86-9DA3-CD4A0D34B53C}"/>
              </a:ext>
            </a:extLst>
          </p:cNvPr>
          <p:cNvSpPr/>
          <p:nvPr/>
        </p:nvSpPr>
        <p:spPr>
          <a:xfrm>
            <a:off x="5647763" y="3689909"/>
            <a:ext cx="896473" cy="2881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2AB732-60A5-8607-6122-5483D91248B8}"/>
              </a:ext>
            </a:extLst>
          </p:cNvPr>
          <p:cNvSpPr txBox="1"/>
          <p:nvPr/>
        </p:nvSpPr>
        <p:spPr>
          <a:xfrm>
            <a:off x="6544236" y="3697749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ユーザーはどうやってあなたを見つけるのか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497A65-0240-AF57-3CD8-554DDB28788E}"/>
              </a:ext>
            </a:extLst>
          </p:cNvPr>
          <p:cNvSpPr txBox="1"/>
          <p:nvPr/>
        </p:nvSpPr>
        <p:spPr>
          <a:xfrm>
            <a:off x="6544236" y="4410214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ユーザーは最初の体験に満足したか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F40ED4-4A9C-BC7D-A51B-28D269E1A2A5}"/>
              </a:ext>
            </a:extLst>
          </p:cNvPr>
          <p:cNvSpPr txBox="1"/>
          <p:nvPr/>
        </p:nvSpPr>
        <p:spPr>
          <a:xfrm>
            <a:off x="6544236" y="5040455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</a:t>
            </a:r>
            <a:r>
              <a:rPr kumimoji="1" lang="ja-JP" altLang="en-US" dirty="0"/>
              <a:t>は戻ってくるのか？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909A97-AD73-2086-6AC9-58A62F0169D1}"/>
              </a:ext>
            </a:extLst>
          </p:cNvPr>
          <p:cNvSpPr txBox="1"/>
          <p:nvPr/>
        </p:nvSpPr>
        <p:spPr>
          <a:xfrm>
            <a:off x="6544236" y="5666397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どうやってお金を儲けるのか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F5AC81-DA4A-1565-57E0-74D6A7DE70E8}"/>
              </a:ext>
            </a:extLst>
          </p:cNvPr>
          <p:cNvSpPr txBox="1"/>
          <p:nvPr/>
        </p:nvSpPr>
        <p:spPr>
          <a:xfrm>
            <a:off x="6544236" y="6188698"/>
            <a:ext cx="54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ユーザーは他のユーザーに紹介してくれるのか？</a:t>
            </a:r>
          </a:p>
        </p:txBody>
      </p:sp>
    </p:spTree>
    <p:extLst>
      <p:ext uri="{BB962C8B-B14F-4D97-AF65-F5344CB8AC3E}">
        <p14:creationId xmlns:p14="http://schemas.microsoft.com/office/powerpoint/2010/main" val="272672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55F0B-8BC4-BE7E-39E2-7E13FABE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収益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55915-9C00-1F37-92A6-E33F70C5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8540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お金を支払っていただくイベント</a:t>
            </a:r>
            <a:endParaRPr kumimoji="1" lang="en-US" altLang="ja-JP" dirty="0"/>
          </a:p>
          <a:p>
            <a:pPr lvl="1"/>
            <a:r>
              <a:rPr lang="ja-JP" altLang="en-US" dirty="0"/>
              <a:t>花屋</a:t>
            </a:r>
            <a:endParaRPr lang="en-US" altLang="ja-JP" dirty="0"/>
          </a:p>
          <a:p>
            <a:pPr lvl="2"/>
            <a:r>
              <a:rPr kumimoji="1" lang="ja-JP" altLang="en-US" dirty="0"/>
              <a:t>花を購入してもらうこと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何回も訪問しなくても、その地域に来た人が買うみたいなのは定着は必ずしも要らない？</a:t>
            </a:r>
            <a:endParaRPr kumimoji="1" lang="en-US" altLang="ja-JP" dirty="0"/>
          </a:p>
          <a:p>
            <a:pPr lvl="1"/>
            <a:r>
              <a:rPr lang="ja-JP" altLang="en-US" dirty="0"/>
              <a:t>ウェブサイト</a:t>
            </a:r>
            <a:endParaRPr lang="en-US" altLang="ja-JP" dirty="0"/>
          </a:p>
          <a:p>
            <a:pPr lvl="2"/>
            <a:r>
              <a:rPr kumimoji="1" lang="ja-JP" altLang="en-US" dirty="0"/>
              <a:t>製品の申し込みをしてもらうこと</a:t>
            </a:r>
            <a:endParaRPr kumimoji="1" lang="en-US" altLang="ja-JP" dirty="0"/>
          </a:p>
          <a:p>
            <a:r>
              <a:rPr lang="ja-JP" altLang="en-US" dirty="0"/>
              <a:t>こうしたイベントは、最初の訪問で発生することもある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75B8EA-8867-D768-625F-BA898B81FCD7}"/>
              </a:ext>
            </a:extLst>
          </p:cNvPr>
          <p:cNvSpPr/>
          <p:nvPr/>
        </p:nvSpPr>
        <p:spPr>
          <a:xfrm>
            <a:off x="2752164" y="3689909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獲得</a:t>
            </a:r>
            <a:r>
              <a:rPr kumimoji="1" lang="en-US" altLang="ja-JP" dirty="0"/>
              <a:t>(Acquisition)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7DEA65-41D3-1B47-4242-EF7E209B10F8}"/>
              </a:ext>
            </a:extLst>
          </p:cNvPr>
          <p:cNvSpPr/>
          <p:nvPr/>
        </p:nvSpPr>
        <p:spPr>
          <a:xfrm>
            <a:off x="2752164" y="4281115"/>
            <a:ext cx="2537012" cy="62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アクティベーション</a:t>
            </a:r>
            <a:r>
              <a:rPr kumimoji="1" lang="en-US" altLang="ja-JP" dirty="0"/>
              <a:t>(Activation)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4EC072-EC03-727B-88B9-AA95AB69A067}"/>
              </a:ext>
            </a:extLst>
          </p:cNvPr>
          <p:cNvSpPr/>
          <p:nvPr/>
        </p:nvSpPr>
        <p:spPr>
          <a:xfrm>
            <a:off x="2752164" y="5074494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定着</a:t>
            </a:r>
            <a:r>
              <a:rPr lang="en-US" altLang="ja-JP" dirty="0"/>
              <a:t>(Retention)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5C1D25E-E8E6-8BB7-CAA4-D879A8A181A6}"/>
              </a:ext>
            </a:extLst>
          </p:cNvPr>
          <p:cNvSpPr/>
          <p:nvPr/>
        </p:nvSpPr>
        <p:spPr>
          <a:xfrm>
            <a:off x="2752164" y="5642161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収益</a:t>
            </a:r>
            <a:r>
              <a:rPr lang="en-US" altLang="ja-JP" b="1" dirty="0">
                <a:solidFill>
                  <a:srgbClr val="FF0000"/>
                </a:solidFill>
              </a:rPr>
              <a:t>(Revenue)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59B155-D81C-0D2E-CBDD-13AF80228B13}"/>
              </a:ext>
            </a:extLst>
          </p:cNvPr>
          <p:cNvSpPr/>
          <p:nvPr/>
        </p:nvSpPr>
        <p:spPr>
          <a:xfrm>
            <a:off x="2752164" y="6209828"/>
            <a:ext cx="2537012" cy="425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紹介</a:t>
            </a:r>
            <a:r>
              <a:rPr kumimoji="1" lang="en-US" altLang="ja-JP" dirty="0"/>
              <a:t>(Referral)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72E6A98B-0DFF-155B-0057-986C62EFD50D}"/>
              </a:ext>
            </a:extLst>
          </p:cNvPr>
          <p:cNvSpPr/>
          <p:nvPr/>
        </p:nvSpPr>
        <p:spPr>
          <a:xfrm>
            <a:off x="5647763" y="3689909"/>
            <a:ext cx="896473" cy="2881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86C56D-9DA7-C9A4-93DA-EF5AD2E569AA}"/>
              </a:ext>
            </a:extLst>
          </p:cNvPr>
          <p:cNvSpPr txBox="1"/>
          <p:nvPr/>
        </p:nvSpPr>
        <p:spPr>
          <a:xfrm>
            <a:off x="6544236" y="3697749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ユーザーはどうやってあなたを見つけるのか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CADA3C-D5D4-57C7-957D-5E557AC7C106}"/>
              </a:ext>
            </a:extLst>
          </p:cNvPr>
          <p:cNvSpPr txBox="1"/>
          <p:nvPr/>
        </p:nvSpPr>
        <p:spPr>
          <a:xfrm>
            <a:off x="6544236" y="4410214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ユーザーは最初の体験に満足したか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8BC153-1013-9999-9590-DF09F4676F2E}"/>
              </a:ext>
            </a:extLst>
          </p:cNvPr>
          <p:cNvSpPr txBox="1"/>
          <p:nvPr/>
        </p:nvSpPr>
        <p:spPr>
          <a:xfrm>
            <a:off x="6544236" y="5040455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</a:t>
            </a:r>
            <a:r>
              <a:rPr kumimoji="1" lang="ja-JP" altLang="en-US" dirty="0"/>
              <a:t>は戻ってくるのか？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E88D99-2A16-A25B-FE51-930722D53308}"/>
              </a:ext>
            </a:extLst>
          </p:cNvPr>
          <p:cNvSpPr txBox="1"/>
          <p:nvPr/>
        </p:nvSpPr>
        <p:spPr>
          <a:xfrm>
            <a:off x="6544236" y="5666397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どうやってお金を儲けるのか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0563E33-FB4E-22B2-A5EA-2451BE7C09CA}"/>
              </a:ext>
            </a:extLst>
          </p:cNvPr>
          <p:cNvSpPr txBox="1"/>
          <p:nvPr/>
        </p:nvSpPr>
        <p:spPr>
          <a:xfrm>
            <a:off x="6544236" y="6188698"/>
            <a:ext cx="549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ユーザーは他のユーザーに紹介してくれるのか？</a:t>
            </a:r>
          </a:p>
        </p:txBody>
      </p:sp>
    </p:spTree>
    <p:extLst>
      <p:ext uri="{BB962C8B-B14F-4D97-AF65-F5344CB8AC3E}">
        <p14:creationId xmlns:p14="http://schemas.microsoft.com/office/powerpoint/2010/main" val="3472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02904-2D0F-7710-3464-89C5F50C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圧倒的な優位性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A2D8B-3E66-EAAA-F841-D37E0F61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もっとも埋めるのが難しい部分</a:t>
            </a:r>
            <a:endParaRPr kumimoji="1" lang="en-US" altLang="ja-JP" dirty="0"/>
          </a:p>
          <a:p>
            <a:r>
              <a:rPr lang="ja-JP" altLang="en-US" dirty="0"/>
              <a:t>多くの創業者は、競争上の優位性のないものを列挙しようとする</a:t>
            </a:r>
            <a:endParaRPr lang="en-US" altLang="ja-JP" dirty="0"/>
          </a:p>
          <a:p>
            <a:pPr lvl="1"/>
            <a:r>
              <a:rPr kumimoji="1" lang="ja-JP" altLang="en-US" dirty="0"/>
              <a:t>情熱・コード行数・機能数など</a:t>
            </a:r>
            <a:r>
              <a:rPr kumimoji="1" lang="en-US" altLang="ja-JP" dirty="0"/>
              <a:t>w</a:t>
            </a:r>
          </a:p>
          <a:p>
            <a:pPr lvl="1"/>
            <a:r>
              <a:rPr kumimoji="1" lang="ja-JP" altLang="en-US" dirty="0"/>
              <a:t>先行者利益</a:t>
            </a:r>
            <a:r>
              <a:rPr kumimoji="1" lang="en-US" altLang="ja-JP" dirty="0"/>
              <a:t>?</a:t>
            </a:r>
          </a:p>
          <a:p>
            <a:pPr lvl="2"/>
            <a:r>
              <a:rPr lang="en-US" altLang="ja-JP" dirty="0"/>
              <a:t>1</a:t>
            </a:r>
            <a:r>
              <a:rPr lang="ja-JP" altLang="en-US" dirty="0"/>
              <a:t>位になることが不利に働くこともある。新しい道を切り拓くという困難な仕事</a:t>
            </a:r>
            <a:r>
              <a:rPr lang="en-US" altLang="ja-JP" dirty="0"/>
              <a:t>(</a:t>
            </a:r>
            <a:r>
              <a:rPr lang="ja-JP" altLang="en-US" dirty="0"/>
              <a:t>リスク緩和</a:t>
            </a:r>
            <a:r>
              <a:rPr lang="en-US" altLang="ja-JP" dirty="0"/>
              <a:t>)</a:t>
            </a:r>
            <a:r>
              <a:rPr lang="ja-JP" altLang="en-US" dirty="0"/>
              <a:t>が必要</a:t>
            </a:r>
            <a:endParaRPr lang="en-US" altLang="ja-JP" dirty="0"/>
          </a:p>
          <a:p>
            <a:pPr lvl="2"/>
            <a:r>
              <a:rPr kumimoji="1" lang="ja-JP" altLang="en-US" dirty="0"/>
              <a:t>本物の「圧倒的な優位性」がなければ、すぐに後続に追いつかれる</a:t>
            </a:r>
            <a:endParaRPr kumimoji="1" lang="en-US" altLang="ja-JP" dirty="0"/>
          </a:p>
          <a:p>
            <a:pPr lvl="3"/>
            <a:r>
              <a:rPr lang="en-US" altLang="ja-JP" dirty="0"/>
              <a:t>Ford, Toyota, Google, Microsoft, Apple, Facebook</a:t>
            </a:r>
            <a:r>
              <a:rPr lang="ja-JP" altLang="en-US" dirty="0"/>
              <a:t>はいずれも先行者ではない</a:t>
            </a:r>
            <a:endParaRPr lang="en-US" altLang="ja-JP" dirty="0"/>
          </a:p>
          <a:p>
            <a:pPr lvl="2"/>
            <a:r>
              <a:rPr kumimoji="1" lang="ja-JP" altLang="en-US" dirty="0"/>
              <a:t>「コピーする価値のあるものはコピーされる」</a:t>
            </a:r>
            <a:endParaRPr kumimoji="1" lang="en-US" altLang="ja-JP" dirty="0"/>
          </a:p>
          <a:p>
            <a:pPr lvl="3"/>
            <a:r>
              <a:rPr lang="ja-JP" altLang="en-US" dirty="0"/>
              <a:t>実現可能なビジネスモデルを披露するときには注意しましょう</a:t>
            </a:r>
            <a:endParaRPr lang="en-US" altLang="ja-JP" dirty="0"/>
          </a:p>
          <a:p>
            <a:pPr lvl="3"/>
            <a:r>
              <a:rPr kumimoji="1" lang="ja-JP" altLang="en-US" dirty="0"/>
              <a:t>共同創業者があなたのソースコードを盗み、コスタリカで起業して、大幅に価格を下げた場合でも、ビジネスをやっていけますか？</a:t>
            </a:r>
            <a:endParaRPr kumimoji="1" lang="en-US" altLang="ja-JP" dirty="0"/>
          </a:p>
          <a:p>
            <a:pPr lvl="3"/>
            <a:r>
              <a:rPr lang="en-US" altLang="ja-JP" dirty="0"/>
              <a:t>Google, Apple</a:t>
            </a:r>
            <a:r>
              <a:rPr lang="ja-JP" altLang="en-US" dirty="0"/>
              <a:t>があなたの競合製品をローンチして、価格を</a:t>
            </a:r>
            <a:r>
              <a:rPr lang="en-US" altLang="ja-JP" dirty="0"/>
              <a:t>0</a:t>
            </a:r>
            <a:r>
              <a:rPr lang="ja-JP" altLang="en-US" dirty="0"/>
              <a:t>ドルにして提供したらどうしますか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036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91A26-FC83-1673-44B4-9C1E9A6F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本物の圧倒的な優位性とは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F1C20-D926-CF74-B072-924A0B66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「本物の圧倒的な優位性とは、簡単にコピーできたり購入したりできないものだ」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ジェイソン・コーヘン、ブログ「</a:t>
            </a:r>
            <a:r>
              <a:rPr kumimoji="1" lang="en-US" altLang="ja-JP" dirty="0"/>
              <a:t>A Smart Bear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lang="ja-JP" altLang="en-US" dirty="0"/>
              <a:t>例</a:t>
            </a:r>
            <a:endParaRPr lang="en-US" altLang="ja-JP" dirty="0"/>
          </a:p>
          <a:p>
            <a:pPr lvl="1"/>
            <a:r>
              <a:rPr kumimoji="1" lang="ja-JP" altLang="en-US" dirty="0"/>
              <a:t>内部情報</a:t>
            </a:r>
            <a:endParaRPr kumimoji="1" lang="en-US" altLang="ja-JP" dirty="0"/>
          </a:p>
          <a:p>
            <a:pPr lvl="1"/>
            <a:r>
              <a:rPr lang="ja-JP" altLang="en-US" dirty="0"/>
              <a:t>正当な「専門家」の支持</a:t>
            </a:r>
            <a:endParaRPr lang="en-US" altLang="ja-JP" dirty="0"/>
          </a:p>
          <a:p>
            <a:pPr lvl="1"/>
            <a:r>
              <a:rPr kumimoji="1" lang="ja-JP" altLang="en-US" dirty="0"/>
              <a:t>ドリームチーム</a:t>
            </a:r>
            <a:endParaRPr kumimoji="1" lang="en-US" altLang="ja-JP" dirty="0"/>
          </a:p>
          <a:p>
            <a:pPr lvl="1"/>
            <a:r>
              <a:rPr lang="ja-JP" altLang="en-US" dirty="0"/>
              <a:t>その人の信頼性</a:t>
            </a:r>
            <a:endParaRPr lang="en-US" altLang="ja-JP" dirty="0"/>
          </a:p>
          <a:p>
            <a:pPr lvl="1"/>
            <a:r>
              <a:rPr kumimoji="1" lang="ja-JP" altLang="en-US" dirty="0"/>
              <a:t>巨大なネットワーク効果</a:t>
            </a:r>
            <a:endParaRPr kumimoji="1" lang="en-US" altLang="ja-JP" dirty="0"/>
          </a:p>
          <a:p>
            <a:pPr lvl="1"/>
            <a:r>
              <a:rPr lang="ja-JP" altLang="en-US" dirty="0"/>
              <a:t>コミュニティ</a:t>
            </a:r>
            <a:endParaRPr lang="en-US" altLang="ja-JP" dirty="0"/>
          </a:p>
          <a:p>
            <a:pPr lvl="1"/>
            <a:r>
              <a:rPr kumimoji="1" lang="ja-JP" altLang="en-US" dirty="0"/>
              <a:t>既存顧客</a:t>
            </a:r>
            <a:endParaRPr kumimoji="1" lang="en-US" altLang="ja-JP" dirty="0"/>
          </a:p>
          <a:p>
            <a:pPr lvl="1"/>
            <a:r>
              <a:rPr lang="en-US" altLang="ja-JP" dirty="0"/>
              <a:t>SEO</a:t>
            </a:r>
            <a:r>
              <a:rPr lang="ja-JP" altLang="en-US" dirty="0"/>
              <a:t>のランキング</a:t>
            </a:r>
            <a:endParaRPr lang="en-US" altLang="ja-JP" dirty="0"/>
          </a:p>
          <a:p>
            <a:pPr lvl="1"/>
            <a:r>
              <a:rPr kumimoji="1" lang="ja-JP" altLang="en-US" dirty="0"/>
              <a:t>時間をかけて差別化要因になったものも</a:t>
            </a:r>
            <a:endParaRPr kumimoji="1" lang="en-US" altLang="ja-JP" dirty="0"/>
          </a:p>
          <a:p>
            <a:pPr lvl="2"/>
            <a:r>
              <a:rPr lang="ja-JP" altLang="en-US" dirty="0"/>
              <a:t>ザッポス社</a:t>
            </a:r>
            <a:r>
              <a:rPr lang="en-US" altLang="ja-JP" dirty="0"/>
              <a:t>CEO</a:t>
            </a:r>
            <a:r>
              <a:rPr lang="ja-JP" altLang="en-US" dirty="0"/>
              <a:t>トニー・シェイ</a:t>
            </a:r>
            <a:endParaRPr lang="en-US" altLang="ja-JP" dirty="0"/>
          </a:p>
          <a:p>
            <a:pPr lvl="2"/>
            <a:r>
              <a:rPr kumimoji="1" lang="ja-JP" altLang="en-US" dirty="0"/>
              <a:t>顧客と従業員の幸せの想像に、</a:t>
            </a:r>
            <a:r>
              <a:rPr kumimoji="1" lang="ja-JP" altLang="en-US" b="1" dirty="0">
                <a:solidFill>
                  <a:srgbClr val="FF0000"/>
                </a:solidFill>
              </a:rPr>
              <a:t>口だけでなく</a:t>
            </a:r>
            <a:r>
              <a:rPr kumimoji="1" lang="ja-JP" altLang="en-US" dirty="0"/>
              <a:t>ビジネス</a:t>
            </a:r>
            <a:r>
              <a:rPr lang="ja-JP" altLang="en-US" dirty="0"/>
              <a:t>に表れる</a:t>
            </a:r>
            <a:r>
              <a:rPr kumimoji="1" lang="ja-JP" altLang="en-US" dirty="0"/>
              <a:t>形で強くこだわっている</a:t>
            </a:r>
            <a:endParaRPr kumimoji="1" lang="en-US" altLang="ja-JP" dirty="0"/>
          </a:p>
          <a:p>
            <a:pPr lvl="3"/>
            <a:r>
              <a:rPr lang="ja-JP" altLang="en-US" dirty="0"/>
              <a:t>顧客を幸せにするためにサービス担当者に必要なだけ時間を使わせる</a:t>
            </a:r>
            <a:endParaRPr lang="en-US" altLang="ja-JP" dirty="0"/>
          </a:p>
          <a:p>
            <a:pPr lvl="3"/>
            <a:r>
              <a:rPr kumimoji="1" lang="ja-JP" altLang="en-US" dirty="0"/>
              <a:t>送料を負担して</a:t>
            </a:r>
            <a:r>
              <a:rPr kumimoji="1" lang="en-US" altLang="ja-JP" dirty="0"/>
              <a:t>365</a:t>
            </a:r>
            <a:r>
              <a:rPr kumimoji="1" lang="ja-JP" altLang="en-US" dirty="0"/>
              <a:t>日いつでも返品可能にしている</a:t>
            </a:r>
            <a:endParaRPr kumimoji="1" lang="en-US" altLang="ja-JP" dirty="0"/>
          </a:p>
          <a:p>
            <a:pPr lvl="2"/>
            <a:r>
              <a:rPr lang="ja-JP" altLang="en-US" dirty="0"/>
              <a:t>これらの方針がザッポス社のブランドを差別化し、巨大で情熱的で声の大きな顧客基盤を作り上げる</a:t>
            </a:r>
            <a:endParaRPr lang="en-US" altLang="ja-JP" dirty="0"/>
          </a:p>
          <a:p>
            <a:pPr lvl="2"/>
            <a:r>
              <a:rPr kumimoji="1" lang="en-US" altLang="ja-JP" dirty="0"/>
              <a:t>2009</a:t>
            </a:r>
            <a:r>
              <a:rPr kumimoji="1" lang="ja-JP" altLang="en-US" dirty="0"/>
              <a:t>年に</a:t>
            </a:r>
            <a:r>
              <a:rPr kumimoji="1" lang="en-US" altLang="ja-JP" dirty="0"/>
              <a:t>Amazon</a:t>
            </a:r>
            <a:r>
              <a:rPr kumimoji="1" lang="ja-JP" altLang="en-US" dirty="0"/>
              <a:t>に</a:t>
            </a:r>
            <a:r>
              <a:rPr kumimoji="1" lang="en-US" altLang="ja-JP" dirty="0"/>
              <a:t>12</a:t>
            </a:r>
            <a:r>
              <a:rPr kumimoji="1" lang="ja-JP" altLang="en-US" dirty="0"/>
              <a:t>億ドルで買収</a:t>
            </a:r>
          </a:p>
        </p:txBody>
      </p:sp>
    </p:spTree>
    <p:extLst>
      <p:ext uri="{BB962C8B-B14F-4D97-AF65-F5344CB8AC3E}">
        <p14:creationId xmlns:p14="http://schemas.microsoft.com/office/powerpoint/2010/main" val="309940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370678B-F062-C1FA-83A8-382503DA7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66" y="233030"/>
            <a:ext cx="8525468" cy="5258941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B522E8E-8377-88E4-1B3B-9351AD03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289" y="5677470"/>
            <a:ext cx="9758100" cy="947500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dirty="0"/>
              <a:t>勉強会・発表会以上、起業未満の企画って何かないんですかね。。？文化祭的なことがしたい</a:t>
            </a:r>
            <a:r>
              <a:rPr lang="en-US" altLang="ja-JP" dirty="0"/>
              <a:t>…!</a:t>
            </a:r>
          </a:p>
          <a:p>
            <a:r>
              <a:rPr lang="en-US" altLang="ja-JP" dirty="0"/>
              <a:t>FT</a:t>
            </a:r>
            <a:r>
              <a:rPr lang="ja-JP" altLang="en-US" dirty="0"/>
              <a:t>のトークン</a:t>
            </a:r>
            <a:r>
              <a:rPr lang="en-US" altLang="ja-JP" dirty="0"/>
              <a:t>?</a:t>
            </a:r>
            <a:r>
              <a:rPr lang="ja-JP" altLang="en-US" dirty="0"/>
              <a:t>ハッカソン</a:t>
            </a:r>
            <a:r>
              <a:rPr lang="en-US" altLang="ja-JP" dirty="0"/>
              <a:t>?</a:t>
            </a:r>
          </a:p>
          <a:p>
            <a:r>
              <a:rPr lang="ja-JP" altLang="en-US" dirty="0"/>
              <a:t>みずほ銀行の支店にアプリの試作品をおいて、お客さんに遊んでもらうのとかどうすか・？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A62923-3E73-784C-0610-E66972761BAD}"/>
              </a:ext>
            </a:extLst>
          </p:cNvPr>
          <p:cNvSpPr txBox="1"/>
          <p:nvPr/>
        </p:nvSpPr>
        <p:spPr>
          <a:xfrm>
            <a:off x="10022541" y="6501860"/>
            <a:ext cx="20349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https://www.hulu.jp/anaban</a:t>
            </a:r>
          </a:p>
        </p:txBody>
      </p:sp>
    </p:spTree>
    <p:extLst>
      <p:ext uri="{BB962C8B-B14F-4D97-AF65-F5344CB8AC3E}">
        <p14:creationId xmlns:p14="http://schemas.microsoft.com/office/powerpoint/2010/main" val="182087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1095</Words>
  <Application>Microsoft Office PowerPoint</Application>
  <PresentationFormat>ワイド画面</PresentationFormat>
  <Paragraphs>126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コスト構造</vt:lpstr>
      <vt:lpstr>主要指標</vt:lpstr>
      <vt:lpstr>獲得</vt:lpstr>
      <vt:lpstr>アクティベーション</vt:lpstr>
      <vt:lpstr>定着</vt:lpstr>
      <vt:lpstr>収益</vt:lpstr>
      <vt:lpstr>圧倒的な優位性</vt:lpstr>
      <vt:lpstr>本物の圧倒的な優位性とは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コスト構造</dc:title>
  <dc:creator>小松原 航</dc:creator>
  <cp:lastModifiedBy>小松原 航</cp:lastModifiedBy>
  <cp:revision>5</cp:revision>
  <dcterms:created xsi:type="dcterms:W3CDTF">2022-08-17T10:58:31Z</dcterms:created>
  <dcterms:modified xsi:type="dcterms:W3CDTF">2022-08-17T11:40:27Z</dcterms:modified>
</cp:coreProperties>
</file>