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CB3459-D2D1-E74D-6FDD-8CB938B0E78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D014041-E86E-A468-8159-2715A42547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314ADDC-58A7-C410-1F85-ECE3AA78C5A1}"/>
              </a:ext>
            </a:extLst>
          </p:cNvPr>
          <p:cNvSpPr>
            <a:spLocks noGrp="1"/>
          </p:cNvSpPr>
          <p:nvPr>
            <p:ph type="dt" sz="half" idx="10"/>
          </p:nvPr>
        </p:nvSpPr>
        <p:spPr/>
        <p:txBody>
          <a:bodyPr/>
          <a:lstStyle/>
          <a:p>
            <a:fld id="{FCF72707-EF35-4959-A0AD-D6AFD9AB1971}"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5645EE90-762B-A850-D791-6A5351A587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41CDDF-E20C-91E2-8929-279DFB49E68D}"/>
              </a:ext>
            </a:extLst>
          </p:cNvPr>
          <p:cNvSpPr>
            <a:spLocks noGrp="1"/>
          </p:cNvSpPr>
          <p:nvPr>
            <p:ph type="sldNum" sz="quarter" idx="12"/>
          </p:nvPr>
        </p:nvSpPr>
        <p:spPr/>
        <p:txBody>
          <a:body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11341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48C8C7-5932-8F4C-7F44-1E351EAFD38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7B19E3-4260-F2CB-6E71-E5E9708EA4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7813A-A1AD-F25D-AC41-56C943DE0AB2}"/>
              </a:ext>
            </a:extLst>
          </p:cNvPr>
          <p:cNvSpPr>
            <a:spLocks noGrp="1"/>
          </p:cNvSpPr>
          <p:nvPr>
            <p:ph type="dt" sz="half" idx="10"/>
          </p:nvPr>
        </p:nvSpPr>
        <p:spPr/>
        <p:txBody>
          <a:bodyPr/>
          <a:lstStyle/>
          <a:p>
            <a:fld id="{FCF72707-EF35-4959-A0AD-D6AFD9AB1971}"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34D4D241-CB1E-69EF-24EC-228A6FAF78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0A66D5-1F74-1303-4BF2-483637858482}"/>
              </a:ext>
            </a:extLst>
          </p:cNvPr>
          <p:cNvSpPr>
            <a:spLocks noGrp="1"/>
          </p:cNvSpPr>
          <p:nvPr>
            <p:ph type="sldNum" sz="quarter" idx="12"/>
          </p:nvPr>
        </p:nvSpPr>
        <p:spPr/>
        <p:txBody>
          <a:body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219490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04C99B8-D54E-ACEB-CA38-66547DAB8D9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AC8405-AB59-0EA5-2D31-4867C7C0344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7DCF67-F730-3330-FFB4-8BC79F846AD2}"/>
              </a:ext>
            </a:extLst>
          </p:cNvPr>
          <p:cNvSpPr>
            <a:spLocks noGrp="1"/>
          </p:cNvSpPr>
          <p:nvPr>
            <p:ph type="dt" sz="half" idx="10"/>
          </p:nvPr>
        </p:nvSpPr>
        <p:spPr/>
        <p:txBody>
          <a:bodyPr/>
          <a:lstStyle/>
          <a:p>
            <a:fld id="{FCF72707-EF35-4959-A0AD-D6AFD9AB1971}"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0A77C4CA-D7DC-3CED-95D4-69AF9BCDFF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8DABC9-0540-8771-BE31-EA3FA62B9070}"/>
              </a:ext>
            </a:extLst>
          </p:cNvPr>
          <p:cNvSpPr>
            <a:spLocks noGrp="1"/>
          </p:cNvSpPr>
          <p:nvPr>
            <p:ph type="sldNum" sz="quarter" idx="12"/>
          </p:nvPr>
        </p:nvSpPr>
        <p:spPr/>
        <p:txBody>
          <a:body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70290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777C00-4463-EB68-7996-AB07ED767C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8B3ABBE-B39A-158C-C10F-C9E42AA8439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FF63BB-CC98-6199-5BD9-98EFE9951EDB}"/>
              </a:ext>
            </a:extLst>
          </p:cNvPr>
          <p:cNvSpPr>
            <a:spLocks noGrp="1"/>
          </p:cNvSpPr>
          <p:nvPr>
            <p:ph type="dt" sz="half" idx="10"/>
          </p:nvPr>
        </p:nvSpPr>
        <p:spPr/>
        <p:txBody>
          <a:bodyPr/>
          <a:lstStyle/>
          <a:p>
            <a:fld id="{FCF72707-EF35-4959-A0AD-D6AFD9AB1971}"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531FA6D7-E5B5-A776-FF01-E4FCC241FA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113B5B-16C4-01B3-4540-2240614AB713}"/>
              </a:ext>
            </a:extLst>
          </p:cNvPr>
          <p:cNvSpPr>
            <a:spLocks noGrp="1"/>
          </p:cNvSpPr>
          <p:nvPr>
            <p:ph type="sldNum" sz="quarter" idx="12"/>
          </p:nvPr>
        </p:nvSpPr>
        <p:spPr/>
        <p:txBody>
          <a:body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368764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53B13-E3EA-F498-3811-A66AF9090B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23BCC3-FAB8-004B-B7C5-36E05B8E78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5DFED70-056C-98AA-6D21-D8F64C614914}"/>
              </a:ext>
            </a:extLst>
          </p:cNvPr>
          <p:cNvSpPr>
            <a:spLocks noGrp="1"/>
          </p:cNvSpPr>
          <p:nvPr>
            <p:ph type="dt" sz="half" idx="10"/>
          </p:nvPr>
        </p:nvSpPr>
        <p:spPr/>
        <p:txBody>
          <a:bodyPr/>
          <a:lstStyle/>
          <a:p>
            <a:fld id="{FCF72707-EF35-4959-A0AD-D6AFD9AB1971}"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FD2575D9-3EDB-0854-2A79-100BFB44C6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2B8D30-0EC2-FC07-9F87-555AC51CE46D}"/>
              </a:ext>
            </a:extLst>
          </p:cNvPr>
          <p:cNvSpPr>
            <a:spLocks noGrp="1"/>
          </p:cNvSpPr>
          <p:nvPr>
            <p:ph type="sldNum" sz="quarter" idx="12"/>
          </p:nvPr>
        </p:nvSpPr>
        <p:spPr/>
        <p:txBody>
          <a:body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204809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AD1B33-78C2-2FD5-D80F-BF7E35BD6A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EEA149-41BD-32DD-439E-13346F05DF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76AE846-DC82-0AFA-4F81-0A29E3806F3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6EB10D7-55B9-1EA4-95A7-C4C697437734}"/>
              </a:ext>
            </a:extLst>
          </p:cNvPr>
          <p:cNvSpPr>
            <a:spLocks noGrp="1"/>
          </p:cNvSpPr>
          <p:nvPr>
            <p:ph type="dt" sz="half" idx="10"/>
          </p:nvPr>
        </p:nvSpPr>
        <p:spPr/>
        <p:txBody>
          <a:bodyPr/>
          <a:lstStyle/>
          <a:p>
            <a:fld id="{FCF72707-EF35-4959-A0AD-D6AFD9AB1971}"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C4DB36C4-C598-383F-182D-457C6845815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CF3F10-736A-7983-D639-A43F4EE946D5}"/>
              </a:ext>
            </a:extLst>
          </p:cNvPr>
          <p:cNvSpPr>
            <a:spLocks noGrp="1"/>
          </p:cNvSpPr>
          <p:nvPr>
            <p:ph type="sldNum" sz="quarter" idx="12"/>
          </p:nvPr>
        </p:nvSpPr>
        <p:spPr/>
        <p:txBody>
          <a:body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282927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6CCF13-9FAE-62CC-8C4F-3FE775439E4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6624E3-ABD4-7140-D771-F1E58A386F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5CDDA54-2E82-B47A-B2BA-6C3B6709617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FDA95F4-9914-B0B7-ED9F-7B5DCCEDF7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DF362C-3D57-0075-9781-A7F6749A4F8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424D14F-C431-F071-CDB0-BB6071EEB864}"/>
              </a:ext>
            </a:extLst>
          </p:cNvPr>
          <p:cNvSpPr>
            <a:spLocks noGrp="1"/>
          </p:cNvSpPr>
          <p:nvPr>
            <p:ph type="dt" sz="half" idx="10"/>
          </p:nvPr>
        </p:nvSpPr>
        <p:spPr/>
        <p:txBody>
          <a:bodyPr/>
          <a:lstStyle/>
          <a:p>
            <a:fld id="{FCF72707-EF35-4959-A0AD-D6AFD9AB1971}" type="datetimeFigureOut">
              <a:rPr kumimoji="1" lang="ja-JP" altLang="en-US" smtClean="0"/>
              <a:t>2022/11/3</a:t>
            </a:fld>
            <a:endParaRPr kumimoji="1" lang="ja-JP" altLang="en-US"/>
          </a:p>
        </p:txBody>
      </p:sp>
      <p:sp>
        <p:nvSpPr>
          <p:cNvPr id="8" name="フッター プレースホルダー 7">
            <a:extLst>
              <a:ext uri="{FF2B5EF4-FFF2-40B4-BE49-F238E27FC236}">
                <a16:creationId xmlns:a16="http://schemas.microsoft.com/office/drawing/2014/main" id="{9F937013-353A-DDAF-76E2-11A3EE3553C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683A96E-E0CC-83DE-67AB-F7BA00883284}"/>
              </a:ext>
            </a:extLst>
          </p:cNvPr>
          <p:cNvSpPr>
            <a:spLocks noGrp="1"/>
          </p:cNvSpPr>
          <p:nvPr>
            <p:ph type="sldNum" sz="quarter" idx="12"/>
          </p:nvPr>
        </p:nvSpPr>
        <p:spPr/>
        <p:txBody>
          <a:body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300850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98B64-6E9B-CFF6-6751-F7C8F2CD7E6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BD33EAC-6C34-F077-DA0C-A3BB76DE7B50}"/>
              </a:ext>
            </a:extLst>
          </p:cNvPr>
          <p:cNvSpPr>
            <a:spLocks noGrp="1"/>
          </p:cNvSpPr>
          <p:nvPr>
            <p:ph type="dt" sz="half" idx="10"/>
          </p:nvPr>
        </p:nvSpPr>
        <p:spPr/>
        <p:txBody>
          <a:bodyPr/>
          <a:lstStyle/>
          <a:p>
            <a:fld id="{FCF72707-EF35-4959-A0AD-D6AFD9AB1971}" type="datetimeFigureOut">
              <a:rPr kumimoji="1" lang="ja-JP" altLang="en-US" smtClean="0"/>
              <a:t>2022/11/3</a:t>
            </a:fld>
            <a:endParaRPr kumimoji="1" lang="ja-JP" altLang="en-US"/>
          </a:p>
        </p:txBody>
      </p:sp>
      <p:sp>
        <p:nvSpPr>
          <p:cNvPr id="4" name="フッター プレースホルダー 3">
            <a:extLst>
              <a:ext uri="{FF2B5EF4-FFF2-40B4-BE49-F238E27FC236}">
                <a16:creationId xmlns:a16="http://schemas.microsoft.com/office/drawing/2014/main" id="{351BD6D2-5A9C-FCBC-205B-5EA48A28E9C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E93853E-BE0C-8F68-8BCF-EA634951B406}"/>
              </a:ext>
            </a:extLst>
          </p:cNvPr>
          <p:cNvSpPr>
            <a:spLocks noGrp="1"/>
          </p:cNvSpPr>
          <p:nvPr>
            <p:ph type="sldNum" sz="quarter" idx="12"/>
          </p:nvPr>
        </p:nvSpPr>
        <p:spPr/>
        <p:txBody>
          <a:body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389469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EF3595-F304-99B1-5CA2-EF70862CE5BD}"/>
              </a:ext>
            </a:extLst>
          </p:cNvPr>
          <p:cNvSpPr>
            <a:spLocks noGrp="1"/>
          </p:cNvSpPr>
          <p:nvPr>
            <p:ph type="dt" sz="half" idx="10"/>
          </p:nvPr>
        </p:nvSpPr>
        <p:spPr/>
        <p:txBody>
          <a:bodyPr/>
          <a:lstStyle/>
          <a:p>
            <a:fld id="{FCF72707-EF35-4959-A0AD-D6AFD9AB1971}" type="datetimeFigureOut">
              <a:rPr kumimoji="1" lang="ja-JP" altLang="en-US" smtClean="0"/>
              <a:t>2022/11/3</a:t>
            </a:fld>
            <a:endParaRPr kumimoji="1" lang="ja-JP" altLang="en-US"/>
          </a:p>
        </p:txBody>
      </p:sp>
      <p:sp>
        <p:nvSpPr>
          <p:cNvPr id="3" name="フッター プレースホルダー 2">
            <a:extLst>
              <a:ext uri="{FF2B5EF4-FFF2-40B4-BE49-F238E27FC236}">
                <a16:creationId xmlns:a16="http://schemas.microsoft.com/office/drawing/2014/main" id="{9B3E1995-209D-C6F5-8591-3C373AA2C2A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20F121-56B2-9151-72B1-45F4F2F772AC}"/>
              </a:ext>
            </a:extLst>
          </p:cNvPr>
          <p:cNvSpPr>
            <a:spLocks noGrp="1"/>
          </p:cNvSpPr>
          <p:nvPr>
            <p:ph type="sldNum" sz="quarter" idx="12"/>
          </p:nvPr>
        </p:nvSpPr>
        <p:spPr/>
        <p:txBody>
          <a:body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51580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306D2-D90D-8456-63C0-7CED8DF543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54D65D-9268-08BB-FAD1-6095808F29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07C4178-F0DF-0E6B-D329-2B0D2AF67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539F7E-0499-F6FA-E2BF-40C839E9548B}"/>
              </a:ext>
            </a:extLst>
          </p:cNvPr>
          <p:cNvSpPr>
            <a:spLocks noGrp="1"/>
          </p:cNvSpPr>
          <p:nvPr>
            <p:ph type="dt" sz="half" idx="10"/>
          </p:nvPr>
        </p:nvSpPr>
        <p:spPr/>
        <p:txBody>
          <a:bodyPr/>
          <a:lstStyle/>
          <a:p>
            <a:fld id="{FCF72707-EF35-4959-A0AD-D6AFD9AB1971}"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49C801E0-066A-1DD1-FB91-9AB987DE9B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0783C9-B96B-ED8D-35D2-F32BCBD1DB8C}"/>
              </a:ext>
            </a:extLst>
          </p:cNvPr>
          <p:cNvSpPr>
            <a:spLocks noGrp="1"/>
          </p:cNvSpPr>
          <p:nvPr>
            <p:ph type="sldNum" sz="quarter" idx="12"/>
          </p:nvPr>
        </p:nvSpPr>
        <p:spPr/>
        <p:txBody>
          <a:body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4187517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B2830-98AF-8BA6-4771-0B27B99F90C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6389F98-9546-AA5F-469B-26A6EB77F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1D3CF64-AFF0-3C33-73CA-91536E7D3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52ED1C-80B3-C40F-8396-1697425566EA}"/>
              </a:ext>
            </a:extLst>
          </p:cNvPr>
          <p:cNvSpPr>
            <a:spLocks noGrp="1"/>
          </p:cNvSpPr>
          <p:nvPr>
            <p:ph type="dt" sz="half" idx="10"/>
          </p:nvPr>
        </p:nvSpPr>
        <p:spPr/>
        <p:txBody>
          <a:bodyPr/>
          <a:lstStyle/>
          <a:p>
            <a:fld id="{FCF72707-EF35-4959-A0AD-D6AFD9AB1971}"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5D64EF71-B00C-3E83-B0F4-42A0705CB5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9CA7FC-5D3D-E74F-C2B0-C681FECB7413}"/>
              </a:ext>
            </a:extLst>
          </p:cNvPr>
          <p:cNvSpPr>
            <a:spLocks noGrp="1"/>
          </p:cNvSpPr>
          <p:nvPr>
            <p:ph type="sldNum" sz="quarter" idx="12"/>
          </p:nvPr>
        </p:nvSpPr>
        <p:spPr/>
        <p:txBody>
          <a:body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55270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52142E-40C4-3816-4BFC-F50A7599D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3F6D68-1D4C-E54F-1F6E-A47558738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35BA9F-6ACE-EFB0-7B5F-8CAB51029B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72707-EF35-4959-A0AD-D6AFD9AB1971}"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F38C9648-B2FB-6C32-B25D-82013D743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11FA59-3E31-E09E-E967-5F1A87246F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98D8B-7E40-44C3-A782-1541223F27D4}" type="slidenum">
              <a:rPr kumimoji="1" lang="ja-JP" altLang="en-US" smtClean="0"/>
              <a:t>‹#›</a:t>
            </a:fld>
            <a:endParaRPr kumimoji="1" lang="ja-JP" altLang="en-US"/>
          </a:p>
        </p:txBody>
      </p:sp>
    </p:spTree>
    <p:extLst>
      <p:ext uri="{BB962C8B-B14F-4D97-AF65-F5344CB8AC3E}">
        <p14:creationId xmlns:p14="http://schemas.microsoft.com/office/powerpoint/2010/main" val="3192179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32040-AA6F-B76C-80E3-36AF18FB8DFD}"/>
              </a:ext>
            </a:extLst>
          </p:cNvPr>
          <p:cNvSpPr>
            <a:spLocks noGrp="1"/>
          </p:cNvSpPr>
          <p:nvPr>
            <p:ph type="title"/>
          </p:nvPr>
        </p:nvSpPr>
        <p:spPr/>
        <p:txBody>
          <a:bodyPr/>
          <a:lstStyle/>
          <a:p>
            <a:r>
              <a:rPr kumimoji="1" lang="en-US" altLang="ja-JP" dirty="0"/>
              <a:t>5 Tensors on Riemannia</a:t>
            </a:r>
            <a:r>
              <a:rPr lang="en-US" altLang="ja-JP" dirty="0"/>
              <a:t>n manifolds</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17923A8-9C67-A6CB-7893-A4E783DCD0A1}"/>
                  </a:ext>
                </a:extLst>
              </p:cNvPr>
              <p:cNvSpPr>
                <a:spLocks noGrp="1"/>
              </p:cNvSpPr>
              <p:nvPr>
                <p:ph idx="1"/>
              </p:nvPr>
            </p:nvSpPr>
            <p:spPr/>
            <p:txBody>
              <a:bodyPr/>
              <a:lstStyle/>
              <a:p>
                <a:r>
                  <a:rPr kumimoji="1" lang="en-US" altLang="ja-JP" dirty="0"/>
                  <a:t>Def. 5.1</a:t>
                </a:r>
              </a:p>
              <a:p>
                <a:pPr lvl="1"/>
                <a:r>
                  <a:rPr lang="ja-JP" altLang="en-US" dirty="0"/>
                  <a:t>リーマン多様体上のオーダー</a:t>
                </a:r>
                <a14:m>
                  <m:oMath xmlns:m="http://schemas.openxmlformats.org/officeDocument/2006/math">
                    <m:r>
                      <a:rPr lang="en-US" altLang="ja-JP" b="0" i="1" smtClean="0">
                        <a:latin typeface="Cambria Math" panose="02040503050406030204" pitchFamily="18" charset="0"/>
                      </a:rPr>
                      <m:t>𝑟</m:t>
                    </m:r>
                  </m:oMath>
                </a14:m>
                <a:r>
                  <a:rPr lang="ja-JP" altLang="en-US" dirty="0"/>
                  <a:t>のテンソル</a:t>
                </a:r>
                <a14:m>
                  <m:oMath xmlns:m="http://schemas.openxmlformats.org/officeDocument/2006/math">
                    <m:r>
                      <a:rPr lang="en-US" altLang="ja-JP" b="0" i="1" smtClean="0">
                        <a:latin typeface="Cambria Math" panose="02040503050406030204" pitchFamily="18" charset="0"/>
                      </a:rPr>
                      <m:t>𝑇</m:t>
                    </m:r>
                    <m:r>
                      <a:rPr lang="ja-JP" altLang="en-US" i="1">
                        <a:latin typeface="Cambria Math" panose="02040503050406030204" pitchFamily="18" charset="0"/>
                      </a:rPr>
                      <m:t>とは</m:t>
                    </m:r>
                  </m:oMath>
                </a14:m>
                <a:endParaRPr kumimoji="1" lang="en-US" altLang="ja-JP" dirty="0"/>
              </a:p>
              <a:p>
                <a:pPr lvl="2"/>
                <a14:m>
                  <m:oMath xmlns:m="http://schemas.openxmlformats.org/officeDocument/2006/math">
                    <m:r>
                      <a:rPr kumimoji="1" lang="en-US" altLang="ja-JP" b="0" i="1" smtClean="0">
                        <a:latin typeface="Cambria Math" panose="02040503050406030204" pitchFamily="18" charset="0"/>
                      </a:rPr>
                      <m:t>𝒯</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oMath>
                </a14:m>
                <a:endParaRPr kumimoji="1" lang="en-US" altLang="ja-JP" dirty="0"/>
              </a:p>
              <a:p>
                <a:pPr lvl="1"/>
                <a:r>
                  <a:rPr lang="ja-JP" altLang="en-US" dirty="0"/>
                  <a:t>つまり、</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𝑟</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𝒳</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𝑀</m:t>
                        </m:r>
                      </m:e>
                    </m:d>
                    <m:r>
                      <a:rPr lang="en-US" altLang="ja-JP" b="0" i="1" smtClean="0">
                        <a:latin typeface="Cambria Math" panose="02040503050406030204" pitchFamily="18" charset="0"/>
                      </a:rPr>
                      <m:t>, </m:t>
                    </m:r>
                    <m:r>
                      <a:rPr lang="en-US" altLang="ja-JP" b="0" i="1" smtClean="0">
                        <a:latin typeface="Cambria Math" panose="02040503050406030204" pitchFamily="18" charset="0"/>
                      </a:rPr>
                      <m:t>𝒯</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𝑟</m:t>
                            </m:r>
                          </m:sub>
                        </m:sSub>
                      </m:e>
                    </m:d>
                  </m:oMath>
                </a14:m>
                <a:r>
                  <a:rPr lang="ja-JP" altLang="en-US" dirty="0"/>
                  <a:t>は</a:t>
                </a:r>
                <a14:m>
                  <m:oMath xmlns:m="http://schemas.openxmlformats.org/officeDocument/2006/math">
                    <m:r>
                      <a:rPr lang="en-US" altLang="ja-JP" b="0" i="1" dirty="0" smtClean="0">
                        <a:latin typeface="Cambria Math" panose="02040503050406030204" pitchFamily="18" charset="0"/>
                      </a:rPr>
                      <m:t>𝑀</m:t>
                    </m:r>
                  </m:oMath>
                </a14:m>
                <a:r>
                  <a:rPr lang="ja-JP" altLang="en-US" dirty="0"/>
                  <a:t>上で微分可能な関数で、</a:t>
                </a:r>
                <a14:m>
                  <m:oMath xmlns:m="http://schemas.openxmlformats.org/officeDocument/2006/math">
                    <m:r>
                      <a:rPr lang="en-US" altLang="ja-JP" b="0" i="1" smtClean="0">
                        <a:latin typeface="Cambria Math" panose="02040503050406030204" pitchFamily="18" charset="0"/>
                      </a:rPr>
                      <m:t>𝒯</m:t>
                    </m:r>
                  </m:oMath>
                </a14:m>
                <a:r>
                  <a:rPr lang="ja-JP" altLang="en-US" dirty="0"/>
                  <a:t>は各々の成分に対して線形である</a:t>
                </a:r>
                <a:endParaRPr lang="en-US" altLang="ja-JP" dirty="0"/>
              </a:p>
              <a:p>
                <a:pPr lvl="2"/>
                <a14:m>
                  <m:oMath xmlns:m="http://schemas.openxmlformats.org/officeDocument/2006/math">
                    <m:r>
                      <a:rPr lang="en-US" altLang="ja-JP" b="0" i="1" smtClean="0">
                        <a:latin typeface="Cambria Math" panose="02040503050406030204" pitchFamily="18" charset="0"/>
                      </a:rPr>
                      <m:t>𝒯</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𝑓𝑋</m:t>
                        </m:r>
                        <m:r>
                          <a:rPr lang="en-US" altLang="ja-JP" b="0" i="1" smtClean="0">
                            <a:latin typeface="Cambria Math" panose="02040503050406030204" pitchFamily="18" charset="0"/>
                          </a:rPr>
                          <m:t>+</m:t>
                        </m:r>
                        <m:r>
                          <a:rPr lang="en-US" altLang="ja-JP" b="0" i="1" smtClean="0">
                            <a:latin typeface="Cambria Math" panose="02040503050406030204" pitchFamily="18" charset="0"/>
                          </a:rPr>
                          <m:t>𝑔𝑌</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𝑟</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𝑓</m:t>
                    </m:r>
                    <m:r>
                      <a:rPr lang="en-US" altLang="ja-JP" b="0" i="1" smtClean="0">
                        <a:latin typeface="Cambria Math" panose="02040503050406030204" pitchFamily="18" charset="0"/>
                      </a:rPr>
                      <m:t>𝒯</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𝑋</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𝑟</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𝑔</m:t>
                    </m:r>
                    <m:r>
                      <a:rPr lang="en-US" altLang="ja-JP" b="0" i="1" smtClean="0">
                        <a:latin typeface="Cambria Math" panose="02040503050406030204" pitchFamily="18" charset="0"/>
                      </a:rPr>
                      <m:t>𝒯</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𝑌</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𝑟</m:t>
                            </m:r>
                          </m:sub>
                        </m:sSub>
                      </m:e>
                    </m:d>
                  </m:oMath>
                </a14:m>
                <a:endParaRPr lang="en-US" altLang="ja-JP" dirty="0"/>
              </a:p>
              <a:p>
                <a:pPr lvl="2"/>
                <a14:m>
                  <m:oMath xmlns:m="http://schemas.openxmlformats.org/officeDocument/2006/math">
                    <m:r>
                      <a:rPr lang="en-US" altLang="ja-JP" b="0" i="1" smtClean="0">
                        <a:latin typeface="Cambria Math" panose="02040503050406030204" pitchFamily="18" charset="0"/>
                      </a:rPr>
                      <m:t>𝑓𝑜𝑟</m:t>
                    </m:r>
                    <m:r>
                      <a:rPr lang="en-US" altLang="ja-JP" b="0" i="1" smtClean="0">
                        <a:latin typeface="Cambria Math" panose="02040503050406030204" pitchFamily="18" charset="0"/>
                      </a:rPr>
                      <m:t> </m:t>
                    </m:r>
                    <m:r>
                      <a:rPr lang="en-US" altLang="ja-JP" b="0" i="1" smtClean="0">
                        <a:latin typeface="Cambria Math" panose="02040503050406030204" pitchFamily="18" charset="0"/>
                      </a:rPr>
                      <m:t>𝑎𝑙𝑙</m:t>
                    </m:r>
                    <m:r>
                      <a:rPr lang="en-US" altLang="ja-JP" b="0" i="1" smtClean="0">
                        <a:latin typeface="Cambria Math" panose="02040503050406030204" pitchFamily="18" charset="0"/>
                      </a:rPr>
                      <m:t> </m:t>
                    </m:r>
                    <m:r>
                      <a:rPr lang="en-US" altLang="ja-JP" b="0" i="1" smtClean="0">
                        <a:latin typeface="Cambria Math" panose="02040503050406030204" pitchFamily="18" charset="0"/>
                      </a:rPr>
                      <m:t>𝑋</m:t>
                    </m:r>
                    <m:r>
                      <a:rPr lang="en-US" altLang="ja-JP" b="0" i="1" smtClean="0">
                        <a:latin typeface="Cambria Math" panose="02040503050406030204" pitchFamily="18" charset="0"/>
                      </a:rPr>
                      <m:t>,</m:t>
                    </m:r>
                    <m:r>
                      <a:rPr lang="en-US" altLang="ja-JP" b="0" i="1" smtClean="0">
                        <a:latin typeface="Cambria Math" panose="02040503050406030204" pitchFamily="18" charset="0"/>
                      </a:rPr>
                      <m:t>𝑌</m:t>
                    </m:r>
                    <m:r>
                      <a:rPr lang="en-US" altLang="ja-JP" b="0" i="1" smtClean="0">
                        <a:latin typeface="Cambria Math" panose="02040503050406030204" pitchFamily="18" charset="0"/>
                      </a:rPr>
                      <m:t>∈</m:t>
                    </m:r>
                    <m:r>
                      <a:rPr lang="en-US" altLang="ja-JP" b="0" i="1" smtClean="0">
                        <a:latin typeface="Cambria Math" panose="02040503050406030204" pitchFamily="18" charset="0"/>
                      </a:rPr>
                      <m:t>𝒳</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𝑀</m:t>
                        </m:r>
                      </m:e>
                    </m:d>
                    <m:r>
                      <a:rPr lang="en-US" altLang="ja-JP" b="0" i="1" smtClean="0">
                        <a:latin typeface="Cambria Math" panose="02040503050406030204" pitchFamily="18" charset="0"/>
                      </a:rPr>
                      <m:t>, </m:t>
                    </m:r>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𝑔</m:t>
                    </m:r>
                    <m:r>
                      <a:rPr lang="en-US" altLang="ja-JP" b="0" i="1" smtClean="0">
                        <a:latin typeface="Cambria Math" panose="02040503050406030204" pitchFamily="18" charset="0"/>
                      </a:rPr>
                      <m:t>∈</m:t>
                    </m:r>
                    <m:r>
                      <a:rPr lang="en-US" altLang="ja-JP" b="0" i="1" smtClean="0">
                        <a:latin typeface="Cambria Math" panose="02040503050406030204" pitchFamily="18" charset="0"/>
                      </a:rPr>
                      <m:t>𝒟</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𝑀</m:t>
                        </m:r>
                      </m:e>
                    </m:d>
                  </m:oMath>
                </a14:m>
                <a:endParaRPr lang="en-US" altLang="ja-JP" dirty="0"/>
              </a:p>
              <a:p>
                <a:pPr lvl="1"/>
                <a:endParaRPr lang="en-US" altLang="ja-JP" dirty="0"/>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117923A8-9C67-A6CB-7893-A4E783DCD0A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931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00205-F1B5-78E5-5490-E387D1D71235}"/>
              </a:ext>
            </a:extLst>
          </p:cNvPr>
          <p:cNvSpPr>
            <a:spLocks noGrp="1"/>
          </p:cNvSpPr>
          <p:nvPr>
            <p:ph type="title"/>
          </p:nvPr>
        </p:nvSpPr>
        <p:spPr/>
        <p:txBody>
          <a:bodyPr/>
          <a:lstStyle/>
          <a:p>
            <a:r>
              <a:rPr kumimoji="1" lang="ja-JP" altLang="en-US" dirty="0"/>
              <a:t>局所座標表示</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C0B0704-8570-99CB-AB71-A782A6C7E372}"/>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𝑈</m:t>
                    </m:r>
                  </m:oMath>
                </a14:m>
                <a:r>
                  <a:rPr kumimoji="1" lang="ja-JP" altLang="en-US" dirty="0"/>
                  <a:t>を</a:t>
                </a:r>
                <a14:m>
                  <m:oMath xmlns:m="http://schemas.openxmlformats.org/officeDocument/2006/math">
                    <m:r>
                      <a:rPr kumimoji="1" lang="en-US" altLang="ja-JP" b="0" i="1" smtClean="0">
                        <a:latin typeface="Cambria Math" panose="02040503050406030204" pitchFamily="18" charset="0"/>
                      </a:rPr>
                      <m:t>𝑝</m:t>
                    </m:r>
                  </m:oMath>
                </a14:m>
                <a:r>
                  <a:rPr kumimoji="1" lang="ja-JP" altLang="en-US" dirty="0"/>
                  <a:t>の周りの局所座標近傍</a:t>
                </a:r>
                <a:endParaRPr kumimoji="1" lang="en-US" altLang="ja-JP" dirty="0"/>
              </a:p>
              <a:p>
                <a:r>
                  <a:rPr lang="ja-JP" altLang="en-US" dirty="0"/>
                  <a:t>ベクトル場</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𝒳</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𝑀</m:t>
                        </m:r>
                      </m:e>
                    </m:d>
                  </m:oMath>
                </a14:m>
                <a:r>
                  <a:rPr kumimoji="1" lang="ja-JP" altLang="en-US" dirty="0"/>
                  <a:t>を、</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𝑈</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e>
                        </m:d>
                      </m:e>
                    </m:d>
                  </m:oMath>
                </a14:m>
                <a:r>
                  <a:rPr kumimoji="1" lang="ja-JP" altLang="en-US" dirty="0"/>
                  <a:t>が</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𝑇</m:t>
                        </m:r>
                      </m:e>
                      <m:sub>
                        <m:r>
                          <a:rPr kumimoji="1" lang="en-US" altLang="ja-JP" b="0" i="1" dirty="0" smtClean="0">
                            <a:latin typeface="Cambria Math" panose="02040503050406030204" pitchFamily="18" charset="0"/>
                          </a:rPr>
                          <m:t>𝑝</m:t>
                        </m:r>
                      </m:sub>
                    </m:sSub>
                    <m:r>
                      <a:rPr kumimoji="1" lang="en-US" altLang="ja-JP" b="0" i="1" dirty="0" smtClean="0">
                        <a:latin typeface="Cambria Math" panose="02040503050406030204" pitchFamily="18" charset="0"/>
                      </a:rPr>
                      <m:t>𝑀</m:t>
                    </m:r>
                  </m:oMath>
                </a14:m>
                <a:r>
                  <a:rPr kumimoji="1" lang="ja-JP" altLang="en-US" dirty="0"/>
                  <a:t>の基底となるようにとる</a:t>
                </a:r>
                <a:endParaRPr kumimoji="1" lang="en-US" altLang="ja-JP" dirty="0"/>
              </a:p>
              <a:p>
                <a:r>
                  <a:rPr lang="ja-JP" altLang="en-US" dirty="0"/>
                  <a:t>このとき</a:t>
                </a:r>
                <a:endParaRPr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sub>
                        </m:sSub>
                      </m:e>
                    </m:nary>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e>
                    </m:nary>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𝒯</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𝑟</m:t>
                            </m:r>
                          </m:sub>
                        </m:sSub>
                      </m:e>
                    </m:d>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r>
                          <a:rPr kumimoji="1" lang="en-US" altLang="ja-JP" b="0" i="1" smtClean="0">
                            <a:latin typeface="Cambria Math" panose="02040503050406030204" pitchFamily="18" charset="0"/>
                          </a:rPr>
                          <m:t>𝒯</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e>
                        </m:d>
                      </m:e>
                    </m:nary>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𝒯</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oMath>
                </a14:m>
                <a:r>
                  <a:rPr kumimoji="1" lang="ja-JP" altLang="en-US" dirty="0"/>
                  <a:t>を</a:t>
                </a:r>
                <a14:m>
                  <m:oMath xmlns:m="http://schemas.openxmlformats.org/officeDocument/2006/math">
                    <m:d>
                      <m:dPr>
                        <m:begChr m:val="{"/>
                        <m:endChr m:val="}"/>
                        <m:ctrlPr>
                          <a:rPr kumimoji="1" lang="en-US" altLang="ja-JP" b="0" i="1" dirty="0" smtClean="0">
                            <a:latin typeface="Cambria Math" panose="02040503050406030204" pitchFamily="18" charset="0"/>
                          </a:rPr>
                        </m:ctrlPr>
                      </m:dPr>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𝐸</m:t>
                            </m:r>
                          </m:e>
                          <m:sub>
                            <m:r>
                              <a:rPr kumimoji="1" lang="en-US" altLang="ja-JP" b="0" i="1" dirty="0" smtClean="0">
                                <a:latin typeface="Cambria Math" panose="02040503050406030204" pitchFamily="18" charset="0"/>
                              </a:rPr>
                              <m:t>𝑖</m:t>
                            </m:r>
                          </m:sub>
                        </m:sSub>
                      </m:e>
                    </m:d>
                  </m:oMath>
                </a14:m>
                <a:r>
                  <a:rPr kumimoji="1" lang="ja-JP" altLang="en-US" dirty="0"/>
                  <a:t>での</a:t>
                </a:r>
                <a14:m>
                  <m:oMath xmlns:m="http://schemas.openxmlformats.org/officeDocument/2006/math">
                    <m:r>
                      <a:rPr kumimoji="1" lang="en-US" altLang="ja-JP" b="0" i="1" dirty="0" smtClean="0">
                        <a:latin typeface="Cambria Math" panose="02040503050406030204" pitchFamily="18" charset="0"/>
                      </a:rPr>
                      <m:t>𝒯</m:t>
                    </m:r>
                  </m:oMath>
                </a14:m>
                <a:r>
                  <a:rPr kumimoji="1" lang="ja-JP" altLang="en-US" dirty="0"/>
                  <a:t>の成分という。</a:t>
                </a:r>
                <a:endParaRPr kumimoji="1" lang="en-US" altLang="ja-JP"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7C0B0704-8570-99CB-AB71-A782A6C7E37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362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D555E-D335-D314-1F5D-DA256AB3F43D}"/>
              </a:ext>
            </a:extLst>
          </p:cNvPr>
          <p:cNvSpPr>
            <a:spLocks noGrp="1"/>
          </p:cNvSpPr>
          <p:nvPr>
            <p:ph type="title"/>
          </p:nvPr>
        </p:nvSpPr>
        <p:spPr/>
        <p:txBody>
          <a:bodyPr/>
          <a:lstStyle/>
          <a:p>
            <a:r>
              <a:rPr kumimoji="1" lang="en-US" altLang="ja-JP" dirty="0"/>
              <a:t>5.2 example : curvature tensor (</a:t>
            </a:r>
            <a:r>
              <a:rPr kumimoji="1" lang="ja-JP" altLang="en-US" dirty="0"/>
              <a:t>曲率</a:t>
            </a:r>
            <a:r>
              <a:rPr kumimoji="1" lang="en-US" altLang="ja-JP" dirty="0"/>
              <a: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E113493-46BC-3C29-7CA2-2E483BA9D697}"/>
                  </a:ext>
                </a:extLst>
              </p:cNvPr>
              <p:cNvSpPr>
                <a:spLocks noGrp="1"/>
              </p:cNvSpPr>
              <p:nvPr>
                <p:ph idx="1"/>
              </p:nvPr>
            </p:nvSpPr>
            <p:spPr/>
            <p:txBody>
              <a:bodyPr/>
              <a:lstStyle/>
              <a:p>
                <a:pPr lvl="1"/>
                <a14:m>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𝑍</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oMath>
                </a14:m>
                <a:endParaRPr kumimoji="1" lang="en-US" altLang="ja-JP" b="0" dirty="0"/>
              </a:p>
              <a:p>
                <a14:m>
                  <m:oMath xmlns:m="http://schemas.openxmlformats.org/officeDocument/2006/math">
                    <m:r>
                      <a:rPr kumimoji="1" lang="en-US" altLang="ja-JP" b="0" i="1" smtClean="0">
                        <a:latin typeface="Cambria Math" panose="02040503050406030204" pitchFamily="18" charset="0"/>
                      </a:rPr>
                      <m:t>𝑅</m:t>
                    </m:r>
                  </m:oMath>
                </a14:m>
                <a:r>
                  <a:rPr kumimoji="1" lang="ja-JP" altLang="en-US" dirty="0"/>
                  <a:t>はオーダー</a:t>
                </a:r>
                <a:r>
                  <a:rPr kumimoji="1" lang="en-US" altLang="ja-JP" dirty="0"/>
                  <a:t>4</a:t>
                </a:r>
                <a:r>
                  <a:rPr kumimoji="1" lang="ja-JP" altLang="en-US" dirty="0"/>
                  <a:t>のテンソルとなる。</a:t>
                </a:r>
                <a:endParaRPr kumimoji="1" lang="en-US" altLang="ja-JP" dirty="0"/>
              </a:p>
              <a:p>
                <a14:m>
                  <m:oMath xmlns:m="http://schemas.openxmlformats.org/officeDocument/2006/math">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den>
                        </m:f>
                      </m:e>
                    </m:d>
                  </m:oMath>
                </a14:m>
                <a:r>
                  <a:rPr kumimoji="1" lang="ja-JP" altLang="en-US" dirty="0"/>
                  <a:t>での成分は</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𝑙</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𝑖𝑗𝑘𝑙</m:t>
                        </m:r>
                      </m:sub>
                    </m:sSub>
                  </m:oMath>
                </a14:m>
                <a:endParaRPr kumimoji="1" lang="en-US" altLang="ja-JP"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DE113493-46BC-3C29-7CA2-2E483BA9D697}"/>
                  </a:ext>
                </a:extLst>
              </p:cNvPr>
              <p:cNvSpPr>
                <a:spLocks noGrp="1" noRot="1" noChangeAspect="1" noMove="1" noResize="1" noEditPoints="1" noAdjustHandles="1" noChangeArrowheads="1" noChangeShapeType="1" noTextEdit="1"/>
              </p:cNvSpPr>
              <p:nvPr>
                <p:ph idx="1"/>
              </p:nvPr>
            </p:nvSpPr>
            <p:spPr>
              <a:blipFill>
                <a:blip r:embed="rId2"/>
                <a:stretch>
                  <a:fillRect t="-1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5443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8AD5E-7C99-15EE-D761-AD91DBD291DC}"/>
              </a:ext>
            </a:extLst>
          </p:cNvPr>
          <p:cNvSpPr>
            <a:spLocks noGrp="1"/>
          </p:cNvSpPr>
          <p:nvPr>
            <p:ph type="title"/>
          </p:nvPr>
        </p:nvSpPr>
        <p:spPr/>
        <p:txBody>
          <a:bodyPr/>
          <a:lstStyle/>
          <a:p>
            <a:r>
              <a:rPr kumimoji="1" lang="en-US" altLang="ja-JP" dirty="0"/>
              <a:t>5.3 Example : metric tensor (</a:t>
            </a:r>
            <a:r>
              <a:rPr kumimoji="1" lang="ja-JP" altLang="en-US" dirty="0"/>
              <a:t>計量</a:t>
            </a:r>
            <a:r>
              <a:rPr kumimoji="1" lang="en-US" altLang="ja-JP" dirty="0"/>
              <a: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56EC225-BB05-FDBF-DE95-3B55A37C7B85}"/>
                  </a:ext>
                </a:extLst>
              </p:cNvPr>
              <p:cNvSpPr>
                <a:spLocks noGrp="1"/>
              </p:cNvSpPr>
              <p:nvPr>
                <p:ph idx="1"/>
              </p:nvPr>
            </p:nvSpPr>
            <p:spPr/>
            <p:txBody>
              <a:bodyPr/>
              <a:lstStyle/>
              <a:p>
                <a:pPr lvl="1"/>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𝐺</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𝐺</m:t>
                    </m:r>
                  </m:oMath>
                </a14:m>
                <a:r>
                  <a:rPr kumimoji="1" lang="ja-JP" altLang="en-US" dirty="0"/>
                  <a:t>は</a:t>
                </a:r>
                <a:r>
                  <a:rPr kumimoji="1" lang="en-US" altLang="ja-JP" dirty="0"/>
                  <a:t>2</a:t>
                </a:r>
                <a:r>
                  <a:rPr kumimoji="1" lang="ja-JP" altLang="en-US" dirty="0"/>
                  <a:t>階のテンソルで、</a:t>
                </a:r>
                <a14:m>
                  <m:oMath xmlns:m="http://schemas.openxmlformats.org/officeDocument/2006/math">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𝑖</m:t>
                            </m:r>
                          </m:sub>
                        </m:sSub>
                      </m:e>
                    </m:d>
                  </m:oMath>
                </a14:m>
                <a:r>
                  <a:rPr kumimoji="1" lang="ja-JP" altLang="en-US" dirty="0"/>
                  <a:t>での成分は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𝑖𝑗</m:t>
                        </m:r>
                      </m:sub>
                    </m:sSub>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556EC225-BB05-FDBF-DE95-3B55A37C7B85}"/>
                  </a:ext>
                </a:extLst>
              </p:cNvPr>
              <p:cNvSpPr>
                <a:spLocks noGrp="1" noRot="1" noChangeAspect="1" noMove="1" noResize="1" noEditPoints="1" noAdjustHandles="1" noChangeArrowheads="1" noChangeShapeType="1" noTextEdit="1"/>
              </p:cNvSpPr>
              <p:nvPr>
                <p:ph idx="1"/>
              </p:nvPr>
            </p:nvSpPr>
            <p:spPr>
              <a:blipFill>
                <a:blip r:embed="rId2"/>
                <a:stretch>
                  <a:fillRect t="-1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324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F57A6F83-F7F0-5DDB-56CC-141816095BB7}"/>
                  </a:ext>
                </a:extLst>
              </p:cNvPr>
              <p:cNvSpPr>
                <a:spLocks noGrp="1"/>
              </p:cNvSpPr>
              <p:nvPr>
                <p:ph type="title"/>
              </p:nvPr>
            </p:nvSpPr>
            <p:spPr/>
            <p:txBody>
              <a:bodyPr/>
              <a:lstStyle/>
              <a:p>
                <a:r>
                  <a:rPr kumimoji="1" lang="en-US" altLang="ja-JP" dirty="0"/>
                  <a:t>5.4 Example : Riemannian connection </a:t>
                </a:r>
                <a14:m>
                  <m:oMath xmlns:m="http://schemas.openxmlformats.org/officeDocument/2006/math">
                    <m:r>
                      <m:rPr>
                        <m:sty m:val="p"/>
                      </m:rPr>
                      <a:rPr kumimoji="1" lang="en-US" altLang="ja-JP" b="0" i="0" smtClean="0">
                        <a:latin typeface="Cambria Math" panose="02040503050406030204" pitchFamily="18" charset="0"/>
                      </a:rPr>
                      <m:t>∇</m:t>
                    </m:r>
                  </m:oMath>
                </a14:m>
                <a:endParaRPr kumimoji="1" lang="ja-JP" altLang="en-US" dirty="0"/>
              </a:p>
            </p:txBody>
          </p:sp>
        </mc:Choice>
        <mc:Fallback>
          <p:sp>
            <p:nvSpPr>
              <p:cNvPr id="2" name="タイトル 1">
                <a:extLst>
                  <a:ext uri="{FF2B5EF4-FFF2-40B4-BE49-F238E27FC236}">
                    <a16:creationId xmlns:a16="http://schemas.microsoft.com/office/drawing/2014/main" id="{F57A6F83-F7F0-5DDB-56CC-141816095BB7}"/>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0598C5C-7BF9-D023-3590-C7A974026AD7}"/>
                  </a:ext>
                </a:extLst>
              </p:cNvPr>
              <p:cNvSpPr>
                <a:spLocks noGrp="1"/>
              </p:cNvSpPr>
              <p:nvPr>
                <p:ph idx="1"/>
              </p:nvPr>
            </p:nvSpPr>
            <p:spPr/>
            <p:txBody>
              <a:bodyPr/>
              <a:lstStyle/>
              <a:p>
                <a:pPr lvl="1"/>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oMath>
                </a14:m>
                <a:endParaRPr kumimoji="1" lang="en-US" altLang="ja-JP" b="0" dirty="0"/>
              </a:p>
              <a:p>
                <a:pPr lvl="1"/>
                <a14:m>
                  <m:oMath xmlns:m="http://schemas.openxmlformats.org/officeDocument/2006/math">
                    <m:r>
                      <m:rPr>
                        <m:sty m:val="p"/>
                      </m:rPr>
                      <a:rPr kumimoji="1" lang="en-US" altLang="ja-JP" b="0" i="0"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𝑋</m:t>
                            </m:r>
                          </m:sub>
                        </m:sSub>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oMath>
                </a14:m>
                <a:endParaRPr kumimoji="1" lang="en-US" altLang="ja-JP" dirty="0"/>
              </a:p>
              <a:p>
                <a:r>
                  <a:rPr lang="ja-JP" altLang="en-US" dirty="0"/>
                  <a:t>これはテンソルではない。</a:t>
                </a:r>
                <a14:m>
                  <m:oMath xmlns:m="http://schemas.openxmlformats.org/officeDocument/2006/math">
                    <m:r>
                      <a:rPr lang="en-US" altLang="ja-JP" b="0" i="1" smtClean="0">
                        <a:latin typeface="Cambria Math" panose="02040503050406030204" pitchFamily="18" charset="0"/>
                      </a:rPr>
                      <m:t>𝑌</m:t>
                    </m:r>
                  </m:oMath>
                </a14:m>
                <a:r>
                  <a:rPr kumimoji="1" lang="ja-JP" altLang="en-US" dirty="0"/>
                  <a:t>に関して線形ではない</a:t>
                </a:r>
                <a:endParaRPr kumimoji="1" lang="en-US" altLang="ja-JP" dirty="0"/>
              </a:p>
              <a:p>
                <a:pPr lvl="1"/>
                <a14:m>
                  <m:oMath xmlns:m="http://schemas.openxmlformats.org/officeDocument/2006/math">
                    <m:r>
                      <m:rPr>
                        <m:sty m:val="p"/>
                      </m:rPr>
                      <a:rPr kumimoji="1" lang="en-US" altLang="ja-JP" b="0" i="0"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𝑔𝑍</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𝑋</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𝑔𝑍</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e>
                    </m:d>
                  </m:oMath>
                </a14:m>
                <a:endParaRPr kumimoji="1" lang="en-US" altLang="ja-JP" b="0" dirty="0"/>
              </a:p>
              <a:p>
                <a:pPr lvl="1"/>
                <a14:m>
                  <m:oMath xmlns:m="http://schemas.openxmlformats.org/officeDocument/2006/math">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𝑋𝑓</m:t>
                        </m:r>
                      </m:e>
                    </m:d>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𝑋</m:t>
                        </m:r>
                      </m:sub>
                    </m:sSub>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𝑋𝑔</m:t>
                        </m:r>
                      </m:e>
                    </m:d>
                    <m:r>
                      <a:rPr kumimoji="1" lang="en-US" altLang="ja-JP" b="0" i="1" smtClean="0">
                        <a:latin typeface="Cambria Math" panose="02040503050406030204" pitchFamily="18" charset="0"/>
                      </a:rPr>
                      <m:t>𝑍</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𝑋</m:t>
                        </m:r>
                      </m:sub>
                    </m:sSub>
                    <m:r>
                      <a:rPr kumimoji="1" lang="en-US" altLang="ja-JP" b="0" i="1" smtClean="0">
                        <a:latin typeface="Cambria Math" panose="02040503050406030204" pitchFamily="18" charset="0"/>
                      </a:rPr>
                      <m:t>𝑍</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m:t>
                    </m:r>
                  </m:oMath>
                </a14:m>
                <a:endParaRPr kumimoji="1" lang="en-US" altLang="ja-JP" dirty="0"/>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90598C5C-7BF9-D023-3590-C7A974026AD7}"/>
                  </a:ext>
                </a:extLst>
              </p:cNvPr>
              <p:cNvSpPr>
                <a:spLocks noGrp="1" noRot="1" noChangeAspect="1" noMove="1" noResize="1" noEditPoints="1" noAdjustHandles="1" noChangeArrowheads="1" noChangeShapeType="1" noTextEdit="1"/>
              </p:cNvSpPr>
              <p:nvPr>
                <p:ph idx="1"/>
              </p:nvPr>
            </p:nvSpPr>
            <p:spPr>
              <a:blipFill>
                <a:blip r:embed="rId3"/>
                <a:stretch>
                  <a:fillRect l="-1043" t="-1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699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EF9908-6995-2A52-D72D-32D201DF54AE}"/>
              </a:ext>
            </a:extLst>
          </p:cNvPr>
          <p:cNvSpPr>
            <a:spLocks noGrp="1"/>
          </p:cNvSpPr>
          <p:nvPr>
            <p:ph type="title"/>
          </p:nvPr>
        </p:nvSpPr>
        <p:spPr/>
        <p:txBody>
          <a:bodyPr/>
          <a:lstStyle/>
          <a:p>
            <a:r>
              <a:rPr lang="en-US" altLang="ja-JP" dirty="0"/>
              <a:t>Def. 5.7</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27C7B90-78E3-F1C9-D37B-B1CF4C5D7B94}"/>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𝒯</m:t>
                    </m:r>
                  </m:oMath>
                </a14:m>
                <a:r>
                  <a:rPr kumimoji="1" lang="ja-JP" altLang="en-US" dirty="0"/>
                  <a:t>を</a:t>
                </a:r>
                <a14:m>
                  <m:oMath xmlns:m="http://schemas.openxmlformats.org/officeDocument/2006/math">
                    <m:r>
                      <a:rPr kumimoji="1" lang="en-US" altLang="ja-JP" b="0" i="1" dirty="0" smtClean="0">
                        <a:latin typeface="Cambria Math" panose="02040503050406030204" pitchFamily="18" charset="0"/>
                      </a:rPr>
                      <m:t>𝑟</m:t>
                    </m:r>
                  </m:oMath>
                </a14:m>
                <a:r>
                  <a:rPr kumimoji="1" lang="ja-JP" altLang="en-US" dirty="0"/>
                  <a:t>階のテンソルとする。テンソル</a:t>
                </a:r>
                <a14:m>
                  <m:oMath xmlns:m="http://schemas.openxmlformats.org/officeDocument/2006/math">
                    <m:r>
                      <a:rPr kumimoji="1" lang="en-US" altLang="ja-JP" b="0" i="1" smtClean="0">
                        <a:latin typeface="Cambria Math" panose="02040503050406030204" pitchFamily="18" charset="0"/>
                      </a:rPr>
                      <m:t>𝒯</m:t>
                    </m:r>
                  </m:oMath>
                </a14:m>
                <a:r>
                  <a:rPr kumimoji="1" lang="ja-JP" altLang="en-US" dirty="0"/>
                  <a:t>の共変微分</a:t>
                </a:r>
                <a:r>
                  <a:rPr kumimoji="1" lang="en-US" altLang="ja-JP" dirty="0"/>
                  <a:t>(covariant differential) </a:t>
                </a:r>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𝒯</m:t>
                    </m:r>
                  </m:oMath>
                </a14:m>
                <a:r>
                  <a:rPr kumimoji="1" lang="ja-JP" altLang="en-US" dirty="0"/>
                  <a:t>は</a:t>
                </a:r>
                <a14:m>
                  <m:oMath xmlns:m="http://schemas.openxmlformats.org/officeDocument/2006/math">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𝑟</m:t>
                        </m:r>
                        <m:r>
                          <a:rPr kumimoji="1" lang="en-US" altLang="ja-JP" b="0" i="1" dirty="0" smtClean="0">
                            <a:latin typeface="Cambria Math" panose="02040503050406030204" pitchFamily="18" charset="0"/>
                          </a:rPr>
                          <m:t>+1</m:t>
                        </m:r>
                      </m:e>
                    </m:d>
                  </m:oMath>
                </a14:m>
                <a:r>
                  <a:rPr kumimoji="1" lang="ja-JP" altLang="en-US" dirty="0"/>
                  <a:t>階のテンソルで、</a:t>
                </a:r>
                <a:endParaRPr kumimoji="1" lang="en-US" altLang="ja-JP" dirty="0"/>
              </a:p>
              <a:p>
                <a:pPr lvl="1"/>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𝒯</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𝒯</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𝑟</m:t>
                                </m:r>
                              </m:sub>
                            </m:sSub>
                          </m:e>
                        </m:d>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𝑟</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𝒯</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𝑟</m:t>
                            </m:r>
                          </m:sub>
                        </m:sSub>
                      </m:e>
                    </m:d>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𝑍</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oMath>
                </a14:m>
                <a:r>
                  <a:rPr kumimoji="1" lang="ja-JP" altLang="en-US" dirty="0"/>
                  <a:t>に関する</a:t>
                </a:r>
                <a14:m>
                  <m:oMath xmlns:m="http://schemas.openxmlformats.org/officeDocument/2006/math">
                    <m:r>
                      <a:rPr kumimoji="1" lang="en-US" altLang="ja-JP" b="0" i="1" smtClean="0">
                        <a:latin typeface="Cambria Math" panose="02040503050406030204" pitchFamily="18" charset="0"/>
                      </a:rPr>
                      <m:t>𝒯</m:t>
                    </m:r>
                  </m:oMath>
                </a14:m>
                <a:r>
                  <a:rPr kumimoji="1" lang="ja-JP" altLang="en-US" dirty="0"/>
                  <a:t>の共変微分</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𝒯</m:t>
                    </m:r>
                  </m:oMath>
                </a14:m>
                <a:r>
                  <a:rPr kumimoji="1" lang="ja-JP" altLang="en-US" dirty="0"/>
                  <a:t>は</a:t>
                </a:r>
                <a14:m>
                  <m:oMath xmlns:m="http://schemas.openxmlformats.org/officeDocument/2006/math">
                    <m:r>
                      <a:rPr kumimoji="1" lang="en-US" altLang="ja-JP" b="0" i="1" smtClean="0">
                        <a:latin typeface="Cambria Math" panose="02040503050406030204" pitchFamily="18" charset="0"/>
                      </a:rPr>
                      <m:t>𝑟</m:t>
                    </m:r>
                    <m:r>
                      <a:rPr lang="ja-JP" altLang="en-US" i="1">
                        <a:latin typeface="Cambria Math" panose="02040503050406030204" pitchFamily="18" charset="0"/>
                      </a:rPr>
                      <m:t>階の</m:t>
                    </m:r>
                  </m:oMath>
                </a14:m>
                <a:r>
                  <a:rPr kumimoji="1" lang="ja-JP" altLang="en-US" dirty="0"/>
                  <a:t>テンソルで</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𝒯</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𝑟</m:t>
                            </m:r>
                          </m:sub>
                        </m:sSub>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𝒯</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e>
                    </m:d>
                  </m:oMath>
                </a14:m>
                <a:endParaRPr kumimoji="1" lang="en-US" altLang="ja-JP" dirty="0"/>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027C7B90-78E3-F1C9-D37B-B1CF4C5D7B94}"/>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828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F50CD-FC21-4DF5-7F44-DBFF3FE9D224}"/>
              </a:ext>
            </a:extLst>
          </p:cNvPr>
          <p:cNvSpPr>
            <a:spLocks noGrp="1"/>
          </p:cNvSpPr>
          <p:nvPr>
            <p:ph type="title"/>
          </p:nvPr>
        </p:nvSpPr>
        <p:spPr/>
        <p:txBody>
          <a:bodyPr/>
          <a:lstStyle/>
          <a:p>
            <a:r>
              <a:rPr kumimoji="1" lang="en-US" altLang="ja-JP" dirty="0"/>
              <a:t>Def. </a:t>
            </a:r>
            <a:r>
              <a:rPr lang="en-US" altLang="ja-JP" dirty="0"/>
              <a:t>5.7</a:t>
            </a:r>
            <a:r>
              <a:rPr lang="ja-JP" altLang="en-US" dirty="0"/>
              <a:t>の気持ち</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431DC30-AC25-BCB5-68E5-70658E2D35BE}"/>
                  </a:ext>
                </a:extLst>
              </p:cNvPr>
              <p:cNvSpPr>
                <a:spLocks noGrp="1"/>
              </p:cNvSpPr>
              <p:nvPr>
                <p:ph idx="1"/>
              </p:nvPr>
            </p:nvSpPr>
            <p:spPr/>
            <p:txBody>
              <a:bodyPr>
                <a:normAutofit fontScale="92500" lnSpcReduction="20000"/>
              </a:bodyPr>
              <a:lstStyle/>
              <a:p>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oMath>
                </a14:m>
                <a:r>
                  <a:rPr kumimoji="1" lang="ja-JP" altLang="en-US" dirty="0"/>
                  <a:t>は微分可能な曲線で</a:t>
                </a:r>
                <a14:m>
                  <m:oMath xmlns:m="http://schemas.openxmlformats.org/officeDocument/2006/math">
                    <m:r>
                      <a:rPr kumimoji="1" lang="en-US" altLang="ja-JP" b="0" i="1" smtClean="0">
                        <a:latin typeface="Cambria Math" panose="02040503050406030204" pitchFamily="18" charset="0"/>
                      </a:rPr>
                      <m:t>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𝛼</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e>
                    </m:d>
                  </m:oMath>
                </a14:m>
                <a:endParaRPr kumimoji="1" lang="en-US" altLang="ja-JP" dirty="0"/>
              </a:p>
              <a:p>
                <a14:m>
                  <m:oMath xmlns:m="http://schemas.openxmlformats.org/officeDocument/2006/math">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sub>
                        </m:sSub>
                      </m:e>
                    </m:d>
                  </m:oMath>
                </a14:m>
                <a:r>
                  <a:rPr kumimoji="1" lang="ja-JP" altLang="en-US" dirty="0"/>
                  <a:t>を</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𝑇</m:t>
                        </m:r>
                      </m:e>
                      <m:sub>
                        <m:r>
                          <a:rPr kumimoji="1" lang="en-US" altLang="ja-JP" b="0" i="1" dirty="0" smtClean="0">
                            <a:latin typeface="Cambria Math" panose="02040503050406030204" pitchFamily="18" charset="0"/>
                          </a:rPr>
                          <m:t>𝑝</m:t>
                        </m:r>
                      </m:sub>
                    </m:sSub>
                    <m:r>
                      <a:rPr kumimoji="1" lang="en-US" altLang="ja-JP" b="0" i="1" dirty="0" smtClean="0">
                        <a:latin typeface="Cambria Math" panose="02040503050406030204" pitchFamily="18" charset="0"/>
                      </a:rPr>
                      <m:t>𝑀</m:t>
                    </m:r>
                  </m:oMath>
                </a14:m>
                <a:r>
                  <a:rPr kumimoji="1" lang="ja-JP" altLang="en-US" dirty="0"/>
                  <a:t>の基底とし、</a:t>
                </a:r>
                <a14:m>
                  <m:oMath xmlns:m="http://schemas.openxmlformats.org/officeDocument/2006/math">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e>
                    </m:d>
                  </m:oMath>
                </a14:m>
                <a:r>
                  <a:rPr kumimoji="1" lang="ja-JP" altLang="en-US" dirty="0"/>
                  <a:t>を</a:t>
                </a:r>
                <a14:m>
                  <m:oMath xmlns:m="http://schemas.openxmlformats.org/officeDocument/2006/math">
                    <m:r>
                      <a:rPr kumimoji="1" lang="en-US" altLang="ja-JP" b="0" i="1" dirty="0" smtClean="0">
                        <a:latin typeface="Cambria Math" panose="02040503050406030204" pitchFamily="18" charset="0"/>
                      </a:rPr>
                      <m:t>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𝛼</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e>
                    </m:d>
                  </m:oMath>
                </a14:m>
                <a:r>
                  <a:rPr kumimoji="1" lang="ja-JP" altLang="en-US" dirty="0"/>
                  <a:t>に沿った</a:t>
                </a:r>
                <a14:m>
                  <m:oMath xmlns:m="http://schemas.openxmlformats.org/officeDocument/2006/math">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sub>
                        </m:sSub>
                      </m:e>
                    </m:d>
                  </m:oMath>
                </a14:m>
                <a:r>
                  <a:rPr kumimoji="1" lang="ja-JP" altLang="en-US" dirty="0"/>
                  <a:t>の</a:t>
                </a:r>
                <a:r>
                  <a:rPr kumimoji="1" lang="en-US" altLang="ja-JP" dirty="0"/>
                  <a:t>parallel transport</a:t>
                </a:r>
                <a:r>
                  <a:rPr kumimoji="1" lang="ja-JP" altLang="en-US" dirty="0"/>
                  <a:t>とする。</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oMath>
                </a14:m>
                <a:r>
                  <a:rPr kumimoji="1" lang="ja-JP" altLang="en-US" dirty="0"/>
                  <a:t>を</a:t>
                </a:r>
                <a14:m>
                  <m:oMath xmlns:m="http://schemas.openxmlformats.org/officeDocument/2006/math">
                    <m:r>
                      <a:rPr kumimoji="1" lang="en-US" altLang="ja-JP" b="0" i="1" dirty="0" smtClean="0">
                        <a:latin typeface="Cambria Math" panose="02040503050406030204" pitchFamily="18" charset="0"/>
                      </a:rPr>
                      <m:t>𝒯</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𝛼</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e>
                        </m:d>
                      </m:e>
                    </m:d>
                    <m:r>
                      <a:rPr lang="ja-JP" altLang="en-US" i="1" dirty="0">
                        <a:latin typeface="Cambria Math" panose="02040503050406030204" pitchFamily="18" charset="0"/>
                      </a:rPr>
                      <m:t>の</m:t>
                    </m:r>
                    <m:d>
                      <m:dPr>
                        <m:begChr m:val="{"/>
                        <m:endChr m:val="}"/>
                        <m:ctrlPr>
                          <a:rPr kumimoji="1" lang="en-US" altLang="ja-JP" b="0" i="1" dirty="0" smtClean="0">
                            <a:latin typeface="Cambria Math" panose="02040503050406030204" pitchFamily="18" charset="0"/>
                          </a:rPr>
                        </m:ctrlPr>
                      </m:dPr>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𝑒</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e>
                        </m:d>
                      </m:e>
                    </m:d>
                    <m:r>
                      <a:rPr lang="ja-JP" altLang="en-US" i="1" dirty="0">
                        <a:latin typeface="Cambria Math" panose="02040503050406030204" pitchFamily="18" charset="0"/>
                      </a:rPr>
                      <m:t>で</m:t>
                    </m:r>
                  </m:oMath>
                </a14:m>
                <a:r>
                  <a:rPr kumimoji="1" lang="ja-JP" altLang="en-US" dirty="0"/>
                  <a:t>の成分</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𝒯</m:t>
                    </m:r>
                  </m:oMath>
                </a14:m>
                <a:r>
                  <a:rPr kumimoji="1" lang="ja-JP" altLang="en-US" dirty="0"/>
                  <a:t>の定義より</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𝒯</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m:t>
                        </m:r>
                      </m:num>
                      <m:den>
                        <m:r>
                          <a:rPr kumimoji="1" lang="en-US" altLang="ja-JP" b="0" i="1" smtClean="0">
                            <a:latin typeface="Cambria Math" panose="02040503050406030204" pitchFamily="18" charset="0"/>
                          </a:rPr>
                          <m:t>𝑑𝑡</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𝒯</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𝒯</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𝒯</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e>
                    </m:d>
                  </m:oMath>
                </a14:m>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=0</m:t>
                    </m:r>
                  </m:oMath>
                </a14:m>
                <a:r>
                  <a:rPr kumimoji="1" lang="ja-JP" altLang="en-US" dirty="0"/>
                  <a:t>より</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𝒯</m:t>
                            </m:r>
                          </m:e>
                        </m:d>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𝒯</m:t>
                        </m:r>
                      </m:e>
                    </m:d>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m:t>
                        </m:r>
                      </m:num>
                      <m:den>
                        <m:r>
                          <a:rPr kumimoji="1" lang="en-US" altLang="ja-JP" b="0" i="1" smtClean="0">
                            <a:latin typeface="Cambria Math" panose="02040503050406030204" pitchFamily="18" charset="0"/>
                          </a:rPr>
                          <m:t>𝑑𝑡</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𝒯</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sub>
                    </m:sSub>
                  </m:oMath>
                </a14:m>
                <a:endParaRPr kumimoji="1" lang="en-US" altLang="ja-JP" dirty="0"/>
              </a:p>
              <a:p>
                <a:r>
                  <a:rPr kumimoji="1" lang="ja-JP" altLang="en-US" b="0" dirty="0"/>
                  <a:t>テンソル</a:t>
                </a:r>
                <a14:m>
                  <m:oMath xmlns:m="http://schemas.openxmlformats.org/officeDocument/2006/math">
                    <m:r>
                      <a:rPr kumimoji="1" lang="en-US" altLang="ja-JP" b="0" i="1" smtClean="0">
                        <a:latin typeface="Cambria Math" panose="02040503050406030204" pitchFamily="18" charset="0"/>
                      </a:rPr>
                      <m:t>𝒯</m:t>
                    </m:r>
                  </m:oMath>
                </a14:m>
                <a:r>
                  <a:rPr kumimoji="1" lang="ja-JP" altLang="en-US" dirty="0"/>
                  <a:t>の共変微分の成分は、通常の微分になっている</a:t>
                </a:r>
              </a:p>
            </p:txBody>
          </p:sp>
        </mc:Choice>
        <mc:Fallback>
          <p:sp>
            <p:nvSpPr>
              <p:cNvPr id="3" name="コンテンツ プレースホルダー 2">
                <a:extLst>
                  <a:ext uri="{FF2B5EF4-FFF2-40B4-BE49-F238E27FC236}">
                    <a16:creationId xmlns:a16="http://schemas.microsoft.com/office/drawing/2014/main" id="{1431DC30-AC25-BCB5-68E5-70658E2D35BE}"/>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897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74FB8-A358-8389-8887-C2FD6D994892}"/>
              </a:ext>
            </a:extLst>
          </p:cNvPr>
          <p:cNvSpPr>
            <a:spLocks noGrp="1"/>
          </p:cNvSpPr>
          <p:nvPr>
            <p:ph type="title"/>
          </p:nvPr>
        </p:nvSpPr>
        <p:spPr/>
        <p:txBody>
          <a:bodyPr/>
          <a:lstStyle/>
          <a:p>
            <a:r>
              <a:rPr kumimoji="1" lang="en-US" altLang="ja-JP" dirty="0"/>
              <a:t>5.8 Example</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5EA255D-C41D-C6DC-3DBD-72137924ABFC}"/>
                  </a:ext>
                </a:extLst>
              </p:cNvPr>
              <p:cNvSpPr>
                <a:spLocks noGrp="1"/>
              </p:cNvSpPr>
              <p:nvPr>
                <p:ph idx="1"/>
              </p:nvPr>
            </p:nvSpPr>
            <p:spPr/>
            <p:txBody>
              <a:bodyPr/>
              <a:lstStyle/>
              <a:p>
                <a:r>
                  <a:rPr kumimoji="1" lang="ja-JP" altLang="en-US" dirty="0"/>
                  <a:t>計量テンソルの共変微分は</a:t>
                </a:r>
                <a:r>
                  <a:rPr kumimoji="1" lang="en-US" altLang="ja-JP" dirty="0"/>
                  <a:t>0</a:t>
                </a:r>
                <a:r>
                  <a:rPr kumimoji="1" lang="ja-JP" altLang="en-US" dirty="0"/>
                  <a:t>テンソル</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oMath>
                </a14:m>
                <a:endParaRPr kumimoji="1" lang="en-US" altLang="ja-JP" dirty="0"/>
              </a:p>
              <a:p>
                <a:pPr lvl="1"/>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𝐺</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=0</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oMath>
                </a14:m>
                <a:r>
                  <a:rPr kumimoji="1" lang="ja-JP" altLang="en-US" dirty="0"/>
                  <a:t>はリーマン接続</a:t>
                </a:r>
              </a:p>
            </p:txBody>
          </p:sp>
        </mc:Choice>
        <mc:Fallback>
          <p:sp>
            <p:nvSpPr>
              <p:cNvPr id="3" name="コンテンツ プレースホルダー 2">
                <a:extLst>
                  <a:ext uri="{FF2B5EF4-FFF2-40B4-BE49-F238E27FC236}">
                    <a16:creationId xmlns:a16="http://schemas.microsoft.com/office/drawing/2014/main" id="{45EA255D-C41D-C6DC-3DBD-72137924ABF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1481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B4278-EC59-F3C9-2208-9D8ACB89F6DB}"/>
              </a:ext>
            </a:extLst>
          </p:cNvPr>
          <p:cNvSpPr>
            <a:spLocks noGrp="1"/>
          </p:cNvSpPr>
          <p:nvPr>
            <p:ph type="title"/>
          </p:nvPr>
        </p:nvSpPr>
        <p:spPr/>
        <p:txBody>
          <a:bodyPr/>
          <a:lstStyle/>
          <a:p>
            <a:r>
              <a:rPr kumimoji="1" lang="en-US" altLang="ja-JP" dirty="0"/>
              <a:t>5.9 Example</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0538934-B7F3-9BAA-9FF2-EDAFEDF1514C}"/>
                  </a:ext>
                </a:extLst>
              </p:cNvPr>
              <p:cNvSpPr>
                <a:spLocks noGrp="1"/>
              </p:cNvSpPr>
              <p:nvPr>
                <p:ph idx="1"/>
              </p:nvPr>
            </p:nvSpPr>
            <p:spPr/>
            <p:txBody>
              <a:bodyPr/>
              <a:lstStyle/>
              <a:p>
                <a:r>
                  <a:rPr kumimoji="1" lang="en-US" altLang="ja-JP" dirty="0"/>
                  <a:t>5.6 Remark</a:t>
                </a:r>
              </a:p>
              <a:p>
                <a:pPr lvl="1"/>
                <a:r>
                  <a:rPr kumimoji="1" lang="ja-JP" altLang="en-US" b="0" dirty="0"/>
                  <a:t>ベクトル場</a:t>
                </a:r>
                <a14:m>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oMath>
                </a14:m>
                <a:r>
                  <a:rPr kumimoji="1" lang="ja-JP" altLang="en-US" dirty="0"/>
                  <a:t>に対して、</a:t>
                </a:r>
                <a:r>
                  <a:rPr kumimoji="1" lang="en-US" altLang="ja-JP" dirty="0"/>
                  <a:t>1</a:t>
                </a:r>
                <a:r>
                  <a:rPr kumimoji="1" lang="ja-JP" altLang="en-US" dirty="0"/>
                  <a:t>階のテンソル</a:t>
                </a:r>
                <a14:m>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lang="ja-JP" altLang="en-US" i="1">
                        <a:latin typeface="Cambria Math" panose="02040503050406030204" pitchFamily="18" charset="0"/>
                      </a:rPr>
                      <m:t>を</m:t>
                    </m:r>
                  </m:oMath>
                </a14:m>
                <a:endParaRPr kumimoji="1" lang="en-US" altLang="ja-JP" dirty="0"/>
              </a:p>
              <a:p>
                <a:pPr lvl="2"/>
                <a14:m>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oMath>
                </a14:m>
                <a:endParaRPr kumimoji="1" lang="en-US" altLang="ja-JP" dirty="0"/>
              </a:p>
              <a:p>
                <a:pPr lvl="1"/>
                <a:r>
                  <a:rPr lang="ja-JP" altLang="en-US" dirty="0"/>
                  <a:t>で定義する。</a:t>
                </a:r>
                <a:endParaRPr lang="en-US" altLang="ja-JP" dirty="0"/>
              </a:p>
              <a:p>
                <a:r>
                  <a:rPr kumimoji="1" lang="ja-JP" altLang="en-US" dirty="0"/>
                  <a:t>テンソル</a:t>
                </a:r>
                <a14:m>
                  <m:oMath xmlns:m="http://schemas.openxmlformats.org/officeDocument/2006/math">
                    <m:r>
                      <a:rPr kumimoji="1" lang="en-US" altLang="ja-JP" b="0" i="1" smtClean="0">
                        <a:latin typeface="Cambria Math" panose="02040503050406030204" pitchFamily="18" charset="0"/>
                      </a:rPr>
                      <m:t>𝑋</m:t>
                    </m:r>
                  </m:oMath>
                </a14:m>
                <a:r>
                  <a:rPr kumimoji="1" lang="ja-JP" altLang="en-US" dirty="0"/>
                  <a:t>の</a:t>
                </a:r>
                <a14:m>
                  <m:oMath xmlns:m="http://schemas.openxmlformats.org/officeDocument/2006/math">
                    <m:r>
                      <a:rPr kumimoji="1" lang="en-US" altLang="ja-JP" b="0" i="1" dirty="0" smtClean="0">
                        <a:latin typeface="Cambria Math" panose="02040503050406030204" pitchFamily="18" charset="0"/>
                      </a:rPr>
                      <m:t>𝑍</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𝒳</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𝑀</m:t>
                        </m:r>
                      </m:e>
                    </m:d>
                  </m:oMath>
                </a14:m>
                <a:r>
                  <a:rPr kumimoji="1" lang="ja-JP" altLang="en-US" dirty="0"/>
                  <a:t>に対する共変微分は</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𝑌</m:t>
                            </m:r>
                          </m:e>
                        </m:d>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𝑍</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𝑍</m:t>
                        </m:r>
                      </m:sub>
                    </m:sSub>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oMath>
                </a14:m>
                <a:endParaRPr kumimoji="1" lang="en-US" altLang="ja-JP" dirty="0"/>
              </a:p>
              <a:p>
                <a:r>
                  <a:rPr lang="ja-JP" altLang="en-US" dirty="0"/>
                  <a:t>つまり、テンソル</a:t>
                </a:r>
                <a14:m>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m:t>
                        </m:r>
                      </m:e>
                      <m:sub>
                        <m:r>
                          <a:rPr lang="en-US" altLang="ja-JP" b="0" i="1" smtClean="0">
                            <a:latin typeface="Cambria Math" panose="02040503050406030204" pitchFamily="18" charset="0"/>
                          </a:rPr>
                          <m:t>𝑍</m:t>
                        </m:r>
                      </m:sub>
                    </m:sSub>
                    <m:r>
                      <a:rPr lang="en-US" altLang="ja-JP" b="0" i="1" smtClean="0">
                        <a:latin typeface="Cambria Math" panose="02040503050406030204" pitchFamily="18" charset="0"/>
                      </a:rPr>
                      <m:t>𝑋</m:t>
                    </m:r>
                    <m:r>
                      <a:rPr lang="ja-JP" altLang="en-US" i="1">
                        <a:latin typeface="Cambria Math" panose="02040503050406030204" pitchFamily="18" charset="0"/>
                      </a:rPr>
                      <m:t>は</m:t>
                    </m:r>
                  </m:oMath>
                </a14:m>
                <a:r>
                  <a:rPr kumimoji="1" lang="ja-JP" altLang="en-US" dirty="0"/>
                  <a:t>ベクトル場</a:t>
                </a:r>
                <a14:m>
                  <m:oMath xmlns:m="http://schemas.openxmlformats.org/officeDocument/2006/math">
                    <m:sSub>
                      <m:sSubPr>
                        <m:ctrlPr>
                          <a:rPr kumimoji="1" lang="en-US" altLang="ja-JP" b="0" i="1" dirty="0" smtClean="0">
                            <a:latin typeface="Cambria Math" panose="02040503050406030204" pitchFamily="18" charset="0"/>
                          </a:rPr>
                        </m:ctrlPr>
                      </m:sSubPr>
                      <m:e>
                        <m:r>
                          <m:rPr>
                            <m:sty m:val="p"/>
                          </m:rPr>
                          <a:rPr kumimoji="1" lang="en-US" altLang="ja-JP" b="0" i="0" dirty="0" smtClean="0">
                            <a:latin typeface="Cambria Math" panose="02040503050406030204" pitchFamily="18" charset="0"/>
                          </a:rPr>
                          <m:t>∇</m:t>
                        </m:r>
                      </m:e>
                      <m:sub>
                        <m:r>
                          <a:rPr kumimoji="1" lang="en-US" altLang="ja-JP" b="0" i="1" dirty="0" smtClean="0">
                            <a:latin typeface="Cambria Math" panose="02040503050406030204" pitchFamily="18" charset="0"/>
                          </a:rPr>
                          <m:t>𝑍</m:t>
                        </m:r>
                      </m:sub>
                    </m:sSub>
                    <m:r>
                      <a:rPr kumimoji="1" lang="en-US" altLang="ja-JP" b="0" i="1" dirty="0" smtClean="0">
                        <a:latin typeface="Cambria Math" panose="02040503050406030204" pitchFamily="18" charset="0"/>
                      </a:rPr>
                      <m:t>𝑋</m:t>
                    </m:r>
                  </m:oMath>
                </a14:m>
                <a:r>
                  <a:rPr kumimoji="1" lang="ja-JP" altLang="en-US" dirty="0"/>
                  <a:t>で</a:t>
                </a:r>
                <a:r>
                  <a:rPr kumimoji="1" lang="ja-JP" altLang="en-US"/>
                  <a:t>ある。</a:t>
                </a:r>
                <a:r>
                  <a:rPr lang="ja-JP" altLang="en-US"/>
                  <a:t>テンソルの共変微分がベクトル場の共変微分の一般化であることがわかる。</a:t>
                </a:r>
                <a:endParaRPr kumimoji="1" lang="en-US" altLang="ja-JP" dirty="0"/>
              </a:p>
            </p:txBody>
          </p:sp>
        </mc:Choice>
        <mc:Fallback>
          <p:sp>
            <p:nvSpPr>
              <p:cNvPr id="3" name="コンテンツ プレースホルダー 2">
                <a:extLst>
                  <a:ext uri="{FF2B5EF4-FFF2-40B4-BE49-F238E27FC236}">
                    <a16:creationId xmlns:a16="http://schemas.microsoft.com/office/drawing/2014/main" id="{F0538934-B7F3-9BAA-9FF2-EDAFEDF1514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45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640</Words>
  <Application>Microsoft Office PowerPoint</Application>
  <PresentationFormat>ワイド画面</PresentationFormat>
  <Paragraphs>57</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Cambria Math</vt:lpstr>
      <vt:lpstr>Office テーマ</vt:lpstr>
      <vt:lpstr>5 Tensors on Riemannian manifolds</vt:lpstr>
      <vt:lpstr>局所座標表示</vt:lpstr>
      <vt:lpstr>5.2 example : curvature tensor (曲率)</vt:lpstr>
      <vt:lpstr>5.3 Example : metric tensor (計量)</vt:lpstr>
      <vt:lpstr>5.4 Example : Riemannian connection ∇</vt:lpstr>
      <vt:lpstr>Def. 5.7</vt:lpstr>
      <vt:lpstr>Def. 5.7の気持ち</vt:lpstr>
      <vt:lpstr>5.8 Example</vt:lpstr>
      <vt:lpstr>5.9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Tensors on Riemannian manifolds</dc:title>
  <dc:creator>小松原 航</dc:creator>
  <cp:lastModifiedBy>小松原 航</cp:lastModifiedBy>
  <cp:revision>3</cp:revision>
  <dcterms:created xsi:type="dcterms:W3CDTF">2022-11-03T08:07:27Z</dcterms:created>
  <dcterms:modified xsi:type="dcterms:W3CDTF">2022-11-03T08:56:33Z</dcterms:modified>
</cp:coreProperties>
</file>