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小松原 航" userId="1500defb24281381" providerId="LiveId" clId="{D6A9C0C1-E5BD-4471-BC3F-B5334E8CB530}"/>
    <pc:docChg chg="undo custSel addSld modSld">
      <pc:chgData name="小松原 航" userId="1500defb24281381" providerId="LiveId" clId="{D6A9C0C1-E5BD-4471-BC3F-B5334E8CB530}" dt="2023-10-02T02:38:57.450" v="1879" actId="20577"/>
      <pc:docMkLst>
        <pc:docMk/>
      </pc:docMkLst>
      <pc:sldChg chg="modSp mod">
        <pc:chgData name="小松原 航" userId="1500defb24281381" providerId="LiveId" clId="{D6A9C0C1-E5BD-4471-BC3F-B5334E8CB530}" dt="2023-10-02T02:22:02.597" v="913" actId="113"/>
        <pc:sldMkLst>
          <pc:docMk/>
          <pc:sldMk cId="348155546" sldId="259"/>
        </pc:sldMkLst>
        <pc:spChg chg="mod">
          <ac:chgData name="小松原 航" userId="1500defb24281381" providerId="LiveId" clId="{D6A9C0C1-E5BD-4471-BC3F-B5334E8CB530}" dt="2023-10-02T02:03:48.329" v="10" actId="20577"/>
          <ac:spMkLst>
            <pc:docMk/>
            <pc:sldMk cId="348155546" sldId="259"/>
            <ac:spMk id="2" creationId="{60373619-A0B6-1350-627D-90FC79A96C40}"/>
          </ac:spMkLst>
        </pc:spChg>
        <pc:spChg chg="mod">
          <ac:chgData name="小松原 航" userId="1500defb24281381" providerId="LiveId" clId="{D6A9C0C1-E5BD-4471-BC3F-B5334E8CB530}" dt="2023-10-02T02:22:02.597" v="913" actId="113"/>
          <ac:spMkLst>
            <pc:docMk/>
            <pc:sldMk cId="348155546" sldId="259"/>
            <ac:spMk id="3" creationId="{978665F8-0762-0B78-0E52-A923AF8EE847}"/>
          </ac:spMkLst>
        </pc:spChg>
      </pc:sldChg>
      <pc:sldChg chg="addSp modSp new mod">
        <pc:chgData name="小松原 航" userId="1500defb24281381" providerId="LiveId" clId="{D6A9C0C1-E5BD-4471-BC3F-B5334E8CB530}" dt="2023-10-02T02:32:45.980" v="1630" actId="20577"/>
        <pc:sldMkLst>
          <pc:docMk/>
          <pc:sldMk cId="505694313" sldId="260"/>
        </pc:sldMkLst>
        <pc:spChg chg="mod">
          <ac:chgData name="小松原 航" userId="1500defb24281381" providerId="LiveId" clId="{D6A9C0C1-E5BD-4471-BC3F-B5334E8CB530}" dt="2023-10-02T02:32:45.980" v="1630" actId="20577"/>
          <ac:spMkLst>
            <pc:docMk/>
            <pc:sldMk cId="505694313" sldId="260"/>
            <ac:spMk id="2" creationId="{7C8BB484-ACAC-F9FA-D504-CFA5E13FEDC5}"/>
          </ac:spMkLst>
        </pc:spChg>
        <pc:spChg chg="mod">
          <ac:chgData name="小松原 航" userId="1500defb24281381" providerId="LiveId" clId="{D6A9C0C1-E5BD-4471-BC3F-B5334E8CB530}" dt="2023-10-02T02:29:50.411" v="1514" actId="20577"/>
          <ac:spMkLst>
            <pc:docMk/>
            <pc:sldMk cId="505694313" sldId="260"/>
            <ac:spMk id="3" creationId="{3133D7E1-9C52-DD0A-38BE-0CE494CDCB48}"/>
          </ac:spMkLst>
        </pc:spChg>
        <pc:picChg chg="add mod">
          <ac:chgData name="小松原 航" userId="1500defb24281381" providerId="LiveId" clId="{D6A9C0C1-E5BD-4471-BC3F-B5334E8CB530}" dt="2023-10-02T02:31:36.266" v="1516" actId="1076"/>
          <ac:picMkLst>
            <pc:docMk/>
            <pc:sldMk cId="505694313" sldId="260"/>
            <ac:picMk id="5" creationId="{2756EB6A-5B7F-535A-6F96-72438CBE0480}"/>
          </ac:picMkLst>
        </pc:picChg>
      </pc:sldChg>
      <pc:sldChg chg="modSp new mod">
        <pc:chgData name="小松原 航" userId="1500defb24281381" providerId="LiveId" clId="{D6A9C0C1-E5BD-4471-BC3F-B5334E8CB530}" dt="2023-10-02T02:32:30.113" v="1615" actId="5793"/>
        <pc:sldMkLst>
          <pc:docMk/>
          <pc:sldMk cId="1353050821" sldId="261"/>
        </pc:sldMkLst>
        <pc:spChg chg="mod">
          <ac:chgData name="小松原 航" userId="1500defb24281381" providerId="LiveId" clId="{D6A9C0C1-E5BD-4471-BC3F-B5334E8CB530}" dt="2023-10-02T02:32:30.113" v="1615" actId="5793"/>
          <ac:spMkLst>
            <pc:docMk/>
            <pc:sldMk cId="1353050821" sldId="261"/>
            <ac:spMk id="2" creationId="{C8633B12-DB97-CE3D-0836-C7925B30E461}"/>
          </ac:spMkLst>
        </pc:spChg>
        <pc:spChg chg="mod">
          <ac:chgData name="小松原 航" userId="1500defb24281381" providerId="LiveId" clId="{D6A9C0C1-E5BD-4471-BC3F-B5334E8CB530}" dt="2023-10-02T02:32:13.967" v="1542" actId="27636"/>
          <ac:spMkLst>
            <pc:docMk/>
            <pc:sldMk cId="1353050821" sldId="261"/>
            <ac:spMk id="3" creationId="{F0AD15D7-9D10-FA44-D2DE-7F9BA2A99D73}"/>
          </ac:spMkLst>
        </pc:spChg>
      </pc:sldChg>
      <pc:sldChg chg="addSp delSp modSp new mod">
        <pc:chgData name="小松原 航" userId="1500defb24281381" providerId="LiveId" clId="{D6A9C0C1-E5BD-4471-BC3F-B5334E8CB530}" dt="2023-10-02T02:34:14.600" v="1672" actId="478"/>
        <pc:sldMkLst>
          <pc:docMk/>
          <pc:sldMk cId="2370239205" sldId="262"/>
        </pc:sldMkLst>
        <pc:spChg chg="mod">
          <ac:chgData name="小松原 航" userId="1500defb24281381" providerId="LiveId" clId="{D6A9C0C1-E5BD-4471-BC3F-B5334E8CB530}" dt="2023-10-02T02:33:22.076" v="1660" actId="1076"/>
          <ac:spMkLst>
            <pc:docMk/>
            <pc:sldMk cId="2370239205" sldId="262"/>
            <ac:spMk id="2" creationId="{B4CE53AD-F320-0283-941F-8534278E3861}"/>
          </ac:spMkLst>
        </pc:spChg>
        <pc:spChg chg="del mod">
          <ac:chgData name="小松原 航" userId="1500defb24281381" providerId="LiveId" clId="{D6A9C0C1-E5BD-4471-BC3F-B5334E8CB530}" dt="2023-10-02T02:34:13.023" v="1671" actId="478"/>
          <ac:spMkLst>
            <pc:docMk/>
            <pc:sldMk cId="2370239205" sldId="262"/>
            <ac:spMk id="3" creationId="{B7CD9BC2-2376-84D1-8E31-1C631FC196DA}"/>
          </ac:spMkLst>
        </pc:spChg>
        <pc:spChg chg="add del mod">
          <ac:chgData name="小松原 航" userId="1500defb24281381" providerId="LiveId" clId="{D6A9C0C1-E5BD-4471-BC3F-B5334E8CB530}" dt="2023-10-02T02:34:14.600" v="1672" actId="478"/>
          <ac:spMkLst>
            <pc:docMk/>
            <pc:sldMk cId="2370239205" sldId="262"/>
            <ac:spMk id="9" creationId="{A7BAF000-0045-76A2-7EBF-72F8010AB7B3}"/>
          </ac:spMkLst>
        </pc:spChg>
        <pc:picChg chg="add del mod">
          <ac:chgData name="小松原 航" userId="1500defb24281381" providerId="LiveId" clId="{D6A9C0C1-E5BD-4471-BC3F-B5334E8CB530}" dt="2023-10-02T02:33:42.342" v="1669" actId="478"/>
          <ac:picMkLst>
            <pc:docMk/>
            <pc:sldMk cId="2370239205" sldId="262"/>
            <ac:picMk id="5" creationId="{A281DA47-0BCD-A7EB-71B4-70FAB89BC3D3}"/>
          </ac:picMkLst>
        </pc:picChg>
        <pc:picChg chg="add mod">
          <ac:chgData name="小松原 航" userId="1500defb24281381" providerId="LiveId" clId="{D6A9C0C1-E5BD-4471-BC3F-B5334E8CB530}" dt="2023-10-02T02:34:00.136" v="1670" actId="931"/>
          <ac:picMkLst>
            <pc:docMk/>
            <pc:sldMk cId="2370239205" sldId="262"/>
            <ac:picMk id="7" creationId="{2D20C02F-73E8-D0D4-2C13-04E3DBE6E022}"/>
          </ac:picMkLst>
        </pc:picChg>
      </pc:sldChg>
      <pc:sldChg chg="addSp delSp modSp add mod">
        <pc:chgData name="小松原 航" userId="1500defb24281381" providerId="LiveId" clId="{D6A9C0C1-E5BD-4471-BC3F-B5334E8CB530}" dt="2023-10-02T02:34:42.554" v="1675" actId="931"/>
        <pc:sldMkLst>
          <pc:docMk/>
          <pc:sldMk cId="499767746" sldId="263"/>
        </pc:sldMkLst>
        <pc:picChg chg="add mod">
          <ac:chgData name="小松原 航" userId="1500defb24281381" providerId="LiveId" clId="{D6A9C0C1-E5BD-4471-BC3F-B5334E8CB530}" dt="2023-10-02T02:34:42.554" v="1675" actId="931"/>
          <ac:picMkLst>
            <pc:docMk/>
            <pc:sldMk cId="499767746" sldId="263"/>
            <ac:picMk id="4" creationId="{6D80ADDC-D6BD-F9AD-3B05-046F687D6864}"/>
          </ac:picMkLst>
        </pc:picChg>
        <pc:picChg chg="del">
          <ac:chgData name="小松原 航" userId="1500defb24281381" providerId="LiveId" clId="{D6A9C0C1-E5BD-4471-BC3F-B5334E8CB530}" dt="2023-10-02T02:34:22.859" v="1674" actId="478"/>
          <ac:picMkLst>
            <pc:docMk/>
            <pc:sldMk cId="499767746" sldId="263"/>
            <ac:picMk id="7" creationId="{2D20C02F-73E8-D0D4-2C13-04E3DBE6E022}"/>
          </ac:picMkLst>
        </pc:picChg>
      </pc:sldChg>
      <pc:sldChg chg="modSp new mod">
        <pc:chgData name="小松原 航" userId="1500defb24281381" providerId="LiveId" clId="{D6A9C0C1-E5BD-4471-BC3F-B5334E8CB530}" dt="2023-10-02T02:38:57.450" v="1879" actId="20577"/>
        <pc:sldMkLst>
          <pc:docMk/>
          <pc:sldMk cId="3104141336" sldId="264"/>
        </pc:sldMkLst>
        <pc:spChg chg="mod">
          <ac:chgData name="小松原 航" userId="1500defb24281381" providerId="LiveId" clId="{D6A9C0C1-E5BD-4471-BC3F-B5334E8CB530}" dt="2023-10-02T02:34:57.902" v="1692" actId="20577"/>
          <ac:spMkLst>
            <pc:docMk/>
            <pc:sldMk cId="3104141336" sldId="264"/>
            <ac:spMk id="2" creationId="{0EEE2979-E97F-3D88-CF93-52CFBA62DCA8}"/>
          </ac:spMkLst>
        </pc:spChg>
        <pc:spChg chg="mod">
          <ac:chgData name="小松原 航" userId="1500defb24281381" providerId="LiveId" clId="{D6A9C0C1-E5BD-4471-BC3F-B5334E8CB530}" dt="2023-10-02T02:38:57.450" v="1879" actId="20577"/>
          <ac:spMkLst>
            <pc:docMk/>
            <pc:sldMk cId="3104141336" sldId="264"/>
            <ac:spMk id="3" creationId="{6FCE913E-689C-1E2D-B13D-E7EBD4533F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C8B8B-2889-AAD9-D6DB-22FA14AFBEE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99FB3AE-7ABE-0B09-E95C-AFA7E4242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E6F6F32-0448-D9AB-D1DE-562B25D7748F}"/>
              </a:ext>
            </a:extLst>
          </p:cNvPr>
          <p:cNvSpPr>
            <a:spLocks noGrp="1"/>
          </p:cNvSpPr>
          <p:nvPr>
            <p:ph type="dt" sz="half" idx="10"/>
          </p:nvPr>
        </p:nvSpPr>
        <p:spPr/>
        <p:txBody>
          <a:bodyPr/>
          <a:lstStyle/>
          <a:p>
            <a:fld id="{00F7BD82-4A06-4EFC-B37D-D0F6D346B532}" type="datetimeFigureOut">
              <a:rPr kumimoji="1" lang="ja-JP" altLang="en-US" smtClean="0"/>
              <a:t>2023/10/2</a:t>
            </a:fld>
            <a:endParaRPr kumimoji="1" lang="ja-JP" altLang="en-US"/>
          </a:p>
        </p:txBody>
      </p:sp>
      <p:sp>
        <p:nvSpPr>
          <p:cNvPr id="5" name="フッター プレースホルダー 4">
            <a:extLst>
              <a:ext uri="{FF2B5EF4-FFF2-40B4-BE49-F238E27FC236}">
                <a16:creationId xmlns:a16="http://schemas.microsoft.com/office/drawing/2014/main" id="{CC759AE2-BC6F-0BA7-49E6-AB139F9D42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6E9879-FA72-F9F3-6F78-9164F85E4C92}"/>
              </a:ext>
            </a:extLst>
          </p:cNvPr>
          <p:cNvSpPr>
            <a:spLocks noGrp="1"/>
          </p:cNvSpPr>
          <p:nvPr>
            <p:ph type="sldNum" sz="quarter" idx="12"/>
          </p:nvPr>
        </p:nvSpPr>
        <p:spPr/>
        <p:txBody>
          <a:body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2710812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4C3F79-CC5B-BCE9-9071-E86690D0FF7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5BFFE8-B77A-0E2E-EE24-68F964A7301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155508-87DC-426D-8B8D-08D3B9E309B2}"/>
              </a:ext>
            </a:extLst>
          </p:cNvPr>
          <p:cNvSpPr>
            <a:spLocks noGrp="1"/>
          </p:cNvSpPr>
          <p:nvPr>
            <p:ph type="dt" sz="half" idx="10"/>
          </p:nvPr>
        </p:nvSpPr>
        <p:spPr/>
        <p:txBody>
          <a:bodyPr/>
          <a:lstStyle/>
          <a:p>
            <a:fld id="{00F7BD82-4A06-4EFC-B37D-D0F6D346B532}" type="datetimeFigureOut">
              <a:rPr kumimoji="1" lang="ja-JP" altLang="en-US" smtClean="0"/>
              <a:t>2023/10/2</a:t>
            </a:fld>
            <a:endParaRPr kumimoji="1" lang="ja-JP" altLang="en-US"/>
          </a:p>
        </p:txBody>
      </p:sp>
      <p:sp>
        <p:nvSpPr>
          <p:cNvPr id="5" name="フッター プレースホルダー 4">
            <a:extLst>
              <a:ext uri="{FF2B5EF4-FFF2-40B4-BE49-F238E27FC236}">
                <a16:creationId xmlns:a16="http://schemas.microsoft.com/office/drawing/2014/main" id="{FC92EDEE-529E-05DD-0C0D-BFEB9694A0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5F64CF-3548-54A8-6027-1B7A937E6AB4}"/>
              </a:ext>
            </a:extLst>
          </p:cNvPr>
          <p:cNvSpPr>
            <a:spLocks noGrp="1"/>
          </p:cNvSpPr>
          <p:nvPr>
            <p:ph type="sldNum" sz="quarter" idx="12"/>
          </p:nvPr>
        </p:nvSpPr>
        <p:spPr/>
        <p:txBody>
          <a:body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298451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73AC5F7-85AD-F7E8-2C35-0A2DF0E51B6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845696-BE52-A5B9-EEF8-DC0793B80D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E0D69B-39B3-435C-EA33-3641E7815E9A}"/>
              </a:ext>
            </a:extLst>
          </p:cNvPr>
          <p:cNvSpPr>
            <a:spLocks noGrp="1"/>
          </p:cNvSpPr>
          <p:nvPr>
            <p:ph type="dt" sz="half" idx="10"/>
          </p:nvPr>
        </p:nvSpPr>
        <p:spPr/>
        <p:txBody>
          <a:bodyPr/>
          <a:lstStyle/>
          <a:p>
            <a:fld id="{00F7BD82-4A06-4EFC-B37D-D0F6D346B532}" type="datetimeFigureOut">
              <a:rPr kumimoji="1" lang="ja-JP" altLang="en-US" smtClean="0"/>
              <a:t>2023/10/2</a:t>
            </a:fld>
            <a:endParaRPr kumimoji="1" lang="ja-JP" altLang="en-US"/>
          </a:p>
        </p:txBody>
      </p:sp>
      <p:sp>
        <p:nvSpPr>
          <p:cNvPr id="5" name="フッター プレースホルダー 4">
            <a:extLst>
              <a:ext uri="{FF2B5EF4-FFF2-40B4-BE49-F238E27FC236}">
                <a16:creationId xmlns:a16="http://schemas.microsoft.com/office/drawing/2014/main" id="{A60BCF6E-594E-510D-99B8-9B971BCDA9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91DD29-A50B-56F0-4694-6C9464AE4C7F}"/>
              </a:ext>
            </a:extLst>
          </p:cNvPr>
          <p:cNvSpPr>
            <a:spLocks noGrp="1"/>
          </p:cNvSpPr>
          <p:nvPr>
            <p:ph type="sldNum" sz="quarter" idx="12"/>
          </p:nvPr>
        </p:nvSpPr>
        <p:spPr/>
        <p:txBody>
          <a:body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304513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7E799A-E657-5C90-DCA1-88CD50AB63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072BBB-B49A-F013-3C6C-DE9D7C1CBA3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C6D022-B4C6-6D75-0709-BB6A24312792}"/>
              </a:ext>
            </a:extLst>
          </p:cNvPr>
          <p:cNvSpPr>
            <a:spLocks noGrp="1"/>
          </p:cNvSpPr>
          <p:nvPr>
            <p:ph type="dt" sz="half" idx="10"/>
          </p:nvPr>
        </p:nvSpPr>
        <p:spPr/>
        <p:txBody>
          <a:bodyPr/>
          <a:lstStyle/>
          <a:p>
            <a:fld id="{00F7BD82-4A06-4EFC-B37D-D0F6D346B532}" type="datetimeFigureOut">
              <a:rPr kumimoji="1" lang="ja-JP" altLang="en-US" smtClean="0"/>
              <a:t>2023/10/2</a:t>
            </a:fld>
            <a:endParaRPr kumimoji="1" lang="ja-JP" altLang="en-US"/>
          </a:p>
        </p:txBody>
      </p:sp>
      <p:sp>
        <p:nvSpPr>
          <p:cNvPr id="5" name="フッター プレースホルダー 4">
            <a:extLst>
              <a:ext uri="{FF2B5EF4-FFF2-40B4-BE49-F238E27FC236}">
                <a16:creationId xmlns:a16="http://schemas.microsoft.com/office/drawing/2014/main" id="{3954BF47-2FEA-2E1E-EBA2-67D62517A6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103304-BB2B-760E-520B-5C8C97DE6EC4}"/>
              </a:ext>
            </a:extLst>
          </p:cNvPr>
          <p:cNvSpPr>
            <a:spLocks noGrp="1"/>
          </p:cNvSpPr>
          <p:nvPr>
            <p:ph type="sldNum" sz="quarter" idx="12"/>
          </p:nvPr>
        </p:nvSpPr>
        <p:spPr/>
        <p:txBody>
          <a:body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141907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FAB88-92BE-B438-7D5F-A7B577D2BF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68DB7F-19C9-59B3-44DB-407D2FD67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026078C-422C-1637-E897-90BD0C0FB7A1}"/>
              </a:ext>
            </a:extLst>
          </p:cNvPr>
          <p:cNvSpPr>
            <a:spLocks noGrp="1"/>
          </p:cNvSpPr>
          <p:nvPr>
            <p:ph type="dt" sz="half" idx="10"/>
          </p:nvPr>
        </p:nvSpPr>
        <p:spPr/>
        <p:txBody>
          <a:bodyPr/>
          <a:lstStyle/>
          <a:p>
            <a:fld id="{00F7BD82-4A06-4EFC-B37D-D0F6D346B532}" type="datetimeFigureOut">
              <a:rPr kumimoji="1" lang="ja-JP" altLang="en-US" smtClean="0"/>
              <a:t>2023/10/2</a:t>
            </a:fld>
            <a:endParaRPr kumimoji="1" lang="ja-JP" altLang="en-US"/>
          </a:p>
        </p:txBody>
      </p:sp>
      <p:sp>
        <p:nvSpPr>
          <p:cNvPr id="5" name="フッター プレースホルダー 4">
            <a:extLst>
              <a:ext uri="{FF2B5EF4-FFF2-40B4-BE49-F238E27FC236}">
                <a16:creationId xmlns:a16="http://schemas.microsoft.com/office/drawing/2014/main" id="{4928F61D-FCEC-7E86-6FE8-35F05D0963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7330C5-75FF-97D9-2CD5-9589E9200DA2}"/>
              </a:ext>
            </a:extLst>
          </p:cNvPr>
          <p:cNvSpPr>
            <a:spLocks noGrp="1"/>
          </p:cNvSpPr>
          <p:nvPr>
            <p:ph type="sldNum" sz="quarter" idx="12"/>
          </p:nvPr>
        </p:nvSpPr>
        <p:spPr/>
        <p:txBody>
          <a:body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118359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CCF1A7-E89A-C400-0FA3-DDE968835F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9D84BD-7255-25D6-4E6E-882F665D48F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AA3007F-4052-32CD-A2FB-0DFCF47140E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5A356C-4313-8016-8B76-030D6007FA54}"/>
              </a:ext>
            </a:extLst>
          </p:cNvPr>
          <p:cNvSpPr>
            <a:spLocks noGrp="1"/>
          </p:cNvSpPr>
          <p:nvPr>
            <p:ph type="dt" sz="half" idx="10"/>
          </p:nvPr>
        </p:nvSpPr>
        <p:spPr/>
        <p:txBody>
          <a:bodyPr/>
          <a:lstStyle/>
          <a:p>
            <a:fld id="{00F7BD82-4A06-4EFC-B37D-D0F6D346B532}" type="datetimeFigureOut">
              <a:rPr kumimoji="1" lang="ja-JP" altLang="en-US" smtClean="0"/>
              <a:t>2023/10/2</a:t>
            </a:fld>
            <a:endParaRPr kumimoji="1" lang="ja-JP" altLang="en-US"/>
          </a:p>
        </p:txBody>
      </p:sp>
      <p:sp>
        <p:nvSpPr>
          <p:cNvPr id="6" name="フッター プレースホルダー 5">
            <a:extLst>
              <a:ext uri="{FF2B5EF4-FFF2-40B4-BE49-F238E27FC236}">
                <a16:creationId xmlns:a16="http://schemas.microsoft.com/office/drawing/2014/main" id="{26687060-B716-2E47-B4F1-F6906683CD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260AD4-BB7C-28E7-3A40-82DE866CFEFD}"/>
              </a:ext>
            </a:extLst>
          </p:cNvPr>
          <p:cNvSpPr>
            <a:spLocks noGrp="1"/>
          </p:cNvSpPr>
          <p:nvPr>
            <p:ph type="sldNum" sz="quarter" idx="12"/>
          </p:nvPr>
        </p:nvSpPr>
        <p:spPr/>
        <p:txBody>
          <a:body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28350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684D0-011D-D078-3D94-51A75E166A2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848A80-8C50-4E24-38A3-ACDB07809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8BB8F04-32E4-A2E4-3258-619E1701C96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CF76DBD-8DEC-FA92-0157-6A309455E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F6D749C-F035-76E8-25DD-8C1D21CA46D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C294742-FD75-E957-D913-0F5E4B8058CB}"/>
              </a:ext>
            </a:extLst>
          </p:cNvPr>
          <p:cNvSpPr>
            <a:spLocks noGrp="1"/>
          </p:cNvSpPr>
          <p:nvPr>
            <p:ph type="dt" sz="half" idx="10"/>
          </p:nvPr>
        </p:nvSpPr>
        <p:spPr/>
        <p:txBody>
          <a:bodyPr/>
          <a:lstStyle/>
          <a:p>
            <a:fld id="{00F7BD82-4A06-4EFC-B37D-D0F6D346B532}" type="datetimeFigureOut">
              <a:rPr kumimoji="1" lang="ja-JP" altLang="en-US" smtClean="0"/>
              <a:t>2023/10/2</a:t>
            </a:fld>
            <a:endParaRPr kumimoji="1" lang="ja-JP" altLang="en-US"/>
          </a:p>
        </p:txBody>
      </p:sp>
      <p:sp>
        <p:nvSpPr>
          <p:cNvPr id="8" name="フッター プレースホルダー 7">
            <a:extLst>
              <a:ext uri="{FF2B5EF4-FFF2-40B4-BE49-F238E27FC236}">
                <a16:creationId xmlns:a16="http://schemas.microsoft.com/office/drawing/2014/main" id="{03D5D5BD-1B6E-8F32-9A82-FD46DBD86D5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F4F03F9-3549-75AF-3C47-7F8D09B94623}"/>
              </a:ext>
            </a:extLst>
          </p:cNvPr>
          <p:cNvSpPr>
            <a:spLocks noGrp="1"/>
          </p:cNvSpPr>
          <p:nvPr>
            <p:ph type="sldNum" sz="quarter" idx="12"/>
          </p:nvPr>
        </p:nvSpPr>
        <p:spPr/>
        <p:txBody>
          <a:body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9580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B2C7A4-C56A-A4F7-FB41-1B1CE0A512E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D2BAE38-FD3F-B29C-0662-916DBFE94F63}"/>
              </a:ext>
            </a:extLst>
          </p:cNvPr>
          <p:cNvSpPr>
            <a:spLocks noGrp="1"/>
          </p:cNvSpPr>
          <p:nvPr>
            <p:ph type="dt" sz="half" idx="10"/>
          </p:nvPr>
        </p:nvSpPr>
        <p:spPr/>
        <p:txBody>
          <a:bodyPr/>
          <a:lstStyle/>
          <a:p>
            <a:fld id="{00F7BD82-4A06-4EFC-B37D-D0F6D346B532}" type="datetimeFigureOut">
              <a:rPr kumimoji="1" lang="ja-JP" altLang="en-US" smtClean="0"/>
              <a:t>2023/10/2</a:t>
            </a:fld>
            <a:endParaRPr kumimoji="1" lang="ja-JP" altLang="en-US"/>
          </a:p>
        </p:txBody>
      </p:sp>
      <p:sp>
        <p:nvSpPr>
          <p:cNvPr id="4" name="フッター プレースホルダー 3">
            <a:extLst>
              <a:ext uri="{FF2B5EF4-FFF2-40B4-BE49-F238E27FC236}">
                <a16:creationId xmlns:a16="http://schemas.microsoft.com/office/drawing/2014/main" id="{0BD99318-2CFA-1515-9451-0A75E6B2FC7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09E0F3B-2F7C-7032-B521-374563CF799B}"/>
              </a:ext>
            </a:extLst>
          </p:cNvPr>
          <p:cNvSpPr>
            <a:spLocks noGrp="1"/>
          </p:cNvSpPr>
          <p:nvPr>
            <p:ph type="sldNum" sz="quarter" idx="12"/>
          </p:nvPr>
        </p:nvSpPr>
        <p:spPr/>
        <p:txBody>
          <a:body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166775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D3B3BEF-7E69-2DCF-033F-0F3DFFC876D3}"/>
              </a:ext>
            </a:extLst>
          </p:cNvPr>
          <p:cNvSpPr>
            <a:spLocks noGrp="1"/>
          </p:cNvSpPr>
          <p:nvPr>
            <p:ph type="dt" sz="half" idx="10"/>
          </p:nvPr>
        </p:nvSpPr>
        <p:spPr/>
        <p:txBody>
          <a:bodyPr/>
          <a:lstStyle/>
          <a:p>
            <a:fld id="{00F7BD82-4A06-4EFC-B37D-D0F6D346B532}" type="datetimeFigureOut">
              <a:rPr kumimoji="1" lang="ja-JP" altLang="en-US" smtClean="0"/>
              <a:t>2023/10/2</a:t>
            </a:fld>
            <a:endParaRPr kumimoji="1" lang="ja-JP" altLang="en-US"/>
          </a:p>
        </p:txBody>
      </p:sp>
      <p:sp>
        <p:nvSpPr>
          <p:cNvPr id="3" name="フッター プレースホルダー 2">
            <a:extLst>
              <a:ext uri="{FF2B5EF4-FFF2-40B4-BE49-F238E27FC236}">
                <a16:creationId xmlns:a16="http://schemas.microsoft.com/office/drawing/2014/main" id="{D0E1F91C-90FC-7CBB-DEBB-B12442911D8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449CFB-597B-59B9-C3F1-61CCB2B233B7}"/>
              </a:ext>
            </a:extLst>
          </p:cNvPr>
          <p:cNvSpPr>
            <a:spLocks noGrp="1"/>
          </p:cNvSpPr>
          <p:nvPr>
            <p:ph type="sldNum" sz="quarter" idx="12"/>
          </p:nvPr>
        </p:nvSpPr>
        <p:spPr/>
        <p:txBody>
          <a:body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269025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B88B17-3CCD-B6D7-D52C-40AEC281AE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735E60-ACBF-9734-1439-3DEF0888B6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0D9ADE6-271A-FEB0-D741-E5558784D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AD7A25-8DB2-5BDE-A900-08511C145B35}"/>
              </a:ext>
            </a:extLst>
          </p:cNvPr>
          <p:cNvSpPr>
            <a:spLocks noGrp="1"/>
          </p:cNvSpPr>
          <p:nvPr>
            <p:ph type="dt" sz="half" idx="10"/>
          </p:nvPr>
        </p:nvSpPr>
        <p:spPr/>
        <p:txBody>
          <a:bodyPr/>
          <a:lstStyle/>
          <a:p>
            <a:fld id="{00F7BD82-4A06-4EFC-B37D-D0F6D346B532}" type="datetimeFigureOut">
              <a:rPr kumimoji="1" lang="ja-JP" altLang="en-US" smtClean="0"/>
              <a:t>2023/10/2</a:t>
            </a:fld>
            <a:endParaRPr kumimoji="1" lang="ja-JP" altLang="en-US"/>
          </a:p>
        </p:txBody>
      </p:sp>
      <p:sp>
        <p:nvSpPr>
          <p:cNvPr id="6" name="フッター プレースホルダー 5">
            <a:extLst>
              <a:ext uri="{FF2B5EF4-FFF2-40B4-BE49-F238E27FC236}">
                <a16:creationId xmlns:a16="http://schemas.microsoft.com/office/drawing/2014/main" id="{93DC014F-1E8D-8F2B-D082-D77415431E9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F3FA21-B1D6-7145-2453-4097A73D643B}"/>
              </a:ext>
            </a:extLst>
          </p:cNvPr>
          <p:cNvSpPr>
            <a:spLocks noGrp="1"/>
          </p:cNvSpPr>
          <p:nvPr>
            <p:ph type="sldNum" sz="quarter" idx="12"/>
          </p:nvPr>
        </p:nvSpPr>
        <p:spPr/>
        <p:txBody>
          <a:body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160995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BC757-2529-F55B-D9C2-5DF4227D4A9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FF98351-46ED-B541-0F3B-CFE46587D1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419AD2A-BB92-DD3C-00A6-A30707AC7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8525BF2-3192-0899-521F-530095612ADC}"/>
              </a:ext>
            </a:extLst>
          </p:cNvPr>
          <p:cNvSpPr>
            <a:spLocks noGrp="1"/>
          </p:cNvSpPr>
          <p:nvPr>
            <p:ph type="dt" sz="half" idx="10"/>
          </p:nvPr>
        </p:nvSpPr>
        <p:spPr/>
        <p:txBody>
          <a:bodyPr/>
          <a:lstStyle/>
          <a:p>
            <a:fld id="{00F7BD82-4A06-4EFC-B37D-D0F6D346B532}" type="datetimeFigureOut">
              <a:rPr kumimoji="1" lang="ja-JP" altLang="en-US" smtClean="0"/>
              <a:t>2023/10/2</a:t>
            </a:fld>
            <a:endParaRPr kumimoji="1" lang="ja-JP" altLang="en-US"/>
          </a:p>
        </p:txBody>
      </p:sp>
      <p:sp>
        <p:nvSpPr>
          <p:cNvPr id="6" name="フッター プレースホルダー 5">
            <a:extLst>
              <a:ext uri="{FF2B5EF4-FFF2-40B4-BE49-F238E27FC236}">
                <a16:creationId xmlns:a16="http://schemas.microsoft.com/office/drawing/2014/main" id="{3F0C6B09-FAEA-8A66-6372-13B4CB47A2D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112648-4517-BC7E-2154-C0893B05AD18}"/>
              </a:ext>
            </a:extLst>
          </p:cNvPr>
          <p:cNvSpPr>
            <a:spLocks noGrp="1"/>
          </p:cNvSpPr>
          <p:nvPr>
            <p:ph type="sldNum" sz="quarter" idx="12"/>
          </p:nvPr>
        </p:nvSpPr>
        <p:spPr/>
        <p:txBody>
          <a:body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56325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D92407D-0A93-A036-74B6-CA8A4BEEE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191C17-2721-EB1E-03CC-FA81E77183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2D0E5F-AF42-D7AE-DD8B-3C702E3B89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7BD82-4A06-4EFC-B37D-D0F6D346B532}" type="datetimeFigureOut">
              <a:rPr kumimoji="1" lang="ja-JP" altLang="en-US" smtClean="0"/>
              <a:t>2023/10/2</a:t>
            </a:fld>
            <a:endParaRPr kumimoji="1" lang="ja-JP" altLang="en-US"/>
          </a:p>
        </p:txBody>
      </p:sp>
      <p:sp>
        <p:nvSpPr>
          <p:cNvPr id="5" name="フッター プレースホルダー 4">
            <a:extLst>
              <a:ext uri="{FF2B5EF4-FFF2-40B4-BE49-F238E27FC236}">
                <a16:creationId xmlns:a16="http://schemas.microsoft.com/office/drawing/2014/main" id="{6E744303-FC53-DD31-B1E4-D43E9D8C6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8FCF77E-56FE-7574-DF61-FAE578534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CE6DE-EA03-4EBC-9962-A827C354EE92}" type="slidenum">
              <a:rPr kumimoji="1" lang="ja-JP" altLang="en-US" smtClean="0"/>
              <a:t>‹#›</a:t>
            </a:fld>
            <a:endParaRPr kumimoji="1" lang="ja-JP" altLang="en-US"/>
          </a:p>
        </p:txBody>
      </p:sp>
    </p:spTree>
    <p:extLst>
      <p:ext uri="{BB962C8B-B14F-4D97-AF65-F5344CB8AC3E}">
        <p14:creationId xmlns:p14="http://schemas.microsoft.com/office/powerpoint/2010/main" val="11542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ciencedirect.com/science/article/pii/S154461232200040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B093FB-8B96-E33B-8106-E44473356C06}"/>
              </a:ext>
            </a:extLst>
          </p:cNvPr>
          <p:cNvSpPr>
            <a:spLocks noGrp="1"/>
          </p:cNvSpPr>
          <p:nvPr>
            <p:ph type="ctrTitle"/>
          </p:nvPr>
        </p:nvSpPr>
        <p:spPr/>
        <p:txBody>
          <a:bodyPr>
            <a:normAutofit/>
          </a:bodyPr>
          <a:lstStyle/>
          <a:p>
            <a:r>
              <a:rPr kumimoji="1" lang="en-US" altLang="ja-JP" sz="3600" dirty="0"/>
              <a:t>ESG and Firm’s Default Risk</a:t>
            </a:r>
            <a:br>
              <a:rPr kumimoji="1" lang="en-US" altLang="ja-JP" sz="3600" dirty="0"/>
            </a:br>
            <a:r>
              <a:rPr kumimoji="1" lang="en-US" altLang="ja-JP" sz="3600" dirty="0"/>
              <a:t>Finance Research Letters 47, 102713 (2022).</a:t>
            </a:r>
            <a:br>
              <a:rPr kumimoji="1" lang="en-US" altLang="ja-JP" sz="3600" dirty="0"/>
            </a:br>
            <a:r>
              <a:rPr kumimoji="1" lang="en-US" altLang="ja-JP" sz="3600" dirty="0"/>
              <a:t>H. Li et al.</a:t>
            </a:r>
            <a:endParaRPr kumimoji="1" lang="ja-JP" altLang="en-US" sz="3600" dirty="0"/>
          </a:p>
        </p:txBody>
      </p:sp>
      <p:sp>
        <p:nvSpPr>
          <p:cNvPr id="5" name="テキスト ボックス 4">
            <a:extLst>
              <a:ext uri="{FF2B5EF4-FFF2-40B4-BE49-F238E27FC236}">
                <a16:creationId xmlns:a16="http://schemas.microsoft.com/office/drawing/2014/main" id="{88A4042C-FE9A-6CF5-353A-E208F0D159E3}"/>
              </a:ext>
            </a:extLst>
          </p:cNvPr>
          <p:cNvSpPr txBox="1"/>
          <p:nvPr/>
        </p:nvSpPr>
        <p:spPr>
          <a:xfrm>
            <a:off x="1093693" y="3429000"/>
            <a:ext cx="10416989" cy="646331"/>
          </a:xfrm>
          <a:prstGeom prst="rect">
            <a:avLst/>
          </a:prstGeom>
          <a:noFill/>
        </p:spPr>
        <p:txBody>
          <a:bodyPr wrap="square">
            <a:spAutoFit/>
          </a:bodyPr>
          <a:lstStyle/>
          <a:p>
            <a:r>
              <a:rPr lang="ja-JP" altLang="en-US" dirty="0">
                <a:hlinkClick r:id="rId2"/>
              </a:rPr>
              <a:t>https://www.sciencedirect.com/science/article/pii/S154461232200040X</a:t>
            </a:r>
            <a:endParaRPr lang="en-US" altLang="ja-JP" dirty="0"/>
          </a:p>
          <a:p>
            <a:endParaRPr lang="ja-JP" altLang="en-US" dirty="0"/>
          </a:p>
        </p:txBody>
      </p:sp>
    </p:spTree>
    <p:extLst>
      <p:ext uri="{BB962C8B-B14F-4D97-AF65-F5344CB8AC3E}">
        <p14:creationId xmlns:p14="http://schemas.microsoft.com/office/powerpoint/2010/main" val="67428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BECD5-B1EC-9535-82C1-733BFA4A4884}"/>
              </a:ext>
            </a:extLst>
          </p:cNvPr>
          <p:cNvSpPr>
            <a:spLocks noGrp="1"/>
          </p:cNvSpPr>
          <p:nvPr>
            <p:ph type="title"/>
          </p:nvPr>
        </p:nvSpPr>
        <p:spPr/>
        <p:txBody>
          <a:bodyPr/>
          <a:lstStyle/>
          <a:p>
            <a:r>
              <a:rPr kumimoji="1" lang="ja-JP" altLang="en-US" dirty="0"/>
              <a:t>要旨</a:t>
            </a:r>
          </a:p>
        </p:txBody>
      </p:sp>
      <p:sp>
        <p:nvSpPr>
          <p:cNvPr id="3" name="コンテンツ プレースホルダー 2">
            <a:extLst>
              <a:ext uri="{FF2B5EF4-FFF2-40B4-BE49-F238E27FC236}">
                <a16:creationId xmlns:a16="http://schemas.microsoft.com/office/drawing/2014/main" id="{5A25F021-2700-3C7B-64A1-CADE28E3F61B}"/>
              </a:ext>
            </a:extLst>
          </p:cNvPr>
          <p:cNvSpPr>
            <a:spLocks noGrp="1"/>
          </p:cNvSpPr>
          <p:nvPr>
            <p:ph idx="1"/>
          </p:nvPr>
        </p:nvSpPr>
        <p:spPr/>
        <p:txBody>
          <a:bodyPr/>
          <a:lstStyle/>
          <a:p>
            <a:r>
              <a:rPr kumimoji="1" lang="en-US" altLang="ja-JP" dirty="0"/>
              <a:t>Year-by-season, firm fixed effects</a:t>
            </a:r>
            <a:r>
              <a:rPr kumimoji="1" lang="ja-JP" altLang="en-US" dirty="0"/>
              <a:t>を使って、</a:t>
            </a:r>
            <a:r>
              <a:rPr kumimoji="1" lang="en-US" altLang="ja-JP" dirty="0"/>
              <a:t>ESG</a:t>
            </a:r>
            <a:r>
              <a:rPr kumimoji="1" lang="ja-JP" altLang="en-US" dirty="0"/>
              <a:t>スコアは中国の上場企業のデフォルトリスクを軽減していることが判明</a:t>
            </a:r>
            <a:endParaRPr kumimoji="1" lang="en-US" altLang="ja-JP" dirty="0"/>
          </a:p>
          <a:p>
            <a:r>
              <a:rPr lang="ja-JP" altLang="en-US" dirty="0"/>
              <a:t>デフォルトリスクの期間構造が</a:t>
            </a:r>
            <a:r>
              <a:rPr lang="en-US" altLang="ja-JP" dirty="0"/>
              <a:t>1</a:t>
            </a:r>
            <a:r>
              <a:rPr lang="ja-JP" altLang="en-US" dirty="0"/>
              <a:t>か月、</a:t>
            </a:r>
            <a:r>
              <a:rPr lang="en-US" altLang="ja-JP" dirty="0"/>
              <a:t>6</a:t>
            </a:r>
            <a:r>
              <a:rPr lang="ja-JP" altLang="en-US" dirty="0"/>
              <a:t>か月から</a:t>
            </a:r>
            <a:r>
              <a:rPr lang="en-US" altLang="ja-JP" dirty="0"/>
              <a:t>12</a:t>
            </a:r>
            <a:r>
              <a:rPr lang="ja-JP" altLang="en-US" dirty="0"/>
              <a:t>か月にかけて増えるように、</a:t>
            </a:r>
            <a:r>
              <a:rPr lang="en-US" altLang="ja-JP" dirty="0"/>
              <a:t>ESG</a:t>
            </a:r>
            <a:r>
              <a:rPr lang="ja-JP" altLang="en-US" dirty="0"/>
              <a:t>による軽減効果も増えた。</a:t>
            </a:r>
            <a:endParaRPr lang="en-US" altLang="ja-JP" dirty="0"/>
          </a:p>
          <a:p>
            <a:r>
              <a:rPr kumimoji="1" lang="ja-JP" altLang="en-US" dirty="0"/>
              <a:t>製造業のほうが非製造業よりも</a:t>
            </a:r>
            <a:r>
              <a:rPr kumimoji="1" lang="en-US" altLang="ja-JP" dirty="0"/>
              <a:t>ESG</a:t>
            </a:r>
            <a:r>
              <a:rPr kumimoji="1" lang="ja-JP" altLang="en-US" dirty="0"/>
              <a:t>スコアによるデフォルトリスク軽減の効果は小さかった。</a:t>
            </a:r>
            <a:r>
              <a:rPr lang="en-US" altLang="ja-JP" dirty="0"/>
              <a:t>ESG</a:t>
            </a:r>
            <a:r>
              <a:rPr lang="ja-JP" altLang="en-US" dirty="0"/>
              <a:t>に規定が製造業のほうがより厳密であるため。</a:t>
            </a:r>
            <a:endParaRPr kumimoji="1" lang="ja-JP" altLang="en-US" dirty="0"/>
          </a:p>
        </p:txBody>
      </p:sp>
    </p:spTree>
    <p:extLst>
      <p:ext uri="{BB962C8B-B14F-4D97-AF65-F5344CB8AC3E}">
        <p14:creationId xmlns:p14="http://schemas.microsoft.com/office/powerpoint/2010/main" val="429136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9B1755-8309-890E-67EC-7AFC4F71D74F}"/>
              </a:ext>
            </a:extLst>
          </p:cNvPr>
          <p:cNvSpPr>
            <a:spLocks noGrp="1"/>
          </p:cNvSpPr>
          <p:nvPr>
            <p:ph type="title"/>
          </p:nvPr>
        </p:nvSpPr>
        <p:spPr/>
        <p:txBody>
          <a:bodyPr/>
          <a:lstStyle/>
          <a:p>
            <a:r>
              <a:rPr kumimoji="1" lang="ja-JP" altLang="en-US" dirty="0"/>
              <a:t>データ</a:t>
            </a:r>
          </a:p>
        </p:txBody>
      </p:sp>
      <p:sp>
        <p:nvSpPr>
          <p:cNvPr id="3" name="コンテンツ プレースホルダー 2">
            <a:extLst>
              <a:ext uri="{FF2B5EF4-FFF2-40B4-BE49-F238E27FC236}">
                <a16:creationId xmlns:a16="http://schemas.microsoft.com/office/drawing/2014/main" id="{87920C2A-62D9-0DA9-0978-7CD7A38CF571}"/>
              </a:ext>
            </a:extLst>
          </p:cNvPr>
          <p:cNvSpPr>
            <a:spLocks noGrp="1"/>
          </p:cNvSpPr>
          <p:nvPr>
            <p:ph idx="1"/>
          </p:nvPr>
        </p:nvSpPr>
        <p:spPr>
          <a:xfrm>
            <a:off x="838200" y="1314637"/>
            <a:ext cx="10515600" cy="2585010"/>
          </a:xfrm>
        </p:spPr>
        <p:txBody>
          <a:bodyPr>
            <a:normAutofit fontScale="85000" lnSpcReduction="10000"/>
          </a:bodyPr>
          <a:lstStyle/>
          <a:p>
            <a:r>
              <a:rPr kumimoji="1" lang="en-US" altLang="ja-JP" dirty="0"/>
              <a:t>Firm’s default probability data</a:t>
            </a:r>
          </a:p>
          <a:p>
            <a:pPr lvl="1"/>
            <a:r>
              <a:rPr lang="en-US" altLang="ja-JP" dirty="0"/>
              <a:t>Risk Management Institute (RMI) of the National University of Singapore (NUS)</a:t>
            </a:r>
          </a:p>
          <a:p>
            <a:r>
              <a:rPr kumimoji="1" lang="en-US" altLang="ja-JP" dirty="0"/>
              <a:t>ESG Rating data from 2015 to 2020</a:t>
            </a:r>
          </a:p>
          <a:p>
            <a:pPr lvl="1"/>
            <a:r>
              <a:rPr lang="en-US" altLang="ja-JP" dirty="0"/>
              <a:t>Sino-Securities Index Information Service of the Wind database</a:t>
            </a:r>
          </a:p>
          <a:p>
            <a:pPr lvl="1"/>
            <a:r>
              <a:rPr kumimoji="1" lang="en-US" altLang="ja-JP" dirty="0"/>
              <a:t>The ESG rating from AAA to C </a:t>
            </a:r>
            <a:r>
              <a:rPr kumimoji="1" lang="ja-JP" altLang="en-US" dirty="0"/>
              <a:t>→ </a:t>
            </a:r>
            <a:r>
              <a:rPr kumimoji="1" lang="en-US" altLang="ja-JP" dirty="0"/>
              <a:t>1 to 9</a:t>
            </a:r>
          </a:p>
          <a:p>
            <a:r>
              <a:rPr lang="ja-JP" altLang="en-US" dirty="0"/>
              <a:t>コントロール変数</a:t>
            </a:r>
            <a:endParaRPr lang="en-US" altLang="ja-JP" dirty="0"/>
          </a:p>
          <a:p>
            <a:pPr lvl="1"/>
            <a:r>
              <a:rPr kumimoji="1" lang="en-US" altLang="ja-JP" dirty="0"/>
              <a:t>Monthly to</a:t>
            </a:r>
            <a:r>
              <a:rPr lang="en-US" altLang="ja-JP" dirty="0"/>
              <a:t>tal market value, beta, volatility of stock price, firm’s leverage</a:t>
            </a:r>
            <a:endParaRPr kumimoji="1" lang="ja-JP" altLang="en-US" dirty="0"/>
          </a:p>
        </p:txBody>
      </p:sp>
      <p:pic>
        <p:nvPicPr>
          <p:cNvPr id="5" name="図 4">
            <a:extLst>
              <a:ext uri="{FF2B5EF4-FFF2-40B4-BE49-F238E27FC236}">
                <a16:creationId xmlns:a16="http://schemas.microsoft.com/office/drawing/2014/main" id="{3A813CE5-69D6-655A-C081-C7850546F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848" y="3792631"/>
            <a:ext cx="9232318" cy="2977360"/>
          </a:xfrm>
          <a:prstGeom prst="rect">
            <a:avLst/>
          </a:prstGeom>
        </p:spPr>
      </p:pic>
    </p:spTree>
    <p:extLst>
      <p:ext uri="{BB962C8B-B14F-4D97-AF65-F5344CB8AC3E}">
        <p14:creationId xmlns:p14="http://schemas.microsoft.com/office/powerpoint/2010/main" val="89126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373619-A0B6-1350-627D-90FC79A96C40}"/>
              </a:ext>
            </a:extLst>
          </p:cNvPr>
          <p:cNvSpPr>
            <a:spLocks noGrp="1"/>
          </p:cNvSpPr>
          <p:nvPr>
            <p:ph type="title"/>
          </p:nvPr>
        </p:nvSpPr>
        <p:spPr/>
        <p:txBody>
          <a:bodyPr/>
          <a:lstStyle/>
          <a:p>
            <a:r>
              <a:rPr kumimoji="1" lang="en-US" altLang="ja-JP" dirty="0"/>
              <a:t>methodology</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78665F8-0762-0B78-0E52-A923AF8EE847}"/>
                  </a:ext>
                </a:extLst>
              </p:cNvPr>
              <p:cNvSpPr>
                <a:spLocks noGrp="1"/>
              </p:cNvSpPr>
              <p:nvPr>
                <p:ph idx="1"/>
              </p:nvPr>
            </p:nvSpPr>
            <p:spPr>
              <a:xfrm>
                <a:off x="286871" y="1416424"/>
                <a:ext cx="11707905" cy="5298141"/>
              </a:xfrm>
            </p:spPr>
            <p:txBody>
              <a:bodyPr>
                <a:normAutofit fontScale="70000" lnSpcReduction="20000"/>
              </a:bodyPr>
              <a:lstStyle/>
              <a:p>
                <a:r>
                  <a:rPr kumimoji="1" lang="en-US" altLang="ja-JP" dirty="0"/>
                  <a:t>Fixed effects model</a:t>
                </a:r>
              </a:p>
              <a:p>
                <a:r>
                  <a:rPr lang="en-US" altLang="ja-JP" dirty="0"/>
                  <a:t>Default risk</a:t>
                </a:r>
                <a:r>
                  <a:rPr lang="ja-JP" altLang="en-US" dirty="0"/>
                  <a:t>は</a:t>
                </a:r>
                <a:r>
                  <a:rPr lang="en-US" altLang="ja-JP" dirty="0"/>
                  <a:t>short (1-month), medium (6-month), long (12-month)</a:t>
                </a:r>
                <a:r>
                  <a:rPr lang="ja-JP" altLang="en-US" dirty="0"/>
                  <a:t>を考えている</a:t>
                </a:r>
                <a:endParaRPr lang="en-US" altLang="ja-JP" dirty="0"/>
              </a:p>
              <a:p>
                <a:r>
                  <a:rPr kumimoji="1" lang="en-US" altLang="ja-JP" dirty="0"/>
                  <a:t>Year-by-season fixed effect, firm fixed effect</a:t>
                </a:r>
                <a:r>
                  <a:rPr kumimoji="1" lang="ja-JP" altLang="en-US" dirty="0"/>
                  <a:t>を使用</a:t>
                </a:r>
                <a:endParaRPr kumimoji="1" lang="en-US" altLang="ja-JP" dirty="0"/>
              </a:p>
              <a:p>
                <a:pPr lvl="1"/>
                <a:r>
                  <a:rPr lang="en-US" altLang="ja-JP" dirty="0"/>
                  <a:t>Fixed assets, shareholder’s return , return on equity</a:t>
                </a:r>
                <a:r>
                  <a:rPr lang="ja-JP" altLang="en-US" dirty="0"/>
                  <a:t>は</a:t>
                </a:r>
                <a:r>
                  <a:rPr lang="en-US" altLang="ja-JP" dirty="0"/>
                  <a:t>year-by-season fixed effect</a:t>
                </a:r>
                <a:r>
                  <a:rPr lang="ja-JP" altLang="en-US" dirty="0"/>
                  <a:t>の中に</a:t>
                </a:r>
                <a:endParaRPr lang="en-US" altLang="ja-JP" dirty="0"/>
              </a:p>
              <a:p>
                <a14:m>
                  <m:oMath xmlns:m="http://schemas.openxmlformats.org/officeDocument/2006/math">
                    <m:r>
                      <a:rPr kumimoji="1" lang="en-US" altLang="ja-JP" b="0" i="1" smtClean="0">
                        <a:latin typeface="Cambria Math" panose="02040503050406030204" pitchFamily="18" charset="0"/>
                      </a:rPr>
                      <m:t>𝑃</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𝐸𝑆𝐺𝑟𝑎𝑡</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𝑆</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𝑓</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𝜀</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sub>
                    </m:sSub>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𝑃</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sub>
                    </m:sSub>
                  </m:oMath>
                </a14:m>
                <a:r>
                  <a:rPr kumimoji="1" lang="ja-JP" altLang="en-US" dirty="0"/>
                  <a:t> </a:t>
                </a:r>
                <a:r>
                  <a:rPr kumimoji="1" lang="en-US" altLang="ja-JP" dirty="0"/>
                  <a:t>: </a:t>
                </a:r>
                <a:r>
                  <a:rPr kumimoji="1" lang="ja-JP" altLang="en-US" dirty="0"/>
                  <a:t>企業</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の</a:t>
                </a:r>
                <a14:m>
                  <m:oMath xmlns:m="http://schemas.openxmlformats.org/officeDocument/2006/math">
                    <m:r>
                      <a:rPr kumimoji="1" lang="en-US" altLang="ja-JP" b="0" i="1" dirty="0" smtClean="0">
                        <a:latin typeface="Cambria Math" panose="02040503050406030204" pitchFamily="18" charset="0"/>
                      </a:rPr>
                      <m:t>𝑚</m:t>
                    </m:r>
                  </m:oMath>
                </a14:m>
                <a:r>
                  <a:rPr kumimoji="1" lang="ja-JP" altLang="en-US" dirty="0"/>
                  <a:t>月のデフォルトリスク</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𝐸𝑆𝐺𝑟𝑎𝑡</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Sub>
                  </m:oMath>
                </a14:m>
                <a:r>
                  <a:rPr kumimoji="1" lang="ja-JP" altLang="en-US" dirty="0"/>
                  <a:t> </a:t>
                </a:r>
                <a:r>
                  <a:rPr kumimoji="1" lang="en-US" altLang="ja-JP" dirty="0"/>
                  <a:t>: </a:t>
                </a:r>
                <a:r>
                  <a:rPr kumimoji="1" lang="ja-JP" altLang="en-US" dirty="0"/>
                  <a:t>企業</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の</a:t>
                </a:r>
                <a:r>
                  <a:rPr kumimoji="1" lang="en-US" altLang="ja-JP" dirty="0"/>
                  <a:t>(m-1)</a:t>
                </a:r>
                <a:r>
                  <a:rPr kumimoji="1" lang="ja-JP" altLang="en-US" dirty="0"/>
                  <a:t>月の</a:t>
                </a:r>
                <a:r>
                  <a:rPr kumimoji="1" lang="en-US" altLang="ja-JP" dirty="0"/>
                  <a:t>ESG</a:t>
                </a:r>
                <a:r>
                  <a:rPr kumimoji="1" lang="ja-JP" altLang="en-US" dirty="0"/>
                  <a:t>スコア</a:t>
                </a:r>
                <a:endParaRPr kumimoji="1" lang="en-US" altLang="ja-JP" dirty="0"/>
              </a:p>
              <a:p>
                <a:pPr lvl="2"/>
                <a:r>
                  <a:rPr lang="en-US" altLang="ja-JP" dirty="0"/>
                  <a:t>We use the lag of ESG rating as the explanatory variable of interest because firms may not immediately respond to their ESG ratings, and the ESG rating in two consecutive years might be serially correlated</a:t>
                </a:r>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sub>
                    </m:sSub>
                  </m:oMath>
                </a14:m>
                <a:r>
                  <a:rPr kumimoji="1" lang="ja-JP" altLang="en-US" dirty="0"/>
                  <a:t> </a:t>
                </a:r>
                <a:r>
                  <a:rPr kumimoji="1" lang="en-US" altLang="ja-JP" dirty="0"/>
                  <a:t>: control variable set</a:t>
                </a:r>
              </a:p>
              <a:p>
                <a:pPr lvl="2"/>
                <a:r>
                  <a:rPr lang="en-US" altLang="ja-JP" dirty="0"/>
                  <a:t>Total market value, beta, leverage, volatility of stock price</a:t>
                </a:r>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𝑠</m:t>
                        </m:r>
                      </m:sub>
                    </m:sSub>
                  </m:oMath>
                </a14:m>
                <a:r>
                  <a:rPr kumimoji="1" lang="ja-JP" altLang="en-US" dirty="0"/>
                  <a:t> </a:t>
                </a:r>
                <a:r>
                  <a:rPr kumimoji="1" lang="en-US" altLang="ja-JP" dirty="0"/>
                  <a:t>: year-by-season fixed effect</a:t>
                </a:r>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𝑓</m:t>
                        </m:r>
                      </m:sub>
                    </m:sSub>
                  </m:oMath>
                </a14:m>
                <a:r>
                  <a:rPr kumimoji="1" lang="ja-JP" altLang="en-US" dirty="0"/>
                  <a:t> </a:t>
                </a:r>
                <a:r>
                  <a:rPr kumimoji="1" lang="en-US" altLang="ja-JP" dirty="0"/>
                  <a:t>: firm fixed effect</a:t>
                </a:r>
              </a:p>
              <a:p>
                <a:r>
                  <a:rPr lang="en-US" altLang="ja-JP" dirty="0"/>
                  <a:t>The major challenge of this identification strategy is that </a:t>
                </a:r>
                <a:r>
                  <a:rPr lang="en-US" altLang="ja-JP" b="1" dirty="0"/>
                  <a:t>a firm’s ESG rating in the last month is endogenous to its default risk.</a:t>
                </a:r>
                <a:r>
                  <a:rPr lang="en-US" altLang="ja-JP" dirty="0"/>
                  <a:t> The endogeneity problem is typically addressed by an instrument variable approach or exogeneous shocks to ESG ratings. However, it is difficult to find a valid IV for the ESG rating in the last month due to higher order serial correlations. To address the endogeneity issue, we follow </a:t>
                </a:r>
                <a:r>
                  <a:rPr lang="en-US" altLang="ja-JP" dirty="0" err="1"/>
                  <a:t>Lewbel</a:t>
                </a:r>
                <a:r>
                  <a:rPr lang="en-US" altLang="ja-JP" dirty="0"/>
                  <a:t> (2012) to construct an instrument that satisfy the relevance condition and the exclusion restriction under heteroskedastic errors</a:t>
                </a:r>
                <a:endParaRPr kumimoji="1" lang="ja-JP" altLang="en-US" dirty="0"/>
              </a:p>
            </p:txBody>
          </p:sp>
        </mc:Choice>
        <mc:Fallback>
          <p:sp>
            <p:nvSpPr>
              <p:cNvPr id="3" name="コンテンツ プレースホルダー 2">
                <a:extLst>
                  <a:ext uri="{FF2B5EF4-FFF2-40B4-BE49-F238E27FC236}">
                    <a16:creationId xmlns:a16="http://schemas.microsoft.com/office/drawing/2014/main" id="{978665F8-0762-0B78-0E52-A923AF8EE847}"/>
                  </a:ext>
                </a:extLst>
              </p:cNvPr>
              <p:cNvSpPr>
                <a:spLocks noGrp="1" noRot="1" noChangeAspect="1" noMove="1" noResize="1" noEditPoints="1" noAdjustHandles="1" noChangeArrowheads="1" noChangeShapeType="1" noTextEdit="1"/>
              </p:cNvSpPr>
              <p:nvPr>
                <p:ph idx="1"/>
              </p:nvPr>
            </p:nvSpPr>
            <p:spPr>
              <a:xfrm>
                <a:off x="286871" y="1416424"/>
                <a:ext cx="11707905" cy="5298141"/>
              </a:xfrm>
              <a:blipFill>
                <a:blip r:embed="rId2"/>
                <a:stretch>
                  <a:fillRect l="-469" t="-1956" r="-3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5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BB484-ACAC-F9FA-D504-CFA5E13FEDC5}"/>
              </a:ext>
            </a:extLst>
          </p:cNvPr>
          <p:cNvSpPr>
            <a:spLocks noGrp="1"/>
          </p:cNvSpPr>
          <p:nvPr>
            <p:ph type="title"/>
          </p:nvPr>
        </p:nvSpPr>
        <p:spPr>
          <a:xfrm>
            <a:off x="623047" y="98079"/>
            <a:ext cx="10515600" cy="1325563"/>
          </a:xfrm>
        </p:spPr>
        <p:txBody>
          <a:bodyPr/>
          <a:lstStyle/>
          <a:p>
            <a:r>
              <a:rPr kumimoji="1" lang="en-US" altLang="ja-JP" dirty="0"/>
              <a:t>Empirical result : Main results</a:t>
            </a:r>
            <a:endParaRPr kumimoji="1" lang="ja-JP" altLang="en-US" dirty="0"/>
          </a:p>
        </p:txBody>
      </p:sp>
      <p:sp>
        <p:nvSpPr>
          <p:cNvPr id="3" name="コンテンツ プレースホルダー 2">
            <a:extLst>
              <a:ext uri="{FF2B5EF4-FFF2-40B4-BE49-F238E27FC236}">
                <a16:creationId xmlns:a16="http://schemas.microsoft.com/office/drawing/2014/main" id="{3133D7E1-9C52-DD0A-38BE-0CE494CDCB48}"/>
              </a:ext>
            </a:extLst>
          </p:cNvPr>
          <p:cNvSpPr>
            <a:spLocks noGrp="1"/>
          </p:cNvSpPr>
          <p:nvPr>
            <p:ph idx="1"/>
          </p:nvPr>
        </p:nvSpPr>
        <p:spPr>
          <a:xfrm>
            <a:off x="134471" y="1138517"/>
            <a:ext cx="11967882" cy="1895813"/>
          </a:xfrm>
        </p:spPr>
        <p:txBody>
          <a:bodyPr>
            <a:normAutofit fontScale="62500" lnSpcReduction="20000"/>
          </a:bodyPr>
          <a:lstStyle/>
          <a:p>
            <a:r>
              <a:rPr kumimoji="1" lang="en-US" altLang="ja-JP" dirty="0"/>
              <a:t>ESG rating</a:t>
            </a:r>
            <a:r>
              <a:rPr kumimoji="1" lang="ja-JP" altLang="en-US" dirty="0"/>
              <a:t>は</a:t>
            </a:r>
            <a:r>
              <a:rPr kumimoji="1" lang="en-US" altLang="ja-JP" dirty="0"/>
              <a:t>PD</a:t>
            </a:r>
            <a:r>
              <a:rPr kumimoji="1" lang="ja-JP" altLang="en-US" dirty="0"/>
              <a:t>に効果あり</a:t>
            </a:r>
            <a:endParaRPr kumimoji="1" lang="en-US" altLang="ja-JP" dirty="0"/>
          </a:p>
          <a:p>
            <a:r>
              <a:rPr kumimoji="1" lang="en-US" altLang="ja-JP" dirty="0"/>
              <a:t>1,6,12-month</a:t>
            </a:r>
            <a:r>
              <a:rPr kumimoji="1" lang="ja-JP" altLang="en-US" dirty="0"/>
              <a:t>になるにしたがって</a:t>
            </a:r>
            <a:r>
              <a:rPr kumimoji="1" lang="en-US" altLang="ja-JP" dirty="0"/>
              <a:t>ESG</a:t>
            </a:r>
            <a:r>
              <a:rPr kumimoji="1" lang="ja-JP" altLang="en-US" dirty="0"/>
              <a:t>軽減効果は大きくなっている</a:t>
            </a:r>
            <a:endParaRPr kumimoji="1" lang="en-US" altLang="ja-JP" dirty="0"/>
          </a:p>
          <a:p>
            <a:pPr lvl="1"/>
            <a:r>
              <a:rPr lang="en-US" altLang="ja-JP" dirty="0"/>
              <a:t>0.022% -&gt; 0.106% -&gt; 0.168%</a:t>
            </a:r>
          </a:p>
          <a:p>
            <a:r>
              <a:rPr kumimoji="1" lang="ja-JP" altLang="en-US" dirty="0"/>
              <a:t>解釈</a:t>
            </a:r>
            <a:endParaRPr kumimoji="1" lang="en-US" altLang="ja-JP" dirty="0"/>
          </a:p>
          <a:p>
            <a:pPr lvl="1"/>
            <a:r>
              <a:rPr kumimoji="1" lang="en-US" altLang="ja-JP" dirty="0"/>
              <a:t>ESG</a:t>
            </a:r>
            <a:r>
              <a:rPr kumimoji="1" lang="ja-JP" altLang="en-US" dirty="0"/>
              <a:t>への投資は将来的に企業のパフォーマンスを向上させデフォルトリスクを軽減させる</a:t>
            </a:r>
            <a:r>
              <a:rPr kumimoji="1" lang="en-US" altLang="ja-JP" dirty="0"/>
              <a:t>(Nguyen et a. 2020)</a:t>
            </a:r>
          </a:p>
          <a:p>
            <a:pPr lvl="1"/>
            <a:r>
              <a:rPr lang="ja-JP" altLang="en-US" dirty="0"/>
              <a:t>社会的に責任のある企業</a:t>
            </a:r>
            <a:r>
              <a:rPr lang="en-US" altLang="ja-JP" dirty="0"/>
              <a:t>(socially responsible)</a:t>
            </a:r>
            <a:r>
              <a:rPr lang="ja-JP" altLang="en-US" dirty="0"/>
              <a:t>ほど政治的なコネクションがあり、クレジットスコアがよい </a:t>
            </a:r>
            <a:r>
              <a:rPr lang="en-US" altLang="ja-JP" dirty="0"/>
              <a:t>(</a:t>
            </a:r>
            <a:r>
              <a:rPr lang="en-US" altLang="ja-JP" dirty="0" err="1"/>
              <a:t>Jiraporn</a:t>
            </a:r>
            <a:r>
              <a:rPr lang="en-US" altLang="ja-JP" dirty="0"/>
              <a:t> et al. 2014, Lin et al, 2015)</a:t>
            </a:r>
            <a:endParaRPr kumimoji="1" lang="ja-JP" altLang="en-US" dirty="0"/>
          </a:p>
        </p:txBody>
      </p:sp>
      <p:pic>
        <p:nvPicPr>
          <p:cNvPr id="5" name="図 4">
            <a:extLst>
              <a:ext uri="{FF2B5EF4-FFF2-40B4-BE49-F238E27FC236}">
                <a16:creationId xmlns:a16="http://schemas.microsoft.com/office/drawing/2014/main" id="{2756EB6A-5B7F-535A-6F96-72438CBE0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6251"/>
            <a:ext cx="12192000" cy="3823670"/>
          </a:xfrm>
          <a:prstGeom prst="rect">
            <a:avLst/>
          </a:prstGeom>
        </p:spPr>
      </p:pic>
    </p:spTree>
    <p:extLst>
      <p:ext uri="{BB962C8B-B14F-4D97-AF65-F5344CB8AC3E}">
        <p14:creationId xmlns:p14="http://schemas.microsoft.com/office/powerpoint/2010/main" val="50569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33B12-DB97-CE3D-0836-C7925B30E461}"/>
              </a:ext>
            </a:extLst>
          </p:cNvPr>
          <p:cNvSpPr>
            <a:spLocks noGrp="1"/>
          </p:cNvSpPr>
          <p:nvPr>
            <p:ph type="title"/>
          </p:nvPr>
        </p:nvSpPr>
        <p:spPr/>
        <p:txBody>
          <a:bodyPr/>
          <a:lstStyle/>
          <a:p>
            <a:r>
              <a:rPr kumimoji="1" lang="ja-JP" altLang="en-US" dirty="0"/>
              <a:t>補足</a:t>
            </a:r>
            <a:r>
              <a:rPr kumimoji="1" lang="en-US" altLang="ja-JP" dirty="0"/>
              <a:t>(</a:t>
            </a:r>
            <a:r>
              <a:rPr kumimoji="1" lang="ja-JP" altLang="en-US" dirty="0"/>
              <a:t>詳細は勉強中</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0AD15D7-9D10-FA44-D2DE-7F9BA2A99D73}"/>
              </a:ext>
            </a:extLst>
          </p:cNvPr>
          <p:cNvSpPr>
            <a:spLocks noGrp="1"/>
          </p:cNvSpPr>
          <p:nvPr>
            <p:ph idx="1"/>
          </p:nvPr>
        </p:nvSpPr>
        <p:spPr/>
        <p:txBody>
          <a:bodyPr>
            <a:normAutofit fontScale="70000" lnSpcReduction="20000"/>
          </a:bodyPr>
          <a:lstStyle/>
          <a:p>
            <a:r>
              <a:rPr lang="en-US" altLang="ja-JP" dirty="0"/>
              <a:t>As mentioned, The </a:t>
            </a:r>
            <a:r>
              <a:rPr lang="en-US" altLang="ja-JP" dirty="0" err="1"/>
              <a:t>Lewbel</a:t>
            </a:r>
            <a:r>
              <a:rPr lang="en-US" altLang="ja-JP" dirty="0"/>
              <a:t> IV approach is widely used when sufficient instruments are not available. Therefore, we instrument the lag of ESG rating with a constructed IV following </a:t>
            </a:r>
            <a:r>
              <a:rPr lang="en-US" altLang="ja-JP" dirty="0" err="1"/>
              <a:t>Lewbel</a:t>
            </a:r>
            <a:r>
              <a:rPr lang="en-US" altLang="ja-JP" dirty="0"/>
              <a:t> (2012). The results are presented in Table A1 of the appendix. Using a 2SLS regression analysis, we find that the coefficients of the lag of ESG rating in Table A1 is almost identical to the coefficients in Table 2. Our instruments pass the </a:t>
            </a:r>
            <a:r>
              <a:rPr lang="en-US" altLang="ja-JP" dirty="0" err="1"/>
              <a:t>Sargan</a:t>
            </a:r>
            <a:r>
              <a:rPr lang="en-US" altLang="ja-JP" dirty="0"/>
              <a:t> test of over-identification. </a:t>
            </a:r>
          </a:p>
          <a:p>
            <a:r>
              <a:rPr lang="en-US" altLang="ja-JP" dirty="0"/>
              <a:t>To test whether our model is robust in different orders of autocorrelation, we further estimate Eq. (1) with two lags, or level and lag of the ESG rating variable. The results are presented in Tables A2-A3 of the appendix. We consistently find that higher ESG ratings are associated with smaller default risk and the risk mitigation effect of ESG rating on firms’ PD increases as the studied period become longer. We also conduct a robustness check using a dummy ESG rating as the dependent variable. We define a “dummy ESG rating measure” where the dummy variable equals 1 indicates a firm is rated above A, zero otherwise. The results are presented in Table A4 in the appendix. Our findings suggest that a Chinese listed firm with an A ESG-rating and above has significantly lower short-, </a:t>
            </a:r>
            <a:r>
              <a:rPr lang="en-US" altLang="ja-JP" dirty="0" err="1"/>
              <a:t>mediumand</a:t>
            </a:r>
            <a:r>
              <a:rPr lang="en-US" altLang="ja-JP" dirty="0"/>
              <a:t> long-term default risks than their counterparts.</a:t>
            </a:r>
            <a:endParaRPr kumimoji="1" lang="ja-JP" altLang="en-US" dirty="0"/>
          </a:p>
        </p:txBody>
      </p:sp>
    </p:spTree>
    <p:extLst>
      <p:ext uri="{BB962C8B-B14F-4D97-AF65-F5344CB8AC3E}">
        <p14:creationId xmlns:p14="http://schemas.microsoft.com/office/powerpoint/2010/main" val="135305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E53AD-F320-0283-941F-8534278E3861}"/>
              </a:ext>
            </a:extLst>
          </p:cNvPr>
          <p:cNvSpPr>
            <a:spLocks noGrp="1"/>
          </p:cNvSpPr>
          <p:nvPr>
            <p:ph type="title"/>
          </p:nvPr>
        </p:nvSpPr>
        <p:spPr>
          <a:xfrm>
            <a:off x="838200" y="132043"/>
            <a:ext cx="10515600" cy="854075"/>
          </a:xfrm>
        </p:spPr>
        <p:txBody>
          <a:bodyPr/>
          <a:lstStyle/>
          <a:p>
            <a:r>
              <a:rPr kumimoji="1" lang="en-US" altLang="ja-JP" dirty="0"/>
              <a:t>Heterogeneity by industry</a:t>
            </a:r>
            <a:endParaRPr kumimoji="1" lang="ja-JP" altLang="en-US" dirty="0"/>
          </a:p>
        </p:txBody>
      </p:sp>
      <p:pic>
        <p:nvPicPr>
          <p:cNvPr id="7" name="図 6">
            <a:extLst>
              <a:ext uri="{FF2B5EF4-FFF2-40B4-BE49-F238E27FC236}">
                <a16:creationId xmlns:a16="http://schemas.microsoft.com/office/drawing/2014/main" id="{2D20C02F-73E8-D0D4-2C13-04E3DBE6E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5152"/>
            <a:ext cx="12192000" cy="3767695"/>
          </a:xfrm>
          <a:prstGeom prst="rect">
            <a:avLst/>
          </a:prstGeom>
        </p:spPr>
      </p:pic>
    </p:spTree>
    <p:extLst>
      <p:ext uri="{BB962C8B-B14F-4D97-AF65-F5344CB8AC3E}">
        <p14:creationId xmlns:p14="http://schemas.microsoft.com/office/powerpoint/2010/main" val="237023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E53AD-F320-0283-941F-8534278E3861}"/>
              </a:ext>
            </a:extLst>
          </p:cNvPr>
          <p:cNvSpPr>
            <a:spLocks noGrp="1"/>
          </p:cNvSpPr>
          <p:nvPr>
            <p:ph type="title"/>
          </p:nvPr>
        </p:nvSpPr>
        <p:spPr>
          <a:xfrm>
            <a:off x="838200" y="132043"/>
            <a:ext cx="10515600" cy="854075"/>
          </a:xfrm>
        </p:spPr>
        <p:txBody>
          <a:bodyPr/>
          <a:lstStyle/>
          <a:p>
            <a:r>
              <a:rPr kumimoji="1" lang="en-US" altLang="ja-JP" dirty="0"/>
              <a:t>Heterogeneity by industry</a:t>
            </a:r>
            <a:endParaRPr kumimoji="1" lang="ja-JP" altLang="en-US" dirty="0"/>
          </a:p>
        </p:txBody>
      </p:sp>
      <p:pic>
        <p:nvPicPr>
          <p:cNvPr id="4" name="図 3">
            <a:extLst>
              <a:ext uri="{FF2B5EF4-FFF2-40B4-BE49-F238E27FC236}">
                <a16:creationId xmlns:a16="http://schemas.microsoft.com/office/drawing/2014/main" id="{6D80ADDC-D6BD-F9AD-3B05-046F687D6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5813"/>
            <a:ext cx="12192000" cy="3746373"/>
          </a:xfrm>
          <a:prstGeom prst="rect">
            <a:avLst/>
          </a:prstGeom>
        </p:spPr>
      </p:pic>
    </p:spTree>
    <p:extLst>
      <p:ext uri="{BB962C8B-B14F-4D97-AF65-F5344CB8AC3E}">
        <p14:creationId xmlns:p14="http://schemas.microsoft.com/office/powerpoint/2010/main" val="49976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E2979-E97F-3D88-CF93-52CFBA62DCA8}"/>
              </a:ext>
            </a:extLst>
          </p:cNvPr>
          <p:cNvSpPr>
            <a:spLocks noGrp="1"/>
          </p:cNvSpPr>
          <p:nvPr>
            <p:ph type="title"/>
          </p:nvPr>
        </p:nvSpPr>
        <p:spPr/>
        <p:txBody>
          <a:bodyPr/>
          <a:lstStyle/>
          <a:p>
            <a:r>
              <a:rPr lang="ja-JP" altLang="en-US" dirty="0"/>
              <a:t>わかったこと</a:t>
            </a:r>
            <a:endParaRPr kumimoji="1" lang="ja-JP" altLang="en-US" dirty="0"/>
          </a:p>
        </p:txBody>
      </p:sp>
      <p:sp>
        <p:nvSpPr>
          <p:cNvPr id="3" name="コンテンツ プレースホルダー 2">
            <a:extLst>
              <a:ext uri="{FF2B5EF4-FFF2-40B4-BE49-F238E27FC236}">
                <a16:creationId xmlns:a16="http://schemas.microsoft.com/office/drawing/2014/main" id="{6FCE913E-689C-1E2D-B13D-E7EBD4533F59}"/>
              </a:ext>
            </a:extLst>
          </p:cNvPr>
          <p:cNvSpPr>
            <a:spLocks noGrp="1"/>
          </p:cNvSpPr>
          <p:nvPr>
            <p:ph idx="1"/>
          </p:nvPr>
        </p:nvSpPr>
        <p:spPr/>
        <p:txBody>
          <a:bodyPr/>
          <a:lstStyle/>
          <a:p>
            <a:r>
              <a:rPr kumimoji="1" lang="ja-JP" altLang="en-US" dirty="0"/>
              <a:t>両セクター</a:t>
            </a:r>
            <a:r>
              <a:rPr kumimoji="1" lang="en-US" altLang="ja-JP" dirty="0"/>
              <a:t>(</a:t>
            </a:r>
            <a:r>
              <a:rPr kumimoji="1" lang="ja-JP" altLang="en-US" dirty="0"/>
              <a:t>製造業</a:t>
            </a:r>
            <a:r>
              <a:rPr kumimoji="1" lang="en-US" altLang="ja-JP" dirty="0"/>
              <a:t>/</a:t>
            </a:r>
            <a:r>
              <a:rPr kumimoji="1" lang="ja-JP" altLang="en-US" dirty="0"/>
              <a:t>非製造業</a:t>
            </a:r>
            <a:r>
              <a:rPr kumimoji="1" lang="en-US" altLang="ja-JP" dirty="0"/>
              <a:t>)</a:t>
            </a:r>
            <a:r>
              <a:rPr kumimoji="1" lang="ja-JP" altLang="en-US" dirty="0"/>
              <a:t>ともに</a:t>
            </a:r>
            <a:r>
              <a:rPr kumimoji="1" lang="en-US" altLang="ja-JP" dirty="0"/>
              <a:t>ESG rating</a:t>
            </a:r>
            <a:r>
              <a:rPr kumimoji="1" lang="ja-JP" altLang="en-US" dirty="0"/>
              <a:t>に影響を受けている</a:t>
            </a:r>
            <a:endParaRPr kumimoji="1" lang="en-US" altLang="ja-JP" dirty="0"/>
          </a:p>
          <a:p>
            <a:r>
              <a:rPr lang="ja-JP" altLang="en-US" dirty="0"/>
              <a:t>長期間のほうがインパクトが大きい</a:t>
            </a:r>
            <a:endParaRPr lang="en-US" altLang="ja-JP" dirty="0"/>
          </a:p>
          <a:p>
            <a:r>
              <a:rPr kumimoji="1" lang="ja-JP" altLang="en-US" dirty="0"/>
              <a:t>製造業のほうが非製造業よりもインパクトが小さい</a:t>
            </a:r>
          </a:p>
        </p:txBody>
      </p:sp>
    </p:spTree>
    <p:extLst>
      <p:ext uri="{BB962C8B-B14F-4D97-AF65-F5344CB8AC3E}">
        <p14:creationId xmlns:p14="http://schemas.microsoft.com/office/powerpoint/2010/main" val="31041413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809</Words>
  <Application>Microsoft Office PowerPoint</Application>
  <PresentationFormat>ワイド画面</PresentationFormat>
  <Paragraphs>44</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Cambria Math</vt:lpstr>
      <vt:lpstr>Office テーマ</vt:lpstr>
      <vt:lpstr>ESG and Firm’s Default Risk Finance Research Letters 47, 102713 (2022). H. Li et al.</vt:lpstr>
      <vt:lpstr>要旨</vt:lpstr>
      <vt:lpstr>データ</vt:lpstr>
      <vt:lpstr>methodology</vt:lpstr>
      <vt:lpstr>Empirical result : Main results</vt:lpstr>
      <vt:lpstr>補足(詳細は勉強中…)</vt:lpstr>
      <vt:lpstr>Heterogeneity by industry</vt:lpstr>
      <vt:lpstr>Heterogeneity by industry</vt:lpstr>
      <vt:lpstr>わかったこと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and Firm’s Default Risk Finance Research Letters 47, 102713 (2022). H. Li et al.</dc:title>
  <dc:creator>小松原 航</dc:creator>
  <cp:lastModifiedBy>小松原 航</cp:lastModifiedBy>
  <cp:revision>1</cp:revision>
  <dcterms:created xsi:type="dcterms:W3CDTF">2023-10-02T02:03:40Z</dcterms:created>
  <dcterms:modified xsi:type="dcterms:W3CDTF">2023-10-02T02:39:29Z</dcterms:modified>
</cp:coreProperties>
</file>