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7D8BD-4F26-62C1-E894-16FC6F400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D504C4-DF0C-4DB6-D580-CDB2B30A1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FA4722-FBE7-537C-CEEF-E2822C9C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68B7-0D85-462F-9FA7-4BCF60FE8057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49AE91-5BFD-0E8E-9F10-2CD6D135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B09729-0BB5-BE4A-A17B-AAC1965D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DB2A-7978-46F5-AD14-33659E9720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10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095849-E490-3C55-ECFF-1CE9136F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5E0B05-7ACF-43C3-C415-13BE46514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D3759C-4793-228B-E69A-AA07BD54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68B7-0D85-462F-9FA7-4BCF60FE8057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7CC505-49D6-8D5D-FA36-530669CB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CBDA7B-6802-7FB6-AAE5-2B41DDA9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DB2A-7978-46F5-AD14-33659E9720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23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9D630F1-1863-A590-ED30-038CB9955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BEA5EA-D9E1-677A-4900-7BD476BE8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0FDD86-6CE4-C6B2-B5FB-03103E7F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68B7-0D85-462F-9FA7-4BCF60FE8057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9A59B9-56D8-E559-8384-7682AB44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5F5364-E49E-6349-8413-35595F7A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DB2A-7978-46F5-AD14-33659E9720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99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A38773-527D-9997-12E2-FB0B5DD61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A8433F-8754-8655-33F7-FEC39EF93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E96511-B5BA-431B-7BC0-C247CD3D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68B7-0D85-462F-9FA7-4BCF60FE8057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BE60CC-FBD7-9E85-3779-5FA23E4E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FF809E-465F-E70B-9D3B-A40722D1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DB2A-7978-46F5-AD14-33659E9720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807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E6ADCE-6759-875D-9049-F8E1C03E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2B0028-845A-ED64-2011-06DAF6D0A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AB7456-631B-FAE2-13C1-7F48F6DC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68B7-0D85-462F-9FA7-4BCF60FE8057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4CF210-25B8-2E2E-CBD2-EE5B7CE3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124E0C-A6CE-C807-BD73-5C24BD17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DB2A-7978-46F5-AD14-33659E9720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951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856AE7-7787-097C-FE2B-BFDA39F81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D1DE75-16D7-9A71-A0EC-AEAEDB838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A62388-0031-2E17-1A1B-FEC5FAFCD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029AD0-7491-8562-A697-6FE9A02E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68B7-0D85-462F-9FA7-4BCF60FE8057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87428B-0EDB-B5AD-AC3B-12AD1FE9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1612B6-94FA-BEAF-348C-AE74CB17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DB2A-7978-46F5-AD14-33659E9720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71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C12CC0-3CCA-D4BA-4F4E-C719E1424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A12EE5-4388-0279-59A7-A93569EC8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471F78-25B1-A222-8AD4-411C5D32D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EB5D16B-9968-C683-DC4A-63888CF0E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298B3E-11AF-40D7-ECFE-6E7CFAD3C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811CFF-C3E6-1DC9-94A0-CD2F530F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68B7-0D85-462F-9FA7-4BCF60FE8057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C082D89-CBCE-C946-5434-8D1B04459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E72EFC2-D44F-FC8A-D8FB-408578AD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DB2A-7978-46F5-AD14-33659E9720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539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3A941-D03B-7FD7-B613-52C7C14B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B33A15B-DE2B-E806-F202-C451866E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68B7-0D85-462F-9FA7-4BCF60FE8057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B141404-BC6A-ECBD-B338-D2F47DFA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930B87-9BA1-F8C0-256C-83FFA213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DB2A-7978-46F5-AD14-33659E9720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57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DAF1675-5C20-3D8B-0688-4A0A5E07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68B7-0D85-462F-9FA7-4BCF60FE8057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66C93A4-A1A3-459B-0ED4-468B74B5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9B1536-568E-EAB3-A21E-267CE385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DB2A-7978-46F5-AD14-33659E9720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73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F06DAB-3690-FD78-2122-0991815B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ED315A-04F8-065B-962A-D7E42AB63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B35186-1493-A343-C0D2-63A718502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00898F-63CC-8C59-65C0-E16B8B8A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68B7-0D85-462F-9FA7-4BCF60FE8057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871E2C-8BCF-2CC3-5187-EBAF3CCD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19D15F-FCE6-3DC0-A2A0-59466B4E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DB2A-7978-46F5-AD14-33659E9720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0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184C0-30D1-7C98-DBFE-76370E92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CFB252-CAD2-2E33-CD3D-839AAF2D2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5B5CEE-1C94-0BBB-CA13-6C113B290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7EF154-6013-F1D4-D247-3B2953AB2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68B7-0D85-462F-9FA7-4BCF60FE8057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DDAB72-A0E5-D5C8-50CB-999B9F9F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6AF01A-FA6E-EC48-D765-01F71CAB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DB2A-7978-46F5-AD14-33659E9720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551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212D976-2AF7-0DB9-49D5-3C3244B2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4EBEE8-FF40-350D-11AF-484F544FC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ABA9C7-C201-0450-B0F4-8B92D21F1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C68B7-0D85-462F-9FA7-4BCF60FE8057}" type="datetimeFigureOut">
              <a:rPr kumimoji="1" lang="ja-JP" altLang="en-US" smtClean="0"/>
              <a:t>2024/2/11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BFAC5B-83FD-C7DB-E26D-FEDB9AF29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E94C8B-21E0-2EC0-27B2-DB322211A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3DB2A-7978-46F5-AD14-33659E9720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57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E89A2-F7CD-E3BD-7BF5-CC64520B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2.1 production and carbon emission constraint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1A5086D-C412-B952-44C5-E6155223E8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altLang="ja-JP" dirty="0"/>
                  <a:t>Production :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en-US" altLang="ja-JP" dirty="0"/>
                  <a:t>Production</a:t>
                </a:r>
                <a:r>
                  <a:rPr lang="ja-JP" altLang="en-US" dirty="0"/>
                  <a:t>は</a:t>
                </a:r>
                <a:r>
                  <a:rPr lang="en-US" altLang="ja-JP" dirty="0"/>
                  <a:t>energy consumption</a:t>
                </a:r>
                <a:r>
                  <a:rPr lang="ja-JP" altLang="en-US" dirty="0"/>
                  <a:t>、つまり</a:t>
                </a:r>
                <a:r>
                  <a:rPr lang="en-US" altLang="ja-JP" dirty="0"/>
                  <a:t> effective CO2-emission volume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ja-JP" altLang="en-US" dirty="0"/>
                  <a:t>に依存し、以下の</a:t>
                </a:r>
                <a:r>
                  <a:rPr lang="en-US" altLang="ja-JP" dirty="0"/>
                  <a:t>SDE</a:t>
                </a:r>
                <a:r>
                  <a:rPr lang="ja-JP" altLang="en-US" dirty="0"/>
                  <a:t>に従うとする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&gt;0 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ja-JP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ja-JP" dirty="0"/>
                  <a:t>  : </a:t>
                </a:r>
                <a:r>
                  <a:rPr lang="ja-JP" altLang="en-US" dirty="0"/>
                  <a:t>ブラウン運動</a:t>
                </a:r>
                <a:r>
                  <a:rPr lang="en-US" altLang="ja-JP" dirty="0"/>
                  <a:t>,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ja-JP" dirty="0"/>
                  <a:t> : </a:t>
                </a:r>
                <a:r>
                  <a:rPr lang="ja-JP" altLang="en-US" dirty="0"/>
                  <a:t>ボラティリティ、定数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ja-JP" dirty="0"/>
              </a:p>
              <a:p>
                <a:r>
                  <a:rPr lang="en-US" altLang="ja-JP" dirty="0" err="1"/>
                  <a:t>Objevtive</a:t>
                </a:r>
                <a:r>
                  <a:rPr lang="en-US" altLang="ja-JP" dirty="0"/>
                  <a:t> emission plan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endParaRPr lang="en-US" altLang="ja-JP" dirty="0"/>
              </a:p>
              <a:p>
                <a:pPr lvl="1"/>
                <a:r>
                  <a:rPr lang="ja-JP" altLang="en-US" dirty="0"/>
                  <a:t>本論文では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ja-JP" altLang="en-US" dirty="0"/>
                  <a:t>とするが、ネガティブも考えられる</a:t>
                </a:r>
                <a:endParaRPr lang="en-US" altLang="ja-JP" dirty="0"/>
              </a:p>
              <a:p>
                <a:r>
                  <a:rPr lang="en-US" altLang="ja-JP" dirty="0"/>
                  <a:t>Loss function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dirty="0"/>
              </a:p>
              <a:p>
                <a:pPr lvl="1"/>
                <a:r>
                  <a:rPr lang="ja-JP" altLang="en-US" dirty="0"/>
                  <a:t>増加関数、</a:t>
                </a:r>
                <a:r>
                  <a:rPr lang="en-US" altLang="ja-JP" dirty="0"/>
                  <a:t>convex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ja-JP" altLang="en-US" dirty="0"/>
                  <a:t>ならば罰金、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ja-JP" altLang="en-US" dirty="0"/>
                  <a:t>なら報奨を与える</a:t>
                </a:r>
                <a:endParaRPr lang="en-US" altLang="ja-JP" dirty="0"/>
              </a:p>
              <a:p>
                <a:r>
                  <a:rPr lang="en-US" altLang="ja-JP" dirty="0"/>
                  <a:t>Instantaneous profit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ja-JP" dirty="0"/>
              </a:p>
              <a:p>
                <a:pPr lvl="1"/>
                <a:r>
                  <a:rPr lang="ja-JP" altLang="en-US" dirty="0"/>
                  <a:t>増加関数、</a:t>
                </a:r>
                <a:r>
                  <a:rPr lang="en-US" altLang="ja-JP" dirty="0"/>
                  <a:t>concave function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→0+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</m:fun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en-US" altLang="ja-JP" b="0" dirty="0"/>
              </a:p>
              <a:p>
                <a:r>
                  <a:rPr lang="en-US" altLang="ja-JP" dirty="0"/>
                  <a:t>Production cost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ja-JP" dirty="0"/>
              </a:p>
              <a:p>
                <a:pPr lvl="1"/>
                <a:r>
                  <a:rPr lang="en-US" altLang="ja-JP" dirty="0"/>
                  <a:t>Emission</a:t>
                </a:r>
                <a:r>
                  <a:rPr lang="ja-JP" altLang="en-US" dirty="0"/>
                  <a:t>に対して増加関数</a:t>
                </a:r>
                <a:r>
                  <a:rPr lang="en-US" altLang="ja-JP" dirty="0"/>
                  <a:t>, convex</a:t>
                </a:r>
              </a:p>
              <a:p>
                <a:pPr lvl="1"/>
                <a:r>
                  <a:rPr lang="ja-JP" altLang="en-US" dirty="0"/>
                  <a:t>人件費などは考えない</a:t>
                </a:r>
                <a:endParaRPr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A1A5086D-C412-B952-44C5-E6155223E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21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83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3364D-4B5E-3852-60C4-5B748380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最大化問題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FEFE84A-6DF6-D3ED-CED1-8D55C3316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以下の関数の最大化するよう企業は排出する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</m:sup>
                            </m:sSup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d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: </a:t>
                </a:r>
                <a:r>
                  <a:rPr kumimoji="1" lang="ja-JP" altLang="en-US" dirty="0"/>
                  <a:t>割引率</a:t>
                </a:r>
                <a:endParaRPr kumimoji="1" lang="en-US" altLang="ja-JP" dirty="0"/>
              </a:p>
              <a:p>
                <a:r>
                  <a:rPr lang="ja-JP" altLang="en-US" dirty="0"/>
                  <a:t>目的は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dirty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lim>
                        </m:limLow>
                      </m:fName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を求めること。</a:t>
                </a:r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FEFE84A-6DF6-D3ED-CED1-8D55C3316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45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D7C9EB-0A0D-CE57-0B23-E96643E28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2.2 Optimal emission strategy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A7AB09-9273-6CFE-6641-D686557F7E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kumimoji="1" lang="en-US" altLang="ja-JP" dirty="0"/>
                  <a:t>2.2.1 Profit maximization in an explicit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𝜔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≥0,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このとき、目的関数は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</m:sup>
                            </m:sSup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d>
                                  <m:d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d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</m:sup>
                            </m:sSup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func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f>
                                  <m:f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ja-JP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ja-JP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ja-JP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1" lang="en-US" altLang="ja-JP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ja-JP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ja-JP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b>
                                      <m:sup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d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ここで、変数変換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</m:oMath>
                </a14:m>
                <a:r>
                  <a:rPr kumimoji="1" lang="ja-JP" altLang="en-US" dirty="0"/>
                  <a:t>とおくと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&gt;0 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ja-JP" b="0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以下の関数系を仮定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d>
                      <m:d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𝑐𝑦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kumimoji="1" lang="en-US" altLang="ja-JP" dirty="0"/>
                  <a:t> : average production level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kumimoji="1" lang="en-US" altLang="ja-JP" dirty="0"/>
                  <a:t> : </a:t>
                </a:r>
                <a:r>
                  <a:rPr kumimoji="1" lang="ja-JP" altLang="en-US" dirty="0"/>
                  <a:t>生産しすぎると生産力が落ちる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kumimoji="1" lang="en-US" altLang="ja-JP" dirty="0"/>
                  <a:t> : CO2</a:t>
                </a:r>
                <a:r>
                  <a:rPr kumimoji="1" lang="ja-JP" altLang="en-US" dirty="0"/>
                  <a:t>排出が多いと生産が多くなる</a:t>
                </a:r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F2A7AB09-9273-6CFE-6641-D686557F7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21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5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94DE52-8C00-7047-0A1D-0EF5F910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Prop. 1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001040E-43AB-19DC-7FD1-3DCDBEE512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𝑟𝑡</m:t>
                                </m:r>
                              </m:sup>
                            </m:sSup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f>
                                  <m:f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kumimoji="1"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1" lang="en-US" altLang="ja-JP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ja-JP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ja-JP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1" lang="en-US" altLang="ja-JP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kumimoji="1" lang="en-US" altLang="ja-JP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1" lang="en-US" altLang="ja-JP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1" lang="en-US" altLang="ja-JP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b>
                                      <m:sup>
                                        <m:r>
                                          <a:rPr kumimoji="1" lang="en-US" altLang="ja-JP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d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ja-JP" altLang="en-US" dirty="0"/>
                  <a:t>と仮定。このとき、最適な排出戦略は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den>
                            </m:f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で与えられる。</a:t>
                </a:r>
                <a:endParaRPr lang="en-US" altLang="ja-JP" dirty="0"/>
              </a:p>
              <a:p>
                <a:r>
                  <a:rPr kumimoji="1" lang="en-US" altLang="ja-JP" dirty="0"/>
                  <a:t>(</a:t>
                </a:r>
                <a:r>
                  <a:rPr kumimoji="1" lang="ja-JP" altLang="en-US" dirty="0"/>
                  <a:t>証明</a:t>
                </a:r>
                <a:r>
                  <a:rPr kumimoji="1" lang="en-US" altLang="ja-JP" dirty="0"/>
                  <a:t>)</a:t>
                </a:r>
                <a:r>
                  <a:rPr kumimoji="1" lang="ja-JP" altLang="en-US" dirty="0"/>
                  <a:t>は省略。</a:t>
                </a:r>
                <a:endParaRPr kumimoji="1" lang="en-US" altLang="ja-JP" dirty="0"/>
              </a:p>
              <a:p>
                <a:r>
                  <a:rPr lang="ja-JP" altLang="en-US" dirty="0"/>
                  <a:t>ここで、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ja-JP" altLang="en-US" dirty="0"/>
                  <a:t>は企業にとっての最低の排出レベルを表していて、カーボンペナルティがない場合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 dirty="0"/>
                  <a:t>の排出レベルとなっている。</a:t>
                </a:r>
                <a:endParaRPr lang="en-US" altLang="ja-JP" dirty="0"/>
              </a:p>
              <a:p>
                <a:pPr lvl="1"/>
                <a:r>
                  <a:rPr lang="ja-JP" altLang="en-US" dirty="0"/>
                  <a:t>ベンチマーク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ja-JP" altLang="en-US" dirty="0"/>
                  <a:t>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</m:oMath>
                </a14:m>
                <a:r>
                  <a:rPr lang="ja-JP" altLang="en-US" dirty="0"/>
                  <a:t>よりも大きい場合、企業は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</m:oMath>
                </a14:m>
                <a:r>
                  <a:rPr lang="ja-JP" altLang="en-US" dirty="0"/>
                  <a:t>で出し続ける</a:t>
                </a:r>
                <a:r>
                  <a:rPr lang="en-US" altLang="ja-JP" dirty="0"/>
                  <a:t>	</a:t>
                </a:r>
              </a:p>
              <a:p>
                <a:pPr lvl="2"/>
                <a:r>
                  <a:rPr lang="en-US" altLang="ja-JP" dirty="0"/>
                  <a:t>(</a:t>
                </a:r>
                <a:r>
                  <a:rPr lang="ja-JP" altLang="en-US" dirty="0"/>
                  <a:t>基準が緩ければ、基準がない場合と同様の排出をすると言っている</a:t>
                </a:r>
                <a:r>
                  <a:rPr lang="en-US" altLang="ja-JP" dirty="0"/>
                  <a:t>)</a:t>
                </a:r>
              </a:p>
              <a:p>
                <a:pPr lvl="1"/>
                <a:r>
                  <a:rPr lang="ja-JP" altLang="en-US" dirty="0"/>
                  <a:t>ベンチマーク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ja-JP" altLang="en-US" dirty="0"/>
                  <a:t>が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</m:oMath>
                </a14:m>
                <a:r>
                  <a:rPr kumimoji="1" lang="ja-JP" altLang="en-US" dirty="0"/>
                  <a:t>よりも小さい場合、企業は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</m:oMath>
                </a14:m>
                <a:r>
                  <a:rPr kumimoji="1" lang="ja-JP" altLang="en-US" dirty="0"/>
                  <a:t>よりも排出量を少なくする。とくに、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kumimoji="1" lang="ja-JP" altLang="en-US" dirty="0"/>
                  <a:t>で排出量は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ja-JP" altLang="en-US" dirty="0"/>
                  <a:t>に収束</a:t>
                </a:r>
                <a:endParaRPr kumimoji="1" lang="en-US" altLang="ja-JP" dirty="0"/>
              </a:p>
              <a:p>
                <a:pPr lvl="2"/>
                <a:r>
                  <a:rPr lang="en-US" altLang="ja-JP" dirty="0"/>
                  <a:t>(</a:t>
                </a:r>
                <a:r>
                  <a:rPr lang="ja-JP" altLang="en-US" dirty="0"/>
                  <a:t>基準が厳しい場合は、企業は基準ぎりぎりまで出す、つまり基準量だけ出すと言っている</a:t>
                </a:r>
                <a:r>
                  <a:rPr lang="en-US" altLang="ja-JP" dirty="0"/>
                  <a:t>)</a:t>
                </a:r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001040E-43AB-19DC-7FD1-3DCDBEE512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8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571DE6-EA2E-5D4E-F9A0-FCF87EE83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Remark 1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C5C83F8-33D2-3A8E-0409-3CBD728F4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ja-JP" dirty="0">
                    <a:latin typeface="Cambria Math" panose="02040503050406030204" pitchFamily="18" charset="0"/>
                  </a:rPr>
                  <a:t>Loss function</a:t>
                </a:r>
                <a:r>
                  <a:rPr lang="ja-JP" altLang="en-US" dirty="0">
                    <a:latin typeface="Cambria Math" panose="02040503050406030204" pitchFamily="18" charset="0"/>
                  </a:rPr>
                  <a:t>に報酬による効果も入れた場合：</a:t>
                </a:r>
                <a:endParaRPr kumimoji="1" lang="en-US" altLang="ja-JP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ja-JP" dirty="0"/>
              </a:p>
              <a:p>
                <a:r>
                  <a:rPr lang="ja-JP" altLang="en-US" dirty="0"/>
                  <a:t>この場合も解ける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省略</a:t>
                </a:r>
                <a:r>
                  <a:rPr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BC5C83F8-33D2-3A8E-0409-3CBD728F4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46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5A0B22-FF26-483A-25CD-994777A0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2.2.2 General case by stochastic </a:t>
            </a:r>
            <a:r>
              <a:rPr kumimoji="1" lang="en-US" altLang="ja-JP" dirty="0" err="1"/>
              <a:t>Pontryyagin’s</a:t>
            </a:r>
            <a:r>
              <a:rPr kumimoji="1" lang="en-US" altLang="ja-JP" dirty="0"/>
              <a:t> </a:t>
            </a:r>
            <a:r>
              <a:rPr kumimoji="1" lang="en-US" altLang="ja-JP"/>
              <a:t>maximum principle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1A2438-61C3-2A3F-B27B-89650295B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76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499</Words>
  <Application>Microsoft Office PowerPoint</Application>
  <PresentationFormat>ワイド画面</PresentationFormat>
  <Paragraphs>55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Cambria Math</vt:lpstr>
      <vt:lpstr>Office テーマ</vt:lpstr>
      <vt:lpstr>2.1 production and carbon emission constraint</vt:lpstr>
      <vt:lpstr>最大化問題</vt:lpstr>
      <vt:lpstr>2.2 Optimal emission strategy</vt:lpstr>
      <vt:lpstr>Prop. 1</vt:lpstr>
      <vt:lpstr>Remark 1</vt:lpstr>
      <vt:lpstr>2.2.2 General case by stochastic Pontryyagin’s maximum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production and carbon emission constraint</dc:title>
  <dc:creator>航 小松原</dc:creator>
  <cp:lastModifiedBy>航 小松原</cp:lastModifiedBy>
  <cp:revision>6</cp:revision>
  <dcterms:created xsi:type="dcterms:W3CDTF">2024-02-11T06:33:53Z</dcterms:created>
  <dcterms:modified xsi:type="dcterms:W3CDTF">2024-02-12T12:26:53Z</dcterms:modified>
</cp:coreProperties>
</file>