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119" d="100"/>
          <a:sy n="119" d="100"/>
        </p:scale>
        <p:origin x="9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航 小松原" userId="1500defb24281381" providerId="LiveId" clId="{F1108AC7-0CAA-4CD5-AEA6-52BE79A9CFCD}"/>
    <pc:docChg chg="custSel addSld modSld">
      <pc:chgData name="航 小松原" userId="1500defb24281381" providerId="LiveId" clId="{F1108AC7-0CAA-4CD5-AEA6-52BE79A9CFCD}" dt="2024-06-05T00:44:28.835" v="930" actId="680"/>
      <pc:docMkLst>
        <pc:docMk/>
      </pc:docMkLst>
      <pc:sldChg chg="addSp modSp mod">
        <pc:chgData name="航 小松原" userId="1500defb24281381" providerId="LiveId" clId="{F1108AC7-0CAA-4CD5-AEA6-52BE79A9CFCD}" dt="2024-06-05T00:39:04.629" v="534" actId="27636"/>
        <pc:sldMkLst>
          <pc:docMk/>
          <pc:sldMk cId="2793127680" sldId="267"/>
        </pc:sldMkLst>
        <pc:spChg chg="mod">
          <ac:chgData name="航 小松原" userId="1500defb24281381" providerId="LiveId" clId="{F1108AC7-0CAA-4CD5-AEA6-52BE79A9CFCD}" dt="2024-06-05T00:38:58.031" v="531" actId="20577"/>
          <ac:spMkLst>
            <pc:docMk/>
            <pc:sldMk cId="2793127680" sldId="267"/>
            <ac:spMk id="2" creationId="{FF8F747D-219F-BF32-2AAB-24D8CC1033BF}"/>
          </ac:spMkLst>
        </pc:spChg>
        <pc:spChg chg="mod">
          <ac:chgData name="航 小松原" userId="1500defb24281381" providerId="LiveId" clId="{F1108AC7-0CAA-4CD5-AEA6-52BE79A9CFCD}" dt="2024-06-05T00:39:04.629" v="534" actId="27636"/>
          <ac:spMkLst>
            <pc:docMk/>
            <pc:sldMk cId="2793127680" sldId="267"/>
            <ac:spMk id="3" creationId="{B1FC1D6E-DD12-BC35-F7B8-C17D4E87CFBB}"/>
          </ac:spMkLst>
        </pc:spChg>
        <pc:picChg chg="add mod">
          <ac:chgData name="航 小松原" userId="1500defb24281381" providerId="LiveId" clId="{F1108AC7-0CAA-4CD5-AEA6-52BE79A9CFCD}" dt="2024-06-05T00:38:49.586" v="512" actId="1076"/>
          <ac:picMkLst>
            <pc:docMk/>
            <pc:sldMk cId="2793127680" sldId="267"/>
            <ac:picMk id="5" creationId="{0D69BDEA-6F8E-A916-5B45-00E64C24CAE4}"/>
          </ac:picMkLst>
        </pc:picChg>
      </pc:sldChg>
      <pc:sldChg chg="addSp modSp new mod">
        <pc:chgData name="航 小松原" userId="1500defb24281381" providerId="LiveId" clId="{F1108AC7-0CAA-4CD5-AEA6-52BE79A9CFCD}" dt="2024-06-05T00:44:21.277" v="929" actId="1076"/>
        <pc:sldMkLst>
          <pc:docMk/>
          <pc:sldMk cId="2314463257" sldId="268"/>
        </pc:sldMkLst>
        <pc:spChg chg="mod">
          <ac:chgData name="航 小松原" userId="1500defb24281381" providerId="LiveId" clId="{F1108AC7-0CAA-4CD5-AEA6-52BE79A9CFCD}" dt="2024-06-05T00:40:52.737" v="551" actId="20577"/>
          <ac:spMkLst>
            <pc:docMk/>
            <pc:sldMk cId="2314463257" sldId="268"/>
            <ac:spMk id="2" creationId="{C8DCF72C-954C-2185-A482-3B7E54182610}"/>
          </ac:spMkLst>
        </pc:spChg>
        <pc:spChg chg="mod">
          <ac:chgData name="航 小松原" userId="1500defb24281381" providerId="LiveId" clId="{F1108AC7-0CAA-4CD5-AEA6-52BE79A9CFCD}" dt="2024-06-05T00:44:18.715" v="928" actId="20577"/>
          <ac:spMkLst>
            <pc:docMk/>
            <pc:sldMk cId="2314463257" sldId="268"/>
            <ac:spMk id="3" creationId="{C0DF2341-8BA3-E6E9-3337-D3FE4F4925A2}"/>
          </ac:spMkLst>
        </pc:spChg>
        <pc:picChg chg="add mod">
          <ac:chgData name="航 小松原" userId="1500defb24281381" providerId="LiveId" clId="{F1108AC7-0CAA-4CD5-AEA6-52BE79A9CFCD}" dt="2024-06-05T00:44:21.277" v="929" actId="1076"/>
          <ac:picMkLst>
            <pc:docMk/>
            <pc:sldMk cId="2314463257" sldId="268"/>
            <ac:picMk id="5" creationId="{75010FD6-10D1-EAF6-18AF-80AA841189CD}"/>
          </ac:picMkLst>
        </pc:picChg>
      </pc:sldChg>
      <pc:sldChg chg="new">
        <pc:chgData name="航 小松原" userId="1500defb24281381" providerId="LiveId" clId="{F1108AC7-0CAA-4CD5-AEA6-52BE79A9CFCD}" dt="2024-06-05T00:44:28.835" v="930" actId="680"/>
        <pc:sldMkLst>
          <pc:docMk/>
          <pc:sldMk cId="210976270"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1F7272-D7BD-9FB8-0D0F-5B632CF7C47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AA00EE1-5CFB-1AF9-EDCF-930C5F125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CADBB48-58D3-DF33-2093-3218FDD7B6A0}"/>
              </a:ext>
            </a:extLst>
          </p:cNvPr>
          <p:cNvSpPr>
            <a:spLocks noGrp="1"/>
          </p:cNvSpPr>
          <p:nvPr>
            <p:ph type="dt" sz="half" idx="10"/>
          </p:nvPr>
        </p:nvSpPr>
        <p:spPr/>
        <p:txBody>
          <a:bodyPr/>
          <a:lstStyle/>
          <a:p>
            <a:fld id="{1D023223-0F09-4F24-BFDA-4DC36A29CAB6}"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167EF769-996E-0181-80F1-748024F097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CD9769-DBA3-BB86-8585-EC8A0348A47F}"/>
              </a:ext>
            </a:extLst>
          </p:cNvPr>
          <p:cNvSpPr>
            <a:spLocks noGrp="1"/>
          </p:cNvSpPr>
          <p:nvPr>
            <p:ph type="sldNum" sz="quarter" idx="12"/>
          </p:nvPr>
        </p:nvSpPr>
        <p:spPr/>
        <p:txBody>
          <a:bodyPr/>
          <a:lstStyle/>
          <a:p>
            <a:fld id="{EDC5343E-BEB3-42F8-8F66-C50FF4484901}" type="slidenum">
              <a:rPr kumimoji="1" lang="ja-JP" altLang="en-US" smtClean="0"/>
              <a:t>‹#›</a:t>
            </a:fld>
            <a:endParaRPr kumimoji="1" lang="ja-JP" altLang="en-US"/>
          </a:p>
        </p:txBody>
      </p:sp>
    </p:spTree>
    <p:extLst>
      <p:ext uri="{BB962C8B-B14F-4D97-AF65-F5344CB8AC3E}">
        <p14:creationId xmlns:p14="http://schemas.microsoft.com/office/powerpoint/2010/main" val="112869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A4EE0-D514-699C-BEC0-578C99E0039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BC02C6-5A63-0587-A029-D5C7496F9A2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4A3AF6-8E72-9129-E876-2E8BC95C0BE0}"/>
              </a:ext>
            </a:extLst>
          </p:cNvPr>
          <p:cNvSpPr>
            <a:spLocks noGrp="1"/>
          </p:cNvSpPr>
          <p:nvPr>
            <p:ph type="dt" sz="half" idx="10"/>
          </p:nvPr>
        </p:nvSpPr>
        <p:spPr/>
        <p:txBody>
          <a:bodyPr/>
          <a:lstStyle/>
          <a:p>
            <a:fld id="{1D023223-0F09-4F24-BFDA-4DC36A29CAB6}"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ADA8D17D-8B6D-AFF3-445C-3A349214DA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F20BF8A-F185-192D-4A6D-59F251B91489}"/>
              </a:ext>
            </a:extLst>
          </p:cNvPr>
          <p:cNvSpPr>
            <a:spLocks noGrp="1"/>
          </p:cNvSpPr>
          <p:nvPr>
            <p:ph type="sldNum" sz="quarter" idx="12"/>
          </p:nvPr>
        </p:nvSpPr>
        <p:spPr/>
        <p:txBody>
          <a:bodyPr/>
          <a:lstStyle/>
          <a:p>
            <a:fld id="{EDC5343E-BEB3-42F8-8F66-C50FF4484901}" type="slidenum">
              <a:rPr kumimoji="1" lang="ja-JP" altLang="en-US" smtClean="0"/>
              <a:t>‹#›</a:t>
            </a:fld>
            <a:endParaRPr kumimoji="1" lang="ja-JP" altLang="en-US"/>
          </a:p>
        </p:txBody>
      </p:sp>
    </p:spTree>
    <p:extLst>
      <p:ext uri="{BB962C8B-B14F-4D97-AF65-F5344CB8AC3E}">
        <p14:creationId xmlns:p14="http://schemas.microsoft.com/office/powerpoint/2010/main" val="336924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54894E3-B152-FF7A-7F3D-51458300E0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A80E99-0A6C-5C95-9B1E-227121E5526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502644-1909-6E1A-8769-023A4319F5FD}"/>
              </a:ext>
            </a:extLst>
          </p:cNvPr>
          <p:cNvSpPr>
            <a:spLocks noGrp="1"/>
          </p:cNvSpPr>
          <p:nvPr>
            <p:ph type="dt" sz="half" idx="10"/>
          </p:nvPr>
        </p:nvSpPr>
        <p:spPr/>
        <p:txBody>
          <a:bodyPr/>
          <a:lstStyle/>
          <a:p>
            <a:fld id="{1D023223-0F09-4F24-BFDA-4DC36A29CAB6}"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A8E6E192-1F3D-83CF-EE1B-EFA934F58E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438433-02D2-E0C6-8969-1632CDE9D9DF}"/>
              </a:ext>
            </a:extLst>
          </p:cNvPr>
          <p:cNvSpPr>
            <a:spLocks noGrp="1"/>
          </p:cNvSpPr>
          <p:nvPr>
            <p:ph type="sldNum" sz="quarter" idx="12"/>
          </p:nvPr>
        </p:nvSpPr>
        <p:spPr/>
        <p:txBody>
          <a:bodyPr/>
          <a:lstStyle/>
          <a:p>
            <a:fld id="{EDC5343E-BEB3-42F8-8F66-C50FF4484901}" type="slidenum">
              <a:rPr kumimoji="1" lang="ja-JP" altLang="en-US" smtClean="0"/>
              <a:t>‹#›</a:t>
            </a:fld>
            <a:endParaRPr kumimoji="1" lang="ja-JP" altLang="en-US"/>
          </a:p>
        </p:txBody>
      </p:sp>
    </p:spTree>
    <p:extLst>
      <p:ext uri="{BB962C8B-B14F-4D97-AF65-F5344CB8AC3E}">
        <p14:creationId xmlns:p14="http://schemas.microsoft.com/office/powerpoint/2010/main" val="64314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79DA62-FFF7-C1EB-81DC-C7EA7DF1F11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5CC3D0-E9FD-72B9-2533-D8D077EE562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119A89-1E60-7CDC-5148-EE0535EB8920}"/>
              </a:ext>
            </a:extLst>
          </p:cNvPr>
          <p:cNvSpPr>
            <a:spLocks noGrp="1"/>
          </p:cNvSpPr>
          <p:nvPr>
            <p:ph type="dt" sz="half" idx="10"/>
          </p:nvPr>
        </p:nvSpPr>
        <p:spPr/>
        <p:txBody>
          <a:bodyPr/>
          <a:lstStyle/>
          <a:p>
            <a:fld id="{1D023223-0F09-4F24-BFDA-4DC36A29CAB6}"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E91D9F1C-0B3D-CA4B-14DC-1EF051D106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5DC540-641A-0207-FDD5-F0A06C537345}"/>
              </a:ext>
            </a:extLst>
          </p:cNvPr>
          <p:cNvSpPr>
            <a:spLocks noGrp="1"/>
          </p:cNvSpPr>
          <p:nvPr>
            <p:ph type="sldNum" sz="quarter" idx="12"/>
          </p:nvPr>
        </p:nvSpPr>
        <p:spPr/>
        <p:txBody>
          <a:bodyPr/>
          <a:lstStyle/>
          <a:p>
            <a:fld id="{EDC5343E-BEB3-42F8-8F66-C50FF4484901}" type="slidenum">
              <a:rPr kumimoji="1" lang="ja-JP" altLang="en-US" smtClean="0"/>
              <a:t>‹#›</a:t>
            </a:fld>
            <a:endParaRPr kumimoji="1" lang="ja-JP" altLang="en-US"/>
          </a:p>
        </p:txBody>
      </p:sp>
    </p:spTree>
    <p:extLst>
      <p:ext uri="{BB962C8B-B14F-4D97-AF65-F5344CB8AC3E}">
        <p14:creationId xmlns:p14="http://schemas.microsoft.com/office/powerpoint/2010/main" val="212226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11CC7-77AB-F6A0-54D5-71002A19D3F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F841BC-2A6D-7B51-DC31-39D00FE7B2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2D66D0C-EF9B-B8FB-899D-DEB9F876DFBA}"/>
              </a:ext>
            </a:extLst>
          </p:cNvPr>
          <p:cNvSpPr>
            <a:spLocks noGrp="1"/>
          </p:cNvSpPr>
          <p:nvPr>
            <p:ph type="dt" sz="half" idx="10"/>
          </p:nvPr>
        </p:nvSpPr>
        <p:spPr/>
        <p:txBody>
          <a:bodyPr/>
          <a:lstStyle/>
          <a:p>
            <a:fld id="{1D023223-0F09-4F24-BFDA-4DC36A29CAB6}"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3A8ACAF2-BF9B-1329-B5B3-43B520019B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4207D5-7FBC-8B59-8808-DC686FB5FAC6}"/>
              </a:ext>
            </a:extLst>
          </p:cNvPr>
          <p:cNvSpPr>
            <a:spLocks noGrp="1"/>
          </p:cNvSpPr>
          <p:nvPr>
            <p:ph type="sldNum" sz="quarter" idx="12"/>
          </p:nvPr>
        </p:nvSpPr>
        <p:spPr/>
        <p:txBody>
          <a:bodyPr/>
          <a:lstStyle/>
          <a:p>
            <a:fld id="{EDC5343E-BEB3-42F8-8F66-C50FF4484901}" type="slidenum">
              <a:rPr kumimoji="1" lang="ja-JP" altLang="en-US" smtClean="0"/>
              <a:t>‹#›</a:t>
            </a:fld>
            <a:endParaRPr kumimoji="1" lang="ja-JP" altLang="en-US"/>
          </a:p>
        </p:txBody>
      </p:sp>
    </p:spTree>
    <p:extLst>
      <p:ext uri="{BB962C8B-B14F-4D97-AF65-F5344CB8AC3E}">
        <p14:creationId xmlns:p14="http://schemas.microsoft.com/office/powerpoint/2010/main" val="16400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00058F-E3CE-FC15-EB43-2F3922D06D2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859E04-55FB-AC30-B486-30FCBB8485A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9BB2F79-079E-1170-FED7-8164A8183AC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06B7CF-CFCB-F720-75EE-89073AD31C5D}"/>
              </a:ext>
            </a:extLst>
          </p:cNvPr>
          <p:cNvSpPr>
            <a:spLocks noGrp="1"/>
          </p:cNvSpPr>
          <p:nvPr>
            <p:ph type="dt" sz="half" idx="10"/>
          </p:nvPr>
        </p:nvSpPr>
        <p:spPr/>
        <p:txBody>
          <a:bodyPr/>
          <a:lstStyle/>
          <a:p>
            <a:fld id="{1D023223-0F09-4F24-BFDA-4DC36A29CAB6}"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FB5A3093-ACDE-BEB7-179E-2F17F4443EB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A59122-E787-01C7-1A10-B42A42B31976}"/>
              </a:ext>
            </a:extLst>
          </p:cNvPr>
          <p:cNvSpPr>
            <a:spLocks noGrp="1"/>
          </p:cNvSpPr>
          <p:nvPr>
            <p:ph type="sldNum" sz="quarter" idx="12"/>
          </p:nvPr>
        </p:nvSpPr>
        <p:spPr/>
        <p:txBody>
          <a:bodyPr/>
          <a:lstStyle/>
          <a:p>
            <a:fld id="{EDC5343E-BEB3-42F8-8F66-C50FF4484901}" type="slidenum">
              <a:rPr kumimoji="1" lang="ja-JP" altLang="en-US" smtClean="0"/>
              <a:t>‹#›</a:t>
            </a:fld>
            <a:endParaRPr kumimoji="1" lang="ja-JP" altLang="en-US"/>
          </a:p>
        </p:txBody>
      </p:sp>
    </p:spTree>
    <p:extLst>
      <p:ext uri="{BB962C8B-B14F-4D97-AF65-F5344CB8AC3E}">
        <p14:creationId xmlns:p14="http://schemas.microsoft.com/office/powerpoint/2010/main" val="857320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5E533-47FE-ED36-52D1-71A014534AA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EC403E-B967-0303-CFBD-91ECE97A53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60B2E67-4771-649D-24F9-081549DFB00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B0F326E-6D4C-3D5B-CA06-6C6B7EA4D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02404FA-7147-56E3-FF6B-F0B1282A370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9B3E2E2-81EF-443E-F8B1-E6E7B949F6EA}"/>
              </a:ext>
            </a:extLst>
          </p:cNvPr>
          <p:cNvSpPr>
            <a:spLocks noGrp="1"/>
          </p:cNvSpPr>
          <p:nvPr>
            <p:ph type="dt" sz="half" idx="10"/>
          </p:nvPr>
        </p:nvSpPr>
        <p:spPr/>
        <p:txBody>
          <a:bodyPr/>
          <a:lstStyle/>
          <a:p>
            <a:fld id="{1D023223-0F09-4F24-BFDA-4DC36A29CAB6}" type="datetimeFigureOut">
              <a:rPr kumimoji="1" lang="ja-JP" altLang="en-US" smtClean="0"/>
              <a:t>2024/6/4</a:t>
            </a:fld>
            <a:endParaRPr kumimoji="1" lang="ja-JP" altLang="en-US"/>
          </a:p>
        </p:txBody>
      </p:sp>
      <p:sp>
        <p:nvSpPr>
          <p:cNvPr id="8" name="フッター プレースホルダー 7">
            <a:extLst>
              <a:ext uri="{FF2B5EF4-FFF2-40B4-BE49-F238E27FC236}">
                <a16:creationId xmlns:a16="http://schemas.microsoft.com/office/drawing/2014/main" id="{57BE2490-C774-4649-8D74-58249EF0FBD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38DFB48-6F49-E59E-F880-C17B0CC24AFB}"/>
              </a:ext>
            </a:extLst>
          </p:cNvPr>
          <p:cNvSpPr>
            <a:spLocks noGrp="1"/>
          </p:cNvSpPr>
          <p:nvPr>
            <p:ph type="sldNum" sz="quarter" idx="12"/>
          </p:nvPr>
        </p:nvSpPr>
        <p:spPr/>
        <p:txBody>
          <a:bodyPr/>
          <a:lstStyle/>
          <a:p>
            <a:fld id="{EDC5343E-BEB3-42F8-8F66-C50FF4484901}" type="slidenum">
              <a:rPr kumimoji="1" lang="ja-JP" altLang="en-US" smtClean="0"/>
              <a:t>‹#›</a:t>
            </a:fld>
            <a:endParaRPr kumimoji="1" lang="ja-JP" altLang="en-US"/>
          </a:p>
        </p:txBody>
      </p:sp>
    </p:spTree>
    <p:extLst>
      <p:ext uri="{BB962C8B-B14F-4D97-AF65-F5344CB8AC3E}">
        <p14:creationId xmlns:p14="http://schemas.microsoft.com/office/powerpoint/2010/main" val="17800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7264EF-D5C2-4530-D962-353A1A6CA3B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4A46A5F-A1E7-48A2-DE29-2B28DB49F9EE}"/>
              </a:ext>
            </a:extLst>
          </p:cNvPr>
          <p:cNvSpPr>
            <a:spLocks noGrp="1"/>
          </p:cNvSpPr>
          <p:nvPr>
            <p:ph type="dt" sz="half" idx="10"/>
          </p:nvPr>
        </p:nvSpPr>
        <p:spPr/>
        <p:txBody>
          <a:bodyPr/>
          <a:lstStyle/>
          <a:p>
            <a:fld id="{1D023223-0F09-4F24-BFDA-4DC36A29CAB6}" type="datetimeFigureOut">
              <a:rPr kumimoji="1" lang="ja-JP" altLang="en-US" smtClean="0"/>
              <a:t>2024/6/4</a:t>
            </a:fld>
            <a:endParaRPr kumimoji="1" lang="ja-JP" altLang="en-US"/>
          </a:p>
        </p:txBody>
      </p:sp>
      <p:sp>
        <p:nvSpPr>
          <p:cNvPr id="4" name="フッター プレースホルダー 3">
            <a:extLst>
              <a:ext uri="{FF2B5EF4-FFF2-40B4-BE49-F238E27FC236}">
                <a16:creationId xmlns:a16="http://schemas.microsoft.com/office/drawing/2014/main" id="{3DD6F0DA-D013-B5DE-D190-C5F43EBA08F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A3E9980-C43C-A5D1-654C-C5D1091E5467}"/>
              </a:ext>
            </a:extLst>
          </p:cNvPr>
          <p:cNvSpPr>
            <a:spLocks noGrp="1"/>
          </p:cNvSpPr>
          <p:nvPr>
            <p:ph type="sldNum" sz="quarter" idx="12"/>
          </p:nvPr>
        </p:nvSpPr>
        <p:spPr/>
        <p:txBody>
          <a:bodyPr/>
          <a:lstStyle/>
          <a:p>
            <a:fld id="{EDC5343E-BEB3-42F8-8F66-C50FF4484901}" type="slidenum">
              <a:rPr kumimoji="1" lang="ja-JP" altLang="en-US" smtClean="0"/>
              <a:t>‹#›</a:t>
            </a:fld>
            <a:endParaRPr kumimoji="1" lang="ja-JP" altLang="en-US"/>
          </a:p>
        </p:txBody>
      </p:sp>
    </p:spTree>
    <p:extLst>
      <p:ext uri="{BB962C8B-B14F-4D97-AF65-F5344CB8AC3E}">
        <p14:creationId xmlns:p14="http://schemas.microsoft.com/office/powerpoint/2010/main" val="136732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D1556DC-66EE-B98D-1371-81A02E9D79F4}"/>
              </a:ext>
            </a:extLst>
          </p:cNvPr>
          <p:cNvSpPr>
            <a:spLocks noGrp="1"/>
          </p:cNvSpPr>
          <p:nvPr>
            <p:ph type="dt" sz="half" idx="10"/>
          </p:nvPr>
        </p:nvSpPr>
        <p:spPr/>
        <p:txBody>
          <a:bodyPr/>
          <a:lstStyle/>
          <a:p>
            <a:fld id="{1D023223-0F09-4F24-BFDA-4DC36A29CAB6}" type="datetimeFigureOut">
              <a:rPr kumimoji="1" lang="ja-JP" altLang="en-US" smtClean="0"/>
              <a:t>2024/6/4</a:t>
            </a:fld>
            <a:endParaRPr kumimoji="1" lang="ja-JP" altLang="en-US"/>
          </a:p>
        </p:txBody>
      </p:sp>
      <p:sp>
        <p:nvSpPr>
          <p:cNvPr id="3" name="フッター プレースホルダー 2">
            <a:extLst>
              <a:ext uri="{FF2B5EF4-FFF2-40B4-BE49-F238E27FC236}">
                <a16:creationId xmlns:a16="http://schemas.microsoft.com/office/drawing/2014/main" id="{93433A78-6CEE-2E5F-D110-0216BE56CD9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8174CB5-F4BA-3050-1C3E-2256BFFAE405}"/>
              </a:ext>
            </a:extLst>
          </p:cNvPr>
          <p:cNvSpPr>
            <a:spLocks noGrp="1"/>
          </p:cNvSpPr>
          <p:nvPr>
            <p:ph type="sldNum" sz="quarter" idx="12"/>
          </p:nvPr>
        </p:nvSpPr>
        <p:spPr/>
        <p:txBody>
          <a:bodyPr/>
          <a:lstStyle/>
          <a:p>
            <a:fld id="{EDC5343E-BEB3-42F8-8F66-C50FF4484901}" type="slidenum">
              <a:rPr kumimoji="1" lang="ja-JP" altLang="en-US" smtClean="0"/>
              <a:t>‹#›</a:t>
            </a:fld>
            <a:endParaRPr kumimoji="1" lang="ja-JP" altLang="en-US"/>
          </a:p>
        </p:txBody>
      </p:sp>
    </p:spTree>
    <p:extLst>
      <p:ext uri="{BB962C8B-B14F-4D97-AF65-F5344CB8AC3E}">
        <p14:creationId xmlns:p14="http://schemas.microsoft.com/office/powerpoint/2010/main" val="1789841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E64F5C-B48B-C1A5-17B4-72FF8319777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00A1B3-500F-D213-80C4-15096A6FD7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9865FFD-48E2-89B5-9BDE-8735158E9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9E1C615-42F1-F942-C5C7-A6D693298E9B}"/>
              </a:ext>
            </a:extLst>
          </p:cNvPr>
          <p:cNvSpPr>
            <a:spLocks noGrp="1"/>
          </p:cNvSpPr>
          <p:nvPr>
            <p:ph type="dt" sz="half" idx="10"/>
          </p:nvPr>
        </p:nvSpPr>
        <p:spPr/>
        <p:txBody>
          <a:bodyPr/>
          <a:lstStyle/>
          <a:p>
            <a:fld id="{1D023223-0F09-4F24-BFDA-4DC36A29CAB6}"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9BD0FCA7-1F42-759B-49DB-4206E14632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19D4DC-2AB5-0533-A297-D21834A92D3C}"/>
              </a:ext>
            </a:extLst>
          </p:cNvPr>
          <p:cNvSpPr>
            <a:spLocks noGrp="1"/>
          </p:cNvSpPr>
          <p:nvPr>
            <p:ph type="sldNum" sz="quarter" idx="12"/>
          </p:nvPr>
        </p:nvSpPr>
        <p:spPr/>
        <p:txBody>
          <a:bodyPr/>
          <a:lstStyle/>
          <a:p>
            <a:fld id="{EDC5343E-BEB3-42F8-8F66-C50FF4484901}" type="slidenum">
              <a:rPr kumimoji="1" lang="ja-JP" altLang="en-US" smtClean="0"/>
              <a:t>‹#›</a:t>
            </a:fld>
            <a:endParaRPr kumimoji="1" lang="ja-JP" altLang="en-US"/>
          </a:p>
        </p:txBody>
      </p:sp>
    </p:spTree>
    <p:extLst>
      <p:ext uri="{BB962C8B-B14F-4D97-AF65-F5344CB8AC3E}">
        <p14:creationId xmlns:p14="http://schemas.microsoft.com/office/powerpoint/2010/main" val="47985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BB983C-0C1E-5B2E-F401-8032D3969CB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C492F6A-CB2A-2352-CE1C-921EE6B5D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AF28D36-B5BC-C021-D7C1-01F08036E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7A7268-CC93-9298-1CFA-10D8F451A38C}"/>
              </a:ext>
            </a:extLst>
          </p:cNvPr>
          <p:cNvSpPr>
            <a:spLocks noGrp="1"/>
          </p:cNvSpPr>
          <p:nvPr>
            <p:ph type="dt" sz="half" idx="10"/>
          </p:nvPr>
        </p:nvSpPr>
        <p:spPr/>
        <p:txBody>
          <a:bodyPr/>
          <a:lstStyle/>
          <a:p>
            <a:fld id="{1D023223-0F09-4F24-BFDA-4DC36A29CAB6}" type="datetimeFigureOut">
              <a:rPr kumimoji="1" lang="ja-JP" altLang="en-US" smtClean="0"/>
              <a:t>2024/6/4</a:t>
            </a:fld>
            <a:endParaRPr kumimoji="1" lang="ja-JP" altLang="en-US"/>
          </a:p>
        </p:txBody>
      </p:sp>
      <p:sp>
        <p:nvSpPr>
          <p:cNvPr id="6" name="フッター プレースホルダー 5">
            <a:extLst>
              <a:ext uri="{FF2B5EF4-FFF2-40B4-BE49-F238E27FC236}">
                <a16:creationId xmlns:a16="http://schemas.microsoft.com/office/drawing/2014/main" id="{66EE6FBD-6F78-40F5-DAA4-86F16B6924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A255872-912E-5A95-FF29-BAAE4AD15298}"/>
              </a:ext>
            </a:extLst>
          </p:cNvPr>
          <p:cNvSpPr>
            <a:spLocks noGrp="1"/>
          </p:cNvSpPr>
          <p:nvPr>
            <p:ph type="sldNum" sz="quarter" idx="12"/>
          </p:nvPr>
        </p:nvSpPr>
        <p:spPr/>
        <p:txBody>
          <a:bodyPr/>
          <a:lstStyle/>
          <a:p>
            <a:fld id="{EDC5343E-BEB3-42F8-8F66-C50FF4484901}" type="slidenum">
              <a:rPr kumimoji="1" lang="ja-JP" altLang="en-US" smtClean="0"/>
              <a:t>‹#›</a:t>
            </a:fld>
            <a:endParaRPr kumimoji="1" lang="ja-JP" altLang="en-US"/>
          </a:p>
        </p:txBody>
      </p:sp>
    </p:spTree>
    <p:extLst>
      <p:ext uri="{BB962C8B-B14F-4D97-AF65-F5344CB8AC3E}">
        <p14:creationId xmlns:p14="http://schemas.microsoft.com/office/powerpoint/2010/main" val="190637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7F86B7-7AF9-C2CA-570F-5F62FEE9A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155811-EC64-93D5-DB2F-2B57381960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32494B-5BD3-5CA7-8A1A-B34C727183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23223-0F09-4F24-BFDA-4DC36A29CAB6}" type="datetimeFigureOut">
              <a:rPr kumimoji="1" lang="ja-JP" altLang="en-US" smtClean="0"/>
              <a:t>2024/6/4</a:t>
            </a:fld>
            <a:endParaRPr kumimoji="1" lang="ja-JP" altLang="en-US"/>
          </a:p>
        </p:txBody>
      </p:sp>
      <p:sp>
        <p:nvSpPr>
          <p:cNvPr id="5" name="フッター プレースホルダー 4">
            <a:extLst>
              <a:ext uri="{FF2B5EF4-FFF2-40B4-BE49-F238E27FC236}">
                <a16:creationId xmlns:a16="http://schemas.microsoft.com/office/drawing/2014/main" id="{0E7E1ACC-73E1-729A-C246-5E0FF51F41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B0E142E-3177-2B16-60D3-4AD2E2930E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C5343E-BEB3-42F8-8F66-C50FF4484901}" type="slidenum">
              <a:rPr kumimoji="1" lang="ja-JP" altLang="en-US" smtClean="0"/>
              <a:t>‹#›</a:t>
            </a:fld>
            <a:endParaRPr kumimoji="1" lang="ja-JP" altLang="en-US"/>
          </a:p>
        </p:txBody>
      </p:sp>
    </p:spTree>
    <p:extLst>
      <p:ext uri="{BB962C8B-B14F-4D97-AF65-F5344CB8AC3E}">
        <p14:creationId xmlns:p14="http://schemas.microsoft.com/office/powerpoint/2010/main" val="613482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4890B-AADA-7C71-186B-6B7B0BB05AFE}"/>
              </a:ext>
            </a:extLst>
          </p:cNvPr>
          <p:cNvSpPr>
            <a:spLocks noGrp="1"/>
          </p:cNvSpPr>
          <p:nvPr>
            <p:ph type="ctrTitle"/>
          </p:nvPr>
        </p:nvSpPr>
        <p:spPr/>
        <p:txBody>
          <a:bodyPr/>
          <a:lstStyle/>
          <a:p>
            <a:r>
              <a:rPr kumimoji="1" lang="ja-JP" altLang="en-US" dirty="0"/>
              <a:t>因果推論入門</a:t>
            </a:r>
            <a:br>
              <a:rPr kumimoji="1" lang="en-US" altLang="ja-JP" dirty="0"/>
            </a:br>
            <a:r>
              <a:rPr kumimoji="1" lang="en-US" altLang="ja-JP" dirty="0"/>
              <a:t>Chap. 9 </a:t>
            </a:r>
            <a:r>
              <a:rPr kumimoji="1" lang="ja-JP" altLang="en-US" dirty="0"/>
              <a:t>差分の差デザイン</a:t>
            </a:r>
          </a:p>
        </p:txBody>
      </p:sp>
      <p:sp>
        <p:nvSpPr>
          <p:cNvPr id="3" name="字幕 2">
            <a:extLst>
              <a:ext uri="{FF2B5EF4-FFF2-40B4-BE49-F238E27FC236}">
                <a16:creationId xmlns:a16="http://schemas.microsoft.com/office/drawing/2014/main" id="{6BD43F00-6EC7-0496-13DA-F52A59CAB240}"/>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7873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4AB2B4-0F62-73DD-9DF6-41CC6E030493}"/>
              </a:ext>
            </a:extLst>
          </p:cNvPr>
          <p:cNvSpPr>
            <a:spLocks noGrp="1"/>
          </p:cNvSpPr>
          <p:nvPr>
            <p:ph type="title"/>
          </p:nvPr>
        </p:nvSpPr>
        <p:spPr/>
        <p:txBody>
          <a:bodyPr/>
          <a:lstStyle/>
          <a:p>
            <a:r>
              <a:rPr kumimoji="1" lang="ja-JP" altLang="en-US" dirty="0"/>
              <a:t>賃金分布</a:t>
            </a:r>
          </a:p>
        </p:txBody>
      </p:sp>
      <p:sp>
        <p:nvSpPr>
          <p:cNvPr id="3" name="コンテンツ プレースホルダー 2">
            <a:extLst>
              <a:ext uri="{FF2B5EF4-FFF2-40B4-BE49-F238E27FC236}">
                <a16:creationId xmlns:a16="http://schemas.microsoft.com/office/drawing/2014/main" id="{C3B11A83-1803-F023-0F47-83C417621AC0}"/>
              </a:ext>
            </a:extLst>
          </p:cNvPr>
          <p:cNvSpPr>
            <a:spLocks noGrp="1"/>
          </p:cNvSpPr>
          <p:nvPr>
            <p:ph idx="1"/>
          </p:nvPr>
        </p:nvSpPr>
        <p:spPr>
          <a:xfrm>
            <a:off x="838200" y="1825625"/>
            <a:ext cx="10515600" cy="1286543"/>
          </a:xfrm>
        </p:spPr>
        <p:txBody>
          <a:bodyPr/>
          <a:lstStyle/>
          <a:p>
            <a:r>
              <a:rPr kumimoji="1" lang="ja-JP" altLang="en-US" dirty="0"/>
              <a:t>図からわかるように</a:t>
            </a:r>
            <a:r>
              <a:rPr kumimoji="1" lang="en-US" altLang="ja-JP" dirty="0"/>
              <a:t>NJ</a:t>
            </a:r>
            <a:r>
              <a:rPr kumimoji="1" lang="ja-JP" altLang="en-US" dirty="0"/>
              <a:t>州の最低賃金での賃金データの集中が、最低賃金引き上げが実際に効果を発揮したことを示す</a:t>
            </a:r>
          </a:p>
        </p:txBody>
      </p:sp>
      <p:pic>
        <p:nvPicPr>
          <p:cNvPr id="5" name="図 4">
            <a:extLst>
              <a:ext uri="{FF2B5EF4-FFF2-40B4-BE49-F238E27FC236}">
                <a16:creationId xmlns:a16="http://schemas.microsoft.com/office/drawing/2014/main" id="{DA54CECD-FC40-9819-1918-939C6FEE978A}"/>
              </a:ext>
            </a:extLst>
          </p:cNvPr>
          <p:cNvPicPr>
            <a:picLocks noChangeAspect="1"/>
          </p:cNvPicPr>
          <p:nvPr/>
        </p:nvPicPr>
        <p:blipFill>
          <a:blip r:embed="rId2"/>
          <a:stretch>
            <a:fillRect/>
          </a:stretch>
        </p:blipFill>
        <p:spPr>
          <a:xfrm>
            <a:off x="3585409" y="2747801"/>
            <a:ext cx="5683663" cy="3644544"/>
          </a:xfrm>
          <a:prstGeom prst="rect">
            <a:avLst/>
          </a:prstGeom>
        </p:spPr>
      </p:pic>
      <p:sp>
        <p:nvSpPr>
          <p:cNvPr id="6" name="テキスト ボックス 5">
            <a:extLst>
              <a:ext uri="{FF2B5EF4-FFF2-40B4-BE49-F238E27FC236}">
                <a16:creationId xmlns:a16="http://schemas.microsoft.com/office/drawing/2014/main" id="{1B59D4B7-2635-F384-32F0-6BDD1873A0F5}"/>
              </a:ext>
            </a:extLst>
          </p:cNvPr>
          <p:cNvSpPr txBox="1"/>
          <p:nvPr/>
        </p:nvSpPr>
        <p:spPr>
          <a:xfrm>
            <a:off x="3023936" y="6308209"/>
            <a:ext cx="8398042" cy="369332"/>
          </a:xfrm>
          <a:prstGeom prst="rect">
            <a:avLst/>
          </a:prstGeom>
          <a:noFill/>
        </p:spPr>
        <p:txBody>
          <a:bodyPr wrap="square">
            <a:spAutoFit/>
          </a:bodyPr>
          <a:lstStyle/>
          <a:p>
            <a:r>
              <a:rPr lang="ja-JP" altLang="en-US" dirty="0"/>
              <a:t>https://mixtape.scunning.com/09-difference_in_differences</a:t>
            </a:r>
          </a:p>
        </p:txBody>
      </p:sp>
    </p:spTree>
    <p:extLst>
      <p:ext uri="{BB962C8B-B14F-4D97-AF65-F5344CB8AC3E}">
        <p14:creationId xmlns:p14="http://schemas.microsoft.com/office/powerpoint/2010/main" val="100335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3B76CC-5CCB-8F0F-CB7C-16ED43538DAE}"/>
              </a:ext>
            </a:extLst>
          </p:cNvPr>
          <p:cNvSpPr>
            <a:spLocks noGrp="1"/>
          </p:cNvSpPr>
          <p:nvPr>
            <p:ph type="title"/>
          </p:nvPr>
        </p:nvSpPr>
        <p:spPr/>
        <p:txBody>
          <a:bodyPr/>
          <a:lstStyle/>
          <a:p>
            <a:r>
              <a:rPr kumimoji="1" lang="ja-JP" altLang="en-US" dirty="0"/>
              <a:t>雇用に与える影響</a:t>
            </a:r>
          </a:p>
        </p:txBody>
      </p:sp>
      <p:sp>
        <p:nvSpPr>
          <p:cNvPr id="3" name="コンテンツ プレースホルダー 2">
            <a:extLst>
              <a:ext uri="{FF2B5EF4-FFF2-40B4-BE49-F238E27FC236}">
                <a16:creationId xmlns:a16="http://schemas.microsoft.com/office/drawing/2014/main" id="{AA4EA3C9-B9AF-895F-5E2A-BE2E81A977B8}"/>
              </a:ext>
            </a:extLst>
          </p:cNvPr>
          <p:cNvSpPr>
            <a:spLocks noGrp="1"/>
          </p:cNvSpPr>
          <p:nvPr>
            <p:ph idx="1"/>
          </p:nvPr>
        </p:nvSpPr>
        <p:spPr>
          <a:xfrm>
            <a:off x="838200" y="1825625"/>
            <a:ext cx="10515600" cy="1535196"/>
          </a:xfrm>
        </p:spPr>
        <p:txBody>
          <a:bodyPr>
            <a:normAutofit fontScale="92500" lnSpcReduction="10000"/>
          </a:bodyPr>
          <a:lstStyle/>
          <a:p>
            <a:r>
              <a:rPr kumimoji="1" lang="en-US" altLang="ja-JP" dirty="0"/>
              <a:t>FTE: </a:t>
            </a:r>
            <a:r>
              <a:rPr kumimoji="1" lang="ja-JP" altLang="en-US" dirty="0"/>
              <a:t>フルタイム当量の労働者。フルタイム労働者</a:t>
            </a:r>
            <a:r>
              <a:rPr kumimoji="1" lang="en-US" altLang="ja-JP" dirty="0"/>
              <a:t>(</a:t>
            </a:r>
            <a:r>
              <a:rPr kumimoji="1" lang="ja-JP" altLang="en-US" dirty="0"/>
              <a:t>管理職を含む</a:t>
            </a:r>
            <a:r>
              <a:rPr kumimoji="1" lang="en-US" altLang="ja-JP" dirty="0"/>
              <a:t>)</a:t>
            </a:r>
            <a:r>
              <a:rPr kumimoji="1" lang="ja-JP" altLang="en-US" dirty="0"/>
              <a:t>にパートタイム労働者数を</a:t>
            </a:r>
            <a:r>
              <a:rPr kumimoji="1" lang="en-US" altLang="ja-JP" dirty="0"/>
              <a:t>0.5</a:t>
            </a:r>
            <a:r>
              <a:rPr kumimoji="1" lang="ja-JP" altLang="en-US" dirty="0"/>
              <a:t>倍して加えたもの</a:t>
            </a:r>
            <a:endParaRPr kumimoji="1" lang="en-US" altLang="ja-JP" dirty="0"/>
          </a:p>
          <a:p>
            <a:r>
              <a:rPr lang="ja-JP" altLang="en-US" dirty="0"/>
              <a:t>論文によると、</a:t>
            </a:r>
            <a:r>
              <a:rPr lang="en-US" altLang="ja-JP" dirty="0"/>
              <a:t>FTE</a:t>
            </a:r>
            <a:r>
              <a:rPr lang="ja-JP" altLang="en-US" dirty="0"/>
              <a:t>を</a:t>
            </a:r>
            <a:r>
              <a:rPr lang="en-US" altLang="ja-JP" dirty="0"/>
              <a:t>+2.76</a:t>
            </a:r>
            <a:r>
              <a:rPr lang="ja-JP" altLang="en-US" dirty="0"/>
              <a:t>増加させると推定。競争的な投入市場とは逆の結果。</a:t>
            </a:r>
            <a:endParaRPr kumimoji="1" lang="ja-JP" altLang="en-US" dirty="0"/>
          </a:p>
        </p:txBody>
      </p:sp>
      <p:pic>
        <p:nvPicPr>
          <p:cNvPr id="5" name="図 4">
            <a:extLst>
              <a:ext uri="{FF2B5EF4-FFF2-40B4-BE49-F238E27FC236}">
                <a16:creationId xmlns:a16="http://schemas.microsoft.com/office/drawing/2014/main" id="{FC2C24B8-CB14-F48E-B8E1-F699E46005C5}"/>
              </a:ext>
            </a:extLst>
          </p:cNvPr>
          <p:cNvPicPr>
            <a:picLocks noChangeAspect="1"/>
          </p:cNvPicPr>
          <p:nvPr/>
        </p:nvPicPr>
        <p:blipFill>
          <a:blip r:embed="rId2"/>
          <a:stretch>
            <a:fillRect/>
          </a:stretch>
        </p:blipFill>
        <p:spPr>
          <a:xfrm>
            <a:off x="3360821" y="3096347"/>
            <a:ext cx="5811257" cy="3210682"/>
          </a:xfrm>
          <a:prstGeom prst="rect">
            <a:avLst/>
          </a:prstGeom>
        </p:spPr>
      </p:pic>
      <p:sp>
        <p:nvSpPr>
          <p:cNvPr id="6" name="テキスト ボックス 5">
            <a:extLst>
              <a:ext uri="{FF2B5EF4-FFF2-40B4-BE49-F238E27FC236}">
                <a16:creationId xmlns:a16="http://schemas.microsoft.com/office/drawing/2014/main" id="{75D08B20-C020-862B-6A67-9C392B23DB36}"/>
              </a:ext>
            </a:extLst>
          </p:cNvPr>
          <p:cNvSpPr txBox="1"/>
          <p:nvPr/>
        </p:nvSpPr>
        <p:spPr>
          <a:xfrm>
            <a:off x="3023936" y="6308209"/>
            <a:ext cx="8398042" cy="369332"/>
          </a:xfrm>
          <a:prstGeom prst="rect">
            <a:avLst/>
          </a:prstGeom>
          <a:noFill/>
        </p:spPr>
        <p:txBody>
          <a:bodyPr wrap="square">
            <a:spAutoFit/>
          </a:bodyPr>
          <a:lstStyle/>
          <a:p>
            <a:r>
              <a:rPr lang="ja-JP" altLang="en-US" dirty="0"/>
              <a:t>https://mixtape.scunning.com/09-difference_in_differences</a:t>
            </a:r>
          </a:p>
        </p:txBody>
      </p:sp>
    </p:spTree>
    <p:extLst>
      <p:ext uri="{BB962C8B-B14F-4D97-AF65-F5344CB8AC3E}">
        <p14:creationId xmlns:p14="http://schemas.microsoft.com/office/powerpoint/2010/main" val="83715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8F747D-219F-BF32-2AAB-24D8CC1033BF}"/>
              </a:ext>
            </a:extLst>
          </p:cNvPr>
          <p:cNvSpPr>
            <a:spLocks noGrp="1"/>
          </p:cNvSpPr>
          <p:nvPr>
            <p:ph type="title"/>
          </p:nvPr>
        </p:nvSpPr>
        <p:spPr/>
        <p:txBody>
          <a:bodyPr/>
          <a:lstStyle/>
          <a:p>
            <a:r>
              <a:rPr kumimoji="1" lang="ja-JP" altLang="en-US" dirty="0"/>
              <a:t>回帰モデル</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1FC1D6E-DD12-BC35-F7B8-C17D4E87CFBB}"/>
                  </a:ext>
                </a:extLst>
              </p:cNvPr>
              <p:cNvSpPr>
                <a:spLocks noGrp="1"/>
              </p:cNvSpPr>
              <p:nvPr>
                <p:ph idx="1"/>
              </p:nvPr>
            </p:nvSpPr>
            <p:spPr>
              <a:xfrm>
                <a:off x="838200" y="1825625"/>
                <a:ext cx="5690937" cy="3428164"/>
              </a:xfrm>
            </p:spPr>
            <p:txBody>
              <a:bodyPr>
                <a:normAutofit fontScale="77500" lnSpcReduction="20000"/>
              </a:bodyPr>
              <a:lstStyle/>
              <a:p>
                <a:r>
                  <a:rPr kumimoji="1" lang="ja-JP" altLang="en-US" dirty="0"/>
                  <a:t>最低賃金の雇用</a:t>
                </a:r>
                <a14:m>
                  <m:oMath xmlns:m="http://schemas.openxmlformats.org/officeDocument/2006/math">
                    <m:r>
                      <a:rPr kumimoji="1" lang="en-US" altLang="ja-JP" b="0" i="1" smtClean="0">
                        <a:latin typeface="Cambria Math" panose="02040503050406030204" pitchFamily="18" charset="0"/>
                      </a:rPr>
                      <m:t>𝑌</m:t>
                    </m:r>
                  </m:oMath>
                </a14:m>
                <a:r>
                  <a:rPr kumimoji="1" lang="ja-JP" altLang="en-US" dirty="0"/>
                  <a:t>への因果効果を推定する単純な回帰モデルは</a:t>
                </a:r>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𝑖𝑡𝑠</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𝛾</m:t>
                    </m:r>
                    <m:r>
                      <a:rPr kumimoji="1" lang="en-US" altLang="ja-JP" b="0" i="1" smtClean="0">
                        <a:latin typeface="Cambria Math" panose="02040503050406030204" pitchFamily="18" charset="0"/>
                      </a:rPr>
                      <m:t>𝑁</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𝐽</m:t>
                        </m:r>
                      </m:e>
                      <m:sub>
                        <m:r>
                          <a:rPr kumimoji="1" lang="en-US" altLang="ja-JP" b="0" i="1" smtClean="0">
                            <a:latin typeface="Cambria Math" panose="02040503050406030204" pitchFamily="18" charset="0"/>
                          </a:rPr>
                          <m:t>𝑠</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𝜆</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𝛿</m:t>
                    </m:r>
                    <m:sSub>
                      <m:sSubPr>
                        <m:ctrlPr>
                          <a:rPr kumimoji="1" lang="en-US" altLang="ja-JP" b="0" i="1" smtClean="0">
                            <a:latin typeface="Cambria Math" panose="02040503050406030204" pitchFamily="18" charset="0"/>
                          </a:rPr>
                        </m:ctrlPr>
                      </m:sSub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𝑁𝐽</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𝐷</m:t>
                            </m:r>
                          </m:e>
                        </m:d>
                      </m:e>
                      <m:sub>
                        <m:r>
                          <a:rPr kumimoji="1" lang="en-US" altLang="ja-JP" b="0" i="1" smtClean="0">
                            <a:latin typeface="Cambria Math" panose="02040503050406030204" pitchFamily="18" charset="0"/>
                          </a:rPr>
                          <m:t>𝑠𝑡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𝜀</m:t>
                        </m:r>
                      </m:e>
                      <m:sub>
                        <m:r>
                          <a:rPr kumimoji="1" lang="en-US" altLang="ja-JP" b="0" i="1" smtClean="0">
                            <a:latin typeface="Cambria Math" panose="02040503050406030204" pitchFamily="18" charset="0"/>
                          </a:rPr>
                          <m:t>𝑖𝑡𝑠</m:t>
                        </m:r>
                      </m:sub>
                    </m:sSub>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𝑁𝐽</m:t>
                    </m:r>
                  </m:oMath>
                </a14:m>
                <a:r>
                  <a:rPr kumimoji="1" lang="ja-JP" altLang="en-US" dirty="0"/>
                  <a:t> </a:t>
                </a:r>
                <a:r>
                  <a:rPr kumimoji="1" lang="en-US" altLang="ja-JP" dirty="0"/>
                  <a:t>: NJ</a:t>
                </a:r>
                <a:r>
                  <a:rPr kumimoji="1" lang="ja-JP" altLang="en-US" dirty="0"/>
                  <a:t>州からの観測であれば</a:t>
                </a:r>
                <a:r>
                  <a:rPr kumimoji="1" lang="en-US" altLang="ja-JP" dirty="0"/>
                  <a:t>1</a:t>
                </a:r>
                <a:r>
                  <a:rPr kumimoji="1" lang="ja-JP" altLang="en-US" dirty="0"/>
                  <a:t>に等しくなるダミー</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𝐷</m:t>
                    </m:r>
                  </m:oMath>
                </a14:m>
                <a:r>
                  <a:rPr kumimoji="1" lang="ja-JP" altLang="en-US" dirty="0"/>
                  <a:t> </a:t>
                </a:r>
                <a:r>
                  <a:rPr kumimoji="1" lang="en-US" altLang="ja-JP" dirty="0"/>
                  <a:t>: 11</a:t>
                </a:r>
                <a:r>
                  <a:rPr kumimoji="1" lang="ja-JP" altLang="en-US" dirty="0"/>
                  <a:t>月</a:t>
                </a:r>
                <a:r>
                  <a:rPr kumimoji="1" lang="en-US" altLang="ja-JP" dirty="0"/>
                  <a:t>(</a:t>
                </a:r>
                <a:r>
                  <a:rPr kumimoji="1" lang="ja-JP" altLang="en-US" dirty="0"/>
                  <a:t>処置後</a:t>
                </a:r>
                <a:r>
                  <a:rPr kumimoji="1" lang="en-US" altLang="ja-JP" dirty="0"/>
                  <a:t>)</a:t>
                </a:r>
                <a:r>
                  <a:rPr kumimoji="1" lang="ja-JP" altLang="en-US" dirty="0"/>
                  <a:t>からの観測であれば</a:t>
                </a:r>
                <a:r>
                  <a:rPr kumimoji="1" lang="en-US" altLang="ja-JP" dirty="0"/>
                  <a:t>1</a:t>
                </a:r>
                <a:r>
                  <a:rPr kumimoji="1" lang="ja-JP" altLang="en-US" dirty="0"/>
                  <a:t>に等しくなるダミー</a:t>
                </a:r>
                <a:endParaRPr kumimoji="1" lang="en-US" altLang="ja-JP" dirty="0"/>
              </a:p>
              <a:p>
                <a:r>
                  <a:rPr lang="ja-JP" altLang="en-US" dirty="0"/>
                  <a:t>この式は</a:t>
                </a:r>
                <a:endParaRPr lang="en-US" altLang="ja-JP" dirty="0"/>
              </a:p>
              <a:p>
                <a:pPr lvl="1"/>
                <a:r>
                  <a:rPr kumimoji="1" lang="en-US" altLang="ja-JP" dirty="0"/>
                  <a:t>PA Pre (</a:t>
                </a:r>
                <a:r>
                  <a:rPr kumimoji="1" lang="ja-JP" altLang="en-US" dirty="0"/>
                  <a:t>処置前</a:t>
                </a:r>
                <a:r>
                  <a:rPr kumimoji="1" lang="en-US" altLang="ja-JP" dirty="0"/>
                  <a:t>) : </a:t>
                </a:r>
                <a14:m>
                  <m:oMath xmlns:m="http://schemas.openxmlformats.org/officeDocument/2006/math">
                    <m:r>
                      <a:rPr kumimoji="1" lang="en-US" altLang="ja-JP" b="0" i="1" smtClean="0">
                        <a:latin typeface="Cambria Math" panose="02040503050406030204" pitchFamily="18" charset="0"/>
                      </a:rPr>
                      <m:t>𝛼</m:t>
                    </m:r>
                  </m:oMath>
                </a14:m>
                <a:endParaRPr kumimoji="1" lang="en-US" altLang="ja-JP" dirty="0"/>
              </a:p>
              <a:p>
                <a:pPr lvl="1"/>
                <a:r>
                  <a:rPr lang="en-US" altLang="ja-JP" dirty="0"/>
                  <a:t>PA Pos (</a:t>
                </a:r>
                <a:r>
                  <a:rPr lang="ja-JP" altLang="en-US" dirty="0"/>
                  <a:t>処置後</a:t>
                </a:r>
                <a:r>
                  <a:rPr lang="en-US" altLang="ja-JP" dirty="0"/>
                  <a:t>) : </a:t>
                </a:r>
                <a14:m>
                  <m:oMath xmlns:m="http://schemas.openxmlformats.org/officeDocument/2006/math">
                    <m:r>
                      <a:rPr lang="en-US" altLang="ja-JP" b="0"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rPr>
                      <m:t>𝜆</m:t>
                    </m:r>
                  </m:oMath>
                </a14:m>
                <a:endParaRPr kumimoji="1" lang="en-US" altLang="ja-JP" dirty="0"/>
              </a:p>
              <a:p>
                <a:pPr lvl="1"/>
                <a:r>
                  <a:rPr lang="en-US" altLang="ja-JP" dirty="0"/>
                  <a:t>NJ Pre (</a:t>
                </a:r>
                <a:r>
                  <a:rPr lang="ja-JP" altLang="en-US" dirty="0"/>
                  <a:t>処置前</a:t>
                </a:r>
                <a:r>
                  <a:rPr lang="en-US" altLang="ja-JP" dirty="0"/>
                  <a:t>) : </a:t>
                </a:r>
                <a14:m>
                  <m:oMath xmlns:m="http://schemas.openxmlformats.org/officeDocument/2006/math">
                    <m:r>
                      <a:rPr lang="en-US" altLang="ja-JP" b="0"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rPr>
                      <m:t>𝛾</m:t>
                    </m:r>
                  </m:oMath>
                </a14:m>
                <a:endParaRPr kumimoji="1" lang="en-US" altLang="ja-JP" dirty="0"/>
              </a:p>
              <a:p>
                <a:pPr lvl="1"/>
                <a:r>
                  <a:rPr lang="en-US" altLang="ja-JP" dirty="0"/>
                  <a:t>NJ Post (</a:t>
                </a:r>
                <a:r>
                  <a:rPr lang="ja-JP" altLang="en-US" dirty="0"/>
                  <a:t>処置後</a:t>
                </a:r>
                <a:r>
                  <a:rPr lang="en-US" altLang="ja-JP" dirty="0"/>
                  <a:t>) : </a:t>
                </a:r>
                <a14:m>
                  <m:oMath xmlns:m="http://schemas.openxmlformats.org/officeDocument/2006/math">
                    <m:r>
                      <a:rPr lang="en-US" altLang="ja-JP" b="0" i="1" smtClean="0">
                        <a:latin typeface="Cambria Math" panose="02040503050406030204" pitchFamily="18" charset="0"/>
                      </a:rPr>
                      <m:t>𝛼</m:t>
                    </m:r>
                    <m:r>
                      <a:rPr lang="en-US" altLang="ja-JP" b="0" i="1" smtClean="0">
                        <a:latin typeface="Cambria Math" panose="02040503050406030204" pitchFamily="18" charset="0"/>
                      </a:rPr>
                      <m:t>+</m:t>
                    </m:r>
                    <m:r>
                      <a:rPr lang="en-US" altLang="ja-JP" b="0" i="1" smtClean="0">
                        <a:latin typeface="Cambria Math" panose="02040503050406030204" pitchFamily="18" charset="0"/>
                      </a:rPr>
                      <m:t>𝛾</m:t>
                    </m:r>
                    <m:r>
                      <a:rPr lang="en-US" altLang="ja-JP" b="0" i="1" smtClean="0">
                        <a:latin typeface="Cambria Math" panose="02040503050406030204" pitchFamily="18" charset="0"/>
                      </a:rPr>
                      <m:t>+</m:t>
                    </m:r>
                    <m:r>
                      <a:rPr lang="en-US" altLang="ja-JP" b="0" i="1" smtClean="0">
                        <a:latin typeface="Cambria Math" panose="02040503050406030204" pitchFamily="18" charset="0"/>
                      </a:rPr>
                      <m:t>𝜆</m:t>
                    </m:r>
                    <m:r>
                      <a:rPr lang="en-US" altLang="ja-JP" b="0" i="1" smtClean="0">
                        <a:latin typeface="Cambria Math" panose="02040503050406030204" pitchFamily="18" charset="0"/>
                      </a:rPr>
                      <m:t>+</m:t>
                    </m:r>
                    <m:r>
                      <a:rPr lang="en-US" altLang="ja-JP" b="0" i="1" smtClean="0">
                        <a:latin typeface="Cambria Math" panose="02040503050406030204" pitchFamily="18" charset="0"/>
                      </a:rPr>
                      <m:t>𝛿</m:t>
                    </m:r>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B1FC1D6E-DD12-BC35-F7B8-C17D4E87CFBB}"/>
                  </a:ext>
                </a:extLst>
              </p:cNvPr>
              <p:cNvSpPr>
                <a:spLocks noGrp="1" noRot="1" noChangeAspect="1" noMove="1" noResize="1" noEditPoints="1" noAdjustHandles="1" noChangeArrowheads="1" noChangeShapeType="1" noTextEdit="1"/>
              </p:cNvSpPr>
              <p:nvPr>
                <p:ph idx="1"/>
              </p:nvPr>
            </p:nvSpPr>
            <p:spPr>
              <a:xfrm>
                <a:off x="838200" y="1825625"/>
                <a:ext cx="5690937" cy="3428164"/>
              </a:xfrm>
              <a:blipFill>
                <a:blip r:embed="rId2"/>
                <a:stretch>
                  <a:fillRect l="-1286" t="-3375" r="-429"/>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0D69BDEA-6F8E-A916-5B45-00E64C24CAE4}"/>
              </a:ext>
            </a:extLst>
          </p:cNvPr>
          <p:cNvPicPr>
            <a:picLocks noChangeAspect="1"/>
          </p:cNvPicPr>
          <p:nvPr/>
        </p:nvPicPr>
        <p:blipFill>
          <a:blip r:embed="rId3"/>
          <a:stretch>
            <a:fillRect/>
          </a:stretch>
        </p:blipFill>
        <p:spPr>
          <a:xfrm>
            <a:off x="6529137" y="1935986"/>
            <a:ext cx="4999626" cy="4683861"/>
          </a:xfrm>
          <a:prstGeom prst="rect">
            <a:avLst/>
          </a:prstGeom>
        </p:spPr>
      </p:pic>
    </p:spTree>
    <p:extLst>
      <p:ext uri="{BB962C8B-B14F-4D97-AF65-F5344CB8AC3E}">
        <p14:creationId xmlns:p14="http://schemas.microsoft.com/office/powerpoint/2010/main" val="279312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DCF72C-954C-2185-A482-3B7E54182610}"/>
              </a:ext>
            </a:extLst>
          </p:cNvPr>
          <p:cNvSpPr>
            <a:spLocks noGrp="1"/>
          </p:cNvSpPr>
          <p:nvPr>
            <p:ph type="title"/>
          </p:nvPr>
        </p:nvSpPr>
        <p:spPr/>
        <p:txBody>
          <a:bodyPr/>
          <a:lstStyle/>
          <a:p>
            <a:r>
              <a:rPr kumimoji="1" lang="en-US" altLang="ja-JP" dirty="0"/>
              <a:t>OLS</a:t>
            </a:r>
            <a:r>
              <a:rPr kumimoji="1" lang="ja-JP" altLang="en-US" dirty="0"/>
              <a:t>の危険性</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0DF2341-8BA3-E6E9-3337-D3FE4F4925A2}"/>
                  </a:ext>
                </a:extLst>
              </p:cNvPr>
              <p:cNvSpPr>
                <a:spLocks noGrp="1"/>
              </p:cNvSpPr>
              <p:nvPr>
                <p:ph idx="1"/>
              </p:nvPr>
            </p:nvSpPr>
            <p:spPr>
              <a:xfrm>
                <a:off x="838200" y="1825625"/>
                <a:ext cx="4872789" cy="3099301"/>
              </a:xfrm>
            </p:spPr>
            <p:txBody>
              <a:bodyPr>
                <a:normAutofit fontScale="85000" lnSpcReduction="20000"/>
              </a:bodyPr>
              <a:lstStyle/>
              <a:p>
                <a:r>
                  <a:rPr kumimoji="1" lang="en-US" altLang="ja-JP" dirty="0"/>
                  <a:t>ATT</a:t>
                </a:r>
                <a:r>
                  <a:rPr kumimoji="1" lang="ja-JP" altLang="en-US" dirty="0"/>
                  <a:t>は</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d>
                      <m:dPr>
                        <m:begChr m:val="["/>
                        <m:endChr m:val="]"/>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𝑁𝐽</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𝑃𝑜𝑠𝑡</m:t>
                            </m:r>
                          </m:sub>
                          <m:sup>
                            <m:r>
                              <a:rPr kumimoji="1" lang="en-US" altLang="ja-JP" b="0" i="1" smtClean="0">
                                <a:latin typeface="Cambria Math" panose="02040503050406030204" pitchFamily="18" charset="0"/>
                              </a:rPr>
                              <m:t>1</m:t>
                            </m:r>
                          </m:sup>
                        </m:sSubSup>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d>
                      <m:dPr>
                        <m:begChr m:val="["/>
                        <m:endChr m:val="]"/>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𝑁𝐽</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𝑃𝑜𝑠𝑡</m:t>
                            </m:r>
                          </m:sub>
                          <m:sup>
                            <m:r>
                              <a:rPr kumimoji="1" lang="en-US" altLang="ja-JP" b="0" i="1" smtClean="0">
                                <a:latin typeface="Cambria Math" panose="02040503050406030204" pitchFamily="18" charset="0"/>
                              </a:rPr>
                              <m:t>0</m:t>
                            </m:r>
                          </m:sup>
                        </m:sSubSup>
                      </m:e>
                    </m:d>
                  </m:oMath>
                </a14:m>
                <a:endParaRPr kumimoji="1" lang="en-US" altLang="ja-JP" dirty="0"/>
              </a:p>
              <a:p>
                <a:pPr lvl="1"/>
                <a:r>
                  <a:rPr lang="ja-JP" altLang="en-US" dirty="0"/>
                  <a:t>前者は観測され、後者は観測されない</a:t>
                </a:r>
                <a:r>
                  <a:rPr lang="en-US" altLang="ja-JP" dirty="0"/>
                  <a:t>(</a:t>
                </a:r>
                <a:r>
                  <a:rPr lang="ja-JP" altLang="en-US" dirty="0"/>
                  <a:t>反実仮想</a:t>
                </a:r>
                <a:r>
                  <a:rPr lang="en-US" altLang="ja-JP" dirty="0"/>
                  <a:t>)</a:t>
                </a:r>
              </a:p>
              <a:p>
                <a:r>
                  <a:rPr kumimoji="1" lang="ja-JP" altLang="en-US" dirty="0"/>
                  <a:t>平行トレンドの仮定が成り立たないと、評価が誤ったものになる。つまり、</a:t>
                </a:r>
                <a:r>
                  <a:rPr kumimoji="1" lang="en-US" altLang="ja-JP" dirty="0"/>
                  <a:t>OLS</a:t>
                </a:r>
                <a:r>
                  <a:rPr kumimoji="1" lang="ja-JP" altLang="en-US" dirty="0"/>
                  <a:t>で推定された傾きが反実仮想を表すとは限らない。表すと仮定することが廃校トレンド。</a:t>
                </a:r>
              </a:p>
            </p:txBody>
          </p:sp>
        </mc:Choice>
        <mc:Fallback>
          <p:sp>
            <p:nvSpPr>
              <p:cNvPr id="3" name="コンテンツ プレースホルダー 2">
                <a:extLst>
                  <a:ext uri="{FF2B5EF4-FFF2-40B4-BE49-F238E27FC236}">
                    <a16:creationId xmlns:a16="http://schemas.microsoft.com/office/drawing/2014/main" id="{C0DF2341-8BA3-E6E9-3337-D3FE4F4925A2}"/>
                  </a:ext>
                </a:extLst>
              </p:cNvPr>
              <p:cNvSpPr>
                <a:spLocks noGrp="1" noRot="1" noChangeAspect="1" noMove="1" noResize="1" noEditPoints="1" noAdjustHandles="1" noChangeArrowheads="1" noChangeShapeType="1" noTextEdit="1"/>
              </p:cNvSpPr>
              <p:nvPr>
                <p:ph idx="1"/>
              </p:nvPr>
            </p:nvSpPr>
            <p:spPr>
              <a:xfrm>
                <a:off x="838200" y="1825625"/>
                <a:ext cx="4872789" cy="3099301"/>
              </a:xfrm>
              <a:blipFill>
                <a:blip r:embed="rId2"/>
                <a:stretch>
                  <a:fillRect l="-1752" t="-4322"/>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75010FD6-10D1-EAF6-18AF-80AA841189CD}"/>
              </a:ext>
            </a:extLst>
          </p:cNvPr>
          <p:cNvPicPr>
            <a:picLocks noChangeAspect="1"/>
          </p:cNvPicPr>
          <p:nvPr/>
        </p:nvPicPr>
        <p:blipFill>
          <a:blip r:embed="rId3"/>
          <a:stretch>
            <a:fillRect/>
          </a:stretch>
        </p:blipFill>
        <p:spPr>
          <a:xfrm>
            <a:off x="5769836" y="803980"/>
            <a:ext cx="6017101" cy="5688895"/>
          </a:xfrm>
          <a:prstGeom prst="rect">
            <a:avLst/>
          </a:prstGeom>
        </p:spPr>
      </p:pic>
    </p:spTree>
    <p:extLst>
      <p:ext uri="{BB962C8B-B14F-4D97-AF65-F5344CB8AC3E}">
        <p14:creationId xmlns:p14="http://schemas.microsoft.com/office/powerpoint/2010/main" val="231446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FBC635-EE45-BF34-7F5C-B457E2C643BA}"/>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C7D5667-5400-CE5C-9034-3E1F8E126C3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0976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4D28D0-D023-674A-FF83-F09D9D8BCDC4}"/>
              </a:ext>
            </a:extLst>
          </p:cNvPr>
          <p:cNvSpPr>
            <a:spLocks noGrp="1"/>
          </p:cNvSpPr>
          <p:nvPr>
            <p:ph type="title"/>
          </p:nvPr>
        </p:nvSpPr>
        <p:spPr/>
        <p:txBody>
          <a:bodyPr/>
          <a:lstStyle/>
          <a:p>
            <a:r>
              <a:rPr kumimoji="1" lang="ja-JP" altLang="en-US" dirty="0"/>
              <a:t>導入</a:t>
            </a:r>
          </a:p>
        </p:txBody>
      </p:sp>
      <p:sp>
        <p:nvSpPr>
          <p:cNvPr id="3" name="コンテンツ プレースホルダー 2">
            <a:extLst>
              <a:ext uri="{FF2B5EF4-FFF2-40B4-BE49-F238E27FC236}">
                <a16:creationId xmlns:a16="http://schemas.microsoft.com/office/drawing/2014/main" id="{FAB6BDD1-D817-BDE8-6DED-4F261025EE72}"/>
              </a:ext>
            </a:extLst>
          </p:cNvPr>
          <p:cNvSpPr>
            <a:spLocks noGrp="1"/>
          </p:cNvSpPr>
          <p:nvPr>
            <p:ph idx="1"/>
          </p:nvPr>
        </p:nvSpPr>
        <p:spPr/>
        <p:txBody>
          <a:bodyPr/>
          <a:lstStyle/>
          <a:p>
            <a:r>
              <a:rPr kumimoji="1" lang="ja-JP" altLang="en-US" dirty="0"/>
              <a:t>差分の差</a:t>
            </a:r>
            <a:r>
              <a:rPr kumimoji="1" lang="en-US" altLang="ja-JP" dirty="0"/>
              <a:t>(Difference in Difference; DD)</a:t>
            </a:r>
          </a:p>
          <a:p>
            <a:pPr lvl="1"/>
            <a:r>
              <a:rPr lang="ja-JP" altLang="en-US" dirty="0"/>
              <a:t>因果効果を推定するための初期の準実験的識別戦略</a:t>
            </a:r>
            <a:endParaRPr lang="en-US" altLang="ja-JP" dirty="0"/>
          </a:p>
          <a:p>
            <a:pPr lvl="1"/>
            <a:r>
              <a:rPr lang="ja-JP" altLang="en-US" dirty="0"/>
              <a:t>ランダム化実験よりも約</a:t>
            </a:r>
            <a:r>
              <a:rPr lang="en-US" altLang="ja-JP" dirty="0"/>
              <a:t>85</a:t>
            </a:r>
            <a:r>
              <a:rPr lang="ja-JP" altLang="en-US" dirty="0"/>
              <a:t>年も前に確立された</a:t>
            </a:r>
            <a:endParaRPr lang="en-US" altLang="ja-JP" dirty="0"/>
          </a:p>
          <a:p>
            <a:pPr lvl="1"/>
            <a:r>
              <a:rPr kumimoji="1" lang="ja-JP" altLang="en-US" dirty="0"/>
              <a:t>本章では</a:t>
            </a:r>
            <a:endParaRPr kumimoji="1" lang="en-US" altLang="ja-JP" dirty="0"/>
          </a:p>
          <a:p>
            <a:pPr lvl="2"/>
            <a:r>
              <a:rPr kumimoji="1" lang="ja-JP" altLang="en-US" dirty="0"/>
              <a:t>もっとも単純な形式である、複数のユニットからなる一つの群がある時点で同時に処置の介入を受ける場合</a:t>
            </a:r>
            <a:endParaRPr kumimoji="1" lang="en-US" altLang="ja-JP" dirty="0"/>
          </a:p>
          <a:p>
            <a:pPr lvl="2"/>
            <a:r>
              <a:rPr lang="ja-JP" altLang="en-US" dirty="0"/>
              <a:t>より一般的な形式として、複数のユニットからなる複数の群が異なる時点で処置の介入を受ける場合</a:t>
            </a:r>
            <a:endParaRPr lang="en-US" altLang="ja-JP" dirty="0"/>
          </a:p>
          <a:p>
            <a:pPr lvl="1"/>
            <a:r>
              <a:rPr lang="ja-JP" altLang="en-US" dirty="0"/>
              <a:t>の</a:t>
            </a:r>
            <a:r>
              <a:rPr lang="en-US" altLang="ja-JP" dirty="0"/>
              <a:t>DD</a:t>
            </a:r>
            <a:r>
              <a:rPr lang="ja-JP" altLang="en-US" dirty="0"/>
              <a:t>について解説</a:t>
            </a:r>
            <a:endParaRPr kumimoji="1" lang="ja-JP" altLang="en-US" dirty="0"/>
          </a:p>
        </p:txBody>
      </p:sp>
    </p:spTree>
    <p:extLst>
      <p:ext uri="{BB962C8B-B14F-4D97-AF65-F5344CB8AC3E}">
        <p14:creationId xmlns:p14="http://schemas.microsoft.com/office/powerpoint/2010/main" val="284713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7FFC3E-2E98-27A8-64AB-764B9A870EAB}"/>
              </a:ext>
            </a:extLst>
          </p:cNvPr>
          <p:cNvSpPr>
            <a:spLocks noGrp="1"/>
          </p:cNvSpPr>
          <p:nvPr>
            <p:ph type="title"/>
          </p:nvPr>
        </p:nvSpPr>
        <p:spPr/>
        <p:txBody>
          <a:bodyPr/>
          <a:lstStyle/>
          <a:p>
            <a:r>
              <a:rPr kumimoji="1" lang="en-US" altLang="ja-JP" dirty="0"/>
              <a:t>9.1 John Snow</a:t>
            </a:r>
            <a:r>
              <a:rPr kumimoji="1" lang="ja-JP" altLang="en-US" dirty="0"/>
              <a:t>のコレラ仮説</a:t>
            </a:r>
          </a:p>
        </p:txBody>
      </p:sp>
      <p:sp>
        <p:nvSpPr>
          <p:cNvPr id="3" name="コンテンツ プレースホルダー 2">
            <a:extLst>
              <a:ext uri="{FF2B5EF4-FFF2-40B4-BE49-F238E27FC236}">
                <a16:creationId xmlns:a16="http://schemas.microsoft.com/office/drawing/2014/main" id="{466AC00C-6B36-1F1E-CFD4-730F75E5A61F}"/>
              </a:ext>
            </a:extLst>
          </p:cNvPr>
          <p:cNvSpPr>
            <a:spLocks noGrp="1"/>
          </p:cNvSpPr>
          <p:nvPr>
            <p:ph idx="1"/>
          </p:nvPr>
        </p:nvSpPr>
        <p:spPr/>
        <p:txBody>
          <a:bodyPr/>
          <a:lstStyle/>
          <a:p>
            <a:r>
              <a:rPr lang="ja-JP" altLang="en-US" dirty="0"/>
              <a:t>自然実験</a:t>
            </a:r>
            <a:r>
              <a:rPr lang="en-US" altLang="ja-JP" dirty="0"/>
              <a:t>(natural experiment)</a:t>
            </a:r>
          </a:p>
          <a:p>
            <a:pPr lvl="1"/>
            <a:r>
              <a:rPr lang="en-US" altLang="ja-JP" dirty="0"/>
              <a:t>DD</a:t>
            </a:r>
            <a:r>
              <a:rPr lang="ja-JP" altLang="en-US" dirty="0"/>
              <a:t>が使用できる状況について考えるとき、通常</a:t>
            </a:r>
            <a:endParaRPr lang="en-US" altLang="ja-JP" dirty="0"/>
          </a:p>
          <a:p>
            <a:pPr lvl="2"/>
            <a:r>
              <a:rPr kumimoji="1" lang="ja-JP" altLang="en-US" dirty="0"/>
              <a:t>ある人々やユニットに何かしらのアウトカムをもたらす処置が与えられ</a:t>
            </a:r>
            <a:endParaRPr kumimoji="1" lang="en-US" altLang="ja-JP" dirty="0"/>
          </a:p>
          <a:p>
            <a:pPr lvl="2"/>
            <a:r>
              <a:rPr lang="ja-JP" altLang="en-US" dirty="0"/>
              <a:t>他の人々には「偶然」に与えられなかった</a:t>
            </a:r>
            <a:endParaRPr lang="en-US" altLang="ja-JP" dirty="0"/>
          </a:p>
          <a:p>
            <a:pPr lvl="1"/>
            <a:r>
              <a:rPr lang="ja-JP" altLang="en-US" dirty="0"/>
              <a:t>例を見つけようとする。</a:t>
            </a:r>
            <a:endParaRPr lang="en-US" altLang="ja-JP" dirty="0"/>
          </a:p>
          <a:p>
            <a:endParaRPr kumimoji="1" lang="en-US" altLang="ja-JP" dirty="0"/>
          </a:p>
          <a:p>
            <a:r>
              <a:rPr lang="en-US" altLang="ja-JP" dirty="0"/>
              <a:t>John Snow</a:t>
            </a:r>
            <a:r>
              <a:rPr lang="ja-JP" altLang="en-US" dirty="0"/>
              <a:t>が、これらが空気ではなく水によって伝搬することを、独創的な自然実験を使って世の中を説得した物語を紹介。</a:t>
            </a:r>
            <a:r>
              <a:rPr lang="en-US" altLang="ja-JP" dirty="0"/>
              <a:t>(Snow, 1855)</a:t>
            </a:r>
            <a:endParaRPr kumimoji="1" lang="ja-JP" altLang="en-US" dirty="0"/>
          </a:p>
        </p:txBody>
      </p:sp>
    </p:spTree>
    <p:extLst>
      <p:ext uri="{BB962C8B-B14F-4D97-AF65-F5344CB8AC3E}">
        <p14:creationId xmlns:p14="http://schemas.microsoft.com/office/powerpoint/2010/main" val="322358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7B4764-D553-21B1-BE7D-3EEA980DF678}"/>
              </a:ext>
            </a:extLst>
          </p:cNvPr>
          <p:cNvSpPr>
            <a:spLocks noGrp="1"/>
          </p:cNvSpPr>
          <p:nvPr>
            <p:ph type="title"/>
          </p:nvPr>
        </p:nvSpPr>
        <p:spPr/>
        <p:txBody>
          <a:bodyPr/>
          <a:lstStyle/>
          <a:p>
            <a:r>
              <a:rPr kumimoji="1" lang="ja-JP" altLang="en-US" dirty="0"/>
              <a:t>コレラ</a:t>
            </a:r>
          </a:p>
        </p:txBody>
      </p:sp>
      <p:sp>
        <p:nvSpPr>
          <p:cNvPr id="3" name="コンテンツ プレースホルダー 2">
            <a:extLst>
              <a:ext uri="{FF2B5EF4-FFF2-40B4-BE49-F238E27FC236}">
                <a16:creationId xmlns:a16="http://schemas.microsoft.com/office/drawing/2014/main" id="{18E2043D-676D-2548-F6BA-528CD714C349}"/>
              </a:ext>
            </a:extLst>
          </p:cNvPr>
          <p:cNvSpPr>
            <a:spLocks noGrp="1"/>
          </p:cNvSpPr>
          <p:nvPr>
            <p:ph idx="1"/>
          </p:nvPr>
        </p:nvSpPr>
        <p:spPr>
          <a:xfrm>
            <a:off x="838200" y="1825625"/>
            <a:ext cx="10515600" cy="3412122"/>
          </a:xfrm>
        </p:spPr>
        <p:txBody>
          <a:bodyPr>
            <a:normAutofit fontScale="92500"/>
          </a:bodyPr>
          <a:lstStyle/>
          <a:p>
            <a:r>
              <a:rPr kumimoji="1" lang="ja-JP" altLang="en-US" dirty="0"/>
              <a:t>当時のコレラ感染に関する医学的見解：空気感染</a:t>
            </a:r>
            <a:r>
              <a:rPr kumimoji="1" lang="en-US" altLang="ja-JP" dirty="0"/>
              <a:t>(</a:t>
            </a:r>
            <a:r>
              <a:rPr kumimoji="1" lang="ja-JP" altLang="en-US" dirty="0"/>
              <a:t>瘴気節</a:t>
            </a:r>
            <a:r>
              <a:rPr kumimoji="1" lang="en-US" altLang="ja-JP" dirty="0"/>
              <a:t>)</a:t>
            </a:r>
          </a:p>
          <a:p>
            <a:pPr lvl="1"/>
            <a:r>
              <a:rPr kumimoji="1" lang="ja-JP" altLang="en-US" dirty="0"/>
              <a:t>瘴気を拡散させない治療法を取ったが、病人を隔離しても疫病を遅らせるのには有効ではなかった。病人に麻袋をかぶせてもダメ</a:t>
            </a:r>
            <a:endParaRPr kumimoji="1" lang="en-US" altLang="ja-JP" dirty="0"/>
          </a:p>
          <a:p>
            <a:r>
              <a:rPr lang="en-US" altLang="ja-JP" dirty="0"/>
              <a:t>Snow</a:t>
            </a:r>
            <a:r>
              <a:rPr lang="ja-JP" altLang="en-US" dirty="0"/>
              <a:t>は、病人が毒を体外に排出し、イングランドの水源に流れ込み、汚染されたテムズ川の水を飲み、これらに感染していると考えた。</a:t>
            </a:r>
            <a:endParaRPr lang="en-US" altLang="ja-JP" dirty="0"/>
          </a:p>
          <a:p>
            <a:r>
              <a:rPr kumimoji="1" lang="en-US" altLang="ja-JP" dirty="0"/>
              <a:t>Snow</a:t>
            </a:r>
            <a:r>
              <a:rPr kumimoji="1" lang="ja-JP" altLang="en-US" dirty="0"/>
              <a:t>はロンドンにある複数の水道会社に注目し、汚染されたテムズ川を水源とする水道会社と、上流の汚染されていない水を水源とする水道会社を比較。利用者のコレラ発生率の違いを調べた。</a:t>
            </a:r>
            <a:endParaRPr kumimoji="1" lang="en-US" altLang="ja-JP" dirty="0"/>
          </a:p>
          <a:p>
            <a:endParaRPr kumimoji="1"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E2F54F24-DD2B-9DB2-E8CF-347998CB8994}"/>
              </a:ext>
            </a:extLst>
          </p:cNvPr>
          <p:cNvPicPr>
            <a:picLocks noChangeAspect="1"/>
          </p:cNvPicPr>
          <p:nvPr/>
        </p:nvPicPr>
        <p:blipFill>
          <a:blip r:embed="rId2"/>
          <a:stretch>
            <a:fillRect/>
          </a:stretch>
        </p:blipFill>
        <p:spPr>
          <a:xfrm>
            <a:off x="2808866" y="5014939"/>
            <a:ext cx="6574268" cy="1477936"/>
          </a:xfrm>
          <a:prstGeom prst="rect">
            <a:avLst/>
          </a:prstGeom>
        </p:spPr>
      </p:pic>
      <p:sp>
        <p:nvSpPr>
          <p:cNvPr id="7" name="テキスト ボックス 6">
            <a:extLst>
              <a:ext uri="{FF2B5EF4-FFF2-40B4-BE49-F238E27FC236}">
                <a16:creationId xmlns:a16="http://schemas.microsoft.com/office/drawing/2014/main" id="{47AD1ACC-804F-4CB8-5353-3642DA85565E}"/>
              </a:ext>
            </a:extLst>
          </p:cNvPr>
          <p:cNvSpPr txBox="1"/>
          <p:nvPr/>
        </p:nvSpPr>
        <p:spPr>
          <a:xfrm>
            <a:off x="3200399" y="6492875"/>
            <a:ext cx="7796463" cy="276999"/>
          </a:xfrm>
          <a:prstGeom prst="rect">
            <a:avLst/>
          </a:prstGeom>
          <a:noFill/>
        </p:spPr>
        <p:txBody>
          <a:bodyPr wrap="square">
            <a:spAutoFit/>
          </a:bodyPr>
          <a:lstStyle/>
          <a:p>
            <a:r>
              <a:rPr lang="ja-JP" altLang="en-US" sz="1200" dirty="0"/>
              <a:t>https://mixtape.scunning.com/09-difference_in_differences</a:t>
            </a:r>
          </a:p>
        </p:txBody>
      </p:sp>
    </p:spTree>
    <p:extLst>
      <p:ext uri="{BB962C8B-B14F-4D97-AF65-F5344CB8AC3E}">
        <p14:creationId xmlns:p14="http://schemas.microsoft.com/office/powerpoint/2010/main" val="2963438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2ECE9-4235-073D-8ECA-C063A8F5A70A}"/>
              </a:ext>
            </a:extLst>
          </p:cNvPr>
          <p:cNvSpPr>
            <a:spLocks noGrp="1"/>
          </p:cNvSpPr>
          <p:nvPr>
            <p:ph type="title"/>
          </p:nvPr>
        </p:nvSpPr>
        <p:spPr/>
        <p:txBody>
          <a:bodyPr/>
          <a:lstStyle/>
          <a:p>
            <a:r>
              <a:rPr kumimoji="1" lang="en-US" altLang="ja-JP" dirty="0"/>
              <a:t>9.2 </a:t>
            </a:r>
            <a:r>
              <a:rPr kumimoji="1" lang="ja-JP" altLang="en-US" dirty="0"/>
              <a:t>推定</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C3D21F6-4BF0-5352-D7F8-10FC0D04C0C9}"/>
                  </a:ext>
                </a:extLst>
              </p:cNvPr>
              <p:cNvSpPr>
                <a:spLocks noGrp="1"/>
              </p:cNvSpPr>
              <p:nvPr>
                <p:ph idx="1"/>
              </p:nvPr>
            </p:nvSpPr>
            <p:spPr>
              <a:xfrm>
                <a:off x="838200" y="1825625"/>
                <a:ext cx="10515600" cy="2128754"/>
              </a:xfrm>
            </p:spPr>
            <p:txBody>
              <a:bodyPr>
                <a:normAutofit fontScale="85000" lnSpcReduction="10000"/>
              </a:bodyPr>
              <a:lstStyle/>
              <a:p>
                <a:r>
                  <a:rPr kumimoji="1" lang="ja-JP" altLang="en-US" dirty="0"/>
                  <a:t>介入：きれいな水</a:t>
                </a:r>
                <a:r>
                  <a:rPr kumimoji="1" lang="en-US" altLang="ja-JP" dirty="0"/>
                  <a:t>(</a:t>
                </a:r>
                <a14:m>
                  <m:oMath xmlns:m="http://schemas.openxmlformats.org/officeDocument/2006/math">
                    <m:r>
                      <a:rPr kumimoji="1" lang="en-US" altLang="ja-JP" b="0" i="1" smtClean="0">
                        <a:latin typeface="Cambria Math" panose="02040503050406030204" pitchFamily="18" charset="0"/>
                      </a:rPr>
                      <m:t>𝐷</m:t>
                    </m:r>
                  </m:oMath>
                </a14:m>
                <a:r>
                  <a:rPr kumimoji="1" lang="en-US" altLang="ja-JP" dirty="0"/>
                  <a:t>)</a:t>
                </a:r>
              </a:p>
              <a:p>
                <a:r>
                  <a:rPr lang="ja-JP" altLang="en-US" dirty="0"/>
                  <a:t>目的：これらによる死者数に対する</a:t>
                </a:r>
                <a14:m>
                  <m:oMath xmlns:m="http://schemas.openxmlformats.org/officeDocument/2006/math">
                    <m:r>
                      <a:rPr lang="en-US" altLang="ja-JP" b="0" i="1" smtClean="0">
                        <a:latin typeface="Cambria Math" panose="02040503050406030204" pitchFamily="18" charset="0"/>
                      </a:rPr>
                      <m:t>𝐷</m:t>
                    </m:r>
                  </m:oMath>
                </a14:m>
                <a:r>
                  <a:rPr kumimoji="1" lang="ja-JP" altLang="en-US" dirty="0"/>
                  <a:t>の因果効果</a:t>
                </a:r>
                <a:endParaRPr kumimoji="1" lang="en-US" altLang="ja-JP" dirty="0"/>
              </a:p>
              <a:p>
                <a:r>
                  <a:rPr lang="ja-JP" altLang="en-US" dirty="0"/>
                  <a:t>コレラによる死亡者数：</a:t>
                </a:r>
                <a14:m>
                  <m:oMath xmlns:m="http://schemas.openxmlformats.org/officeDocument/2006/math">
                    <m:r>
                      <a:rPr lang="en-US" altLang="ja-JP" b="0" i="1" smtClean="0">
                        <a:latin typeface="Cambria Math" panose="02040503050406030204" pitchFamily="18" charset="0"/>
                      </a:rPr>
                      <m:t>𝑌</m:t>
                    </m:r>
                  </m:oMath>
                </a14:m>
                <a:endParaRPr kumimoji="1" lang="en-US" altLang="ja-JP" dirty="0"/>
              </a:p>
              <a:p>
                <a:r>
                  <a:rPr kumimoji="1" lang="en-US" altLang="ja-JP" dirty="0"/>
                  <a:t>Lambeth/Southwark and Vauxhall</a:t>
                </a:r>
                <a:r>
                  <a:rPr kumimoji="1" lang="ja-JP" altLang="en-US" dirty="0"/>
                  <a:t>の違いを</a:t>
                </a:r>
                <a14:m>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𝑆𝑉</m:t>
                    </m:r>
                  </m:oMath>
                </a14:m>
                <a:r>
                  <a:rPr kumimoji="1" lang="ja-JP" altLang="en-US" dirty="0"/>
                  <a:t>で書く</a:t>
                </a:r>
                <a:endParaRPr kumimoji="1" lang="en-US" altLang="ja-JP" dirty="0"/>
              </a:p>
              <a:p>
                <a:r>
                  <a:rPr lang="ja-JP" altLang="en-US" dirty="0"/>
                  <a:t>単純に比較すると、</a:t>
                </a:r>
                <a14:m>
                  <m:oMath xmlns:m="http://schemas.openxmlformats.org/officeDocument/2006/math">
                    <m:r>
                      <a:rPr lang="en-US" altLang="ja-JP" b="0" i="1" smtClean="0">
                        <a:latin typeface="Cambria Math" panose="02040503050406030204" pitchFamily="18" charset="0"/>
                      </a:rPr>
                      <m:t>𝐷</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𝐿</m:t>
                        </m:r>
                        <m:r>
                          <a:rPr lang="en-US" altLang="ja-JP" b="0" i="1" smtClean="0">
                            <a:latin typeface="Cambria Math" panose="02040503050406030204" pitchFamily="18" charset="0"/>
                          </a:rPr>
                          <m:t>−</m:t>
                        </m:r>
                        <m:r>
                          <a:rPr lang="en-US" altLang="ja-JP" b="0" i="1" smtClean="0">
                            <a:latin typeface="Cambria Math" panose="02040503050406030204" pitchFamily="18" charset="0"/>
                          </a:rPr>
                          <m:t>𝑆𝑉</m:t>
                        </m:r>
                      </m:e>
                    </m:d>
                  </m:oMath>
                </a14:m>
                <a:r>
                  <a:rPr kumimoji="1" lang="ja-JP" altLang="en-US" dirty="0"/>
                  <a:t>となり、選択バイアス</a:t>
                </a:r>
                <a14:m>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𝑆𝑉</m:t>
                    </m:r>
                  </m:oMath>
                </a14:m>
                <a:r>
                  <a:rPr kumimoji="1" lang="ja-JP" altLang="en-US" dirty="0"/>
                  <a:t>が生じる</a:t>
                </a:r>
                <a:endParaRPr kumimoji="1" lang="en-US" altLang="ja-JP"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CC3D21F6-4BF0-5352-D7F8-10FC0D04C0C9}"/>
                  </a:ext>
                </a:extLst>
              </p:cNvPr>
              <p:cNvSpPr>
                <a:spLocks noGrp="1" noRot="1" noChangeAspect="1" noMove="1" noResize="1" noEditPoints="1" noAdjustHandles="1" noChangeArrowheads="1" noChangeShapeType="1" noTextEdit="1"/>
              </p:cNvSpPr>
              <p:nvPr>
                <p:ph idx="1"/>
              </p:nvPr>
            </p:nvSpPr>
            <p:spPr>
              <a:xfrm>
                <a:off x="838200" y="1825625"/>
                <a:ext cx="10515600" cy="2128754"/>
              </a:xfrm>
              <a:blipFill>
                <a:blip r:embed="rId2"/>
                <a:stretch>
                  <a:fillRect l="-812" t="-5143" b="-3714"/>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B295FA80-D935-AA1E-7F67-CF5B2D0F5E6C}"/>
              </a:ext>
            </a:extLst>
          </p:cNvPr>
          <p:cNvPicPr>
            <a:picLocks noChangeAspect="1"/>
          </p:cNvPicPr>
          <p:nvPr/>
        </p:nvPicPr>
        <p:blipFill>
          <a:blip r:embed="rId3"/>
          <a:stretch>
            <a:fillRect/>
          </a:stretch>
        </p:blipFill>
        <p:spPr>
          <a:xfrm>
            <a:off x="2379743" y="4220956"/>
            <a:ext cx="7240010" cy="1752845"/>
          </a:xfrm>
          <a:prstGeom prst="rect">
            <a:avLst/>
          </a:prstGeom>
        </p:spPr>
      </p:pic>
      <p:sp>
        <p:nvSpPr>
          <p:cNvPr id="7" name="テキスト ボックス 6">
            <a:extLst>
              <a:ext uri="{FF2B5EF4-FFF2-40B4-BE49-F238E27FC236}">
                <a16:creationId xmlns:a16="http://schemas.microsoft.com/office/drawing/2014/main" id="{E99DAD5F-0A95-E584-B41A-50562C0F08BA}"/>
              </a:ext>
            </a:extLst>
          </p:cNvPr>
          <p:cNvSpPr txBox="1"/>
          <p:nvPr/>
        </p:nvSpPr>
        <p:spPr>
          <a:xfrm>
            <a:off x="3023936" y="6308209"/>
            <a:ext cx="8398042" cy="369332"/>
          </a:xfrm>
          <a:prstGeom prst="rect">
            <a:avLst/>
          </a:prstGeom>
          <a:noFill/>
        </p:spPr>
        <p:txBody>
          <a:bodyPr wrap="square">
            <a:spAutoFit/>
          </a:bodyPr>
          <a:lstStyle/>
          <a:p>
            <a:r>
              <a:rPr lang="ja-JP" altLang="en-US" dirty="0"/>
              <a:t>https://mixtape.scunning.com/09-difference_in_differences</a:t>
            </a:r>
          </a:p>
        </p:txBody>
      </p:sp>
    </p:spTree>
    <p:extLst>
      <p:ext uri="{BB962C8B-B14F-4D97-AF65-F5344CB8AC3E}">
        <p14:creationId xmlns:p14="http://schemas.microsoft.com/office/powerpoint/2010/main" val="3257640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2ECE9-4235-073D-8ECA-C063A8F5A70A}"/>
              </a:ext>
            </a:extLst>
          </p:cNvPr>
          <p:cNvSpPr>
            <a:spLocks noGrp="1"/>
          </p:cNvSpPr>
          <p:nvPr>
            <p:ph type="title"/>
          </p:nvPr>
        </p:nvSpPr>
        <p:spPr/>
        <p:txBody>
          <a:bodyPr/>
          <a:lstStyle/>
          <a:p>
            <a:r>
              <a:rPr kumimoji="1" lang="ja-JP" altLang="en-US" dirty="0"/>
              <a:t>分割時系列 </a:t>
            </a:r>
            <a:r>
              <a:rPr kumimoji="1" lang="en-US" altLang="ja-JP" dirty="0"/>
              <a:t>(interrupted time series)</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C3D21F6-4BF0-5352-D7F8-10FC0D04C0C9}"/>
                  </a:ext>
                </a:extLst>
              </p:cNvPr>
              <p:cNvSpPr>
                <a:spLocks noGrp="1"/>
              </p:cNvSpPr>
              <p:nvPr>
                <p:ph idx="1"/>
              </p:nvPr>
            </p:nvSpPr>
            <p:spPr>
              <a:xfrm>
                <a:off x="838200" y="1825625"/>
                <a:ext cx="10515600" cy="2128754"/>
              </a:xfrm>
            </p:spPr>
            <p:txBody>
              <a:bodyPr/>
              <a:lstStyle/>
              <a:p>
                <a:r>
                  <a:rPr lang="en-US" altLang="ja-JP" dirty="0"/>
                  <a:t>Lambeth</a:t>
                </a:r>
                <a:r>
                  <a:rPr lang="ja-JP" altLang="en-US" dirty="0"/>
                  <a:t>社で比較</a:t>
                </a:r>
                <a:endParaRPr lang="en-US" altLang="ja-JP" dirty="0"/>
              </a:p>
              <a:p>
                <a:r>
                  <a:rPr kumimoji="1" lang="ja-JP" altLang="en-US" dirty="0"/>
                  <a:t>コレラによる死亡の時間的な自然変化</a:t>
                </a:r>
                <a:r>
                  <a:rPr kumimoji="1" lang="en-US" altLang="ja-JP" dirty="0"/>
                  <a:t>(</a:t>
                </a:r>
                <a14:m>
                  <m:oMath xmlns:m="http://schemas.openxmlformats.org/officeDocument/2006/math">
                    <m:r>
                      <a:rPr kumimoji="1" lang="en-US" altLang="ja-JP" b="0" i="1" smtClean="0">
                        <a:latin typeface="Cambria Math" panose="02040503050406030204" pitchFamily="18" charset="0"/>
                      </a:rPr>
                      <m:t>𝑇</m:t>
                    </m:r>
                  </m:oMath>
                </a14:m>
                <a:r>
                  <a:rPr kumimoji="1" lang="en-US" altLang="ja-JP" dirty="0"/>
                  <a:t>)</a:t>
                </a:r>
                <a:r>
                  <a:rPr kumimoji="1" lang="ja-JP" altLang="en-US" dirty="0"/>
                  <a:t>を除去できない</a:t>
                </a:r>
              </a:p>
            </p:txBody>
          </p:sp>
        </mc:Choice>
        <mc:Fallback>
          <p:sp>
            <p:nvSpPr>
              <p:cNvPr id="3" name="コンテンツ プレースホルダー 2">
                <a:extLst>
                  <a:ext uri="{FF2B5EF4-FFF2-40B4-BE49-F238E27FC236}">
                    <a16:creationId xmlns:a16="http://schemas.microsoft.com/office/drawing/2014/main" id="{CC3D21F6-4BF0-5352-D7F8-10FC0D04C0C9}"/>
                  </a:ext>
                </a:extLst>
              </p:cNvPr>
              <p:cNvSpPr>
                <a:spLocks noGrp="1" noRot="1" noChangeAspect="1" noMove="1" noResize="1" noEditPoints="1" noAdjustHandles="1" noChangeArrowheads="1" noChangeShapeType="1" noTextEdit="1"/>
              </p:cNvSpPr>
              <p:nvPr>
                <p:ph idx="1"/>
              </p:nvPr>
            </p:nvSpPr>
            <p:spPr>
              <a:xfrm>
                <a:off x="838200" y="1825625"/>
                <a:ext cx="10515600" cy="2128754"/>
              </a:xfrm>
              <a:blipFill>
                <a:blip r:embed="rId2"/>
                <a:stretch>
                  <a:fillRect l="-1043" t="-4571"/>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99DAD5F-0A95-E584-B41A-50562C0F08BA}"/>
              </a:ext>
            </a:extLst>
          </p:cNvPr>
          <p:cNvSpPr txBox="1"/>
          <p:nvPr/>
        </p:nvSpPr>
        <p:spPr>
          <a:xfrm>
            <a:off x="3023936" y="6308209"/>
            <a:ext cx="8398042" cy="369332"/>
          </a:xfrm>
          <a:prstGeom prst="rect">
            <a:avLst/>
          </a:prstGeom>
          <a:noFill/>
        </p:spPr>
        <p:txBody>
          <a:bodyPr wrap="square">
            <a:spAutoFit/>
          </a:bodyPr>
          <a:lstStyle/>
          <a:p>
            <a:r>
              <a:rPr lang="ja-JP" altLang="en-US" dirty="0"/>
              <a:t>https://mixtape.scunning.com/09-difference_in_differences</a:t>
            </a:r>
          </a:p>
        </p:txBody>
      </p:sp>
      <p:pic>
        <p:nvPicPr>
          <p:cNvPr id="6" name="図 5">
            <a:extLst>
              <a:ext uri="{FF2B5EF4-FFF2-40B4-BE49-F238E27FC236}">
                <a16:creationId xmlns:a16="http://schemas.microsoft.com/office/drawing/2014/main" id="{9E01911F-4F37-0259-D707-865446FBA1C3}"/>
              </a:ext>
            </a:extLst>
          </p:cNvPr>
          <p:cNvPicPr>
            <a:picLocks noChangeAspect="1"/>
          </p:cNvPicPr>
          <p:nvPr/>
        </p:nvPicPr>
        <p:blipFill>
          <a:blip r:embed="rId3"/>
          <a:stretch>
            <a:fillRect/>
          </a:stretch>
        </p:blipFill>
        <p:spPr>
          <a:xfrm>
            <a:off x="2414299" y="4593470"/>
            <a:ext cx="7716327" cy="1714739"/>
          </a:xfrm>
          <a:prstGeom prst="rect">
            <a:avLst/>
          </a:prstGeom>
        </p:spPr>
      </p:pic>
    </p:spTree>
    <p:extLst>
      <p:ext uri="{BB962C8B-B14F-4D97-AF65-F5344CB8AC3E}">
        <p14:creationId xmlns:p14="http://schemas.microsoft.com/office/powerpoint/2010/main" val="347468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64AC0F-C137-60CA-E43B-AAE2CB5FB7FF}"/>
              </a:ext>
            </a:extLst>
          </p:cNvPr>
          <p:cNvSpPr>
            <a:spLocks noGrp="1"/>
          </p:cNvSpPr>
          <p:nvPr>
            <p:ph type="title"/>
          </p:nvPr>
        </p:nvSpPr>
        <p:spPr/>
        <p:txBody>
          <a:bodyPr/>
          <a:lstStyle/>
          <a:p>
            <a:r>
              <a:rPr kumimoji="1" lang="en-US" altLang="ja-JP" dirty="0"/>
              <a:t>DD</a:t>
            </a:r>
            <a:r>
              <a:rPr kumimoji="1" lang="ja-JP" altLang="en-US" dirty="0"/>
              <a:t>戦略</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05DDF43-4E7C-9AAE-212D-49F5FA59D4CC}"/>
                  </a:ext>
                </a:extLst>
              </p:cNvPr>
              <p:cNvSpPr>
                <a:spLocks noGrp="1"/>
              </p:cNvSpPr>
              <p:nvPr>
                <p:ph idx="1"/>
              </p:nvPr>
            </p:nvSpPr>
            <p:spPr/>
            <p:txBody>
              <a:bodyPr/>
              <a:lstStyle/>
              <a:p>
                <a:r>
                  <a:rPr kumimoji="1" lang="ja-JP" altLang="en-US" dirty="0"/>
                  <a:t>選択バイアスと時間の影響が除去されるように、これらの二つのバイアスのある単純アプローチを組み合わせる</a:t>
                </a:r>
                <a:endParaRPr kumimoji="1" lang="en-US" altLang="ja-JP" dirty="0"/>
              </a:p>
              <a:p>
                <a:r>
                  <a:rPr lang="ja-JP" altLang="en-US" dirty="0"/>
                  <a:t>重要な仮定：</a:t>
                </a:r>
                <a14:m>
                  <m:oMath xmlns:m="http://schemas.openxmlformats.org/officeDocument/2006/math">
                    <m:r>
                      <a:rPr lang="en-US" altLang="ja-JP" b="0" i="1" smtClean="0">
                        <a:latin typeface="Cambria Math" panose="02040503050406030204" pitchFamily="18" charset="0"/>
                      </a:rPr>
                      <m:t>𝑇</m:t>
                    </m:r>
                  </m:oMath>
                </a14:m>
                <a:r>
                  <a:rPr kumimoji="1" lang="ja-JP" altLang="en-US" dirty="0"/>
                  <a:t>がすべてのユニットで同じである</a:t>
                </a:r>
                <a:r>
                  <a:rPr kumimoji="1" lang="en-US" altLang="ja-JP" dirty="0"/>
                  <a:t>(</a:t>
                </a:r>
                <a:r>
                  <a:rPr lang="ja-JP" altLang="en-US" dirty="0"/>
                  <a:t>平行トレンド</a:t>
                </a:r>
                <a:r>
                  <a:rPr lang="en-US" altLang="ja-JP" dirty="0"/>
                  <a:t>;parallel trends</a:t>
                </a:r>
                <a:r>
                  <a:rPr kumimoji="1" lang="en-US" altLang="ja-JP" dirty="0"/>
                  <a:t>)</a:t>
                </a:r>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705DDF43-4E7C-9AAE-212D-49F5FA59D4C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EBFDD38-E8C6-7797-ACC8-473C709DE1AB}"/>
              </a:ext>
            </a:extLst>
          </p:cNvPr>
          <p:cNvSpPr txBox="1"/>
          <p:nvPr/>
        </p:nvSpPr>
        <p:spPr>
          <a:xfrm>
            <a:off x="3023936" y="6308209"/>
            <a:ext cx="8398042" cy="369332"/>
          </a:xfrm>
          <a:prstGeom prst="rect">
            <a:avLst/>
          </a:prstGeom>
          <a:noFill/>
        </p:spPr>
        <p:txBody>
          <a:bodyPr wrap="square">
            <a:spAutoFit/>
          </a:bodyPr>
          <a:lstStyle/>
          <a:p>
            <a:r>
              <a:rPr lang="ja-JP" altLang="en-US" dirty="0"/>
              <a:t>https://mixtape.scunning.com/09-difference_in_differences</a:t>
            </a:r>
          </a:p>
        </p:txBody>
      </p:sp>
      <p:pic>
        <p:nvPicPr>
          <p:cNvPr id="6" name="図 5">
            <a:extLst>
              <a:ext uri="{FF2B5EF4-FFF2-40B4-BE49-F238E27FC236}">
                <a16:creationId xmlns:a16="http://schemas.microsoft.com/office/drawing/2014/main" id="{E551484F-1A53-340D-779B-B1E7177926D3}"/>
              </a:ext>
            </a:extLst>
          </p:cNvPr>
          <p:cNvPicPr>
            <a:picLocks noChangeAspect="1"/>
          </p:cNvPicPr>
          <p:nvPr/>
        </p:nvPicPr>
        <p:blipFill>
          <a:blip r:embed="rId3"/>
          <a:stretch>
            <a:fillRect/>
          </a:stretch>
        </p:blipFill>
        <p:spPr>
          <a:xfrm>
            <a:off x="2927685" y="3579202"/>
            <a:ext cx="6796610" cy="2729007"/>
          </a:xfrm>
          <a:prstGeom prst="rect">
            <a:avLst/>
          </a:prstGeom>
        </p:spPr>
      </p:pic>
    </p:spTree>
    <p:extLst>
      <p:ext uri="{BB962C8B-B14F-4D97-AF65-F5344CB8AC3E}">
        <p14:creationId xmlns:p14="http://schemas.microsoft.com/office/powerpoint/2010/main" val="306583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CC96D-4752-DF09-9EA8-A9DF19F1FE90}"/>
              </a:ext>
            </a:extLst>
          </p:cNvPr>
          <p:cNvSpPr>
            <a:spLocks noGrp="1"/>
          </p:cNvSpPr>
          <p:nvPr>
            <p:ph type="title"/>
          </p:nvPr>
        </p:nvSpPr>
        <p:spPr/>
        <p:txBody>
          <a:bodyPr/>
          <a:lstStyle/>
          <a:p>
            <a:r>
              <a:rPr kumimoji="1" lang="en-US" altLang="ja-JP" dirty="0"/>
              <a:t>9.2.2 </a:t>
            </a:r>
            <a:r>
              <a:rPr kumimoji="1" lang="ja-JP" altLang="en-US" dirty="0"/>
              <a:t>単純な</a:t>
            </a:r>
            <a:r>
              <a:rPr kumimoji="1" lang="en-US" altLang="ja-JP" dirty="0"/>
              <a:t>2×2</a:t>
            </a:r>
            <a:r>
              <a:rPr kumimoji="1" lang="ja-JP" altLang="en-US" dirty="0"/>
              <a:t>差分の差デザイン</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455AF18-75B4-0EB1-6CBC-066282DF83F7}"/>
                  </a:ext>
                </a:extLst>
              </p:cNvPr>
              <p:cNvSpPr>
                <a:spLocks noGrp="1"/>
              </p:cNvSpPr>
              <p:nvPr>
                <p:ph idx="1"/>
              </p:nvPr>
            </p:nvSpPr>
            <p:spPr>
              <a:xfrm>
                <a:off x="489284" y="1419726"/>
                <a:ext cx="11365832" cy="5269832"/>
              </a:xfrm>
            </p:spPr>
            <p:txBody>
              <a:bodyPr>
                <a:normAutofit fontScale="77500" lnSpcReduction="20000"/>
              </a:bodyPr>
              <a:lstStyle/>
              <a:p>
                <a:r>
                  <a:rPr kumimoji="1" lang="en-US" altLang="ja-JP" dirty="0"/>
                  <a:t>2×2</a:t>
                </a:r>
                <a:r>
                  <a:rPr kumimoji="1" lang="ja-JP" altLang="en-US" dirty="0"/>
                  <a:t>差分の差デザインは、処置群</a:t>
                </a:r>
                <a14:m>
                  <m:oMath xmlns:m="http://schemas.openxmlformats.org/officeDocument/2006/math">
                    <m:r>
                      <a:rPr kumimoji="1" lang="en-US" altLang="ja-JP" b="0" i="1" smtClean="0">
                        <a:latin typeface="Cambria Math" panose="02040503050406030204" pitchFamily="18" charset="0"/>
                      </a:rPr>
                      <m:t>𝑘</m:t>
                    </m:r>
                  </m:oMath>
                </a14:m>
                <a:r>
                  <a:rPr kumimoji="1" lang="ja-JP" altLang="en-US" dirty="0"/>
                  <a:t>と未処置群</a:t>
                </a:r>
                <a14:m>
                  <m:oMath xmlns:m="http://schemas.openxmlformats.org/officeDocument/2006/math">
                    <m:r>
                      <a:rPr kumimoji="1" lang="en-US" altLang="ja-JP" b="0" i="1" smtClean="0">
                        <a:latin typeface="Cambria Math" panose="02040503050406030204" pitchFamily="18" charset="0"/>
                      </a:rPr>
                      <m:t>𝑈</m:t>
                    </m:r>
                  </m:oMath>
                </a14:m>
                <a:r>
                  <a:rPr kumimoji="1" lang="ja-JP" altLang="en-US" dirty="0"/>
                  <a:t>が存在するデザイン</a:t>
                </a:r>
                <a:endParaRPr kumimoji="1" lang="en-US" altLang="ja-JP" dirty="0"/>
              </a:p>
              <a:p>
                <a:r>
                  <a:rPr lang="ja-JP" altLang="en-US" dirty="0"/>
                  <a:t>処置のタイミングの前後で、</a:t>
                </a:r>
                <a:endParaRPr lang="en-US" altLang="ja-JP" dirty="0"/>
              </a:p>
              <a:p>
                <a:pPr lvl="1"/>
                <a:r>
                  <a:rPr lang="ja-JP" altLang="en-US" dirty="0"/>
                  <a:t>処置群の処理前：</a:t>
                </a:r>
                <a:r>
                  <a:rPr lang="en-US" altLang="ja-JP" dirty="0"/>
                  <a:t>Pre(</a:t>
                </a:r>
                <a14:m>
                  <m:oMath xmlns:m="http://schemas.openxmlformats.org/officeDocument/2006/math">
                    <m:r>
                      <a:rPr lang="en-US" altLang="ja-JP" b="0" i="1" smtClean="0">
                        <a:latin typeface="Cambria Math" panose="02040503050406030204" pitchFamily="18" charset="0"/>
                      </a:rPr>
                      <m:t>𝑘</m:t>
                    </m:r>
                  </m:oMath>
                </a14:m>
                <a:r>
                  <a:rPr lang="en-US" altLang="ja-JP" dirty="0"/>
                  <a:t>), </a:t>
                </a:r>
                <a:r>
                  <a:rPr lang="ja-JP" altLang="en-US" dirty="0"/>
                  <a:t>処置群の処置後</a:t>
                </a:r>
                <a:r>
                  <a:rPr lang="en-US" altLang="ja-JP" dirty="0"/>
                  <a:t>:Post(</a:t>
                </a:r>
                <a14:m>
                  <m:oMath xmlns:m="http://schemas.openxmlformats.org/officeDocument/2006/math">
                    <m:r>
                      <a:rPr lang="en-US" altLang="ja-JP" b="0" i="1" smtClean="0">
                        <a:latin typeface="Cambria Math" panose="02040503050406030204" pitchFamily="18" charset="0"/>
                      </a:rPr>
                      <m:t>𝑘</m:t>
                    </m:r>
                  </m:oMath>
                </a14:m>
                <a:r>
                  <a:rPr lang="en-US" altLang="ja-JP" dirty="0"/>
                  <a:t>)</a:t>
                </a:r>
              </a:p>
              <a:p>
                <a:pPr lvl="1"/>
                <a:r>
                  <a:rPr lang="ja-JP" altLang="en-US" dirty="0"/>
                  <a:t>未処置群の処置前</a:t>
                </a:r>
                <a:r>
                  <a:rPr lang="en-US" altLang="ja-JP" dirty="0"/>
                  <a:t>:Pre(</a:t>
                </a:r>
                <a14:m>
                  <m:oMath xmlns:m="http://schemas.openxmlformats.org/officeDocument/2006/math">
                    <m:r>
                      <a:rPr lang="en-US" altLang="ja-JP" b="0" i="1" smtClean="0">
                        <a:latin typeface="Cambria Math" panose="02040503050406030204" pitchFamily="18" charset="0"/>
                      </a:rPr>
                      <m:t>𝑈</m:t>
                    </m:r>
                  </m:oMath>
                </a14:m>
                <a:r>
                  <a:rPr lang="en-US" altLang="ja-JP" dirty="0"/>
                  <a:t>), </a:t>
                </a:r>
                <a:r>
                  <a:rPr lang="ja-JP" altLang="en-US" dirty="0"/>
                  <a:t>未処置群の処理後：</a:t>
                </a:r>
                <a:r>
                  <a:rPr lang="en-US" altLang="ja-JP" dirty="0"/>
                  <a:t>Post(</a:t>
                </a:r>
                <a14:m>
                  <m:oMath xmlns:m="http://schemas.openxmlformats.org/officeDocument/2006/math">
                    <m:r>
                      <a:rPr lang="en-US" altLang="ja-JP" b="0" i="1" smtClean="0">
                        <a:latin typeface="Cambria Math" panose="02040503050406030204" pitchFamily="18" charset="0"/>
                      </a:rPr>
                      <m:t>𝑈</m:t>
                    </m:r>
                  </m:oMath>
                </a14:m>
                <a:r>
                  <a:rPr lang="en-US" altLang="ja-JP" dirty="0"/>
                  <a:t>)</a:t>
                </a:r>
              </a:p>
              <a:p>
                <a:r>
                  <a:rPr lang="en-US" altLang="ja-JP" dirty="0"/>
                  <a:t>2×2</a:t>
                </a:r>
                <a:r>
                  <a:rPr lang="ja-JP" altLang="en-US" dirty="0"/>
                  <a:t>差分の差推定量は</a:t>
                </a:r>
                <a:endParaRPr lang="en-US" altLang="ja-JP" dirty="0"/>
              </a:p>
              <a:p>
                <a:pPr lvl="1"/>
                <a14:m>
                  <m:oMath xmlns:m="http://schemas.openxmlformats.org/officeDocument/2006/math">
                    <m:sSubSup>
                      <m:sSubSupPr>
                        <m:ctrlPr>
                          <a:rPr kumimoji="1" lang="en-US" altLang="ja-JP" b="0" i="1" dirty="0"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𝛿</m:t>
                            </m:r>
                          </m:e>
                        </m:acc>
                      </m:e>
                      <m:sub>
                        <m:r>
                          <a:rPr kumimoji="1" lang="en-US" altLang="ja-JP" b="0" i="1" dirty="0" smtClean="0">
                            <a:latin typeface="Cambria Math" panose="02040503050406030204" pitchFamily="18" charset="0"/>
                          </a:rPr>
                          <m:t>𝑘𝑈</m:t>
                        </m:r>
                      </m:sub>
                      <m:sup>
                        <m:r>
                          <a:rPr kumimoji="1" lang="en-US" altLang="ja-JP" b="0" i="1" dirty="0" smtClean="0">
                            <a:latin typeface="Cambria Math" panose="02040503050406030204" pitchFamily="18" charset="0"/>
                          </a:rPr>
                          <m:t>2×2</m:t>
                        </m:r>
                      </m:sup>
                    </m:sSubSup>
                    <m:r>
                      <a:rPr kumimoji="1" lang="en-US" altLang="ja-JP" b="0" i="1" dirty="0" smtClean="0">
                        <a:latin typeface="Cambria Math" panose="02040503050406030204" pitchFamily="18" charset="0"/>
                      </a:rPr>
                      <m:t>=</m:t>
                    </m:r>
                    <m:d>
                      <m:dPr>
                        <m:ctrlPr>
                          <a:rPr kumimoji="1" lang="en-US" altLang="ja-JP" b="0" i="1" dirty="0" smtClean="0">
                            <a:latin typeface="Cambria Math" panose="02040503050406030204" pitchFamily="18" charset="0"/>
                          </a:rPr>
                        </m:ctrlPr>
                      </m:dPr>
                      <m:e>
                        <m:sSubSup>
                          <m:sSubSupPr>
                            <m:ctrlPr>
                              <a:rPr kumimoji="1" lang="en-US" altLang="ja-JP" b="0" i="1" dirty="0" smtClean="0">
                                <a:latin typeface="Cambria Math" panose="02040503050406030204" pitchFamily="18" charset="0"/>
                              </a:rPr>
                            </m:ctrlPr>
                          </m:sSubSup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𝑦</m:t>
                                </m:r>
                              </m:e>
                            </m:acc>
                          </m:e>
                          <m:sub>
                            <m:r>
                              <a:rPr kumimoji="1" lang="en-US" altLang="ja-JP" b="0" i="1" dirty="0" smtClean="0">
                                <a:latin typeface="Cambria Math" panose="02040503050406030204" pitchFamily="18" charset="0"/>
                              </a:rPr>
                              <m:t>𝑘</m:t>
                            </m:r>
                          </m:sub>
                          <m:sup>
                            <m:r>
                              <a:rPr kumimoji="1" lang="en-US" altLang="ja-JP" b="0" i="1" dirty="0" smtClean="0">
                                <a:latin typeface="Cambria Math" panose="02040503050406030204" pitchFamily="18" charset="0"/>
                              </a:rPr>
                              <m:t>𝑃𝑜𝑠𝑡</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𝑘</m:t>
                                </m:r>
                              </m:e>
                            </m:d>
                          </m:sup>
                        </m:sSubSup>
                        <m:r>
                          <a:rPr kumimoji="1" lang="en-US" altLang="ja-JP" b="0" i="1" dirty="0" smtClean="0">
                            <a:latin typeface="Cambria Math" panose="02040503050406030204" pitchFamily="18" charset="0"/>
                          </a:rPr>
                          <m:t>−</m:t>
                        </m:r>
                        <m:sSubSup>
                          <m:sSubSupPr>
                            <m:ctrlPr>
                              <a:rPr kumimoji="1" lang="en-US" altLang="ja-JP" b="0" i="1" dirty="0" smtClean="0">
                                <a:latin typeface="Cambria Math" panose="02040503050406030204" pitchFamily="18" charset="0"/>
                              </a:rPr>
                            </m:ctrlPr>
                          </m:sSubSup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𝑦</m:t>
                                </m:r>
                              </m:e>
                            </m:acc>
                          </m:e>
                          <m:sub>
                            <m:r>
                              <a:rPr kumimoji="1" lang="en-US" altLang="ja-JP" b="0" i="1" dirty="0" smtClean="0">
                                <a:latin typeface="Cambria Math" panose="02040503050406030204" pitchFamily="18" charset="0"/>
                              </a:rPr>
                              <m:t>𝑘</m:t>
                            </m:r>
                          </m:sub>
                          <m:sup>
                            <m:r>
                              <a:rPr kumimoji="1" lang="en-US" altLang="ja-JP" b="0" i="1" dirty="0" smtClean="0">
                                <a:latin typeface="Cambria Math" panose="02040503050406030204" pitchFamily="18" charset="0"/>
                              </a:rPr>
                              <m:t>𝑃𝑟𝑒</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𝑘</m:t>
                                </m:r>
                              </m:e>
                            </m:d>
                          </m:sup>
                        </m:sSubSup>
                      </m:e>
                    </m:d>
                    <m:r>
                      <a:rPr kumimoji="1" lang="en-US" altLang="ja-JP" b="0" i="1" dirty="0" smtClean="0">
                        <a:latin typeface="Cambria Math" panose="02040503050406030204" pitchFamily="18" charset="0"/>
                      </a:rPr>
                      <m:t>−</m:t>
                    </m:r>
                    <m:d>
                      <m:dPr>
                        <m:ctrlPr>
                          <a:rPr kumimoji="1" lang="en-US" altLang="ja-JP" b="0" i="1" dirty="0" smtClean="0">
                            <a:latin typeface="Cambria Math" panose="02040503050406030204" pitchFamily="18" charset="0"/>
                          </a:rPr>
                        </m:ctrlPr>
                      </m:dPr>
                      <m:e>
                        <m:sSubSup>
                          <m:sSubSupPr>
                            <m:ctrlPr>
                              <a:rPr kumimoji="1" lang="en-US" altLang="ja-JP" b="0" i="1" dirty="0" smtClean="0">
                                <a:latin typeface="Cambria Math" panose="02040503050406030204" pitchFamily="18" charset="0"/>
                              </a:rPr>
                            </m:ctrlPr>
                          </m:sSubSup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𝑦</m:t>
                                </m:r>
                              </m:e>
                            </m:acc>
                          </m:e>
                          <m:sub>
                            <m:r>
                              <a:rPr kumimoji="1" lang="en-US" altLang="ja-JP" b="0" i="1" dirty="0" smtClean="0">
                                <a:latin typeface="Cambria Math" panose="02040503050406030204" pitchFamily="18" charset="0"/>
                              </a:rPr>
                              <m:t>𝑈</m:t>
                            </m:r>
                          </m:sub>
                          <m:sup>
                            <m:r>
                              <a:rPr kumimoji="1" lang="en-US" altLang="ja-JP" b="0" i="1" dirty="0" smtClean="0">
                                <a:latin typeface="Cambria Math" panose="02040503050406030204" pitchFamily="18" charset="0"/>
                              </a:rPr>
                              <m:t>𝑃𝑜𝑠𝑡</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𝑘</m:t>
                                </m:r>
                              </m:e>
                            </m:d>
                          </m:sup>
                        </m:sSubSup>
                        <m:r>
                          <a:rPr kumimoji="1" lang="en-US" altLang="ja-JP" b="0" i="1" dirty="0" smtClean="0">
                            <a:latin typeface="Cambria Math" panose="02040503050406030204" pitchFamily="18" charset="0"/>
                          </a:rPr>
                          <m:t>−</m:t>
                        </m:r>
                        <m:sSubSup>
                          <m:sSubSupPr>
                            <m:ctrlPr>
                              <a:rPr kumimoji="1" lang="en-US" altLang="ja-JP" b="0" i="1" dirty="0" smtClean="0">
                                <a:latin typeface="Cambria Math" panose="02040503050406030204" pitchFamily="18" charset="0"/>
                              </a:rPr>
                            </m:ctrlPr>
                          </m:sSubSupPr>
                          <m:e>
                            <m:acc>
                              <m:accPr>
                                <m:chr m:val="̅"/>
                                <m:ctrlPr>
                                  <a:rPr kumimoji="1" lang="en-US" altLang="ja-JP" b="0" i="1" dirty="0" smtClean="0">
                                    <a:latin typeface="Cambria Math" panose="02040503050406030204" pitchFamily="18" charset="0"/>
                                  </a:rPr>
                                </m:ctrlPr>
                              </m:accPr>
                              <m:e>
                                <m:r>
                                  <a:rPr kumimoji="1" lang="en-US" altLang="ja-JP" b="0" i="1" dirty="0" smtClean="0">
                                    <a:latin typeface="Cambria Math" panose="02040503050406030204" pitchFamily="18" charset="0"/>
                                  </a:rPr>
                                  <m:t>𝑦</m:t>
                                </m:r>
                              </m:e>
                            </m:acc>
                          </m:e>
                          <m:sub>
                            <m:r>
                              <a:rPr kumimoji="1" lang="en-US" altLang="ja-JP" b="0" i="1" dirty="0" smtClean="0">
                                <a:latin typeface="Cambria Math" panose="02040503050406030204" pitchFamily="18" charset="0"/>
                              </a:rPr>
                              <m:t>𝑈</m:t>
                            </m:r>
                          </m:sub>
                          <m:sup>
                            <m:r>
                              <a:rPr kumimoji="1" lang="en-US" altLang="ja-JP" b="0" i="1" dirty="0" smtClean="0">
                                <a:latin typeface="Cambria Math" panose="02040503050406030204" pitchFamily="18" charset="0"/>
                              </a:rPr>
                              <m:t>𝑃𝑟𝑒</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𝑘</m:t>
                            </m:r>
                            <m:r>
                              <a:rPr kumimoji="1" lang="en-US" altLang="ja-JP" b="0" i="1" dirty="0" smtClean="0">
                                <a:latin typeface="Cambria Math" panose="02040503050406030204" pitchFamily="18" charset="0"/>
                              </a:rPr>
                              <m:t>)</m:t>
                            </m:r>
                          </m:sup>
                        </m:sSubSup>
                      </m:e>
                    </m:d>
                  </m:oMath>
                </a14:m>
                <a:endParaRPr lang="en-US" altLang="ja-JP" dirty="0"/>
              </a:p>
              <a:p>
                <a:pPr lvl="1"/>
                <a14:m>
                  <m:oMath xmlns:m="http://schemas.openxmlformats.org/officeDocument/2006/math">
                    <m:sSub>
                      <m:sSubPr>
                        <m:ctrlPr>
                          <a:rPr kumimoji="1" lang="en-US" altLang="ja-JP" b="0" i="1" dirty="0" smtClean="0">
                            <a:latin typeface="Cambria Math" panose="02040503050406030204" pitchFamily="18" charset="0"/>
                          </a:rPr>
                        </m:ctrlPr>
                      </m:sSub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𝛿</m:t>
                            </m:r>
                          </m:e>
                        </m:acc>
                      </m:e>
                      <m:sub>
                        <m:r>
                          <a:rPr kumimoji="1" lang="en-US" altLang="ja-JP" b="0" i="1" dirty="0" smtClean="0">
                            <a:latin typeface="Cambria Math" panose="02040503050406030204" pitchFamily="18" charset="0"/>
                          </a:rPr>
                          <m:t>𝑘𝑈</m:t>
                        </m:r>
                      </m:sub>
                    </m:sSub>
                  </m:oMath>
                </a14:m>
                <a:r>
                  <a:rPr lang="en-US" altLang="ja-JP" dirty="0"/>
                  <a:t> : </a:t>
                </a:r>
                <a:r>
                  <a:rPr lang="ja-JP" altLang="en-US" dirty="0"/>
                  <a:t>群</a:t>
                </a:r>
                <a14:m>
                  <m:oMath xmlns:m="http://schemas.openxmlformats.org/officeDocument/2006/math">
                    <m:r>
                      <a:rPr lang="en-US" altLang="ja-JP" b="0" i="1" smtClean="0">
                        <a:latin typeface="Cambria Math" panose="02040503050406030204" pitchFamily="18" charset="0"/>
                      </a:rPr>
                      <m:t>𝑘</m:t>
                    </m:r>
                  </m:oMath>
                </a14:m>
                <a:r>
                  <a:rPr lang="ja-JP" altLang="en-US" dirty="0"/>
                  <a:t>の推定</a:t>
                </a:r>
                <a:r>
                  <a:rPr lang="en-US" altLang="ja-JP" dirty="0"/>
                  <a:t>ATT(</a:t>
                </a:r>
                <a:r>
                  <a:rPr lang="ja-JP" altLang="en-US" dirty="0"/>
                  <a:t>平均処置効果</a:t>
                </a:r>
                <a:r>
                  <a:rPr lang="en-US" altLang="ja-JP" dirty="0"/>
                  <a:t>)</a:t>
                </a:r>
              </a:p>
              <a:p>
                <a:pPr lvl="1"/>
                <a14:m>
                  <m:oMath xmlns:m="http://schemas.openxmlformats.org/officeDocument/2006/math">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oMath>
                </a14:m>
                <a:r>
                  <a:rPr lang="en-US" altLang="ja-JP" dirty="0"/>
                  <a:t>: </a:t>
                </a:r>
                <a:r>
                  <a:rPr lang="ja-JP" altLang="en-US" dirty="0"/>
                  <a:t>その特定の群の特定の期間の標本平均</a:t>
                </a:r>
                <a:endParaRPr lang="en-US" altLang="ja-JP" dirty="0"/>
              </a:p>
              <a:p>
                <a:r>
                  <a:rPr lang="ja-JP" altLang="en-US" dirty="0"/>
                  <a:t>条件付き期待値に書き直す</a:t>
                </a:r>
                <a:endParaRPr lang="en-US" altLang="ja-JP" dirty="0"/>
              </a:p>
              <a:p>
                <a:pPr lvl="1"/>
                <a14:m>
                  <m:oMath xmlns:m="http://schemas.openxmlformats.org/officeDocument/2006/math">
                    <m:sSubSup>
                      <m:sSubSupPr>
                        <m:ctrlPr>
                          <a:rPr kumimoji="1" lang="en-US" altLang="ja-JP" b="0" i="1" dirty="0" smtClean="0">
                            <a:latin typeface="Cambria Math" panose="02040503050406030204" pitchFamily="18" charset="0"/>
                          </a:rPr>
                        </m:ctrlPr>
                      </m:sSubSupPr>
                      <m:e>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𝛿</m:t>
                            </m:r>
                          </m:e>
                        </m:acc>
                      </m:e>
                      <m:sub>
                        <m:r>
                          <a:rPr kumimoji="1" lang="en-US" altLang="ja-JP" b="0" i="1" dirty="0" smtClean="0">
                            <a:latin typeface="Cambria Math" panose="02040503050406030204" pitchFamily="18" charset="0"/>
                          </a:rPr>
                          <m:t>𝑘𝑈</m:t>
                        </m:r>
                      </m:sub>
                      <m:sup>
                        <m:r>
                          <a:rPr kumimoji="1" lang="en-US" altLang="ja-JP" b="0" i="1" dirty="0" smtClean="0">
                            <a:latin typeface="Cambria Math" panose="02040503050406030204" pitchFamily="18" charset="0"/>
                          </a:rPr>
                          <m:t>2×2</m:t>
                        </m:r>
                      </m:sup>
                    </m:sSubSup>
                    <m:r>
                      <a:rPr kumimoji="1" lang="en-US" altLang="ja-JP" b="0" i="1" dirty="0" smtClean="0">
                        <a:latin typeface="Cambria Math" panose="02040503050406030204" pitchFamily="18" charset="0"/>
                      </a:rPr>
                      <m:t>=</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𝐸</m:t>
                        </m:r>
                        <m:d>
                          <m:dPr>
                            <m:begChr m:val="["/>
                            <m:endChr m:val="]"/>
                            <m:ctrlPr>
                              <a:rPr kumimoji="1" lang="en-US" altLang="ja-JP" b="0" i="1" dirty="0" smtClean="0">
                                <a:latin typeface="Cambria Math" panose="02040503050406030204" pitchFamily="18" charset="0"/>
                              </a:rPr>
                            </m:ctrlPr>
                          </m:dPr>
                          <m:e>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𝑌</m:t>
                                </m:r>
                              </m:e>
                              <m:sub>
                                <m:r>
                                  <a:rPr kumimoji="1" lang="en-US" altLang="ja-JP" b="0" i="1" dirty="0" smtClean="0">
                                    <a:latin typeface="Cambria Math" panose="02040503050406030204" pitchFamily="18" charset="0"/>
                                  </a:rPr>
                                  <m:t>𝑘</m:t>
                                </m:r>
                              </m:sub>
                            </m:sSub>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𝑃𝑜𝑠𝑡</m:t>
                            </m:r>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𝐸</m:t>
                        </m:r>
                        <m:d>
                          <m:dPr>
                            <m:begChr m:val="["/>
                            <m:endChr m:val="]"/>
                            <m:ctrlPr>
                              <a:rPr kumimoji="1" lang="en-US" altLang="ja-JP" b="0" i="1" dirty="0" smtClean="0">
                                <a:latin typeface="Cambria Math" panose="02040503050406030204" pitchFamily="18" charset="0"/>
                              </a:rPr>
                            </m:ctrlPr>
                          </m:dPr>
                          <m:e>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𝑌</m:t>
                                </m:r>
                              </m:e>
                              <m:sub>
                                <m:r>
                                  <a:rPr kumimoji="1" lang="en-US" altLang="ja-JP" b="0" i="1" dirty="0" smtClean="0">
                                    <a:latin typeface="Cambria Math" panose="02040503050406030204" pitchFamily="18" charset="0"/>
                                  </a:rPr>
                                  <m:t>𝑘</m:t>
                                </m:r>
                              </m:sub>
                            </m:sSub>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𝑃𝑟𝑒</m:t>
                            </m:r>
                          </m:e>
                        </m:d>
                      </m:e>
                    </m:d>
                    <m:r>
                      <a:rPr kumimoji="1" lang="en-US" altLang="ja-JP" b="0" i="1" dirty="0" smtClean="0">
                        <a:latin typeface="Cambria Math" panose="02040503050406030204" pitchFamily="18" charset="0"/>
                      </a:rPr>
                      <m:t>−</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𝐸</m:t>
                        </m:r>
                        <m:d>
                          <m:dPr>
                            <m:begChr m:val="["/>
                            <m:endChr m:val="]"/>
                            <m:ctrlPr>
                              <a:rPr kumimoji="1" lang="en-US" altLang="ja-JP" b="0" i="1" dirty="0" smtClean="0">
                                <a:latin typeface="Cambria Math" panose="02040503050406030204" pitchFamily="18" charset="0"/>
                              </a:rPr>
                            </m:ctrlPr>
                          </m:dPr>
                          <m:e>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𝑌</m:t>
                                </m:r>
                              </m:e>
                              <m:sub>
                                <m:r>
                                  <a:rPr kumimoji="1" lang="en-US" altLang="ja-JP" b="0" i="1" dirty="0" smtClean="0">
                                    <a:latin typeface="Cambria Math" panose="02040503050406030204" pitchFamily="18" charset="0"/>
                                  </a:rPr>
                                  <m:t>𝑈</m:t>
                                </m:r>
                              </m:sub>
                            </m:sSub>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𝑃𝑜𝑠𝑡</m:t>
                            </m:r>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𝐸</m:t>
                        </m:r>
                        <m:d>
                          <m:dPr>
                            <m:begChr m:val="["/>
                            <m:endChr m:val="]"/>
                            <m:ctrlPr>
                              <a:rPr kumimoji="1" lang="en-US" altLang="ja-JP" b="0" i="1" dirty="0" smtClean="0">
                                <a:latin typeface="Cambria Math" panose="02040503050406030204" pitchFamily="18" charset="0"/>
                              </a:rPr>
                            </m:ctrlPr>
                          </m:dPr>
                          <m:e>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𝑌</m:t>
                                </m:r>
                              </m:e>
                              <m:sub>
                                <m:r>
                                  <a:rPr kumimoji="1" lang="en-US" altLang="ja-JP" b="0" i="1" dirty="0" smtClean="0">
                                    <a:latin typeface="Cambria Math" panose="02040503050406030204" pitchFamily="18" charset="0"/>
                                  </a:rPr>
                                  <m:t>𝑈</m:t>
                                </m:r>
                              </m:sub>
                            </m:sSub>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𝑃𝑟𝑒</m:t>
                            </m:r>
                          </m:e>
                        </m:d>
                      </m:e>
                    </m:d>
                  </m:oMath>
                </a14:m>
                <a:endParaRPr lang="en-US" altLang="ja-JP" dirty="0"/>
              </a:p>
              <a:p>
                <a:pPr lvl="2"/>
                <a:r>
                  <a:rPr lang="ja-JP" altLang="en-US" dirty="0"/>
                  <a:t>ここで、</a:t>
                </a:r>
                <a14:m>
                  <m:oMath xmlns:m="http://schemas.openxmlformats.org/officeDocument/2006/math">
                    <m:r>
                      <a:rPr lang="en-US" altLang="ja-JP" b="0" i="1" smtClean="0">
                        <a:latin typeface="Cambria Math" panose="02040503050406030204" pitchFamily="18" charset="0"/>
                      </a:rPr>
                      <m:t>𝑃𝑜𝑠𝑡</m:t>
                    </m:r>
                    <m:r>
                      <a:rPr lang="en-US" altLang="ja-JP" b="0" i="1" smtClean="0">
                        <a:latin typeface="Cambria Math" panose="02040503050406030204" pitchFamily="18" charset="0"/>
                      </a:rPr>
                      <m:t>=</m:t>
                    </m:r>
                    <m:r>
                      <a:rPr lang="en-US" altLang="ja-JP" b="0" i="1" smtClean="0">
                        <a:latin typeface="Cambria Math" panose="02040503050406030204" pitchFamily="18" charset="0"/>
                      </a:rPr>
                      <m:t>𝑃𝑜𝑠𝑡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𝑃𝑜𝑠𝑡</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𝑈</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𝑃𝑟𝑒</m:t>
                    </m:r>
                    <m:r>
                      <a:rPr lang="en-US" altLang="ja-JP" b="0" i="1" smtClean="0">
                        <a:latin typeface="Cambria Math" panose="02040503050406030204" pitchFamily="18" charset="0"/>
                      </a:rPr>
                      <m:t>=</m:t>
                    </m:r>
                    <m:r>
                      <a:rPr lang="en-US" altLang="ja-JP" b="0" i="1" smtClean="0">
                        <a:latin typeface="Cambria Math" panose="02040503050406030204" pitchFamily="18" charset="0"/>
                      </a:rPr>
                      <m:t>𝑃𝑟𝑒</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𝑘</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𝑃𝑟𝑒</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𝑈</m:t>
                        </m:r>
                      </m:e>
                    </m:d>
                  </m:oMath>
                </a14:m>
                <a:endParaRPr lang="en-US" altLang="ja-JP" dirty="0"/>
              </a:p>
              <a:p>
                <a:pPr lvl="1"/>
                <a:r>
                  <a:rPr lang="ja-JP" altLang="en-US" dirty="0"/>
                  <a:t>スイッチング方程式</a:t>
                </a:r>
                <a:r>
                  <a:rPr lang="en-US" altLang="ja-JP" dirty="0"/>
                  <a:t>(switching equation) (4.1.1)</a:t>
                </a:r>
                <a:r>
                  <a:rPr lang="ja-JP" altLang="en-US" dirty="0"/>
                  <a:t>を用いると</a:t>
                </a:r>
                <a:endParaRPr lang="en-US" altLang="ja-JP" dirty="0"/>
              </a:p>
              <a:p>
                <a:pPr lvl="2"/>
                <a14:m>
                  <m:oMath xmlns:m="http://schemas.openxmlformats.org/officeDocument/2006/math">
                    <m:r>
                      <a:rPr lang="en-US" altLang="ja-JP" b="0" i="1" smtClean="0">
                        <a:latin typeface="Cambria Math" panose="02040503050406030204" pitchFamily="18" charset="0"/>
                      </a:rPr>
                      <m:t>𝑌</m:t>
                    </m:r>
                    <m:r>
                      <a:rPr lang="en-US" altLang="ja-JP" b="0" i="1" smtClean="0">
                        <a:latin typeface="Cambria Math" panose="02040503050406030204" pitchFamily="18" charset="0"/>
                      </a:rPr>
                      <m:t>=</m:t>
                    </m:r>
                    <m:r>
                      <a:rPr lang="en-US" altLang="ja-JP" b="0" i="1" smtClean="0">
                        <a:latin typeface="Cambria Math" panose="02040503050406030204" pitchFamily="18" charset="0"/>
                      </a:rPr>
                      <m:t>𝐷</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𝑌</m:t>
                        </m:r>
                      </m:e>
                      <m:sup>
                        <m:r>
                          <a:rPr lang="en-US" altLang="ja-JP" b="0" i="1" smtClean="0">
                            <a:latin typeface="Cambria Math" panose="02040503050406030204" pitchFamily="18" charset="0"/>
                          </a:rPr>
                          <m:t>1</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r>
                          <a:rPr lang="en-US" altLang="ja-JP" b="0" i="1" smtClean="0">
                            <a:latin typeface="Cambria Math" panose="02040503050406030204" pitchFamily="18" charset="0"/>
                          </a:rPr>
                          <m:t>𝐷</m:t>
                        </m:r>
                      </m:e>
                    </m:d>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𝑌</m:t>
                        </m:r>
                      </m:e>
                      <m:sup>
                        <m:r>
                          <a:rPr lang="en-US" altLang="ja-JP" b="0" i="1" smtClean="0">
                            <a:latin typeface="Cambria Math" panose="02040503050406030204" pitchFamily="18" charset="0"/>
                          </a:rPr>
                          <m:t>0</m:t>
                        </m:r>
                      </m:sup>
                    </m:sSup>
                  </m:oMath>
                </a14:m>
                <a:r>
                  <a:rPr lang="en-US" altLang="ja-JP" dirty="0"/>
                  <a:t>; </a:t>
                </a:r>
                <a:r>
                  <a:rPr lang="ja-JP" altLang="en-US" dirty="0"/>
                  <a:t>処置</a:t>
                </a:r>
                <a14:m>
                  <m:oMath xmlns:m="http://schemas.openxmlformats.org/officeDocument/2006/math">
                    <m:r>
                      <a:rPr lang="en-US" altLang="ja-JP" b="0" i="1" smtClean="0">
                        <a:latin typeface="Cambria Math" panose="02040503050406030204" pitchFamily="18" charset="0"/>
                      </a:rPr>
                      <m:t>𝐷</m:t>
                    </m:r>
                  </m:oMath>
                </a14:m>
                <a:r>
                  <a:rPr lang="ja-JP" altLang="en-US" dirty="0"/>
                  <a:t>を受けたら</a:t>
                </a:r>
                <a14:m>
                  <m:oMath xmlns:m="http://schemas.openxmlformats.org/officeDocument/2006/math">
                    <m:r>
                      <a:rPr lang="en-US" altLang="ja-JP" b="0" i="1" smtClean="0">
                        <a:latin typeface="Cambria Math" panose="02040503050406030204" pitchFamily="18" charset="0"/>
                      </a:rPr>
                      <m:t>𝐷</m:t>
                    </m:r>
                    <m:r>
                      <a:rPr lang="en-US" altLang="ja-JP" b="0" i="1" smtClean="0">
                        <a:latin typeface="Cambria Math" panose="02040503050406030204" pitchFamily="18" charset="0"/>
                      </a:rPr>
                      <m:t>=1</m:t>
                    </m:r>
                  </m:oMath>
                </a14:m>
                <a:r>
                  <a:rPr lang="en-US" altLang="ja-JP" dirty="0"/>
                  <a:t>, </a:t>
                </a:r>
                <a14:m>
                  <m:oMath xmlns:m="http://schemas.openxmlformats.org/officeDocument/2006/math">
                    <m:r>
                      <a:rPr lang="en-US" altLang="ja-JP" b="0" i="1" smtClean="0">
                        <a:latin typeface="Cambria Math" panose="02040503050406030204" pitchFamily="18" charset="0"/>
                      </a:rPr>
                      <m:t>𝑌</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𝑌</m:t>
                        </m:r>
                      </m:e>
                      <m:sup>
                        <m:r>
                          <a:rPr lang="en-US" altLang="ja-JP" b="0" i="1" smtClean="0">
                            <a:latin typeface="Cambria Math" panose="02040503050406030204" pitchFamily="18" charset="0"/>
                          </a:rPr>
                          <m:t>1</m:t>
                        </m:r>
                      </m:sup>
                    </m:sSup>
                  </m:oMath>
                </a14:m>
                <a:r>
                  <a:rPr lang="ja-JP" altLang="en-US" dirty="0"/>
                  <a:t>。受けなかったら</a:t>
                </a:r>
                <a14:m>
                  <m:oMath xmlns:m="http://schemas.openxmlformats.org/officeDocument/2006/math">
                    <m:r>
                      <a:rPr lang="en-US" altLang="ja-JP" b="0" i="1" smtClean="0">
                        <a:latin typeface="Cambria Math" panose="02040503050406030204" pitchFamily="18" charset="0"/>
                      </a:rPr>
                      <m:t>𝑌</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𝑌</m:t>
                        </m:r>
                      </m:e>
                      <m:sup>
                        <m:r>
                          <a:rPr lang="en-US" altLang="ja-JP" b="0" i="1" smtClean="0">
                            <a:latin typeface="Cambria Math" panose="02040503050406030204" pitchFamily="18" charset="0"/>
                          </a:rPr>
                          <m:t>0</m:t>
                        </m:r>
                      </m:sup>
                    </m:sSup>
                  </m:oMath>
                </a14:m>
                <a:endParaRPr kumimoji="1" lang="en-US" altLang="ja-JP" dirty="0"/>
              </a:p>
              <a:p>
                <a:pPr lvl="1"/>
                <a14:m>
                  <m:oMath xmlns:m="http://schemas.openxmlformats.org/officeDocument/2006/math">
                    <m:sSubSup>
                      <m:sSubSupPr>
                        <m:ctrlPr>
                          <a:rPr kumimoji="1" lang="en-US" altLang="ja-JP" b="0" i="1" dirty="0" smtClean="0">
                            <a:latin typeface="Cambria Math" panose="02040503050406030204" pitchFamily="18" charset="0"/>
                          </a:rPr>
                        </m:ctrlPr>
                      </m:sSubSupPr>
                      <m:e>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𝛿</m:t>
                            </m:r>
                          </m:e>
                        </m:acc>
                      </m:e>
                      <m:sub>
                        <m:r>
                          <a:rPr kumimoji="1" lang="en-US" altLang="ja-JP" b="0" i="1" dirty="0" smtClean="0">
                            <a:latin typeface="Cambria Math" panose="02040503050406030204" pitchFamily="18" charset="0"/>
                          </a:rPr>
                          <m:t>𝑘𝑈</m:t>
                        </m:r>
                      </m:sub>
                      <m:sup>
                        <m:r>
                          <a:rPr kumimoji="1" lang="en-US" altLang="ja-JP" b="0" i="1" dirty="0" smtClean="0">
                            <a:latin typeface="Cambria Math" panose="02040503050406030204" pitchFamily="18" charset="0"/>
                          </a:rPr>
                          <m:t>2×2</m:t>
                        </m:r>
                      </m:sup>
                    </m:sSubSup>
                    <m:r>
                      <a:rPr kumimoji="1" lang="en-US" altLang="ja-JP" b="0" i="1" dirty="0" smtClean="0">
                        <a:latin typeface="Cambria Math" panose="02040503050406030204" pitchFamily="18" charset="0"/>
                      </a:rPr>
                      <m:t>=</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𝐸</m:t>
                        </m:r>
                        <m:d>
                          <m:dPr>
                            <m:begChr m:val="["/>
                            <m:endChr m:val="]"/>
                            <m:ctrlPr>
                              <a:rPr kumimoji="1" lang="en-US" altLang="ja-JP" b="0" i="1" dirty="0" smtClean="0">
                                <a:latin typeface="Cambria Math" panose="02040503050406030204" pitchFamily="18" charset="0"/>
                              </a:rPr>
                            </m:ctrlPr>
                          </m:dPr>
                          <m:e>
                            <m:sSubSup>
                              <m:sSubSupPr>
                                <m:ctrlPr>
                                  <a:rPr kumimoji="1" lang="en-US" altLang="ja-JP" b="0" i="1" dirty="0" smtClean="0">
                                    <a:latin typeface="Cambria Math" panose="02040503050406030204" pitchFamily="18" charset="0"/>
                                  </a:rPr>
                                </m:ctrlPr>
                              </m:sSubSupPr>
                              <m:e>
                                <m:r>
                                  <a:rPr kumimoji="1" lang="en-US" altLang="ja-JP" b="0" i="1" dirty="0" smtClean="0">
                                    <a:latin typeface="Cambria Math" panose="02040503050406030204" pitchFamily="18" charset="0"/>
                                  </a:rPr>
                                  <m:t>𝑌</m:t>
                                </m:r>
                              </m:e>
                              <m:sub>
                                <m:r>
                                  <a:rPr kumimoji="1" lang="en-US" altLang="ja-JP" b="0" i="1" dirty="0" smtClean="0">
                                    <a:latin typeface="Cambria Math" panose="02040503050406030204" pitchFamily="18" charset="0"/>
                                  </a:rPr>
                                  <m:t>𝑘</m:t>
                                </m:r>
                              </m:sub>
                              <m:sup>
                                <m:r>
                                  <a:rPr kumimoji="1" lang="en-US" altLang="ja-JP" b="0" i="1" dirty="0" smtClean="0">
                                    <a:latin typeface="Cambria Math" panose="02040503050406030204" pitchFamily="18" charset="0"/>
                                  </a:rPr>
                                  <m:t>1</m:t>
                                </m:r>
                              </m:sup>
                            </m:sSubSup>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𝑃𝑜𝑠𝑡</m:t>
                            </m:r>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𝐸</m:t>
                        </m:r>
                        <m:d>
                          <m:dPr>
                            <m:begChr m:val="["/>
                            <m:endChr m:val="]"/>
                            <m:ctrlPr>
                              <a:rPr kumimoji="1" lang="en-US" altLang="ja-JP" b="0" i="1" dirty="0" smtClean="0">
                                <a:latin typeface="Cambria Math" panose="02040503050406030204" pitchFamily="18" charset="0"/>
                              </a:rPr>
                            </m:ctrlPr>
                          </m:dPr>
                          <m:e>
                            <m:sSubSup>
                              <m:sSubSupPr>
                                <m:ctrlPr>
                                  <a:rPr kumimoji="1" lang="en-US" altLang="ja-JP" b="0" i="1" dirty="0" smtClean="0">
                                    <a:latin typeface="Cambria Math" panose="02040503050406030204" pitchFamily="18" charset="0"/>
                                  </a:rPr>
                                </m:ctrlPr>
                              </m:sSubSupPr>
                              <m:e>
                                <m:r>
                                  <a:rPr kumimoji="1" lang="en-US" altLang="ja-JP" b="0" i="1" dirty="0" smtClean="0">
                                    <a:latin typeface="Cambria Math" panose="02040503050406030204" pitchFamily="18" charset="0"/>
                                  </a:rPr>
                                  <m:t>𝑌</m:t>
                                </m:r>
                              </m:e>
                              <m:sub>
                                <m:r>
                                  <a:rPr kumimoji="1" lang="en-US" altLang="ja-JP" b="0" i="1" dirty="0" smtClean="0">
                                    <a:latin typeface="Cambria Math" panose="02040503050406030204" pitchFamily="18" charset="0"/>
                                  </a:rPr>
                                  <m:t>𝑘</m:t>
                                </m:r>
                              </m:sub>
                              <m:sup>
                                <m:r>
                                  <a:rPr kumimoji="1" lang="en-US" altLang="ja-JP" b="0" i="1" dirty="0" smtClean="0">
                                    <a:latin typeface="Cambria Math" panose="02040503050406030204" pitchFamily="18" charset="0"/>
                                  </a:rPr>
                                  <m:t>0</m:t>
                                </m:r>
                              </m:sup>
                            </m:sSubSup>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𝑃𝑟𝑒</m:t>
                            </m:r>
                          </m:e>
                        </m:d>
                      </m:e>
                    </m:d>
                    <m:r>
                      <a:rPr kumimoji="1" lang="en-US" altLang="ja-JP" b="0" i="1" dirty="0" smtClean="0">
                        <a:latin typeface="Cambria Math" panose="02040503050406030204" pitchFamily="18" charset="0"/>
                      </a:rPr>
                      <m:t>−</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𝐸</m:t>
                        </m:r>
                        <m:d>
                          <m:dPr>
                            <m:begChr m:val="["/>
                            <m:endChr m:val="]"/>
                            <m:ctrlPr>
                              <a:rPr kumimoji="1" lang="en-US" altLang="ja-JP" b="0" i="1" dirty="0" smtClean="0">
                                <a:latin typeface="Cambria Math" panose="02040503050406030204" pitchFamily="18" charset="0"/>
                              </a:rPr>
                            </m:ctrlPr>
                          </m:dPr>
                          <m:e>
                            <m:sSubSup>
                              <m:sSubSupPr>
                                <m:ctrlPr>
                                  <a:rPr kumimoji="1" lang="en-US" altLang="ja-JP" b="0" i="1" dirty="0" smtClean="0">
                                    <a:latin typeface="Cambria Math" panose="02040503050406030204" pitchFamily="18" charset="0"/>
                                  </a:rPr>
                                </m:ctrlPr>
                              </m:sSubSupPr>
                              <m:e>
                                <m:r>
                                  <a:rPr kumimoji="1" lang="en-US" altLang="ja-JP" b="0" i="1" dirty="0" smtClean="0">
                                    <a:latin typeface="Cambria Math" panose="02040503050406030204" pitchFamily="18" charset="0"/>
                                  </a:rPr>
                                  <m:t>𝑌</m:t>
                                </m:r>
                              </m:e>
                              <m:sub>
                                <m:r>
                                  <a:rPr kumimoji="1" lang="en-US" altLang="ja-JP" b="0" i="1" dirty="0" smtClean="0">
                                    <a:latin typeface="Cambria Math" panose="02040503050406030204" pitchFamily="18" charset="0"/>
                                  </a:rPr>
                                  <m:t>𝑈</m:t>
                                </m:r>
                              </m:sub>
                              <m:sup>
                                <m:r>
                                  <a:rPr kumimoji="1" lang="en-US" altLang="ja-JP" b="0" i="1" dirty="0" smtClean="0">
                                    <a:latin typeface="Cambria Math" panose="02040503050406030204" pitchFamily="18" charset="0"/>
                                  </a:rPr>
                                  <m:t>0</m:t>
                                </m:r>
                              </m:sup>
                            </m:sSubSup>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𝑃𝑜𝑠𝑡</m:t>
                            </m:r>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𝐸</m:t>
                        </m:r>
                        <m:d>
                          <m:dPr>
                            <m:begChr m:val="["/>
                            <m:endChr m:val="]"/>
                            <m:ctrlPr>
                              <a:rPr kumimoji="1" lang="en-US" altLang="ja-JP" b="0" i="1" dirty="0" smtClean="0">
                                <a:latin typeface="Cambria Math" panose="02040503050406030204" pitchFamily="18" charset="0"/>
                              </a:rPr>
                            </m:ctrlPr>
                          </m:dPr>
                          <m:e>
                            <m:sSubSup>
                              <m:sSubSupPr>
                                <m:ctrlPr>
                                  <a:rPr kumimoji="1" lang="en-US" altLang="ja-JP" b="0" i="1" dirty="0" smtClean="0">
                                    <a:latin typeface="Cambria Math" panose="02040503050406030204" pitchFamily="18" charset="0"/>
                                  </a:rPr>
                                </m:ctrlPr>
                              </m:sSubSupPr>
                              <m:e>
                                <m:r>
                                  <a:rPr kumimoji="1" lang="en-US" altLang="ja-JP" b="0" i="1" dirty="0" smtClean="0">
                                    <a:latin typeface="Cambria Math" panose="02040503050406030204" pitchFamily="18" charset="0"/>
                                  </a:rPr>
                                  <m:t>𝑌</m:t>
                                </m:r>
                              </m:e>
                              <m:sub>
                                <m:r>
                                  <a:rPr kumimoji="1" lang="en-US" altLang="ja-JP" b="0" i="1" dirty="0" smtClean="0">
                                    <a:latin typeface="Cambria Math" panose="02040503050406030204" pitchFamily="18" charset="0"/>
                                  </a:rPr>
                                  <m:t>𝑈</m:t>
                                </m:r>
                              </m:sub>
                              <m:sup>
                                <m:r>
                                  <a:rPr kumimoji="1" lang="en-US" altLang="ja-JP" b="0" i="1" dirty="0" smtClean="0">
                                    <a:latin typeface="Cambria Math" panose="02040503050406030204" pitchFamily="18" charset="0"/>
                                  </a:rPr>
                                  <m:t>0</m:t>
                                </m:r>
                              </m:sup>
                            </m:sSubSup>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𝑃𝑟𝑒</m:t>
                            </m:r>
                          </m:e>
                        </m:d>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𝐸</m:t>
                    </m:r>
                    <m:d>
                      <m:dPr>
                        <m:begChr m:val="["/>
                        <m:endChr m:val="]"/>
                        <m:ctrlPr>
                          <a:rPr kumimoji="1" lang="en-US" altLang="ja-JP" b="0" i="1" dirty="0" smtClean="0">
                            <a:latin typeface="Cambria Math" panose="02040503050406030204" pitchFamily="18" charset="0"/>
                          </a:rPr>
                        </m:ctrlPr>
                      </m:dPr>
                      <m:e>
                        <m:sSubSup>
                          <m:sSubSupPr>
                            <m:ctrlPr>
                              <a:rPr kumimoji="1" lang="en-US" altLang="ja-JP" b="0" i="1" dirty="0" smtClean="0">
                                <a:latin typeface="Cambria Math" panose="02040503050406030204" pitchFamily="18" charset="0"/>
                              </a:rPr>
                            </m:ctrlPr>
                          </m:sSubSupPr>
                          <m:e>
                            <m:r>
                              <a:rPr kumimoji="1" lang="en-US" altLang="ja-JP" b="0" i="1" dirty="0" smtClean="0">
                                <a:latin typeface="Cambria Math" panose="02040503050406030204" pitchFamily="18" charset="0"/>
                              </a:rPr>
                              <m:t>𝑌</m:t>
                            </m:r>
                          </m:e>
                          <m:sub>
                            <m:r>
                              <a:rPr kumimoji="1" lang="en-US" altLang="ja-JP" b="0" i="1" dirty="0" smtClean="0">
                                <a:latin typeface="Cambria Math" panose="02040503050406030204" pitchFamily="18" charset="0"/>
                              </a:rPr>
                              <m:t>𝑘</m:t>
                            </m:r>
                          </m:sub>
                          <m:sup>
                            <m:r>
                              <a:rPr kumimoji="1" lang="en-US" altLang="ja-JP" b="0" i="1" dirty="0" smtClean="0">
                                <a:latin typeface="Cambria Math" panose="02040503050406030204" pitchFamily="18" charset="0"/>
                              </a:rPr>
                              <m:t>0</m:t>
                            </m:r>
                          </m:sup>
                        </m:sSubSup>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𝑃𝑜𝑠𝑡</m:t>
                        </m:r>
                      </m:e>
                    </m:d>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𝐸</m:t>
                    </m:r>
                    <m:d>
                      <m:dPr>
                        <m:begChr m:val="["/>
                        <m:endChr m:val="]"/>
                        <m:ctrlPr>
                          <a:rPr kumimoji="1" lang="en-US" altLang="ja-JP" b="0" i="1" dirty="0" smtClean="0">
                            <a:latin typeface="Cambria Math" panose="02040503050406030204" pitchFamily="18" charset="0"/>
                          </a:rPr>
                        </m:ctrlPr>
                      </m:dPr>
                      <m:e>
                        <m:sSubSup>
                          <m:sSubSupPr>
                            <m:ctrlPr>
                              <a:rPr kumimoji="1" lang="en-US" altLang="ja-JP" b="0" i="1" dirty="0" smtClean="0">
                                <a:latin typeface="Cambria Math" panose="02040503050406030204" pitchFamily="18" charset="0"/>
                              </a:rPr>
                            </m:ctrlPr>
                          </m:sSubSupPr>
                          <m:e>
                            <m:r>
                              <a:rPr kumimoji="1" lang="en-US" altLang="ja-JP" b="0" i="1" dirty="0" smtClean="0">
                                <a:latin typeface="Cambria Math" panose="02040503050406030204" pitchFamily="18" charset="0"/>
                              </a:rPr>
                              <m:t>𝑌</m:t>
                            </m:r>
                          </m:e>
                          <m:sub>
                            <m:r>
                              <a:rPr kumimoji="1" lang="en-US" altLang="ja-JP" b="0" i="1" dirty="0" smtClean="0">
                                <a:latin typeface="Cambria Math" panose="02040503050406030204" pitchFamily="18" charset="0"/>
                              </a:rPr>
                              <m:t>𝑘</m:t>
                            </m:r>
                          </m:sub>
                          <m:sup>
                            <m:r>
                              <a:rPr kumimoji="1" lang="en-US" altLang="ja-JP" b="0" i="1" dirty="0" smtClean="0">
                                <a:latin typeface="Cambria Math" panose="02040503050406030204" pitchFamily="18" charset="0"/>
                              </a:rPr>
                              <m:t>0</m:t>
                            </m:r>
                          </m:sup>
                        </m:sSubSup>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𝑃𝑜𝑠𝑡</m:t>
                        </m:r>
                      </m:e>
                    </m:d>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d>
                      <m:dPr>
                        <m:begChr m:val="["/>
                        <m:endChr m:val="]"/>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𝑘</m:t>
                            </m:r>
                          </m:sub>
                          <m:sup>
                            <m:r>
                              <a:rPr kumimoji="1" lang="en-US" altLang="ja-JP" b="0" i="1" smtClean="0">
                                <a:latin typeface="Cambria Math" panose="02040503050406030204" pitchFamily="18" charset="0"/>
                              </a:rPr>
                              <m:t>1</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𝑃𝑜𝑠𝑡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d>
                      <m:dPr>
                        <m:begChr m:val="["/>
                        <m:endChr m:val="]"/>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𝑘</m:t>
                            </m:r>
                          </m:sub>
                          <m:sup>
                            <m:r>
                              <a:rPr kumimoji="1" lang="en-US" altLang="ja-JP" b="0" i="1" smtClean="0">
                                <a:latin typeface="Cambria Math" panose="02040503050406030204" pitchFamily="18" charset="0"/>
                              </a:rPr>
                              <m:t>0</m:t>
                            </m:r>
                          </m:sup>
                        </m:sSub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𝑃𝑜𝑠𝑡</m:t>
                        </m:r>
                      </m:e>
                    </m:d>
                    <m:r>
                      <a:rPr kumimoji="1" lang="en-US" altLang="ja-JP" b="0" i="1" smtClean="0">
                        <a:latin typeface="Cambria Math" panose="02040503050406030204" pitchFamily="18" charset="0"/>
                      </a:rPr>
                      <m:t>+</m:t>
                    </m:r>
                    <m:d>
                      <m:dPr>
                        <m:begChr m:val="["/>
                        <m:endChr m:val="]"/>
                        <m:ctrlPr>
                          <a:rPr kumimoji="1" lang="en-US" altLang="ja-JP" b="0" i="0" smtClean="0">
                            <a:latin typeface="Cambria Math" panose="02040503050406030204" pitchFamily="18" charset="0"/>
                          </a:rPr>
                        </m:ctrlPr>
                      </m:dPr>
                      <m:e>
                        <m:d>
                          <m:dPr>
                            <m:ctrlPr>
                              <a:rPr lang="en-US" altLang="ja-JP" i="1">
                                <a:latin typeface="Cambria Math" panose="02040503050406030204" pitchFamily="18" charset="0"/>
                              </a:rPr>
                            </m:ctrlPr>
                          </m:dPr>
                          <m:e>
                            <m:r>
                              <a:rPr lang="en-US" altLang="ja-JP" i="1">
                                <a:latin typeface="Cambria Math" panose="02040503050406030204" pitchFamily="18" charset="0"/>
                              </a:rPr>
                              <m:t>𝐸</m:t>
                            </m:r>
                            <m:d>
                              <m:dPr>
                                <m:begChr m:val="["/>
                                <m:endChr m:val="]"/>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𝑌</m:t>
                                    </m:r>
                                  </m:e>
                                  <m:sub>
                                    <m:r>
                                      <a:rPr lang="en-US" altLang="ja-JP" i="1">
                                        <a:latin typeface="Cambria Math" panose="02040503050406030204" pitchFamily="18" charset="0"/>
                                      </a:rPr>
                                      <m:t>𝑘</m:t>
                                    </m:r>
                                  </m:sub>
                                  <m:sup>
                                    <m:r>
                                      <a:rPr lang="en-US" altLang="ja-JP" i="1">
                                        <a:latin typeface="Cambria Math" panose="02040503050406030204" pitchFamily="18" charset="0"/>
                                      </a:rPr>
                                      <m:t>0</m:t>
                                    </m:r>
                                  </m:sup>
                                </m:sSubSup>
                                <m:r>
                                  <a:rPr lang="en-US" altLang="ja-JP" i="1">
                                    <a:latin typeface="Cambria Math" panose="02040503050406030204" pitchFamily="18" charset="0"/>
                                  </a:rPr>
                                  <m:t>|</m:t>
                                </m:r>
                                <m:r>
                                  <a:rPr lang="en-US" altLang="ja-JP" i="1">
                                    <a:latin typeface="Cambria Math" panose="02040503050406030204" pitchFamily="18" charset="0"/>
                                  </a:rPr>
                                  <m:t>𝑃𝑜𝑠𝑡</m:t>
                                </m:r>
                              </m:e>
                            </m:d>
                            <m:r>
                              <a:rPr lang="en-US" altLang="ja-JP" i="1">
                                <a:latin typeface="Cambria Math" panose="02040503050406030204" pitchFamily="18" charset="0"/>
                              </a:rPr>
                              <m:t>−</m:t>
                            </m:r>
                            <m:r>
                              <a:rPr lang="en-US" altLang="ja-JP" i="1">
                                <a:latin typeface="Cambria Math" panose="02040503050406030204" pitchFamily="18" charset="0"/>
                              </a:rPr>
                              <m:t>𝐸</m:t>
                            </m:r>
                            <m:d>
                              <m:dPr>
                                <m:begChr m:val="["/>
                                <m:endChr m:val="]"/>
                                <m:ctrlPr>
                                  <a:rPr lang="en-US" altLang="ja-JP" i="1">
                                    <a:latin typeface="Cambria Math" panose="02040503050406030204" pitchFamily="18" charset="0"/>
                                  </a:rPr>
                                </m:ctrlPr>
                              </m:dPr>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𝑌</m:t>
                                    </m:r>
                                  </m:e>
                                  <m:sub>
                                    <m:r>
                                      <a:rPr lang="en-US" altLang="ja-JP" i="1">
                                        <a:latin typeface="Cambria Math" panose="02040503050406030204" pitchFamily="18" charset="0"/>
                                      </a:rPr>
                                      <m:t>𝑘</m:t>
                                    </m:r>
                                  </m:sub>
                                  <m:sup>
                                    <m:r>
                                      <a:rPr lang="en-US" altLang="ja-JP" i="1">
                                        <a:latin typeface="Cambria Math" panose="02040503050406030204" pitchFamily="18" charset="0"/>
                                      </a:rPr>
                                      <m:t>0</m:t>
                                    </m:r>
                                  </m:sup>
                                </m:sSubSup>
                                <m:r>
                                  <a:rPr lang="en-US" altLang="ja-JP" i="1">
                                    <a:latin typeface="Cambria Math" panose="02040503050406030204" pitchFamily="18" charset="0"/>
                                  </a:rPr>
                                  <m:t>|</m:t>
                                </m:r>
                                <m:r>
                                  <a:rPr lang="en-US" altLang="ja-JP" i="1">
                                    <a:latin typeface="Cambria Math" panose="02040503050406030204" pitchFamily="18" charset="0"/>
                                  </a:rPr>
                                  <m:t>𝑃𝑟𝑒</m:t>
                                </m:r>
                              </m:e>
                            </m:d>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𝑈</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m:t>
                                </m:r>
                                <m:r>
                                  <a:rPr lang="en-US" altLang="ja-JP" b="0" i="1" smtClean="0">
                                    <a:latin typeface="Cambria Math" panose="02040503050406030204" pitchFamily="18" charset="0"/>
                                  </a:rPr>
                                  <m:t>𝑃𝑜𝑠𝑡</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𝑈</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m:t>
                                </m:r>
                                <m:r>
                                  <a:rPr lang="en-US" altLang="ja-JP" b="0" i="1" smtClean="0">
                                    <a:latin typeface="Cambria Math" panose="02040503050406030204" pitchFamily="18" charset="0"/>
                                  </a:rPr>
                                  <m:t>𝑃𝑟𝑒</m:t>
                                </m:r>
                              </m:e>
                            </m:d>
                          </m:e>
                        </m:d>
                      </m:e>
                    </m:d>
                  </m:oMath>
                </a14:m>
                <a:endParaRPr kumimoji="1" lang="en-US" altLang="ja-JP" dirty="0"/>
              </a:p>
              <a:p>
                <a:pPr lvl="1"/>
                <a:r>
                  <a:rPr lang="ja-JP" altLang="en-US" dirty="0"/>
                  <a:t>最初の項が</a:t>
                </a:r>
                <a:r>
                  <a:rPr lang="en-US" altLang="ja-JP" dirty="0"/>
                  <a:t>ATT, </a:t>
                </a:r>
                <a:r>
                  <a:rPr lang="ja-JP" altLang="en-US" dirty="0"/>
                  <a:t>後ろの項が</a:t>
                </a:r>
                <a:r>
                  <a:rPr lang="en-US" altLang="ja-JP" dirty="0"/>
                  <a:t>2×2</a:t>
                </a:r>
                <a:r>
                  <a:rPr lang="ja-JP" altLang="en-US" dirty="0"/>
                  <a:t>差分の差デザインにおける非平行トレンドバイアス、この中の</a:t>
                </a:r>
                <a14:m>
                  <m:oMath xmlns:m="http://schemas.openxmlformats.org/officeDocument/2006/math">
                    <m:r>
                      <a:rPr lang="en-US" altLang="ja-JP" b="0" i="1" smtClean="0">
                        <a:latin typeface="Cambria Math" panose="02040503050406030204" pitchFamily="18" charset="0"/>
                      </a:rPr>
                      <m:t>𝐸</m:t>
                    </m:r>
                    <m:d>
                      <m:dPr>
                        <m:begChr m:val="["/>
                        <m:endChr m:val="]"/>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𝑘</m:t>
                            </m:r>
                          </m:sub>
                          <m:sup>
                            <m:r>
                              <a:rPr lang="en-US" altLang="ja-JP" b="0" i="1" smtClean="0">
                                <a:latin typeface="Cambria Math" panose="02040503050406030204" pitchFamily="18" charset="0"/>
                              </a:rPr>
                              <m:t>0</m:t>
                            </m:r>
                          </m:sup>
                        </m:sSubSup>
                        <m:r>
                          <a:rPr lang="en-US" altLang="ja-JP" b="0" i="1" smtClean="0">
                            <a:latin typeface="Cambria Math" panose="02040503050406030204" pitchFamily="18" charset="0"/>
                          </a:rPr>
                          <m:t>|</m:t>
                        </m:r>
                        <m:r>
                          <a:rPr lang="en-US" altLang="ja-JP" b="0" i="1" smtClean="0">
                            <a:latin typeface="Cambria Math" panose="02040503050406030204" pitchFamily="18" charset="0"/>
                          </a:rPr>
                          <m:t>𝑃𝑜𝑠𝑡</m:t>
                        </m:r>
                      </m:e>
                    </m:d>
                  </m:oMath>
                </a14:m>
                <a:r>
                  <a:rPr lang="ja-JP" altLang="en-US" dirty="0"/>
                  <a:t>は反実仮想で観測できない。第二項が</a:t>
                </a:r>
                <a:r>
                  <a:rPr lang="en-US" altLang="ja-JP" dirty="0"/>
                  <a:t>0</a:t>
                </a:r>
                <a:r>
                  <a:rPr lang="ja-JP" altLang="en-US" dirty="0"/>
                  <a:t>になることを平行トレンドの仮定</a:t>
                </a:r>
                <a:endParaRPr lang="en-US" altLang="ja-JP" dirty="0"/>
              </a:p>
              <a:p>
                <a:pPr lvl="1"/>
                <a:endParaRPr kumimoji="1" lang="ja-JP" altLang="en-US" dirty="0"/>
              </a:p>
            </p:txBody>
          </p:sp>
        </mc:Choice>
        <mc:Fallback>
          <p:sp>
            <p:nvSpPr>
              <p:cNvPr id="3" name="コンテンツ プレースホルダー 2">
                <a:extLst>
                  <a:ext uri="{FF2B5EF4-FFF2-40B4-BE49-F238E27FC236}">
                    <a16:creationId xmlns:a16="http://schemas.microsoft.com/office/drawing/2014/main" id="{6455AF18-75B4-0EB1-6CBC-066282DF83F7}"/>
                  </a:ext>
                </a:extLst>
              </p:cNvPr>
              <p:cNvSpPr>
                <a:spLocks noGrp="1" noRot="1" noChangeAspect="1" noMove="1" noResize="1" noEditPoints="1" noAdjustHandles="1" noChangeArrowheads="1" noChangeShapeType="1" noTextEdit="1"/>
              </p:cNvSpPr>
              <p:nvPr>
                <p:ph idx="1"/>
              </p:nvPr>
            </p:nvSpPr>
            <p:spPr>
              <a:xfrm>
                <a:off x="489284" y="1419726"/>
                <a:ext cx="11365832" cy="5269832"/>
              </a:xfrm>
              <a:blipFill>
                <a:blip r:embed="rId2"/>
                <a:stretch>
                  <a:fillRect l="-590" t="-2315" b="-150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0373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3F8DA8-AAAF-8695-6826-1A8CCC08726A}"/>
              </a:ext>
            </a:extLst>
          </p:cNvPr>
          <p:cNvSpPr>
            <a:spLocks noGrp="1"/>
          </p:cNvSpPr>
          <p:nvPr>
            <p:ph type="title"/>
          </p:nvPr>
        </p:nvSpPr>
        <p:spPr/>
        <p:txBody>
          <a:bodyPr/>
          <a:lstStyle/>
          <a:p>
            <a:r>
              <a:rPr kumimoji="1" lang="en-US" altLang="ja-JP" dirty="0"/>
              <a:t>9.2.3 </a:t>
            </a:r>
            <a:r>
              <a:rPr kumimoji="1" lang="ja-JP" altLang="en-US" dirty="0"/>
              <a:t>差分の差デザインと最低賃金</a:t>
            </a:r>
          </a:p>
        </p:txBody>
      </p:sp>
      <p:sp>
        <p:nvSpPr>
          <p:cNvPr id="3" name="コンテンツ プレースホルダー 2">
            <a:extLst>
              <a:ext uri="{FF2B5EF4-FFF2-40B4-BE49-F238E27FC236}">
                <a16:creationId xmlns:a16="http://schemas.microsoft.com/office/drawing/2014/main" id="{F9D970F2-F8E2-A5CE-7382-4772520859D5}"/>
              </a:ext>
            </a:extLst>
          </p:cNvPr>
          <p:cNvSpPr>
            <a:spLocks noGrp="1"/>
          </p:cNvSpPr>
          <p:nvPr>
            <p:ph idx="1"/>
          </p:nvPr>
        </p:nvSpPr>
        <p:spPr/>
        <p:txBody>
          <a:bodyPr>
            <a:normAutofit fontScale="92500" lnSpcReduction="10000"/>
          </a:bodyPr>
          <a:lstStyle/>
          <a:p>
            <a:r>
              <a:rPr kumimoji="1" lang="en-US" altLang="ja-JP" dirty="0"/>
              <a:t>Card and Krueger, 1994</a:t>
            </a:r>
          </a:p>
          <a:p>
            <a:pPr lvl="1"/>
            <a:r>
              <a:rPr kumimoji="1" lang="ja-JP" altLang="en-US" dirty="0"/>
              <a:t>推定のために明示的な反実仮想を使用し、最低賃金の負の影響に対する一般的な信念に挑戦しているため有名。今でも続く巨大な論争を生む。</a:t>
            </a:r>
            <a:endParaRPr kumimoji="1" lang="en-US" altLang="ja-JP" dirty="0"/>
          </a:p>
          <a:p>
            <a:pPr lvl="1"/>
            <a:r>
              <a:rPr lang="ja-JP" altLang="en-US" dirty="0"/>
              <a:t>最低賃金が雇用に与える影響について</a:t>
            </a:r>
            <a:endParaRPr lang="en-US" altLang="ja-JP" dirty="0"/>
          </a:p>
          <a:p>
            <a:pPr lvl="2"/>
            <a:r>
              <a:rPr lang="ja-JP" altLang="en-US" dirty="0"/>
              <a:t>競争的な労働市場では、最低賃金が上昇すると、右下がりの労働曲線に沿って均衡点が左上に移動して、雇用が減少する</a:t>
            </a:r>
            <a:endParaRPr lang="en-US" altLang="ja-JP" dirty="0"/>
          </a:p>
          <a:p>
            <a:pPr lvl="2"/>
            <a:r>
              <a:rPr kumimoji="1" lang="ja-JP" altLang="en-US" dirty="0"/>
              <a:t>独占的な労働市場では、最低賃金の上昇は雇用を増加させる</a:t>
            </a:r>
            <a:endParaRPr kumimoji="1" lang="en-US" altLang="ja-JP" dirty="0"/>
          </a:p>
          <a:p>
            <a:pPr lvl="2"/>
            <a:r>
              <a:rPr lang="ja-JP" altLang="en-US" dirty="0"/>
              <a:t>つまり、最低賃金が雇用に与える影響は、様々な地域の文脈的要因に起因する、実証的な問題</a:t>
            </a:r>
            <a:endParaRPr lang="en-US" altLang="ja-JP" dirty="0"/>
          </a:p>
          <a:p>
            <a:pPr lvl="1"/>
            <a:r>
              <a:rPr lang="ja-JP" altLang="en-US" dirty="0"/>
              <a:t>ランダム化比較実験ができないため、この論文では、最低賃金引上げ前後で近隣の</a:t>
            </a:r>
            <a:r>
              <a:rPr lang="en-US" altLang="ja-JP" dirty="0"/>
              <a:t>2</a:t>
            </a:r>
            <a:r>
              <a:rPr lang="ja-JP" altLang="en-US" dirty="0"/>
              <a:t>州を比較するという次善策をとる</a:t>
            </a:r>
            <a:endParaRPr lang="en-US" altLang="ja-JP" dirty="0"/>
          </a:p>
          <a:p>
            <a:pPr lvl="2"/>
            <a:r>
              <a:rPr lang="en-US" altLang="ja-JP" dirty="0"/>
              <a:t>1992</a:t>
            </a:r>
            <a:r>
              <a:rPr lang="ja-JP" altLang="en-US" dirty="0"/>
              <a:t>年</a:t>
            </a:r>
            <a:r>
              <a:rPr lang="en-US" altLang="ja-JP" dirty="0"/>
              <a:t>11</a:t>
            </a:r>
            <a:r>
              <a:rPr lang="ja-JP" altLang="en-US" dirty="0"/>
              <a:t>月、ニュージャージー</a:t>
            </a:r>
            <a:r>
              <a:rPr lang="en-US" altLang="ja-JP" dirty="0"/>
              <a:t>(NJ)</a:t>
            </a:r>
            <a:r>
              <a:rPr lang="ja-JP" altLang="en-US" dirty="0"/>
              <a:t>州では最低賃金が</a:t>
            </a:r>
            <a:r>
              <a:rPr lang="en-US" altLang="ja-JP" dirty="0"/>
              <a:t>$4.25</a:t>
            </a:r>
            <a:r>
              <a:rPr lang="ja-JP" altLang="en-US" dirty="0"/>
              <a:t>から</a:t>
            </a:r>
            <a:r>
              <a:rPr lang="en-US" altLang="ja-JP" dirty="0"/>
              <a:t>$5.05</a:t>
            </a:r>
            <a:r>
              <a:rPr lang="ja-JP" altLang="en-US" dirty="0"/>
              <a:t>に引き上げ。隣のペンシルベニア州では最低賃金は</a:t>
            </a:r>
            <a:r>
              <a:rPr lang="en-US" altLang="ja-JP" dirty="0"/>
              <a:t>%4.25</a:t>
            </a:r>
            <a:r>
              <a:rPr lang="ja-JP" altLang="en-US" dirty="0"/>
              <a:t>で据え置き</a:t>
            </a:r>
            <a:endParaRPr lang="en-US" altLang="ja-JP" dirty="0"/>
          </a:p>
          <a:p>
            <a:pPr lvl="2"/>
            <a:r>
              <a:rPr lang="ja-JP" altLang="en-US" dirty="0"/>
              <a:t>両州のファストフード店約</a:t>
            </a:r>
            <a:r>
              <a:rPr lang="en-US" altLang="ja-JP" dirty="0"/>
              <a:t>400</a:t>
            </a:r>
            <a:r>
              <a:rPr lang="ja-JP" altLang="en-US" dirty="0"/>
              <a:t>店舗を対象に、</a:t>
            </a:r>
            <a:r>
              <a:rPr lang="en-US" altLang="ja-JP" dirty="0"/>
              <a:t>1992/2(</a:t>
            </a:r>
            <a:r>
              <a:rPr lang="ja-JP" altLang="en-US" dirty="0"/>
              <a:t>引き上げ前</a:t>
            </a:r>
            <a:r>
              <a:rPr lang="en-US" altLang="ja-JP" dirty="0"/>
              <a:t>)</a:t>
            </a:r>
            <a:r>
              <a:rPr lang="ja-JP" altLang="en-US" dirty="0"/>
              <a:t>と</a:t>
            </a:r>
            <a:r>
              <a:rPr lang="en-US" altLang="ja-JP" dirty="0"/>
              <a:t>1992/11(</a:t>
            </a:r>
            <a:r>
              <a:rPr lang="ja-JP" altLang="en-US" dirty="0"/>
              <a:t>引き上げ後</a:t>
            </a:r>
            <a:r>
              <a:rPr lang="en-US" altLang="ja-JP" dirty="0"/>
              <a:t>)</a:t>
            </a:r>
            <a:r>
              <a:rPr lang="ja-JP" altLang="en-US" dirty="0"/>
              <a:t>に調査を実施</a:t>
            </a:r>
            <a:endParaRPr lang="en-US" altLang="ja-JP" dirty="0"/>
          </a:p>
          <a:p>
            <a:pPr lvl="2"/>
            <a:endParaRPr lang="en-US" altLang="ja-JP" dirty="0"/>
          </a:p>
        </p:txBody>
      </p:sp>
    </p:spTree>
    <p:extLst>
      <p:ext uri="{BB962C8B-B14F-4D97-AF65-F5344CB8AC3E}">
        <p14:creationId xmlns:p14="http://schemas.microsoft.com/office/powerpoint/2010/main" val="13161808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2941</TotalTime>
  <Words>1241</Words>
  <Application>Microsoft Office PowerPoint</Application>
  <PresentationFormat>ワイド画面</PresentationFormat>
  <Paragraphs>88</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游ゴシック Light</vt:lpstr>
      <vt:lpstr>Arial</vt:lpstr>
      <vt:lpstr>Cambria Math</vt:lpstr>
      <vt:lpstr>Office テーマ</vt:lpstr>
      <vt:lpstr>因果推論入門 Chap. 9 差分の差デザイン</vt:lpstr>
      <vt:lpstr>導入</vt:lpstr>
      <vt:lpstr>9.1 John Snowのコレラ仮説</vt:lpstr>
      <vt:lpstr>コレラ</vt:lpstr>
      <vt:lpstr>9.2 推定</vt:lpstr>
      <vt:lpstr>分割時系列 (interrupted time series)</vt:lpstr>
      <vt:lpstr>DD戦略</vt:lpstr>
      <vt:lpstr>9.2.2 単純な2×2差分の差デザイン</vt:lpstr>
      <vt:lpstr>9.2.3 差分の差デザインと最低賃金</vt:lpstr>
      <vt:lpstr>賃金分布</vt:lpstr>
      <vt:lpstr>雇用に与える影響</vt:lpstr>
      <vt:lpstr>回帰モデル</vt:lpstr>
      <vt:lpstr>OLSの危険性</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航 小松原</dc:creator>
  <cp:lastModifiedBy>航 小松原</cp:lastModifiedBy>
  <cp:revision>1</cp:revision>
  <dcterms:created xsi:type="dcterms:W3CDTF">2024-06-04T02:34:14Z</dcterms:created>
  <dcterms:modified xsi:type="dcterms:W3CDTF">2024-06-06T03:35:29Z</dcterms:modified>
</cp:coreProperties>
</file>