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7" r:id="rId2"/>
    <p:sldId id="2146848869" r:id="rId3"/>
    <p:sldId id="2146848870" r:id="rId4"/>
    <p:sldId id="2146848871" r:id="rId5"/>
    <p:sldId id="2146848872" r:id="rId6"/>
    <p:sldId id="269" r:id="rId7"/>
    <p:sldId id="270" r:id="rId8"/>
    <p:sldId id="2146848873" r:id="rId9"/>
    <p:sldId id="2146848875" r:id="rId10"/>
    <p:sldId id="2146848876" r:id="rId11"/>
    <p:sldId id="2146848874" r:id="rId12"/>
    <p:sldId id="2146848877" r:id="rId13"/>
    <p:sldId id="2146848878" r:id="rId14"/>
    <p:sldId id="2146848860" r:id="rId15"/>
    <p:sldId id="2146848867" r:id="rId16"/>
    <p:sldId id="2146848868" r:id="rId17"/>
    <p:sldId id="257" r:id="rId18"/>
    <p:sldId id="259" r:id="rId19"/>
    <p:sldId id="260" r:id="rId20"/>
    <p:sldId id="261" r:id="rId21"/>
    <p:sldId id="262" r:id="rId22"/>
    <p:sldId id="263" r:id="rId23"/>
    <p:sldId id="264" r:id="rId24"/>
    <p:sldId id="265" r:id="rId25"/>
    <p:sldId id="258"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495BF-09A2-4B66-B0E2-A92B5D086027}" type="datetimeFigureOut">
              <a:rPr kumimoji="1" lang="ja-JP" altLang="en-US" smtClean="0"/>
              <a:t>2023/12/13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20B4D-8D93-4E43-8DC7-B699E9B9B8E6}" type="slidenum">
              <a:rPr kumimoji="1" lang="ja-JP" altLang="en-US" smtClean="0"/>
              <a:t>‹#›</a:t>
            </a:fld>
            <a:endParaRPr kumimoji="1" lang="ja-JP" altLang="en-US"/>
          </a:p>
        </p:txBody>
      </p:sp>
    </p:spTree>
    <p:extLst>
      <p:ext uri="{BB962C8B-B14F-4D97-AF65-F5344CB8AC3E}">
        <p14:creationId xmlns:p14="http://schemas.microsoft.com/office/powerpoint/2010/main" val="711524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9661404-6F8A-4051-A2F7-496E124E8FD7}" type="slidenum">
              <a:rPr kumimoji="1" lang="ja-JP" altLang="en-US" smtClean="0"/>
              <a:t>14</a:t>
            </a:fld>
            <a:endParaRPr kumimoji="1" lang="ja-JP" altLang="en-US"/>
          </a:p>
        </p:txBody>
      </p:sp>
    </p:spTree>
    <p:extLst>
      <p:ext uri="{BB962C8B-B14F-4D97-AF65-F5344CB8AC3E}">
        <p14:creationId xmlns:p14="http://schemas.microsoft.com/office/powerpoint/2010/main" val="293860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9661404-6F8A-4051-A2F7-496E124E8FD7}" type="slidenum">
              <a:rPr kumimoji="1" lang="ja-JP" altLang="en-US" smtClean="0"/>
              <a:t>15</a:t>
            </a:fld>
            <a:endParaRPr kumimoji="1" lang="ja-JP" altLang="en-US"/>
          </a:p>
        </p:txBody>
      </p:sp>
    </p:spTree>
    <p:extLst>
      <p:ext uri="{BB962C8B-B14F-4D97-AF65-F5344CB8AC3E}">
        <p14:creationId xmlns:p14="http://schemas.microsoft.com/office/powerpoint/2010/main" val="409588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9661404-6F8A-4051-A2F7-496E124E8FD7}" type="slidenum">
              <a:rPr kumimoji="1" lang="ja-JP" altLang="en-US" smtClean="0"/>
              <a:t>16</a:t>
            </a:fld>
            <a:endParaRPr kumimoji="1" lang="ja-JP" altLang="en-US"/>
          </a:p>
        </p:txBody>
      </p:sp>
    </p:spTree>
    <p:extLst>
      <p:ext uri="{BB962C8B-B14F-4D97-AF65-F5344CB8AC3E}">
        <p14:creationId xmlns:p14="http://schemas.microsoft.com/office/powerpoint/2010/main" val="235540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2629C3-3254-9983-D3CC-87B6DE8B0A3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C377B41-712D-58FF-F976-8A669DB5BD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EF39D50-86F4-CF42-C7C8-B0667905E28C}"/>
              </a:ext>
            </a:extLst>
          </p:cNvPr>
          <p:cNvSpPr>
            <a:spLocks noGrp="1"/>
          </p:cNvSpPr>
          <p:nvPr>
            <p:ph type="dt" sz="half" idx="10"/>
          </p:nvPr>
        </p:nvSpPr>
        <p:spPr/>
        <p:txBody>
          <a:bodyPr/>
          <a:lstStyle/>
          <a:p>
            <a:fld id="{8E0968DA-A45B-4B51-9875-9D145247C392}" type="datetimeFigureOut">
              <a:rPr kumimoji="1" lang="ja-JP" altLang="en-US" smtClean="0"/>
              <a:t>2023/12/13</a:t>
            </a:fld>
            <a:endParaRPr kumimoji="1" lang="ja-JP" altLang="en-US"/>
          </a:p>
        </p:txBody>
      </p:sp>
      <p:sp>
        <p:nvSpPr>
          <p:cNvPr id="5" name="フッター プレースホルダー 4">
            <a:extLst>
              <a:ext uri="{FF2B5EF4-FFF2-40B4-BE49-F238E27FC236}">
                <a16:creationId xmlns:a16="http://schemas.microsoft.com/office/drawing/2014/main" id="{BCD15C74-2C1A-5C5D-302B-230C406CEB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E2593F-1AE3-FA4E-A1F6-6BF87829B4FC}"/>
              </a:ext>
            </a:extLst>
          </p:cNvPr>
          <p:cNvSpPr>
            <a:spLocks noGrp="1"/>
          </p:cNvSpPr>
          <p:nvPr>
            <p:ph type="sldNum" sz="quarter" idx="12"/>
          </p:nvPr>
        </p:nvSpPr>
        <p:spPr/>
        <p:txBody>
          <a:body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277720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F28C62-C7A9-2EC1-86A1-457618D91B3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DD8400-4FDA-3FDC-010F-2AC6A43A08C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6226BF-79F2-25BC-B9B9-E9BAC8FCA016}"/>
              </a:ext>
            </a:extLst>
          </p:cNvPr>
          <p:cNvSpPr>
            <a:spLocks noGrp="1"/>
          </p:cNvSpPr>
          <p:nvPr>
            <p:ph type="dt" sz="half" idx="10"/>
          </p:nvPr>
        </p:nvSpPr>
        <p:spPr/>
        <p:txBody>
          <a:bodyPr/>
          <a:lstStyle/>
          <a:p>
            <a:fld id="{8E0968DA-A45B-4B51-9875-9D145247C392}" type="datetimeFigureOut">
              <a:rPr kumimoji="1" lang="ja-JP" altLang="en-US" smtClean="0"/>
              <a:t>2023/12/13</a:t>
            </a:fld>
            <a:endParaRPr kumimoji="1" lang="ja-JP" altLang="en-US"/>
          </a:p>
        </p:txBody>
      </p:sp>
      <p:sp>
        <p:nvSpPr>
          <p:cNvPr id="5" name="フッター プレースホルダー 4">
            <a:extLst>
              <a:ext uri="{FF2B5EF4-FFF2-40B4-BE49-F238E27FC236}">
                <a16:creationId xmlns:a16="http://schemas.microsoft.com/office/drawing/2014/main" id="{797FE5C1-F7EC-80CC-0384-2015FD38B6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953C28-62E9-A642-664C-D6AAA5658BC5}"/>
              </a:ext>
            </a:extLst>
          </p:cNvPr>
          <p:cNvSpPr>
            <a:spLocks noGrp="1"/>
          </p:cNvSpPr>
          <p:nvPr>
            <p:ph type="sldNum" sz="quarter" idx="12"/>
          </p:nvPr>
        </p:nvSpPr>
        <p:spPr/>
        <p:txBody>
          <a:body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328280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1C8B20E-B4F8-0F04-019C-415CF61D9AF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FEDC1B-392D-5B88-E619-37959F63DD4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F1A1E9-10C0-5D58-0400-CCC55798EE93}"/>
              </a:ext>
            </a:extLst>
          </p:cNvPr>
          <p:cNvSpPr>
            <a:spLocks noGrp="1"/>
          </p:cNvSpPr>
          <p:nvPr>
            <p:ph type="dt" sz="half" idx="10"/>
          </p:nvPr>
        </p:nvSpPr>
        <p:spPr/>
        <p:txBody>
          <a:bodyPr/>
          <a:lstStyle/>
          <a:p>
            <a:fld id="{8E0968DA-A45B-4B51-9875-9D145247C392}" type="datetimeFigureOut">
              <a:rPr kumimoji="1" lang="ja-JP" altLang="en-US" smtClean="0"/>
              <a:t>2023/12/13</a:t>
            </a:fld>
            <a:endParaRPr kumimoji="1" lang="ja-JP" altLang="en-US"/>
          </a:p>
        </p:txBody>
      </p:sp>
      <p:sp>
        <p:nvSpPr>
          <p:cNvPr id="5" name="フッター プレースホルダー 4">
            <a:extLst>
              <a:ext uri="{FF2B5EF4-FFF2-40B4-BE49-F238E27FC236}">
                <a16:creationId xmlns:a16="http://schemas.microsoft.com/office/drawing/2014/main" id="{2235C481-CADD-21FF-2E2E-82CC57CCA1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4CA129-BD1E-809B-DE2F-922E0340B39A}"/>
              </a:ext>
            </a:extLst>
          </p:cNvPr>
          <p:cNvSpPr>
            <a:spLocks noGrp="1"/>
          </p:cNvSpPr>
          <p:nvPr>
            <p:ph type="sldNum" sz="quarter" idx="12"/>
          </p:nvPr>
        </p:nvSpPr>
        <p:spPr/>
        <p:txBody>
          <a:body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302411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F385D-B333-D26F-0C97-90AF26FBEC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B02423-8BCC-8CB1-D0BC-BCB384C675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3E214D-368C-C625-454C-449413BCD03A}"/>
              </a:ext>
            </a:extLst>
          </p:cNvPr>
          <p:cNvSpPr>
            <a:spLocks noGrp="1"/>
          </p:cNvSpPr>
          <p:nvPr>
            <p:ph type="dt" sz="half" idx="10"/>
          </p:nvPr>
        </p:nvSpPr>
        <p:spPr/>
        <p:txBody>
          <a:bodyPr/>
          <a:lstStyle/>
          <a:p>
            <a:fld id="{8E0968DA-A45B-4B51-9875-9D145247C392}" type="datetimeFigureOut">
              <a:rPr kumimoji="1" lang="ja-JP" altLang="en-US" smtClean="0"/>
              <a:t>2023/12/13</a:t>
            </a:fld>
            <a:endParaRPr kumimoji="1" lang="ja-JP" altLang="en-US"/>
          </a:p>
        </p:txBody>
      </p:sp>
      <p:sp>
        <p:nvSpPr>
          <p:cNvPr id="5" name="フッター プレースホルダー 4">
            <a:extLst>
              <a:ext uri="{FF2B5EF4-FFF2-40B4-BE49-F238E27FC236}">
                <a16:creationId xmlns:a16="http://schemas.microsoft.com/office/drawing/2014/main" id="{E85F262F-2B0C-8B8F-308A-27FE4D9D8F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D221E3-018B-2EDC-9128-2511EAD9F1A0}"/>
              </a:ext>
            </a:extLst>
          </p:cNvPr>
          <p:cNvSpPr>
            <a:spLocks noGrp="1"/>
          </p:cNvSpPr>
          <p:nvPr>
            <p:ph type="sldNum" sz="quarter" idx="12"/>
          </p:nvPr>
        </p:nvSpPr>
        <p:spPr/>
        <p:txBody>
          <a:body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395373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99B6E6-C5C0-7AE5-96E7-2FD06297C35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1B65C8-1746-651D-626E-E801630D4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CB1B47-2CDA-28AF-7B15-C0222C052388}"/>
              </a:ext>
            </a:extLst>
          </p:cNvPr>
          <p:cNvSpPr>
            <a:spLocks noGrp="1"/>
          </p:cNvSpPr>
          <p:nvPr>
            <p:ph type="dt" sz="half" idx="10"/>
          </p:nvPr>
        </p:nvSpPr>
        <p:spPr/>
        <p:txBody>
          <a:bodyPr/>
          <a:lstStyle/>
          <a:p>
            <a:fld id="{8E0968DA-A45B-4B51-9875-9D145247C392}" type="datetimeFigureOut">
              <a:rPr kumimoji="1" lang="ja-JP" altLang="en-US" smtClean="0"/>
              <a:t>2023/12/13</a:t>
            </a:fld>
            <a:endParaRPr kumimoji="1" lang="ja-JP" altLang="en-US"/>
          </a:p>
        </p:txBody>
      </p:sp>
      <p:sp>
        <p:nvSpPr>
          <p:cNvPr id="5" name="フッター プレースホルダー 4">
            <a:extLst>
              <a:ext uri="{FF2B5EF4-FFF2-40B4-BE49-F238E27FC236}">
                <a16:creationId xmlns:a16="http://schemas.microsoft.com/office/drawing/2014/main" id="{ED3D7547-E8B3-B6FE-8195-A6AC352D30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9D76B2-CE35-8903-D1F3-7A072FD88636}"/>
              </a:ext>
            </a:extLst>
          </p:cNvPr>
          <p:cNvSpPr>
            <a:spLocks noGrp="1"/>
          </p:cNvSpPr>
          <p:nvPr>
            <p:ph type="sldNum" sz="quarter" idx="12"/>
          </p:nvPr>
        </p:nvSpPr>
        <p:spPr/>
        <p:txBody>
          <a:body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96866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0AF441-8C8C-E183-646D-B58080FBF0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0084BB-FF2A-1F38-441D-635946FAD40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56985F-DAB8-39D2-F4D3-8FA63B6AE67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83001B6-E8EB-B6DC-AD8A-C424BD23F2A0}"/>
              </a:ext>
            </a:extLst>
          </p:cNvPr>
          <p:cNvSpPr>
            <a:spLocks noGrp="1"/>
          </p:cNvSpPr>
          <p:nvPr>
            <p:ph type="dt" sz="half" idx="10"/>
          </p:nvPr>
        </p:nvSpPr>
        <p:spPr/>
        <p:txBody>
          <a:bodyPr/>
          <a:lstStyle/>
          <a:p>
            <a:fld id="{8E0968DA-A45B-4B51-9875-9D145247C392}" type="datetimeFigureOut">
              <a:rPr kumimoji="1" lang="ja-JP" altLang="en-US" smtClean="0"/>
              <a:t>2023/12/13</a:t>
            </a:fld>
            <a:endParaRPr kumimoji="1" lang="ja-JP" altLang="en-US"/>
          </a:p>
        </p:txBody>
      </p:sp>
      <p:sp>
        <p:nvSpPr>
          <p:cNvPr id="6" name="フッター プレースホルダー 5">
            <a:extLst>
              <a:ext uri="{FF2B5EF4-FFF2-40B4-BE49-F238E27FC236}">
                <a16:creationId xmlns:a16="http://schemas.microsoft.com/office/drawing/2014/main" id="{FB7993A1-5371-B197-1C16-9A9CE839F0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3A1446A-DE7D-E263-7EDF-EC8D2813369F}"/>
              </a:ext>
            </a:extLst>
          </p:cNvPr>
          <p:cNvSpPr>
            <a:spLocks noGrp="1"/>
          </p:cNvSpPr>
          <p:nvPr>
            <p:ph type="sldNum" sz="quarter" idx="12"/>
          </p:nvPr>
        </p:nvSpPr>
        <p:spPr/>
        <p:txBody>
          <a:body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278787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8FB454-FE14-B717-F6D1-461DAE8800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A3153F-4E2F-8F7A-70B7-5838EF881C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8C60765-28EB-722A-D734-D8C875E3702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1E1061-1CF8-7BFB-3744-668ECB494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72D783F-2825-0F7B-8E32-0B3816545D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F28BB17-CA36-CE85-CEE0-3A3F01001189}"/>
              </a:ext>
            </a:extLst>
          </p:cNvPr>
          <p:cNvSpPr>
            <a:spLocks noGrp="1"/>
          </p:cNvSpPr>
          <p:nvPr>
            <p:ph type="dt" sz="half" idx="10"/>
          </p:nvPr>
        </p:nvSpPr>
        <p:spPr/>
        <p:txBody>
          <a:bodyPr/>
          <a:lstStyle/>
          <a:p>
            <a:fld id="{8E0968DA-A45B-4B51-9875-9D145247C392}" type="datetimeFigureOut">
              <a:rPr kumimoji="1" lang="ja-JP" altLang="en-US" smtClean="0"/>
              <a:t>2023/12/13</a:t>
            </a:fld>
            <a:endParaRPr kumimoji="1" lang="ja-JP" altLang="en-US"/>
          </a:p>
        </p:txBody>
      </p:sp>
      <p:sp>
        <p:nvSpPr>
          <p:cNvPr id="8" name="フッター プレースホルダー 7">
            <a:extLst>
              <a:ext uri="{FF2B5EF4-FFF2-40B4-BE49-F238E27FC236}">
                <a16:creationId xmlns:a16="http://schemas.microsoft.com/office/drawing/2014/main" id="{55E3C394-50BF-9FEF-AA39-1D11FC3427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F50A699-77AB-10C4-6FC9-B2B288146951}"/>
              </a:ext>
            </a:extLst>
          </p:cNvPr>
          <p:cNvSpPr>
            <a:spLocks noGrp="1"/>
          </p:cNvSpPr>
          <p:nvPr>
            <p:ph type="sldNum" sz="quarter" idx="12"/>
          </p:nvPr>
        </p:nvSpPr>
        <p:spPr/>
        <p:txBody>
          <a:body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377752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95CA40-611D-7BEA-ABC3-D777ACEDD1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A2D689E-0546-4D58-F6EB-7722384F46C0}"/>
              </a:ext>
            </a:extLst>
          </p:cNvPr>
          <p:cNvSpPr>
            <a:spLocks noGrp="1"/>
          </p:cNvSpPr>
          <p:nvPr>
            <p:ph type="dt" sz="half" idx="10"/>
          </p:nvPr>
        </p:nvSpPr>
        <p:spPr/>
        <p:txBody>
          <a:bodyPr/>
          <a:lstStyle/>
          <a:p>
            <a:fld id="{8E0968DA-A45B-4B51-9875-9D145247C392}" type="datetimeFigureOut">
              <a:rPr kumimoji="1" lang="ja-JP" altLang="en-US" smtClean="0"/>
              <a:t>2023/12/13</a:t>
            </a:fld>
            <a:endParaRPr kumimoji="1" lang="ja-JP" altLang="en-US"/>
          </a:p>
        </p:txBody>
      </p:sp>
      <p:sp>
        <p:nvSpPr>
          <p:cNvPr id="4" name="フッター プレースホルダー 3">
            <a:extLst>
              <a:ext uri="{FF2B5EF4-FFF2-40B4-BE49-F238E27FC236}">
                <a16:creationId xmlns:a16="http://schemas.microsoft.com/office/drawing/2014/main" id="{92A8A031-EC30-C524-9041-D1E799E081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A3D270C-2F37-1416-8794-8DAD56274340}"/>
              </a:ext>
            </a:extLst>
          </p:cNvPr>
          <p:cNvSpPr>
            <a:spLocks noGrp="1"/>
          </p:cNvSpPr>
          <p:nvPr>
            <p:ph type="sldNum" sz="quarter" idx="12"/>
          </p:nvPr>
        </p:nvSpPr>
        <p:spPr/>
        <p:txBody>
          <a:body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296238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FF218F5-C0CD-EE19-0B0E-4352DF55E308}"/>
              </a:ext>
            </a:extLst>
          </p:cNvPr>
          <p:cNvSpPr>
            <a:spLocks noGrp="1"/>
          </p:cNvSpPr>
          <p:nvPr>
            <p:ph type="dt" sz="half" idx="10"/>
          </p:nvPr>
        </p:nvSpPr>
        <p:spPr/>
        <p:txBody>
          <a:bodyPr/>
          <a:lstStyle/>
          <a:p>
            <a:fld id="{8E0968DA-A45B-4B51-9875-9D145247C392}" type="datetimeFigureOut">
              <a:rPr kumimoji="1" lang="ja-JP" altLang="en-US" smtClean="0"/>
              <a:t>2023/12/13</a:t>
            </a:fld>
            <a:endParaRPr kumimoji="1" lang="ja-JP" altLang="en-US"/>
          </a:p>
        </p:txBody>
      </p:sp>
      <p:sp>
        <p:nvSpPr>
          <p:cNvPr id="3" name="フッター プレースホルダー 2">
            <a:extLst>
              <a:ext uri="{FF2B5EF4-FFF2-40B4-BE49-F238E27FC236}">
                <a16:creationId xmlns:a16="http://schemas.microsoft.com/office/drawing/2014/main" id="{EF36E2A2-732C-FC0D-4F04-14988A0FE8A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B99DD84-04FA-AF36-918B-5A05761F1C47}"/>
              </a:ext>
            </a:extLst>
          </p:cNvPr>
          <p:cNvSpPr>
            <a:spLocks noGrp="1"/>
          </p:cNvSpPr>
          <p:nvPr>
            <p:ph type="sldNum" sz="quarter" idx="12"/>
          </p:nvPr>
        </p:nvSpPr>
        <p:spPr/>
        <p:txBody>
          <a:body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259750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312CD-4CC6-40AF-1D2A-EDBAC12484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506473-A771-096D-FD44-587F7805C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31015B-0809-0316-9897-7BF4D690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97C27C-8CED-7434-CB0E-FEB8DE2FB38D}"/>
              </a:ext>
            </a:extLst>
          </p:cNvPr>
          <p:cNvSpPr>
            <a:spLocks noGrp="1"/>
          </p:cNvSpPr>
          <p:nvPr>
            <p:ph type="dt" sz="half" idx="10"/>
          </p:nvPr>
        </p:nvSpPr>
        <p:spPr/>
        <p:txBody>
          <a:bodyPr/>
          <a:lstStyle/>
          <a:p>
            <a:fld id="{8E0968DA-A45B-4B51-9875-9D145247C392}" type="datetimeFigureOut">
              <a:rPr kumimoji="1" lang="ja-JP" altLang="en-US" smtClean="0"/>
              <a:t>2023/12/13</a:t>
            </a:fld>
            <a:endParaRPr kumimoji="1" lang="ja-JP" altLang="en-US"/>
          </a:p>
        </p:txBody>
      </p:sp>
      <p:sp>
        <p:nvSpPr>
          <p:cNvPr id="6" name="フッター プレースホルダー 5">
            <a:extLst>
              <a:ext uri="{FF2B5EF4-FFF2-40B4-BE49-F238E27FC236}">
                <a16:creationId xmlns:a16="http://schemas.microsoft.com/office/drawing/2014/main" id="{2D8AF66E-87D8-7C1D-3644-AACC802D1B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8227B2-8627-B42A-EDF4-D346D7540D0E}"/>
              </a:ext>
            </a:extLst>
          </p:cNvPr>
          <p:cNvSpPr>
            <a:spLocks noGrp="1"/>
          </p:cNvSpPr>
          <p:nvPr>
            <p:ph type="sldNum" sz="quarter" idx="12"/>
          </p:nvPr>
        </p:nvSpPr>
        <p:spPr/>
        <p:txBody>
          <a:body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271776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AA308-9AC2-CB67-CB21-7E45449411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B2A021-7EC4-DD6A-4EE3-AB1271C8E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298781-7729-259A-6432-971E0FB27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DB9D5B3-4203-A221-3301-6E21EFCA086A}"/>
              </a:ext>
            </a:extLst>
          </p:cNvPr>
          <p:cNvSpPr>
            <a:spLocks noGrp="1"/>
          </p:cNvSpPr>
          <p:nvPr>
            <p:ph type="dt" sz="half" idx="10"/>
          </p:nvPr>
        </p:nvSpPr>
        <p:spPr/>
        <p:txBody>
          <a:bodyPr/>
          <a:lstStyle/>
          <a:p>
            <a:fld id="{8E0968DA-A45B-4B51-9875-9D145247C392}" type="datetimeFigureOut">
              <a:rPr kumimoji="1" lang="ja-JP" altLang="en-US" smtClean="0"/>
              <a:t>2023/12/13</a:t>
            </a:fld>
            <a:endParaRPr kumimoji="1" lang="ja-JP" altLang="en-US"/>
          </a:p>
        </p:txBody>
      </p:sp>
      <p:sp>
        <p:nvSpPr>
          <p:cNvPr id="6" name="フッター プレースホルダー 5">
            <a:extLst>
              <a:ext uri="{FF2B5EF4-FFF2-40B4-BE49-F238E27FC236}">
                <a16:creationId xmlns:a16="http://schemas.microsoft.com/office/drawing/2014/main" id="{1F0D6944-0BE6-6A18-6F7A-5D8995C3759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1648C85-503B-DA86-505E-2F24FB914B87}"/>
              </a:ext>
            </a:extLst>
          </p:cNvPr>
          <p:cNvSpPr>
            <a:spLocks noGrp="1"/>
          </p:cNvSpPr>
          <p:nvPr>
            <p:ph type="sldNum" sz="quarter" idx="12"/>
          </p:nvPr>
        </p:nvSpPr>
        <p:spPr/>
        <p:txBody>
          <a:body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271122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1F27F90-04A3-AEC1-4F3B-BAC171ACC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EE8B0C-259E-B71E-0B0E-0E30FEFD6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CAA5C7-6CC3-163B-5F31-19730EA6B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968DA-A45B-4B51-9875-9D145247C392}" type="datetimeFigureOut">
              <a:rPr kumimoji="1" lang="ja-JP" altLang="en-US" smtClean="0"/>
              <a:t>2023/12/13</a:t>
            </a:fld>
            <a:endParaRPr kumimoji="1" lang="ja-JP" altLang="en-US"/>
          </a:p>
        </p:txBody>
      </p:sp>
      <p:sp>
        <p:nvSpPr>
          <p:cNvPr id="5" name="フッター プレースホルダー 4">
            <a:extLst>
              <a:ext uri="{FF2B5EF4-FFF2-40B4-BE49-F238E27FC236}">
                <a16:creationId xmlns:a16="http://schemas.microsoft.com/office/drawing/2014/main" id="{A682F0D5-B6AB-2E51-F3CC-DF94FD57D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65BB18-E281-1A37-0819-B9ECF13EA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7A9F2-FC8F-47C4-850A-91054F3AE55D}" type="slidenum">
              <a:rPr kumimoji="1" lang="ja-JP" altLang="en-US" smtClean="0"/>
              <a:t>‹#›</a:t>
            </a:fld>
            <a:endParaRPr kumimoji="1" lang="ja-JP" altLang="en-US"/>
          </a:p>
        </p:txBody>
      </p:sp>
    </p:spTree>
    <p:extLst>
      <p:ext uri="{BB962C8B-B14F-4D97-AF65-F5344CB8AC3E}">
        <p14:creationId xmlns:p14="http://schemas.microsoft.com/office/powerpoint/2010/main" val="356090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3.tmp"/><Relationship Id="rId4" Type="http://schemas.openxmlformats.org/officeDocument/2006/relationships/image" Target="../media/image22.tmp"/></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5.tmp"/><Relationship Id="rId4" Type="http://schemas.openxmlformats.org/officeDocument/2006/relationships/image" Target="../media/image24.tmp"/></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tmp"/><Relationship Id="rId4" Type="http://schemas.openxmlformats.org/officeDocument/2006/relationships/image" Target="../media/image26.tmp"/></Relationships>
</file>

<file path=ppt/slides/_rels/slide17.xml.rels><?xml version="1.0" encoding="UTF-8" standalone="yes"?>
<Relationships xmlns="http://schemas.openxmlformats.org/package/2006/relationships"><Relationship Id="rId3" Type="http://schemas.openxmlformats.org/officeDocument/2006/relationships/hyperlink" Target="https://www.meti.go.jp/policy/energy_environment/global_warming/transition/jcr_climate_transition_bond_framework_spo_jpn.pdf" TargetMode="External"/><Relationship Id="rId2" Type="http://schemas.openxmlformats.org/officeDocument/2006/relationships/hyperlink" Target="https://www.daiwair.co.jp/td_download.cgi?c=8601&amp;i=2691044" TargetMode="External"/><Relationship Id="rId1" Type="http://schemas.openxmlformats.org/officeDocument/2006/relationships/slideLayout" Target="../slideLayouts/slideLayout2.xml"/><Relationship Id="rId6" Type="http://schemas.openxmlformats.org/officeDocument/2006/relationships/image" Target="../media/image29.tmp"/><Relationship Id="rId5" Type="http://schemas.openxmlformats.org/officeDocument/2006/relationships/image" Target="../media/image28.tmp"/><Relationship Id="rId4" Type="http://schemas.openxmlformats.org/officeDocument/2006/relationships/hyperlink" Target="https://www.meti.go.jp/policy/energy_environment/global_warming/transition/dnv_climate_transition_bond_framework_spo_jpn.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am.nies.go.jp/aim/projects_activities/prov/index_j.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F0F51-4804-D700-3943-3EE5DB2F0255}"/>
              </a:ext>
            </a:extLst>
          </p:cNvPr>
          <p:cNvSpPr>
            <a:spLocks noGrp="1"/>
          </p:cNvSpPr>
          <p:nvPr>
            <p:ph type="title"/>
          </p:nvPr>
        </p:nvSpPr>
        <p:spPr/>
        <p:txBody>
          <a:bodyPr/>
          <a:lstStyle/>
          <a:p>
            <a:r>
              <a:rPr kumimoji="1" lang="ja-JP" altLang="en-US" dirty="0"/>
              <a:t>温暖化の仕組み</a:t>
            </a:r>
          </a:p>
        </p:txBody>
      </p:sp>
      <p:sp>
        <p:nvSpPr>
          <p:cNvPr id="3" name="コンテンツ プレースホルダー 2">
            <a:extLst>
              <a:ext uri="{FF2B5EF4-FFF2-40B4-BE49-F238E27FC236}">
                <a16:creationId xmlns:a16="http://schemas.microsoft.com/office/drawing/2014/main" id="{4AD99687-4751-A376-9632-3C56DD9A9A78}"/>
              </a:ext>
            </a:extLst>
          </p:cNvPr>
          <p:cNvSpPr>
            <a:spLocks noGrp="1"/>
          </p:cNvSpPr>
          <p:nvPr>
            <p:ph idx="1"/>
          </p:nvPr>
        </p:nvSpPr>
        <p:spPr>
          <a:xfrm>
            <a:off x="588397" y="1574358"/>
            <a:ext cx="11203387" cy="4918517"/>
          </a:xfrm>
        </p:spPr>
        <p:txBody>
          <a:bodyPr>
            <a:normAutofit fontScale="70000" lnSpcReduction="20000"/>
          </a:bodyPr>
          <a:lstStyle/>
          <a:p>
            <a:r>
              <a:rPr kumimoji="1" lang="ja-JP" altLang="en-US" dirty="0"/>
              <a:t>流入</a:t>
            </a:r>
            <a:endParaRPr kumimoji="1" lang="en-US" altLang="ja-JP" dirty="0"/>
          </a:p>
          <a:p>
            <a:pPr lvl="1"/>
            <a:r>
              <a:rPr lang="ja-JP" altLang="en-US" dirty="0"/>
              <a:t>化石燃料 </a:t>
            </a:r>
            <a:r>
              <a:rPr lang="en-US" altLang="ja-JP" dirty="0"/>
              <a:t>&lt;- COP28</a:t>
            </a:r>
          </a:p>
          <a:p>
            <a:pPr lvl="2"/>
            <a:r>
              <a:rPr lang="ja-JP" altLang="en-US" dirty="0"/>
              <a:t>先進国というよりは発展途上国（主に中国の火力発電）の問題</a:t>
            </a:r>
            <a:endParaRPr lang="en-US" altLang="ja-JP" dirty="0"/>
          </a:p>
          <a:p>
            <a:pPr lvl="1"/>
            <a:r>
              <a:rPr kumimoji="1" lang="ja-JP" altLang="en-US" dirty="0"/>
              <a:t>鉄鋼 </a:t>
            </a:r>
            <a:r>
              <a:rPr kumimoji="1" lang="en-US" altLang="ja-JP" dirty="0" err="1"/>
              <a:t>etc</a:t>
            </a:r>
            <a:endParaRPr kumimoji="1" lang="en-US" altLang="ja-JP" dirty="0"/>
          </a:p>
          <a:p>
            <a:pPr lvl="2"/>
            <a:r>
              <a:rPr kumimoji="1" lang="ja-JP" altLang="en-US" dirty="0"/>
              <a:t>技術革新</a:t>
            </a:r>
            <a:r>
              <a:rPr kumimoji="1" lang="en-US" altLang="ja-JP" dirty="0"/>
              <a:t>? </a:t>
            </a:r>
            <a:r>
              <a:rPr kumimoji="1" lang="ja-JP" altLang="en-US" dirty="0"/>
              <a:t>導入するインセンティブ設計＝サステナスコアなど</a:t>
            </a:r>
            <a:endParaRPr kumimoji="1" lang="en-US" altLang="ja-JP" dirty="0"/>
          </a:p>
          <a:p>
            <a:r>
              <a:rPr lang="ja-JP" altLang="en-US" dirty="0"/>
              <a:t>ストック</a:t>
            </a:r>
            <a:endParaRPr lang="en-US" altLang="ja-JP" dirty="0"/>
          </a:p>
          <a:p>
            <a:pPr lvl="1"/>
            <a:r>
              <a:rPr lang="ja-JP" altLang="en-US" dirty="0"/>
              <a:t>累積</a:t>
            </a:r>
            <a:r>
              <a:rPr lang="en-US" altLang="ja-JP" dirty="0"/>
              <a:t>CO2</a:t>
            </a:r>
            <a:r>
              <a:rPr lang="ja-JP" altLang="en-US" dirty="0"/>
              <a:t>量によって、</a:t>
            </a:r>
            <a:r>
              <a:rPr lang="en-US" altLang="ja-JP" dirty="0"/>
              <a:t>1.5</a:t>
            </a:r>
            <a:r>
              <a:rPr lang="ja-JP" altLang="en-US" dirty="0"/>
              <a:t>度</a:t>
            </a:r>
            <a:r>
              <a:rPr lang="en-US" altLang="ja-JP" dirty="0"/>
              <a:t>,2</a:t>
            </a:r>
            <a:r>
              <a:rPr lang="ja-JP" altLang="en-US" dirty="0"/>
              <a:t>度などが決まる</a:t>
            </a:r>
            <a:endParaRPr lang="en-US" altLang="ja-JP" dirty="0"/>
          </a:p>
          <a:p>
            <a:pPr lvl="1"/>
            <a:r>
              <a:rPr lang="ja-JP" altLang="en-US" dirty="0"/>
              <a:t>地球の性質を変える→ジオエンジニアリング</a:t>
            </a:r>
            <a:endParaRPr lang="en-US" altLang="ja-JP" dirty="0"/>
          </a:p>
          <a:p>
            <a:r>
              <a:rPr kumimoji="1" lang="ja-JP" altLang="en-US" dirty="0"/>
              <a:t>流出</a:t>
            </a:r>
            <a:endParaRPr lang="en-US" altLang="ja-JP" dirty="0"/>
          </a:p>
          <a:p>
            <a:pPr lvl="1"/>
            <a:r>
              <a:rPr kumimoji="1" lang="ja-JP" altLang="en-US" dirty="0"/>
              <a:t>植林</a:t>
            </a:r>
            <a:endParaRPr kumimoji="1" lang="en-US" altLang="ja-JP" dirty="0"/>
          </a:p>
          <a:p>
            <a:pPr lvl="1"/>
            <a:r>
              <a:rPr kumimoji="1" lang="ja-JP" altLang="en-US" dirty="0"/>
              <a:t>海藻</a:t>
            </a:r>
            <a:endParaRPr kumimoji="1" lang="en-US" altLang="ja-JP" dirty="0"/>
          </a:p>
          <a:p>
            <a:pPr lvl="1"/>
            <a:r>
              <a:rPr lang="en-US" altLang="ja-JP" dirty="0"/>
              <a:t>CO2</a:t>
            </a:r>
            <a:r>
              <a:rPr lang="ja-JP" altLang="en-US" dirty="0"/>
              <a:t>吸収 </a:t>
            </a:r>
            <a:r>
              <a:rPr lang="en-US" altLang="ja-JP" dirty="0" err="1"/>
              <a:t>etc</a:t>
            </a:r>
            <a:endParaRPr lang="en-US" altLang="ja-JP" dirty="0"/>
          </a:p>
          <a:p>
            <a:pPr lvl="1"/>
            <a:endParaRPr kumimoji="1" lang="en-US" altLang="ja-JP" dirty="0"/>
          </a:p>
          <a:p>
            <a:r>
              <a:rPr lang="ja-JP" altLang="en-US" dirty="0"/>
              <a:t>温暖化を止めるには</a:t>
            </a:r>
            <a:endParaRPr lang="en-US" altLang="ja-JP" dirty="0"/>
          </a:p>
          <a:p>
            <a:pPr lvl="1"/>
            <a:r>
              <a:rPr kumimoji="1" lang="ja-JP" altLang="en-US" dirty="0"/>
              <a:t>①流入を減らす</a:t>
            </a:r>
            <a:endParaRPr kumimoji="1" lang="en-US" altLang="ja-JP" dirty="0"/>
          </a:p>
          <a:p>
            <a:pPr lvl="1"/>
            <a:r>
              <a:rPr lang="ja-JP" altLang="en-US" dirty="0"/>
              <a:t>②流出を増やす</a:t>
            </a:r>
            <a:endParaRPr lang="en-US" altLang="ja-JP" dirty="0"/>
          </a:p>
          <a:p>
            <a:pPr lvl="1"/>
            <a:r>
              <a:rPr kumimoji="1" lang="ja-JP" altLang="en-US" dirty="0"/>
              <a:t>③ストックの性質を変える</a:t>
            </a:r>
            <a:endParaRPr lang="en-US" altLang="ja-JP" dirty="0"/>
          </a:p>
          <a:p>
            <a:pPr lvl="1"/>
            <a:r>
              <a:rPr lang="ja-JP" altLang="en-US" dirty="0"/>
              <a:t>④</a:t>
            </a:r>
            <a:r>
              <a:rPr kumimoji="1" lang="ja-JP" altLang="en-US" dirty="0"/>
              <a:t>もしくは、温暖化を受け入れて、人類が生きるための技術開発</a:t>
            </a:r>
            <a:endParaRPr kumimoji="1" lang="en-US" altLang="ja-JP" dirty="0"/>
          </a:p>
        </p:txBody>
      </p:sp>
    </p:spTree>
    <p:extLst>
      <p:ext uri="{BB962C8B-B14F-4D97-AF65-F5344CB8AC3E}">
        <p14:creationId xmlns:p14="http://schemas.microsoft.com/office/powerpoint/2010/main" val="92341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32B2B-6A2B-D8F8-75DE-14E76378600F}"/>
              </a:ext>
            </a:extLst>
          </p:cNvPr>
          <p:cNvSpPr>
            <a:spLocks noGrp="1"/>
          </p:cNvSpPr>
          <p:nvPr>
            <p:ph type="title"/>
          </p:nvPr>
        </p:nvSpPr>
        <p:spPr/>
        <p:txBody>
          <a:bodyPr/>
          <a:lstStyle/>
          <a:p>
            <a:r>
              <a:rPr kumimoji="1" lang="en-US" altLang="ja-JP" dirty="0"/>
              <a:t>building</a:t>
            </a:r>
            <a:endParaRPr kumimoji="1" lang="ja-JP" altLang="en-US" dirty="0"/>
          </a:p>
        </p:txBody>
      </p:sp>
      <p:sp>
        <p:nvSpPr>
          <p:cNvPr id="3" name="コンテンツ プレースホルダー 2">
            <a:extLst>
              <a:ext uri="{FF2B5EF4-FFF2-40B4-BE49-F238E27FC236}">
                <a16:creationId xmlns:a16="http://schemas.microsoft.com/office/drawing/2014/main" id="{38412F91-CC4C-2BF4-0937-6AEC60BC2FF9}"/>
              </a:ext>
            </a:extLst>
          </p:cNvPr>
          <p:cNvSpPr>
            <a:spLocks noGrp="1"/>
          </p:cNvSpPr>
          <p:nvPr>
            <p:ph idx="1"/>
          </p:nvPr>
        </p:nvSpPr>
        <p:spPr>
          <a:xfrm>
            <a:off x="838200" y="1825625"/>
            <a:ext cx="10515600" cy="1728608"/>
          </a:xfrm>
        </p:spPr>
        <p:txBody>
          <a:bodyPr>
            <a:normAutofit fontScale="85000" lnSpcReduction="20000"/>
          </a:bodyPr>
          <a:lstStyle/>
          <a:p>
            <a:r>
              <a:rPr kumimoji="1" lang="ja-JP" altLang="en-US" dirty="0"/>
              <a:t>従来の建材は、二酸化炭素排出量が多いのが特徴です。セメント、レンガ、ガラス、石膏などの資材は高温で製造されるため、大量のエネルギーを消費し、製造過程で大量の二酸化炭素（</a:t>
            </a:r>
            <a:r>
              <a:rPr kumimoji="1" lang="en-US" altLang="ja-JP" dirty="0"/>
              <a:t>CO2</a:t>
            </a:r>
            <a:r>
              <a:rPr kumimoji="1" lang="ja-JP" altLang="en-US" dirty="0"/>
              <a:t>）を排出します。セメント製造で排出される二酸化炭素量は</a:t>
            </a:r>
            <a:r>
              <a:rPr kumimoji="1" lang="en-US" altLang="ja-JP" dirty="0"/>
              <a:t>1</a:t>
            </a:r>
            <a:r>
              <a:rPr kumimoji="1" lang="ja-JP" altLang="en-US" dirty="0"/>
              <a:t>トンあたり約</a:t>
            </a:r>
            <a:r>
              <a:rPr kumimoji="1" lang="en-US" altLang="ja-JP" dirty="0"/>
              <a:t>600kg</a:t>
            </a:r>
            <a:r>
              <a:rPr kumimoji="1" lang="ja-JP" altLang="en-US" dirty="0"/>
              <a:t>で、世界の二酸化炭素排出量の</a:t>
            </a:r>
            <a:r>
              <a:rPr kumimoji="1" lang="en-US" altLang="ja-JP" dirty="0"/>
              <a:t>8%</a:t>
            </a:r>
            <a:r>
              <a:rPr kumimoji="1" lang="ja-JP" altLang="en-US" dirty="0"/>
              <a:t>を占めています</a:t>
            </a:r>
            <a:r>
              <a:rPr kumimoji="1" lang="en-US" altLang="ja-JP" dirty="0"/>
              <a:t>[13]</a:t>
            </a:r>
            <a:r>
              <a:rPr kumimoji="1" lang="ja-JP" altLang="en-US" dirty="0"/>
              <a:t>。レンガ製造も</a:t>
            </a:r>
            <a:r>
              <a:rPr kumimoji="1" lang="en-US" altLang="ja-JP" dirty="0"/>
              <a:t>1</a:t>
            </a:r>
            <a:r>
              <a:rPr kumimoji="1" lang="ja-JP" altLang="en-US" dirty="0"/>
              <a:t>トンあたり</a:t>
            </a:r>
            <a:r>
              <a:rPr kumimoji="1" lang="en-US" altLang="ja-JP" dirty="0"/>
              <a:t>258kg</a:t>
            </a:r>
            <a:r>
              <a:rPr kumimoji="1" lang="ja-JP" altLang="en-US" dirty="0"/>
              <a:t>の二酸化炭素を排出しています</a:t>
            </a:r>
            <a:r>
              <a:rPr kumimoji="1" lang="en-US" altLang="ja-JP" dirty="0"/>
              <a:t>[14]</a:t>
            </a:r>
            <a:r>
              <a:rPr kumimoji="1" lang="ja-JP" altLang="en-US" dirty="0"/>
              <a:t>。</a:t>
            </a:r>
          </a:p>
        </p:txBody>
      </p:sp>
      <p:pic>
        <p:nvPicPr>
          <p:cNvPr id="5" name="図 4">
            <a:extLst>
              <a:ext uri="{FF2B5EF4-FFF2-40B4-BE49-F238E27FC236}">
                <a16:creationId xmlns:a16="http://schemas.microsoft.com/office/drawing/2014/main" id="{BE7FADA4-871C-24B5-0306-DB25F591B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718" y="3554233"/>
            <a:ext cx="4707222" cy="3156754"/>
          </a:xfrm>
          <a:prstGeom prst="rect">
            <a:avLst/>
          </a:prstGeom>
        </p:spPr>
      </p:pic>
      <p:sp>
        <p:nvSpPr>
          <p:cNvPr id="7" name="テキスト ボックス 6">
            <a:extLst>
              <a:ext uri="{FF2B5EF4-FFF2-40B4-BE49-F238E27FC236}">
                <a16:creationId xmlns:a16="http://schemas.microsoft.com/office/drawing/2014/main" id="{5642E09B-0529-D9EC-11D4-591552ACA35C}"/>
              </a:ext>
            </a:extLst>
          </p:cNvPr>
          <p:cNvSpPr txBox="1"/>
          <p:nvPr/>
        </p:nvSpPr>
        <p:spPr>
          <a:xfrm>
            <a:off x="4152569" y="434802"/>
            <a:ext cx="6094674" cy="769441"/>
          </a:xfrm>
          <a:prstGeom prst="rect">
            <a:avLst/>
          </a:prstGeom>
          <a:noFill/>
        </p:spPr>
        <p:txBody>
          <a:bodyPr wrap="square">
            <a:spAutoFit/>
          </a:bodyPr>
          <a:lstStyle/>
          <a:p>
            <a:r>
              <a:rPr lang="ja-JP" altLang="en-US" sz="1100" dirty="0"/>
              <a:t>https://alj.com/ja/perspective/%e3%83%8d%e3%83%83%e3%83%88%e3%82%bc%e3%83%ad%e7%9b%ae%e6%a8%99%e3%81%ae%e5%ae%9f%e7%8f%be%e3%82%92%e5%8f%b6%e3%81%88%e3%82%8b%e3%82%b0%e3%83%aa%e3%83%bc%e3%83%b3%e3%83%93%e3%83%ab%e3%83%87%e3%82%a3/</a:t>
            </a:r>
          </a:p>
        </p:txBody>
      </p:sp>
    </p:spTree>
    <p:extLst>
      <p:ext uri="{BB962C8B-B14F-4D97-AF65-F5344CB8AC3E}">
        <p14:creationId xmlns:p14="http://schemas.microsoft.com/office/powerpoint/2010/main" val="424158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6FD9F7-A8EC-557B-E9CE-0D16AA1C1805}"/>
              </a:ext>
            </a:extLst>
          </p:cNvPr>
          <p:cNvSpPr>
            <a:spLocks noGrp="1"/>
          </p:cNvSpPr>
          <p:nvPr>
            <p:ph type="title"/>
          </p:nvPr>
        </p:nvSpPr>
        <p:spPr/>
        <p:txBody>
          <a:bodyPr/>
          <a:lstStyle/>
          <a:p>
            <a:r>
              <a:rPr kumimoji="1" lang="ja-JP" altLang="en-US" dirty="0"/>
              <a:t>植林など</a:t>
            </a:r>
          </a:p>
        </p:txBody>
      </p:sp>
      <p:pic>
        <p:nvPicPr>
          <p:cNvPr id="5" name="図 4">
            <a:extLst>
              <a:ext uri="{FF2B5EF4-FFF2-40B4-BE49-F238E27FC236}">
                <a16:creationId xmlns:a16="http://schemas.microsoft.com/office/drawing/2014/main" id="{1E304F3D-06A5-6508-9CA9-72B3EBD47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71" y="1571292"/>
            <a:ext cx="9247367" cy="900240"/>
          </a:xfrm>
          <a:prstGeom prst="rect">
            <a:avLst/>
          </a:prstGeom>
        </p:spPr>
      </p:pic>
      <p:sp>
        <p:nvSpPr>
          <p:cNvPr id="7" name="テキスト ボックス 6">
            <a:extLst>
              <a:ext uri="{FF2B5EF4-FFF2-40B4-BE49-F238E27FC236}">
                <a16:creationId xmlns:a16="http://schemas.microsoft.com/office/drawing/2014/main" id="{AACA2F63-2DB3-D125-CA20-42A963231B0B}"/>
              </a:ext>
            </a:extLst>
          </p:cNvPr>
          <p:cNvSpPr txBox="1"/>
          <p:nvPr/>
        </p:nvSpPr>
        <p:spPr>
          <a:xfrm>
            <a:off x="3717897" y="2286866"/>
            <a:ext cx="7143585" cy="369332"/>
          </a:xfrm>
          <a:prstGeom prst="rect">
            <a:avLst/>
          </a:prstGeom>
          <a:noFill/>
        </p:spPr>
        <p:txBody>
          <a:bodyPr wrap="square">
            <a:spAutoFit/>
          </a:bodyPr>
          <a:lstStyle/>
          <a:p>
            <a:r>
              <a:rPr lang="ja-JP" altLang="en-US" dirty="0"/>
              <a:t>https://wired.jp/2020/02/25/trees-regenerative-agriculture/</a:t>
            </a:r>
          </a:p>
        </p:txBody>
      </p:sp>
      <p:pic>
        <p:nvPicPr>
          <p:cNvPr id="9" name="図 8">
            <a:extLst>
              <a:ext uri="{FF2B5EF4-FFF2-40B4-BE49-F238E27FC236}">
                <a16:creationId xmlns:a16="http://schemas.microsoft.com/office/drawing/2014/main" id="{EFE3E04E-1932-030F-72DC-0859F0FDC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98" y="2719708"/>
            <a:ext cx="2740499" cy="3785315"/>
          </a:xfrm>
          <a:prstGeom prst="rect">
            <a:avLst/>
          </a:prstGeom>
        </p:spPr>
      </p:pic>
      <p:pic>
        <p:nvPicPr>
          <p:cNvPr id="11" name="図 10">
            <a:extLst>
              <a:ext uri="{FF2B5EF4-FFF2-40B4-BE49-F238E27FC236}">
                <a16:creationId xmlns:a16="http://schemas.microsoft.com/office/drawing/2014/main" id="{662943AC-BA2D-41CD-12D3-A2BA62F48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921" y="3477802"/>
            <a:ext cx="6163535" cy="1448002"/>
          </a:xfrm>
          <a:prstGeom prst="rect">
            <a:avLst/>
          </a:prstGeom>
        </p:spPr>
      </p:pic>
      <p:sp>
        <p:nvSpPr>
          <p:cNvPr id="13" name="テキスト ボックス 12">
            <a:extLst>
              <a:ext uri="{FF2B5EF4-FFF2-40B4-BE49-F238E27FC236}">
                <a16:creationId xmlns:a16="http://schemas.microsoft.com/office/drawing/2014/main" id="{8458C941-8E74-C158-B6FF-56AE0D025691}"/>
              </a:ext>
            </a:extLst>
          </p:cNvPr>
          <p:cNvSpPr txBox="1"/>
          <p:nvPr/>
        </p:nvSpPr>
        <p:spPr>
          <a:xfrm>
            <a:off x="4820809" y="4999584"/>
            <a:ext cx="6094674" cy="369332"/>
          </a:xfrm>
          <a:prstGeom prst="rect">
            <a:avLst/>
          </a:prstGeom>
          <a:noFill/>
        </p:spPr>
        <p:txBody>
          <a:bodyPr wrap="square">
            <a:spAutoFit/>
          </a:bodyPr>
          <a:lstStyle/>
          <a:p>
            <a:r>
              <a:rPr lang="ja-JP" altLang="en-US" dirty="0"/>
              <a:t>https://note.com/anri_vc/n/n0a5a81985adc</a:t>
            </a:r>
          </a:p>
        </p:txBody>
      </p:sp>
    </p:spTree>
    <p:extLst>
      <p:ext uri="{BB962C8B-B14F-4D97-AF65-F5344CB8AC3E}">
        <p14:creationId xmlns:p14="http://schemas.microsoft.com/office/powerpoint/2010/main" val="400601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B99D61-3012-6A86-C8CF-FA8CB7490AC0}"/>
              </a:ext>
            </a:extLst>
          </p:cNvPr>
          <p:cNvSpPr>
            <a:spLocks noGrp="1"/>
          </p:cNvSpPr>
          <p:nvPr>
            <p:ph type="title"/>
          </p:nvPr>
        </p:nvSpPr>
        <p:spPr/>
        <p:txBody>
          <a:bodyPr/>
          <a:lstStyle/>
          <a:p>
            <a:r>
              <a:rPr kumimoji="1" lang="ja-JP" altLang="en-US" dirty="0"/>
              <a:t>ジオエンジニアリング</a:t>
            </a:r>
          </a:p>
        </p:txBody>
      </p:sp>
      <p:pic>
        <p:nvPicPr>
          <p:cNvPr id="5" name="図 4">
            <a:extLst>
              <a:ext uri="{FF2B5EF4-FFF2-40B4-BE49-F238E27FC236}">
                <a16:creationId xmlns:a16="http://schemas.microsoft.com/office/drawing/2014/main" id="{8188FD9F-31DE-84ED-3669-5FF3DAFA1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64" y="2069733"/>
            <a:ext cx="7421011" cy="2495898"/>
          </a:xfrm>
          <a:prstGeom prst="rect">
            <a:avLst/>
          </a:prstGeom>
        </p:spPr>
      </p:pic>
      <p:sp>
        <p:nvSpPr>
          <p:cNvPr id="7" name="テキスト ボックス 6">
            <a:extLst>
              <a:ext uri="{FF2B5EF4-FFF2-40B4-BE49-F238E27FC236}">
                <a16:creationId xmlns:a16="http://schemas.microsoft.com/office/drawing/2014/main" id="{CAE634E7-54F7-F9E9-3B01-5BCCCC6E9577}"/>
              </a:ext>
            </a:extLst>
          </p:cNvPr>
          <p:cNvSpPr txBox="1"/>
          <p:nvPr/>
        </p:nvSpPr>
        <p:spPr>
          <a:xfrm>
            <a:off x="1043609" y="4760010"/>
            <a:ext cx="6094674" cy="369332"/>
          </a:xfrm>
          <a:prstGeom prst="rect">
            <a:avLst/>
          </a:prstGeom>
          <a:noFill/>
        </p:spPr>
        <p:txBody>
          <a:bodyPr wrap="square">
            <a:spAutoFit/>
          </a:bodyPr>
          <a:lstStyle/>
          <a:p>
            <a:r>
              <a:rPr lang="ja-JP" altLang="en-US" dirty="0"/>
              <a:t>https://www.businessinsider.jp/post-189490</a:t>
            </a:r>
          </a:p>
        </p:txBody>
      </p:sp>
      <p:pic>
        <p:nvPicPr>
          <p:cNvPr id="9" name="図 8">
            <a:extLst>
              <a:ext uri="{FF2B5EF4-FFF2-40B4-BE49-F238E27FC236}">
                <a16:creationId xmlns:a16="http://schemas.microsoft.com/office/drawing/2014/main" id="{C9F68D55-E3F9-34E1-8494-4DD0347BC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3295" y="1690688"/>
            <a:ext cx="3162741" cy="4372585"/>
          </a:xfrm>
          <a:prstGeom prst="rect">
            <a:avLst/>
          </a:prstGeom>
        </p:spPr>
      </p:pic>
    </p:spTree>
    <p:extLst>
      <p:ext uri="{BB962C8B-B14F-4D97-AF65-F5344CB8AC3E}">
        <p14:creationId xmlns:p14="http://schemas.microsoft.com/office/powerpoint/2010/main" val="294233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2281B7-9ECB-94BB-6092-640141A22D9C}"/>
              </a:ext>
            </a:extLst>
          </p:cNvPr>
          <p:cNvSpPr>
            <a:spLocks noGrp="1"/>
          </p:cNvSpPr>
          <p:nvPr>
            <p:ph type="title"/>
          </p:nvPr>
        </p:nvSpPr>
        <p:spPr/>
        <p:txBody>
          <a:bodyPr/>
          <a:lstStyle/>
          <a:p>
            <a:r>
              <a:rPr lang="ja-JP" altLang="en-US" dirty="0"/>
              <a:t>感想</a:t>
            </a:r>
            <a:endParaRPr kumimoji="1" lang="ja-JP" altLang="en-US" dirty="0"/>
          </a:p>
        </p:txBody>
      </p:sp>
      <p:sp>
        <p:nvSpPr>
          <p:cNvPr id="3" name="コンテンツ プレースホルダー 2">
            <a:extLst>
              <a:ext uri="{FF2B5EF4-FFF2-40B4-BE49-F238E27FC236}">
                <a16:creationId xmlns:a16="http://schemas.microsoft.com/office/drawing/2014/main" id="{AA535A0A-27AD-E3BB-AA76-A62380C5D2EC}"/>
              </a:ext>
            </a:extLst>
          </p:cNvPr>
          <p:cNvSpPr>
            <a:spLocks noGrp="1"/>
          </p:cNvSpPr>
          <p:nvPr>
            <p:ph idx="1"/>
          </p:nvPr>
        </p:nvSpPr>
        <p:spPr/>
        <p:txBody>
          <a:bodyPr/>
          <a:lstStyle/>
          <a:p>
            <a:r>
              <a:rPr kumimoji="1" lang="ja-JP" altLang="en-US" dirty="0"/>
              <a:t>むずい</a:t>
            </a:r>
            <a:endParaRPr kumimoji="1" lang="en-US" altLang="ja-JP" dirty="0"/>
          </a:p>
          <a:p>
            <a:r>
              <a:rPr lang="ja-JP" altLang="en-US" dirty="0"/>
              <a:t>温暖化対策は、政治とか絡んでくるのでむずい</a:t>
            </a:r>
            <a:endParaRPr lang="en-US" altLang="ja-JP" dirty="0"/>
          </a:p>
          <a:p>
            <a:r>
              <a:rPr lang="ja-JP" altLang="en-US" dirty="0"/>
              <a:t>必要な知識も膨大で、ちょっとやそっとでは素人の域にも達することができない気がする</a:t>
            </a:r>
            <a:endParaRPr kumimoji="1" lang="ja-JP" altLang="en-US" dirty="0"/>
          </a:p>
        </p:txBody>
      </p:sp>
    </p:spTree>
    <p:extLst>
      <p:ext uri="{BB962C8B-B14F-4D97-AF65-F5344CB8AC3E}">
        <p14:creationId xmlns:p14="http://schemas.microsoft.com/office/powerpoint/2010/main" val="22514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A2A80D71-05F6-D981-1808-4108AA5D9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506108"/>
            <a:ext cx="12192000" cy="894953"/>
          </a:xfrm>
          <a:prstGeom prst="rect">
            <a:avLst/>
          </a:prstGeom>
        </p:spPr>
      </p:pic>
      <p:sp>
        <p:nvSpPr>
          <p:cNvPr id="2" name="タイトル 1">
            <a:extLst>
              <a:ext uri="{FF2B5EF4-FFF2-40B4-BE49-F238E27FC236}">
                <a16:creationId xmlns:a16="http://schemas.microsoft.com/office/drawing/2014/main" id="{A12B5B39-9A39-B69B-E4D0-DF2182463EF0}"/>
              </a:ext>
            </a:extLst>
          </p:cNvPr>
          <p:cNvSpPr>
            <a:spLocks noGrp="1"/>
          </p:cNvSpPr>
          <p:nvPr>
            <p:ph type="title"/>
          </p:nvPr>
        </p:nvSpPr>
        <p:spPr>
          <a:xfrm>
            <a:off x="108526" y="51545"/>
            <a:ext cx="11834821" cy="798294"/>
          </a:xfrm>
        </p:spPr>
        <p:txBody>
          <a:bodyPr>
            <a:normAutofit/>
          </a:bodyPr>
          <a:lstStyle/>
          <a:p>
            <a:r>
              <a:rPr kumimoji="1" lang="en-US" altLang="ja-JP" sz="3200" dirty="0">
                <a:latin typeface="Meiryo UI" panose="020B0604030504040204" pitchFamily="50" charset="-128"/>
                <a:ea typeface="Meiryo UI" panose="020B0604030504040204" pitchFamily="50" charset="-128"/>
              </a:rPr>
              <a:t>2030</a:t>
            </a:r>
            <a:r>
              <a:rPr kumimoji="1" lang="ja-JP" altLang="en-US" sz="3200" dirty="0">
                <a:latin typeface="Meiryo UI" panose="020B0604030504040204" pitchFamily="50" charset="-128"/>
                <a:ea typeface="Meiryo UI" panose="020B0604030504040204" pitchFamily="50" charset="-128"/>
              </a:rPr>
              <a:t>年目標が不十分</a:t>
            </a:r>
          </a:p>
        </p:txBody>
      </p:sp>
      <p:sp>
        <p:nvSpPr>
          <p:cNvPr id="4" name="スライド番号プレースホルダー 3">
            <a:extLst>
              <a:ext uri="{FF2B5EF4-FFF2-40B4-BE49-F238E27FC236}">
                <a16:creationId xmlns:a16="http://schemas.microsoft.com/office/drawing/2014/main" id="{ACD7CC75-D9CB-5B40-2AD3-0E7AD4E9C6C4}"/>
              </a:ext>
            </a:extLst>
          </p:cNvPr>
          <p:cNvSpPr>
            <a:spLocks noGrp="1"/>
          </p:cNvSpPr>
          <p:nvPr>
            <p:ph type="sldNum" sz="quarter" idx="12"/>
          </p:nvPr>
        </p:nvSpPr>
        <p:spPr/>
        <p:txBody>
          <a:bodyPr/>
          <a:lstStyle/>
          <a:p>
            <a:fld id="{35A7A24F-9FDF-4A75-AF47-958DB0AA3AC0}" type="slidenum">
              <a:rPr kumimoji="1" lang="ja-JP" altLang="en-US" smtClean="0"/>
              <a:t>14</a:t>
            </a:fld>
            <a:endParaRPr kumimoji="1" lang="ja-JP" altLang="en-US"/>
          </a:p>
        </p:txBody>
      </p:sp>
      <p:pic>
        <p:nvPicPr>
          <p:cNvPr id="6" name="図 5">
            <a:extLst>
              <a:ext uri="{FF2B5EF4-FFF2-40B4-BE49-F238E27FC236}">
                <a16:creationId xmlns:a16="http://schemas.microsoft.com/office/drawing/2014/main" id="{AEE3FAF4-E42F-B585-8A5E-C3E409ECD6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435" y="1228560"/>
            <a:ext cx="5463415" cy="1088295"/>
          </a:xfrm>
          <a:prstGeom prst="rect">
            <a:avLst/>
          </a:prstGeom>
        </p:spPr>
      </p:pic>
      <p:sp>
        <p:nvSpPr>
          <p:cNvPr id="9" name="テキスト ボックス 8">
            <a:extLst>
              <a:ext uri="{FF2B5EF4-FFF2-40B4-BE49-F238E27FC236}">
                <a16:creationId xmlns:a16="http://schemas.microsoft.com/office/drawing/2014/main" id="{CD0896AF-1E39-74B5-0CBC-C13B6C9E910B}"/>
              </a:ext>
            </a:extLst>
          </p:cNvPr>
          <p:cNvSpPr txBox="1"/>
          <p:nvPr/>
        </p:nvSpPr>
        <p:spPr>
          <a:xfrm>
            <a:off x="705396" y="6208052"/>
            <a:ext cx="5463415" cy="461665"/>
          </a:xfrm>
          <a:prstGeom prst="rect">
            <a:avLst/>
          </a:prstGeom>
          <a:noFill/>
        </p:spPr>
        <p:txBody>
          <a:bodyPr wrap="square">
            <a:spAutoFit/>
          </a:bodyPr>
          <a:lstStyle/>
          <a:p>
            <a:r>
              <a:rPr lang="ja-JP" altLang="en-US" sz="1200" dirty="0"/>
              <a:t>https://unfccc.int/news/new-analysis-of-national-climate-plans-insufficient-progress-made-cop28-must-set-stage-for-immediate</a:t>
            </a:r>
          </a:p>
        </p:txBody>
      </p:sp>
      <p:pic>
        <p:nvPicPr>
          <p:cNvPr id="13" name="図 12">
            <a:extLst>
              <a:ext uri="{FF2B5EF4-FFF2-40B4-BE49-F238E27FC236}">
                <a16:creationId xmlns:a16="http://schemas.microsoft.com/office/drawing/2014/main" id="{D7DDA020-0727-0075-C27F-B347F1B36D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7653" y="1112627"/>
            <a:ext cx="5111826" cy="1728908"/>
          </a:xfrm>
          <a:prstGeom prst="rect">
            <a:avLst/>
          </a:prstGeom>
        </p:spPr>
      </p:pic>
      <p:sp>
        <p:nvSpPr>
          <p:cNvPr id="18" name="テキスト ボックス 17">
            <a:extLst>
              <a:ext uri="{FF2B5EF4-FFF2-40B4-BE49-F238E27FC236}">
                <a16:creationId xmlns:a16="http://schemas.microsoft.com/office/drawing/2014/main" id="{5389BA3C-4569-33B6-D8E6-D1C7938A2E91}"/>
              </a:ext>
            </a:extLst>
          </p:cNvPr>
          <p:cNvSpPr txBox="1"/>
          <p:nvPr/>
        </p:nvSpPr>
        <p:spPr>
          <a:xfrm>
            <a:off x="6682333" y="6408107"/>
            <a:ext cx="4076154" cy="261610"/>
          </a:xfrm>
          <a:prstGeom prst="rect">
            <a:avLst/>
          </a:prstGeom>
          <a:noFill/>
        </p:spPr>
        <p:txBody>
          <a:bodyPr wrap="square">
            <a:spAutoFit/>
          </a:bodyPr>
          <a:lstStyle/>
          <a:p>
            <a:r>
              <a:rPr lang="ja-JP" altLang="en-US" sz="1100" dirty="0"/>
              <a:t>https://productiongap.org/2023report/#2023downloads</a:t>
            </a:r>
          </a:p>
        </p:txBody>
      </p:sp>
      <p:sp>
        <p:nvSpPr>
          <p:cNvPr id="21" name="テキスト ボックス 20">
            <a:extLst>
              <a:ext uri="{FF2B5EF4-FFF2-40B4-BE49-F238E27FC236}">
                <a16:creationId xmlns:a16="http://schemas.microsoft.com/office/drawing/2014/main" id="{00B4C1F0-2D22-8837-3F7B-D53C4EDB212D}"/>
              </a:ext>
            </a:extLst>
          </p:cNvPr>
          <p:cNvSpPr txBox="1"/>
          <p:nvPr/>
        </p:nvSpPr>
        <p:spPr>
          <a:xfrm>
            <a:off x="194435" y="2374070"/>
            <a:ext cx="6119812" cy="1200329"/>
          </a:xfrm>
          <a:prstGeom prst="rect">
            <a:avLst/>
          </a:prstGeom>
          <a:noFill/>
        </p:spPr>
        <p:txBody>
          <a:bodyPr wrap="square">
            <a:spAutoFit/>
          </a:bodyPr>
          <a:lstStyle/>
          <a:p>
            <a:r>
              <a:rPr lang="en-US" altLang="ja-JP" b="0" i="0" dirty="0">
                <a:solidFill>
                  <a:srgbClr val="424245"/>
                </a:solidFill>
                <a:effectLst/>
                <a:latin typeface="Merriweather Sans Regular" pitchFamily="2" charset="0"/>
              </a:rPr>
              <a:t>The latest science from the UN’s Intergovernmental Panel on Climate Change indicates that </a:t>
            </a:r>
            <a:r>
              <a:rPr lang="en-US" altLang="ja-JP" b="0" i="0" dirty="0">
                <a:solidFill>
                  <a:srgbClr val="FF0000"/>
                </a:solidFill>
                <a:effectLst/>
                <a:latin typeface="Merriweather Sans Regular" pitchFamily="2" charset="0"/>
              </a:rPr>
              <a:t>greenhouse gas emissions need to be cut 43% by 2030, compared to 2019 levels. </a:t>
            </a:r>
            <a:endParaRPr lang="ja-JP" altLang="en-US" dirty="0">
              <a:solidFill>
                <a:srgbClr val="FF0000"/>
              </a:solidFill>
            </a:endParaRPr>
          </a:p>
        </p:txBody>
      </p:sp>
      <p:sp>
        <p:nvSpPr>
          <p:cNvPr id="23" name="テキスト ボックス 22">
            <a:extLst>
              <a:ext uri="{FF2B5EF4-FFF2-40B4-BE49-F238E27FC236}">
                <a16:creationId xmlns:a16="http://schemas.microsoft.com/office/drawing/2014/main" id="{36ACCDA3-610B-4AD9-7E0B-D5411B763776}"/>
              </a:ext>
            </a:extLst>
          </p:cNvPr>
          <p:cNvSpPr txBox="1"/>
          <p:nvPr/>
        </p:nvSpPr>
        <p:spPr>
          <a:xfrm>
            <a:off x="194435" y="3545785"/>
            <a:ext cx="6119812" cy="2862322"/>
          </a:xfrm>
          <a:prstGeom prst="rect">
            <a:avLst/>
          </a:prstGeom>
          <a:noFill/>
        </p:spPr>
        <p:txBody>
          <a:bodyPr wrap="square">
            <a:spAutoFit/>
          </a:bodyPr>
          <a:lstStyle/>
          <a:p>
            <a:r>
              <a:rPr lang="en-US" altLang="ja-JP" b="0" i="0" dirty="0">
                <a:solidFill>
                  <a:srgbClr val="FF0000"/>
                </a:solidFill>
                <a:effectLst/>
                <a:latin typeface="Merriweather Sans Regular" pitchFamily="2" charset="0"/>
              </a:rPr>
              <a:t>If the latest available NDCs are implemented</a:t>
            </a:r>
            <a:r>
              <a:rPr lang="en-US" altLang="ja-JP" b="0" i="0" dirty="0">
                <a:solidFill>
                  <a:srgbClr val="424245"/>
                </a:solidFill>
                <a:effectLst/>
                <a:latin typeface="Merriweather Sans Regular" pitchFamily="2" charset="0"/>
              </a:rPr>
              <a:t>, current commitments will increase emissions by about 8.8%, compared to 2010 levels. This is a marginal improvement over last year’s assessment, which found countries were on a path to increase emissions 10.6% by 2030, compared to 2010 levels.</a:t>
            </a:r>
          </a:p>
          <a:p>
            <a:r>
              <a:rPr lang="en-US" altLang="ja-JP" b="0" i="0" dirty="0">
                <a:solidFill>
                  <a:srgbClr val="FF0000"/>
                </a:solidFill>
                <a:effectLst/>
                <a:latin typeface="Merriweather Sans Regular" pitchFamily="2" charset="0"/>
              </a:rPr>
              <a:t>By 2030 emissions are projected to be 2% below 2019 levels</a:t>
            </a:r>
            <a:r>
              <a:rPr lang="en-US" altLang="ja-JP" b="0" i="0" dirty="0">
                <a:solidFill>
                  <a:srgbClr val="424245"/>
                </a:solidFill>
                <a:effectLst/>
                <a:latin typeface="Merriweather Sans Regular" pitchFamily="2" charset="0"/>
              </a:rPr>
              <a:t>, highlighting that peaking of global emissions will occur within this decade.</a:t>
            </a:r>
            <a:br>
              <a:rPr lang="en-US" altLang="ja-JP" dirty="0"/>
            </a:br>
            <a:endParaRPr lang="ja-JP" altLang="en-US" dirty="0"/>
          </a:p>
        </p:txBody>
      </p:sp>
      <p:sp>
        <p:nvSpPr>
          <p:cNvPr id="25" name="テキスト ボックス 24">
            <a:extLst>
              <a:ext uri="{FF2B5EF4-FFF2-40B4-BE49-F238E27FC236}">
                <a16:creationId xmlns:a16="http://schemas.microsoft.com/office/drawing/2014/main" id="{CBB43799-9826-B078-3AE2-6331BD5087CC}"/>
              </a:ext>
            </a:extLst>
          </p:cNvPr>
          <p:cNvSpPr txBox="1"/>
          <p:nvPr/>
        </p:nvSpPr>
        <p:spPr>
          <a:xfrm>
            <a:off x="6441280" y="2890782"/>
            <a:ext cx="5674519" cy="3416320"/>
          </a:xfrm>
          <a:prstGeom prst="rect">
            <a:avLst/>
          </a:prstGeom>
          <a:noFill/>
        </p:spPr>
        <p:txBody>
          <a:bodyPr wrap="square">
            <a:spAutoFit/>
          </a:bodyPr>
          <a:lstStyle/>
          <a:p>
            <a:r>
              <a:rPr lang="en-US" altLang="ja-JP" dirty="0"/>
              <a:t>this report also reviews, in Chapter 3, the climate ambitions and fossil fuel production policies and strategies of </a:t>
            </a:r>
            <a:r>
              <a:rPr lang="en-US" altLang="ja-JP" b="1" dirty="0"/>
              <a:t>20 major producer countries</a:t>
            </a:r>
            <a:r>
              <a:rPr lang="en-US" altLang="ja-JP" dirty="0"/>
              <a:t>: Australia, Brazil, Canada, China, Colombia, Germany, India, Indonesia, Kazakhstan, Kuwait, Mexico, Nigeria, Norway, Qatar, the Russian Federation, Saudi Arabia, South Africa, the United Arab Emirates, the United Kingdom of Great Britain and Northern Ireland (UK), and the United States of America (US). </a:t>
            </a:r>
            <a:r>
              <a:rPr lang="en-US" altLang="ja-JP" b="1" dirty="0"/>
              <a:t>Altogether, these countries account for 82% of production and 73% of consumption of the world’s fossil fuel supply</a:t>
            </a:r>
            <a:endParaRPr lang="ja-JP" altLang="en-US" b="1" dirty="0"/>
          </a:p>
        </p:txBody>
      </p:sp>
    </p:spTree>
    <p:extLst>
      <p:ext uri="{BB962C8B-B14F-4D97-AF65-F5344CB8AC3E}">
        <p14:creationId xmlns:p14="http://schemas.microsoft.com/office/powerpoint/2010/main" val="470856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A2A80D71-05F6-D981-1808-4108AA5D9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506108"/>
            <a:ext cx="12192000" cy="894953"/>
          </a:xfrm>
          <a:prstGeom prst="rect">
            <a:avLst/>
          </a:prstGeom>
        </p:spPr>
      </p:pic>
      <p:sp>
        <p:nvSpPr>
          <p:cNvPr id="2" name="タイトル 1">
            <a:extLst>
              <a:ext uri="{FF2B5EF4-FFF2-40B4-BE49-F238E27FC236}">
                <a16:creationId xmlns:a16="http://schemas.microsoft.com/office/drawing/2014/main" id="{A12B5B39-9A39-B69B-E4D0-DF2182463EF0}"/>
              </a:ext>
            </a:extLst>
          </p:cNvPr>
          <p:cNvSpPr>
            <a:spLocks noGrp="1"/>
          </p:cNvSpPr>
          <p:nvPr>
            <p:ph type="title"/>
          </p:nvPr>
        </p:nvSpPr>
        <p:spPr>
          <a:xfrm>
            <a:off x="108526" y="51545"/>
            <a:ext cx="11834821" cy="798294"/>
          </a:xfrm>
        </p:spPr>
        <p:txBody>
          <a:bodyPr>
            <a:normAutofit/>
          </a:bodyPr>
          <a:lstStyle/>
          <a:p>
            <a:r>
              <a:rPr kumimoji="1" lang="ja-JP" altLang="en-US" sz="3200" dirty="0">
                <a:latin typeface="Meiryo UI" panose="020B0604030504040204" pitchFamily="50" charset="-128"/>
                <a:ea typeface="Meiryo UI" panose="020B0604030504040204" pitchFamily="50" charset="-128"/>
              </a:rPr>
              <a:t>各国の宣言</a:t>
            </a:r>
          </a:p>
        </p:txBody>
      </p:sp>
      <p:sp>
        <p:nvSpPr>
          <p:cNvPr id="4" name="スライド番号プレースホルダー 3">
            <a:extLst>
              <a:ext uri="{FF2B5EF4-FFF2-40B4-BE49-F238E27FC236}">
                <a16:creationId xmlns:a16="http://schemas.microsoft.com/office/drawing/2014/main" id="{ACD7CC75-D9CB-5B40-2AD3-0E7AD4E9C6C4}"/>
              </a:ext>
            </a:extLst>
          </p:cNvPr>
          <p:cNvSpPr>
            <a:spLocks noGrp="1"/>
          </p:cNvSpPr>
          <p:nvPr>
            <p:ph type="sldNum" sz="quarter" idx="12"/>
          </p:nvPr>
        </p:nvSpPr>
        <p:spPr/>
        <p:txBody>
          <a:bodyPr/>
          <a:lstStyle/>
          <a:p>
            <a:fld id="{35A7A24F-9FDF-4A75-AF47-958DB0AA3AC0}"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98C61EED-C51B-2A13-7C40-ABC9D16A9818}"/>
              </a:ext>
            </a:extLst>
          </p:cNvPr>
          <p:cNvSpPr txBox="1"/>
          <p:nvPr/>
        </p:nvSpPr>
        <p:spPr>
          <a:xfrm>
            <a:off x="3298031" y="6444476"/>
            <a:ext cx="6119812" cy="276999"/>
          </a:xfrm>
          <a:prstGeom prst="rect">
            <a:avLst/>
          </a:prstGeom>
          <a:noFill/>
        </p:spPr>
        <p:txBody>
          <a:bodyPr wrap="square">
            <a:spAutoFit/>
          </a:bodyPr>
          <a:lstStyle/>
          <a:p>
            <a:r>
              <a:rPr lang="ja-JP" altLang="en-US" sz="1200" dirty="0"/>
              <a:t>https://productiongap.org/wp-content/uploads/2023/11/PGR2023_web.pdf</a:t>
            </a:r>
          </a:p>
        </p:txBody>
      </p:sp>
      <p:pic>
        <p:nvPicPr>
          <p:cNvPr id="12" name="図 11">
            <a:extLst>
              <a:ext uri="{FF2B5EF4-FFF2-40B4-BE49-F238E27FC236}">
                <a16:creationId xmlns:a16="http://schemas.microsoft.com/office/drawing/2014/main" id="{8A896E75-4E69-D175-9E74-44F66A27D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2" y="1540183"/>
            <a:ext cx="5142451" cy="4114968"/>
          </a:xfrm>
          <a:prstGeom prst="rect">
            <a:avLst/>
          </a:prstGeom>
        </p:spPr>
      </p:pic>
      <p:sp>
        <p:nvSpPr>
          <p:cNvPr id="15" name="テキスト ボックス 14">
            <a:extLst>
              <a:ext uri="{FF2B5EF4-FFF2-40B4-BE49-F238E27FC236}">
                <a16:creationId xmlns:a16="http://schemas.microsoft.com/office/drawing/2014/main" id="{7A453BCB-0C46-FBC6-07F2-88F7C648894C}"/>
              </a:ext>
            </a:extLst>
          </p:cNvPr>
          <p:cNvSpPr txBox="1"/>
          <p:nvPr/>
        </p:nvSpPr>
        <p:spPr>
          <a:xfrm>
            <a:off x="4481513" y="1202849"/>
            <a:ext cx="6119812" cy="1754326"/>
          </a:xfrm>
          <a:prstGeom prst="rect">
            <a:avLst/>
          </a:prstGeom>
          <a:noFill/>
        </p:spPr>
        <p:txBody>
          <a:bodyPr wrap="square">
            <a:spAutoFit/>
          </a:bodyPr>
          <a:lstStyle/>
          <a:p>
            <a:r>
              <a:rPr lang="en-US" altLang="ja-JP" dirty="0"/>
              <a:t>The global levels of fossil fuel production implied by governments’ plans and projections, taken together, also </a:t>
            </a:r>
            <a:r>
              <a:rPr lang="en-US" altLang="ja-JP" b="1" dirty="0"/>
              <a:t>exceed those implied by their stated climate mitigation policies and implied by their announced climate pledges as of September 2022</a:t>
            </a:r>
            <a:r>
              <a:rPr lang="en-US" altLang="ja-JP" dirty="0"/>
              <a:t>, as modelled by the International Energy Agency.</a:t>
            </a:r>
            <a:endParaRPr lang="ja-JP" altLang="en-US" dirty="0"/>
          </a:p>
        </p:txBody>
      </p:sp>
      <p:pic>
        <p:nvPicPr>
          <p:cNvPr id="19" name="図 18">
            <a:extLst>
              <a:ext uri="{FF2B5EF4-FFF2-40B4-BE49-F238E27FC236}">
                <a16:creationId xmlns:a16="http://schemas.microsoft.com/office/drawing/2014/main" id="{BBADB313-A384-9E2B-3500-83E43B51CE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2539" y="2957175"/>
            <a:ext cx="6190808" cy="3302131"/>
          </a:xfrm>
          <a:prstGeom prst="rect">
            <a:avLst/>
          </a:prstGeom>
        </p:spPr>
      </p:pic>
    </p:spTree>
    <p:extLst>
      <p:ext uri="{BB962C8B-B14F-4D97-AF65-F5344CB8AC3E}">
        <p14:creationId xmlns:p14="http://schemas.microsoft.com/office/powerpoint/2010/main" val="218358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A2A80D71-05F6-D981-1808-4108AA5D9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506108"/>
            <a:ext cx="12192000" cy="894953"/>
          </a:xfrm>
          <a:prstGeom prst="rect">
            <a:avLst/>
          </a:prstGeom>
        </p:spPr>
      </p:pic>
      <p:sp>
        <p:nvSpPr>
          <p:cNvPr id="2" name="タイトル 1">
            <a:extLst>
              <a:ext uri="{FF2B5EF4-FFF2-40B4-BE49-F238E27FC236}">
                <a16:creationId xmlns:a16="http://schemas.microsoft.com/office/drawing/2014/main" id="{A12B5B39-9A39-B69B-E4D0-DF2182463EF0}"/>
              </a:ext>
            </a:extLst>
          </p:cNvPr>
          <p:cNvSpPr>
            <a:spLocks noGrp="1"/>
          </p:cNvSpPr>
          <p:nvPr>
            <p:ph type="title"/>
          </p:nvPr>
        </p:nvSpPr>
        <p:spPr>
          <a:xfrm>
            <a:off x="108526" y="51545"/>
            <a:ext cx="11834821" cy="798294"/>
          </a:xfrm>
        </p:spPr>
        <p:txBody>
          <a:bodyPr>
            <a:normAutofit/>
          </a:bodyPr>
          <a:lstStyle/>
          <a:p>
            <a:r>
              <a:rPr kumimoji="1" lang="ja-JP" altLang="en-US" sz="3200" dirty="0">
                <a:latin typeface="Meiryo UI" panose="020B0604030504040204" pitchFamily="50" charset="-128"/>
                <a:ea typeface="Meiryo UI" panose="020B0604030504040204" pitchFamily="50" charset="-128"/>
              </a:rPr>
              <a:t>各国の宣言</a:t>
            </a:r>
          </a:p>
        </p:txBody>
      </p:sp>
      <p:sp>
        <p:nvSpPr>
          <p:cNvPr id="4" name="スライド番号プレースホルダー 3">
            <a:extLst>
              <a:ext uri="{FF2B5EF4-FFF2-40B4-BE49-F238E27FC236}">
                <a16:creationId xmlns:a16="http://schemas.microsoft.com/office/drawing/2014/main" id="{ACD7CC75-D9CB-5B40-2AD3-0E7AD4E9C6C4}"/>
              </a:ext>
            </a:extLst>
          </p:cNvPr>
          <p:cNvSpPr>
            <a:spLocks noGrp="1"/>
          </p:cNvSpPr>
          <p:nvPr>
            <p:ph type="sldNum" sz="quarter" idx="12"/>
          </p:nvPr>
        </p:nvSpPr>
        <p:spPr/>
        <p:txBody>
          <a:bodyPr/>
          <a:lstStyle/>
          <a:p>
            <a:fld id="{35A7A24F-9FDF-4A75-AF47-958DB0AA3AC0}" type="slidenum">
              <a:rPr kumimoji="1" lang="ja-JP" altLang="en-US" smtClean="0"/>
              <a:t>16</a:t>
            </a:fld>
            <a:endParaRPr kumimoji="1" lang="ja-JP" altLang="en-US"/>
          </a:p>
        </p:txBody>
      </p:sp>
      <p:sp>
        <p:nvSpPr>
          <p:cNvPr id="5" name="テキスト ボックス 4">
            <a:extLst>
              <a:ext uri="{FF2B5EF4-FFF2-40B4-BE49-F238E27FC236}">
                <a16:creationId xmlns:a16="http://schemas.microsoft.com/office/drawing/2014/main" id="{98C61EED-C51B-2A13-7C40-ABC9D16A9818}"/>
              </a:ext>
            </a:extLst>
          </p:cNvPr>
          <p:cNvSpPr txBox="1"/>
          <p:nvPr/>
        </p:nvSpPr>
        <p:spPr>
          <a:xfrm>
            <a:off x="3298031" y="6444476"/>
            <a:ext cx="6119812" cy="276999"/>
          </a:xfrm>
          <a:prstGeom prst="rect">
            <a:avLst/>
          </a:prstGeom>
          <a:noFill/>
        </p:spPr>
        <p:txBody>
          <a:bodyPr wrap="square">
            <a:spAutoFit/>
          </a:bodyPr>
          <a:lstStyle/>
          <a:p>
            <a:r>
              <a:rPr lang="ja-JP" altLang="en-US" sz="1200" dirty="0"/>
              <a:t>https://productiongap.org/wp-content/uploads/2023/11/PGR2023_web.pdf</a:t>
            </a:r>
          </a:p>
        </p:txBody>
      </p:sp>
      <p:pic>
        <p:nvPicPr>
          <p:cNvPr id="6" name="図 5">
            <a:extLst>
              <a:ext uri="{FF2B5EF4-FFF2-40B4-BE49-F238E27FC236}">
                <a16:creationId xmlns:a16="http://schemas.microsoft.com/office/drawing/2014/main" id="{6F090A5D-3B44-FDDC-AB90-D805858D4D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26" y="2088786"/>
            <a:ext cx="5767593" cy="3573626"/>
          </a:xfrm>
          <a:prstGeom prst="rect">
            <a:avLst/>
          </a:prstGeom>
        </p:spPr>
      </p:pic>
      <p:pic>
        <p:nvPicPr>
          <p:cNvPr id="8" name="図 7">
            <a:extLst>
              <a:ext uri="{FF2B5EF4-FFF2-40B4-BE49-F238E27FC236}">
                <a16:creationId xmlns:a16="http://schemas.microsoft.com/office/drawing/2014/main" id="{491A1747-3CD2-2010-8E57-3B3EAE331A67}"/>
              </a:ext>
            </a:extLst>
          </p:cNvPr>
          <p:cNvPicPr>
            <a:picLocks noChangeAspect="1"/>
          </p:cNvPicPr>
          <p:nvPr/>
        </p:nvPicPr>
        <p:blipFill rotWithShape="1">
          <a:blip r:embed="rId5">
            <a:extLst>
              <a:ext uri="{28A0092B-C50C-407E-A947-70E740481C1C}">
                <a14:useLocalDpi xmlns:a14="http://schemas.microsoft.com/office/drawing/2010/main" val="0"/>
              </a:ext>
            </a:extLst>
          </a:blip>
          <a:srcRect t="7380"/>
          <a:stretch/>
        </p:blipFill>
        <p:spPr>
          <a:xfrm>
            <a:off x="6096000" y="2025771"/>
            <a:ext cx="5896832" cy="3835930"/>
          </a:xfrm>
          <a:prstGeom prst="rect">
            <a:avLst/>
          </a:prstGeom>
        </p:spPr>
      </p:pic>
      <p:sp>
        <p:nvSpPr>
          <p:cNvPr id="9" name="テキスト ボックス 8">
            <a:extLst>
              <a:ext uri="{FF2B5EF4-FFF2-40B4-BE49-F238E27FC236}">
                <a16:creationId xmlns:a16="http://schemas.microsoft.com/office/drawing/2014/main" id="{F5898691-EFDD-87D9-53A6-061AC90133C7}"/>
              </a:ext>
            </a:extLst>
          </p:cNvPr>
          <p:cNvSpPr txBox="1"/>
          <p:nvPr/>
        </p:nvSpPr>
        <p:spPr>
          <a:xfrm>
            <a:off x="204787" y="1199890"/>
            <a:ext cx="11642298" cy="369332"/>
          </a:xfrm>
          <a:prstGeom prst="rect">
            <a:avLst/>
          </a:prstGeom>
          <a:noFill/>
        </p:spPr>
        <p:txBody>
          <a:bodyPr wrap="square">
            <a:spAutoFit/>
          </a:bodyPr>
          <a:lstStyle/>
          <a:p>
            <a:pPr marL="285750" indent="-285750">
              <a:buFont typeface="Arial" panose="020B0604020202020204" pitchFamily="34" charset="0"/>
              <a:buChar char="•"/>
            </a:pPr>
            <a:r>
              <a:rPr lang="ja-JP" altLang="en-US" dirty="0"/>
              <a:t>代替エネルギーのある国や裕福な国も脱炭素にそこまで移行していない。</a:t>
            </a:r>
            <a:endParaRPr lang="en-US" altLang="ja-JP" dirty="0"/>
          </a:p>
        </p:txBody>
      </p:sp>
    </p:spTree>
    <p:extLst>
      <p:ext uri="{BB962C8B-B14F-4D97-AF65-F5344CB8AC3E}">
        <p14:creationId xmlns:p14="http://schemas.microsoft.com/office/powerpoint/2010/main" val="179313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FD83C3-9C18-7F8D-D59B-CD403A4887BE}"/>
              </a:ext>
            </a:extLst>
          </p:cNvPr>
          <p:cNvSpPr>
            <a:spLocks noGrp="1"/>
          </p:cNvSpPr>
          <p:nvPr>
            <p:ph type="title"/>
          </p:nvPr>
        </p:nvSpPr>
        <p:spPr/>
        <p:txBody>
          <a:bodyPr/>
          <a:lstStyle/>
          <a:p>
            <a:r>
              <a:rPr kumimoji="1" lang="en-US" altLang="ja-JP" dirty="0"/>
              <a:t>GX</a:t>
            </a:r>
            <a:r>
              <a:rPr kumimoji="1" lang="ja-JP" altLang="en-US" dirty="0"/>
              <a:t>経済移行債</a:t>
            </a:r>
          </a:p>
        </p:txBody>
      </p:sp>
      <p:sp>
        <p:nvSpPr>
          <p:cNvPr id="3" name="コンテンツ プレースホルダー 2">
            <a:extLst>
              <a:ext uri="{FF2B5EF4-FFF2-40B4-BE49-F238E27FC236}">
                <a16:creationId xmlns:a16="http://schemas.microsoft.com/office/drawing/2014/main" id="{4E5C518C-598A-0DEB-770E-A5E12C074B34}"/>
              </a:ext>
            </a:extLst>
          </p:cNvPr>
          <p:cNvSpPr>
            <a:spLocks noGrp="1"/>
          </p:cNvSpPr>
          <p:nvPr>
            <p:ph idx="1"/>
          </p:nvPr>
        </p:nvSpPr>
        <p:spPr>
          <a:xfrm>
            <a:off x="838200" y="1502896"/>
            <a:ext cx="10515600" cy="1325563"/>
          </a:xfrm>
        </p:spPr>
        <p:txBody>
          <a:bodyPr>
            <a:normAutofit fontScale="40000" lnSpcReduction="20000"/>
          </a:bodyPr>
          <a:lstStyle/>
          <a:p>
            <a:r>
              <a:rPr lang="en-US" altLang="ja-JP" dirty="0"/>
              <a:t>2023/11/8</a:t>
            </a:r>
          </a:p>
          <a:p>
            <a:pPr lvl="1"/>
            <a:r>
              <a:rPr lang="ja-JP" altLang="en-US" dirty="0"/>
              <a:t>これまでの国債（建設国債、特例国債、復興債等）と同様に、同一の金融商品と して統合して発行することに限らず、国際標準への準拠について評価機関から認証（</a:t>
            </a:r>
            <a:r>
              <a:rPr lang="en-US" altLang="ja-JP" dirty="0"/>
              <a:t>SPO</a:t>
            </a:r>
            <a:r>
              <a:rPr lang="ja-JP" altLang="en-US" dirty="0"/>
              <a:t>）を取得した </a:t>
            </a:r>
            <a:r>
              <a:rPr lang="ja-JP" altLang="en-US" b="1" dirty="0"/>
              <a:t>「クライメート・トランジション・ボンド」を個別銘柄</a:t>
            </a:r>
            <a:r>
              <a:rPr lang="ja-JP" altLang="en-US" dirty="0"/>
              <a:t>として発行します</a:t>
            </a:r>
            <a:endParaRPr lang="en-US" altLang="ja-JP" dirty="0"/>
          </a:p>
          <a:p>
            <a:pPr lvl="1"/>
            <a:r>
              <a:rPr kumimoji="1" lang="en-US" altLang="ja-JP" dirty="0">
                <a:hlinkClick r:id="rId2"/>
              </a:rPr>
              <a:t>https://www.daiwair.co.jp/td_download.cgi?c=8601&amp;i=2691044</a:t>
            </a:r>
            <a:endParaRPr kumimoji="1" lang="en-US" altLang="ja-JP" dirty="0"/>
          </a:p>
          <a:p>
            <a:r>
              <a:rPr lang="ja-JP" altLang="en-US" dirty="0"/>
              <a:t>認証</a:t>
            </a:r>
            <a:endParaRPr lang="en-US" altLang="ja-JP" dirty="0"/>
          </a:p>
          <a:p>
            <a:pPr lvl="1"/>
            <a:r>
              <a:rPr kumimoji="1" lang="en-US" altLang="ja-JP" dirty="0">
                <a:hlinkClick r:id="rId3"/>
              </a:rPr>
              <a:t>https://www.meti.go.jp/policy/energy_environment/global_warming/transition/jcr_climate_transition_bond_framework_spo_jpn.pdf</a:t>
            </a:r>
            <a:endParaRPr kumimoji="1" lang="en-US" altLang="ja-JP" dirty="0"/>
          </a:p>
          <a:p>
            <a:pPr lvl="1"/>
            <a:r>
              <a:rPr kumimoji="1" lang="en-US" altLang="ja-JP" dirty="0">
                <a:hlinkClick r:id="rId4"/>
              </a:rPr>
              <a:t>https://www.meti.go.jp/policy/energy_environment/global_warming/transition/dnv_climate_transition_bond_framework_spo_jpn.pdf</a:t>
            </a:r>
            <a:endParaRPr kumimoji="1" lang="en-US" altLang="ja-JP" dirty="0"/>
          </a:p>
          <a:p>
            <a:endParaRPr kumimoji="1" lang="ja-JP" altLang="en-US" dirty="0"/>
          </a:p>
        </p:txBody>
      </p:sp>
      <p:pic>
        <p:nvPicPr>
          <p:cNvPr id="5" name="図 4">
            <a:extLst>
              <a:ext uri="{FF2B5EF4-FFF2-40B4-BE49-F238E27FC236}">
                <a16:creationId xmlns:a16="http://schemas.microsoft.com/office/drawing/2014/main" id="{DBDF7399-5CFC-FE8E-C9CE-5D4716A37D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351" y="2828459"/>
            <a:ext cx="5778649" cy="3310596"/>
          </a:xfrm>
          <a:prstGeom prst="rect">
            <a:avLst/>
          </a:prstGeom>
        </p:spPr>
      </p:pic>
      <p:pic>
        <p:nvPicPr>
          <p:cNvPr id="7" name="図 6">
            <a:extLst>
              <a:ext uri="{FF2B5EF4-FFF2-40B4-BE49-F238E27FC236}">
                <a16:creationId xmlns:a16="http://schemas.microsoft.com/office/drawing/2014/main" id="{03B1AD4A-09E5-5173-78F3-3935E83914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311" y="2864317"/>
            <a:ext cx="5151566" cy="3840813"/>
          </a:xfrm>
          <a:prstGeom prst="rect">
            <a:avLst/>
          </a:prstGeom>
        </p:spPr>
      </p:pic>
    </p:spTree>
    <p:extLst>
      <p:ext uri="{BB962C8B-B14F-4D97-AF65-F5344CB8AC3E}">
        <p14:creationId xmlns:p14="http://schemas.microsoft.com/office/powerpoint/2010/main" val="2566808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770A3-EFC1-F0E4-1521-6B5CA37C0807}"/>
              </a:ext>
            </a:extLst>
          </p:cNvPr>
          <p:cNvSpPr>
            <a:spLocks noGrp="1"/>
          </p:cNvSpPr>
          <p:nvPr>
            <p:ph type="title"/>
          </p:nvPr>
        </p:nvSpPr>
        <p:spPr/>
        <p:txBody>
          <a:bodyPr/>
          <a:lstStyle/>
          <a:p>
            <a:r>
              <a:rPr kumimoji="1" lang="en-US" altLang="ja-JP" dirty="0"/>
              <a:t>GX</a:t>
            </a:r>
            <a:r>
              <a:rPr kumimoji="1" lang="ja-JP" altLang="en-US" dirty="0"/>
              <a:t>経済移行債の問題点</a:t>
            </a:r>
          </a:p>
        </p:txBody>
      </p:sp>
      <p:sp>
        <p:nvSpPr>
          <p:cNvPr id="3" name="コンテンツ プレースホルダー 2">
            <a:extLst>
              <a:ext uri="{FF2B5EF4-FFF2-40B4-BE49-F238E27FC236}">
                <a16:creationId xmlns:a16="http://schemas.microsoft.com/office/drawing/2014/main" id="{92BC6497-B6A5-D2B9-2254-06C91FF6226B}"/>
              </a:ext>
            </a:extLst>
          </p:cNvPr>
          <p:cNvSpPr>
            <a:spLocks noGrp="1"/>
          </p:cNvSpPr>
          <p:nvPr>
            <p:ph idx="1"/>
          </p:nvPr>
        </p:nvSpPr>
        <p:spPr>
          <a:xfrm>
            <a:off x="838199" y="1825625"/>
            <a:ext cx="10806953" cy="4667250"/>
          </a:xfrm>
        </p:spPr>
        <p:txBody>
          <a:bodyPr>
            <a:normAutofit fontScale="92500" lnSpcReduction="10000"/>
          </a:bodyPr>
          <a:lstStyle/>
          <a:p>
            <a:r>
              <a:rPr kumimoji="1" lang="en-US" altLang="ja-JP" dirty="0"/>
              <a:t>2023/2/2</a:t>
            </a:r>
          </a:p>
          <a:p>
            <a:pPr lvl="1"/>
            <a:r>
              <a:rPr lang="en-US" altLang="ja-JP" b="0" i="0" dirty="0">
                <a:solidFill>
                  <a:srgbClr val="333333"/>
                </a:solidFill>
                <a:effectLst/>
                <a:latin typeface="Noto Sans JP"/>
              </a:rPr>
              <a:t>2023</a:t>
            </a:r>
            <a:r>
              <a:rPr lang="ja-JP" altLang="en-US" b="0" i="0" dirty="0">
                <a:solidFill>
                  <a:srgbClr val="333333"/>
                </a:solidFill>
                <a:effectLst/>
                <a:latin typeface="Noto Sans JP"/>
              </a:rPr>
              <a:t>年度に、政府の</a:t>
            </a:r>
            <a:r>
              <a:rPr lang="en-US" altLang="ja-JP" b="0" i="0" dirty="0">
                <a:solidFill>
                  <a:srgbClr val="333333"/>
                </a:solidFill>
                <a:effectLst/>
                <a:latin typeface="Noto Sans JP"/>
              </a:rPr>
              <a:t>GX</a:t>
            </a:r>
            <a:r>
              <a:rPr lang="ja-JP" altLang="en-US" b="0" i="0" dirty="0">
                <a:solidFill>
                  <a:srgbClr val="333333"/>
                </a:solidFill>
                <a:effectLst/>
                <a:latin typeface="Noto Sans JP"/>
              </a:rPr>
              <a:t>投資に充てられる</a:t>
            </a:r>
            <a:r>
              <a:rPr lang="en-US" altLang="ja-JP" b="0" i="0" dirty="0">
                <a:solidFill>
                  <a:srgbClr val="333333"/>
                </a:solidFill>
                <a:effectLst/>
                <a:latin typeface="Noto Sans JP"/>
              </a:rPr>
              <a:t>GX</a:t>
            </a:r>
            <a:r>
              <a:rPr lang="ja-JP" altLang="en-US" b="0" i="0" dirty="0">
                <a:solidFill>
                  <a:srgbClr val="333333"/>
                </a:solidFill>
                <a:effectLst/>
                <a:latin typeface="Noto Sans JP"/>
              </a:rPr>
              <a:t>経済移行債（仮称）が初めて発行される。発行額は</a:t>
            </a:r>
            <a:r>
              <a:rPr lang="en-US" altLang="ja-JP" b="0" i="0" dirty="0">
                <a:solidFill>
                  <a:srgbClr val="333333"/>
                </a:solidFill>
                <a:effectLst/>
                <a:latin typeface="Noto Sans JP"/>
              </a:rPr>
              <a:t>0.5</a:t>
            </a:r>
            <a:r>
              <a:rPr lang="ja-JP" altLang="en-US" b="0" i="0" dirty="0">
                <a:solidFill>
                  <a:srgbClr val="333333"/>
                </a:solidFill>
                <a:effectLst/>
                <a:latin typeface="Noto Sans JP"/>
              </a:rPr>
              <a:t>兆円、</a:t>
            </a:r>
            <a:r>
              <a:rPr lang="en-US" altLang="ja-JP" b="0" i="0" dirty="0">
                <a:solidFill>
                  <a:srgbClr val="333333"/>
                </a:solidFill>
                <a:effectLst/>
                <a:latin typeface="Noto Sans JP"/>
              </a:rPr>
              <a:t>2022</a:t>
            </a:r>
            <a:r>
              <a:rPr lang="ja-JP" altLang="en-US" b="0" i="0" dirty="0">
                <a:solidFill>
                  <a:srgbClr val="333333"/>
                </a:solidFill>
                <a:effectLst/>
                <a:latin typeface="Noto Sans JP"/>
              </a:rPr>
              <a:t>年度第</a:t>
            </a:r>
            <a:r>
              <a:rPr lang="en-US" altLang="ja-JP" b="0" i="0" dirty="0">
                <a:solidFill>
                  <a:srgbClr val="333333"/>
                </a:solidFill>
                <a:effectLst/>
                <a:latin typeface="Noto Sans JP"/>
              </a:rPr>
              <a:t>2</a:t>
            </a:r>
            <a:r>
              <a:rPr lang="ja-JP" altLang="en-US" b="0" i="0" dirty="0">
                <a:solidFill>
                  <a:srgbClr val="333333"/>
                </a:solidFill>
                <a:effectLst/>
                <a:latin typeface="Noto Sans JP"/>
              </a:rPr>
              <a:t>次補正予算で先行的に措置した</a:t>
            </a:r>
            <a:r>
              <a:rPr lang="en-US" altLang="ja-JP" b="0" i="0" dirty="0">
                <a:solidFill>
                  <a:srgbClr val="333333"/>
                </a:solidFill>
                <a:effectLst/>
                <a:latin typeface="Noto Sans JP"/>
              </a:rPr>
              <a:t>1.1</a:t>
            </a:r>
            <a:r>
              <a:rPr lang="ja-JP" altLang="en-US" b="0" i="0" dirty="0">
                <a:solidFill>
                  <a:srgbClr val="333333"/>
                </a:solidFill>
                <a:effectLst/>
                <a:latin typeface="Noto Sans JP"/>
              </a:rPr>
              <a:t>兆円分に係る借換債と合計すれば</a:t>
            </a:r>
            <a:r>
              <a:rPr lang="en-US" altLang="ja-JP" b="0" i="0" dirty="0">
                <a:solidFill>
                  <a:srgbClr val="333333"/>
                </a:solidFill>
                <a:effectLst/>
                <a:latin typeface="Noto Sans JP"/>
              </a:rPr>
              <a:t>1.6</a:t>
            </a:r>
            <a:r>
              <a:rPr lang="ja-JP" altLang="en-US" b="0" i="0" dirty="0">
                <a:solidFill>
                  <a:srgbClr val="333333"/>
                </a:solidFill>
                <a:effectLst/>
                <a:latin typeface="Noto Sans JP"/>
              </a:rPr>
              <a:t>兆円</a:t>
            </a:r>
            <a:endParaRPr lang="en-US" altLang="ja-JP" b="0" i="0" dirty="0">
              <a:solidFill>
                <a:srgbClr val="333333"/>
              </a:solidFill>
              <a:effectLst/>
              <a:latin typeface="Noto Sans JP"/>
            </a:endParaRPr>
          </a:p>
          <a:p>
            <a:pPr lvl="1"/>
            <a:r>
              <a:rPr lang="en-US" altLang="ja-JP" b="0" i="0" dirty="0">
                <a:solidFill>
                  <a:srgbClr val="333333"/>
                </a:solidFill>
                <a:effectLst/>
                <a:latin typeface="Noto Sans JP"/>
              </a:rPr>
              <a:t>GX</a:t>
            </a:r>
            <a:r>
              <a:rPr lang="ja-JP" altLang="en-US" b="0" i="0" dirty="0">
                <a:solidFill>
                  <a:srgbClr val="333333"/>
                </a:solidFill>
                <a:effectLst/>
                <a:latin typeface="Noto Sans JP"/>
              </a:rPr>
              <a:t>経済移行債は</a:t>
            </a:r>
            <a:r>
              <a:rPr lang="en-US" altLang="ja-JP" b="0" i="0" dirty="0">
                <a:solidFill>
                  <a:srgbClr val="333333"/>
                </a:solidFill>
                <a:effectLst/>
                <a:latin typeface="Noto Sans JP"/>
              </a:rPr>
              <a:t>2050</a:t>
            </a:r>
            <a:r>
              <a:rPr lang="ja-JP" altLang="en-US" b="0" i="0" dirty="0">
                <a:solidFill>
                  <a:srgbClr val="333333"/>
                </a:solidFill>
                <a:effectLst/>
                <a:latin typeface="Noto Sans JP"/>
              </a:rPr>
              <a:t>年までに完全に償還される予定であることから、</a:t>
            </a:r>
            <a:r>
              <a:rPr lang="en-US" altLang="ja-JP" b="0" i="0" dirty="0">
                <a:solidFill>
                  <a:srgbClr val="333333"/>
                </a:solidFill>
                <a:effectLst/>
                <a:latin typeface="Noto Sans JP"/>
              </a:rPr>
              <a:t>30</a:t>
            </a:r>
            <a:r>
              <a:rPr lang="ja-JP" altLang="en-US" b="0" i="0" dirty="0">
                <a:solidFill>
                  <a:srgbClr val="333333"/>
                </a:solidFill>
                <a:effectLst/>
                <a:latin typeface="Noto Sans JP"/>
              </a:rPr>
              <a:t>年よりも年限が短い、</a:t>
            </a:r>
            <a:r>
              <a:rPr lang="en-US" altLang="ja-JP" b="0" i="0" dirty="0">
                <a:solidFill>
                  <a:srgbClr val="333333"/>
                </a:solidFill>
                <a:effectLst/>
                <a:latin typeface="Noto Sans JP"/>
              </a:rPr>
              <a:t>10</a:t>
            </a:r>
            <a:r>
              <a:rPr lang="ja-JP" altLang="en-US" b="0" i="0" dirty="0">
                <a:solidFill>
                  <a:srgbClr val="333333"/>
                </a:solidFill>
                <a:effectLst/>
                <a:latin typeface="Noto Sans JP"/>
              </a:rPr>
              <a:t>年債あるいは</a:t>
            </a:r>
            <a:r>
              <a:rPr lang="en-US" altLang="ja-JP" b="0" i="0" dirty="0">
                <a:solidFill>
                  <a:srgbClr val="333333"/>
                </a:solidFill>
                <a:effectLst/>
                <a:latin typeface="Noto Sans JP"/>
              </a:rPr>
              <a:t>20</a:t>
            </a:r>
            <a:r>
              <a:rPr lang="ja-JP" altLang="en-US" b="0" i="0" dirty="0">
                <a:solidFill>
                  <a:srgbClr val="333333"/>
                </a:solidFill>
                <a:effectLst/>
                <a:latin typeface="Noto Sans JP"/>
              </a:rPr>
              <a:t>年債での発行が予想される。政府は</a:t>
            </a:r>
            <a:r>
              <a:rPr lang="en-US" altLang="ja-JP" b="0" i="0" dirty="0">
                <a:solidFill>
                  <a:srgbClr val="333333"/>
                </a:solidFill>
                <a:effectLst/>
                <a:latin typeface="Noto Sans JP"/>
              </a:rPr>
              <a:t>2050</a:t>
            </a:r>
            <a:r>
              <a:rPr lang="ja-JP" altLang="en-US" b="0" i="0" dirty="0">
                <a:solidFill>
                  <a:srgbClr val="333333"/>
                </a:solidFill>
                <a:effectLst/>
                <a:latin typeface="Noto Sans JP"/>
              </a:rPr>
              <a:t>年までに温暖化ガスの排出を実質ゼロにする「カーボンニュートラル」に必要な</a:t>
            </a:r>
            <a:r>
              <a:rPr lang="en-US" altLang="ja-JP" b="0" i="0" dirty="0">
                <a:solidFill>
                  <a:srgbClr val="333333"/>
                </a:solidFill>
                <a:effectLst/>
                <a:latin typeface="Noto Sans JP"/>
              </a:rPr>
              <a:t>150</a:t>
            </a:r>
            <a:r>
              <a:rPr lang="ja-JP" altLang="en-US" b="0" i="0" dirty="0">
                <a:solidFill>
                  <a:srgbClr val="333333"/>
                </a:solidFill>
                <a:effectLst/>
                <a:latin typeface="Noto Sans JP"/>
              </a:rPr>
              <a:t>兆円超の官民の合計の投資のうち、国の投資分にあたる</a:t>
            </a:r>
            <a:r>
              <a:rPr lang="en-US" altLang="ja-JP" b="0" i="0" dirty="0">
                <a:solidFill>
                  <a:srgbClr val="333333"/>
                </a:solidFill>
                <a:effectLst/>
                <a:latin typeface="Noto Sans JP"/>
              </a:rPr>
              <a:t>20</a:t>
            </a:r>
            <a:r>
              <a:rPr lang="ja-JP" altLang="en-US" b="0" i="0" dirty="0">
                <a:solidFill>
                  <a:srgbClr val="333333"/>
                </a:solidFill>
                <a:effectLst/>
                <a:latin typeface="Noto Sans JP"/>
              </a:rPr>
              <a:t>兆円規模を、この</a:t>
            </a:r>
            <a:r>
              <a:rPr lang="en-US" altLang="ja-JP" b="0" i="0" dirty="0">
                <a:solidFill>
                  <a:srgbClr val="333333"/>
                </a:solidFill>
                <a:effectLst/>
                <a:latin typeface="Noto Sans JP"/>
              </a:rPr>
              <a:t>GX</a:t>
            </a:r>
            <a:r>
              <a:rPr lang="ja-JP" altLang="en-US" b="0" i="0" dirty="0">
                <a:solidFill>
                  <a:srgbClr val="333333"/>
                </a:solidFill>
                <a:effectLst/>
                <a:latin typeface="Noto Sans JP"/>
              </a:rPr>
              <a:t>経済移行債で調達する計画だ。</a:t>
            </a:r>
            <a:r>
              <a:rPr lang="en-US" altLang="ja-JP" b="0" i="0" dirty="0">
                <a:solidFill>
                  <a:srgbClr val="333333"/>
                </a:solidFill>
                <a:effectLst/>
                <a:latin typeface="Noto Sans JP"/>
              </a:rPr>
              <a:t>2032</a:t>
            </a:r>
            <a:r>
              <a:rPr lang="ja-JP" altLang="en-US" b="0" i="0" dirty="0">
                <a:solidFill>
                  <a:srgbClr val="333333"/>
                </a:solidFill>
                <a:effectLst/>
                <a:latin typeface="Noto Sans JP"/>
              </a:rPr>
              <a:t>年度まで毎年度発行される予定である</a:t>
            </a:r>
            <a:endParaRPr lang="en-US" altLang="ja-JP" dirty="0">
              <a:solidFill>
                <a:srgbClr val="333333"/>
              </a:solidFill>
              <a:latin typeface="Noto Sans JP"/>
            </a:endParaRPr>
          </a:p>
          <a:p>
            <a:pPr lvl="1"/>
            <a:r>
              <a:rPr lang="ja-JP" altLang="en-US" b="0" i="0" dirty="0">
                <a:solidFill>
                  <a:srgbClr val="333333"/>
                </a:solidFill>
                <a:effectLst/>
                <a:latin typeface="Noto Sans JP"/>
              </a:rPr>
              <a:t>一般企業の場合には、環境債の発行を通じて、一般社債よりも低い金利（グリーニアム）で資金を調達することが可能な場合がある。</a:t>
            </a:r>
          </a:p>
          <a:p>
            <a:pPr lvl="1"/>
            <a:r>
              <a:rPr lang="ja-JP" altLang="en-US" b="0" i="0" dirty="0">
                <a:solidFill>
                  <a:srgbClr val="333333"/>
                </a:solidFill>
                <a:effectLst/>
                <a:latin typeface="Noto Sans JP"/>
              </a:rPr>
              <a:t>しかし、市場規模が極めて大きく、流動性が高い、発行残高が</a:t>
            </a:r>
            <a:r>
              <a:rPr lang="en-US" altLang="ja-JP" b="0" i="0" dirty="0">
                <a:solidFill>
                  <a:srgbClr val="333333"/>
                </a:solidFill>
                <a:effectLst/>
                <a:latin typeface="Noto Sans JP"/>
              </a:rPr>
              <a:t>1,000</a:t>
            </a:r>
            <a:r>
              <a:rPr lang="ja-JP" altLang="en-US" b="0" i="0" dirty="0">
                <a:solidFill>
                  <a:srgbClr val="333333"/>
                </a:solidFill>
                <a:effectLst/>
                <a:latin typeface="Noto Sans JP"/>
              </a:rPr>
              <a:t>兆円を超える通常の国債とは別に</a:t>
            </a:r>
            <a:r>
              <a:rPr lang="en-US" altLang="ja-JP" b="0" i="0" dirty="0">
                <a:solidFill>
                  <a:srgbClr val="333333"/>
                </a:solidFill>
                <a:effectLst/>
                <a:latin typeface="Noto Sans JP"/>
              </a:rPr>
              <a:t>20</a:t>
            </a:r>
            <a:r>
              <a:rPr lang="ja-JP" altLang="en-US" b="0" i="0" dirty="0">
                <a:solidFill>
                  <a:srgbClr val="333333"/>
                </a:solidFill>
                <a:effectLst/>
                <a:latin typeface="Noto Sans JP"/>
              </a:rPr>
              <a:t>兆円規模の移行債を発行した場合、市場規模の小ささに根差す流動性の低さに対して、投資家がプレミアムを要求し、むしろ金利が通常の国債よりも高くなってしまうリスクもあるのではないか。</a:t>
            </a:r>
          </a:p>
          <a:p>
            <a:pPr lvl="1"/>
            <a:endParaRPr kumimoji="1" lang="ja-JP" altLang="en-US" dirty="0"/>
          </a:p>
        </p:txBody>
      </p:sp>
      <p:sp>
        <p:nvSpPr>
          <p:cNvPr id="5" name="テキスト ボックス 4">
            <a:extLst>
              <a:ext uri="{FF2B5EF4-FFF2-40B4-BE49-F238E27FC236}">
                <a16:creationId xmlns:a16="http://schemas.microsoft.com/office/drawing/2014/main" id="{5E60D3EE-EF5A-5F74-D8CF-3D7233C3E887}"/>
              </a:ext>
            </a:extLst>
          </p:cNvPr>
          <p:cNvSpPr txBox="1"/>
          <p:nvPr/>
        </p:nvSpPr>
        <p:spPr>
          <a:xfrm>
            <a:off x="2039470" y="6443146"/>
            <a:ext cx="7965142" cy="369332"/>
          </a:xfrm>
          <a:prstGeom prst="rect">
            <a:avLst/>
          </a:prstGeom>
          <a:noFill/>
        </p:spPr>
        <p:txBody>
          <a:bodyPr wrap="square">
            <a:spAutoFit/>
          </a:bodyPr>
          <a:lstStyle/>
          <a:p>
            <a:r>
              <a:rPr lang="ja-JP" altLang="en-US" dirty="0"/>
              <a:t>https://www.nri.com/jp/knowledge/blog/lst/2023/fis/kiuchi/0202</a:t>
            </a:r>
          </a:p>
        </p:txBody>
      </p:sp>
    </p:spTree>
    <p:extLst>
      <p:ext uri="{BB962C8B-B14F-4D97-AF65-F5344CB8AC3E}">
        <p14:creationId xmlns:p14="http://schemas.microsoft.com/office/powerpoint/2010/main" val="3181148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0B4DBC-8E96-5CF3-14CD-83A2584F79BC}"/>
              </a:ext>
            </a:extLst>
          </p:cNvPr>
          <p:cNvSpPr>
            <a:spLocks noGrp="1"/>
          </p:cNvSpPr>
          <p:nvPr>
            <p:ph type="title"/>
          </p:nvPr>
        </p:nvSpPr>
        <p:spPr/>
        <p:txBody>
          <a:bodyPr/>
          <a:lstStyle/>
          <a:p>
            <a:r>
              <a:rPr kumimoji="1" lang="en-US" altLang="ja-JP" dirty="0"/>
              <a:t>GX</a:t>
            </a:r>
            <a:r>
              <a:rPr kumimoji="1" lang="ja-JP" altLang="en-US" dirty="0"/>
              <a:t>経済移行債支援の対象企業は排出量取引参画を</a:t>
            </a:r>
          </a:p>
        </p:txBody>
      </p:sp>
      <p:sp>
        <p:nvSpPr>
          <p:cNvPr id="3" name="コンテンツ プレースホルダー 2">
            <a:extLst>
              <a:ext uri="{FF2B5EF4-FFF2-40B4-BE49-F238E27FC236}">
                <a16:creationId xmlns:a16="http://schemas.microsoft.com/office/drawing/2014/main" id="{00FEF86E-3553-3990-9EDC-1F29F520F60A}"/>
              </a:ext>
            </a:extLst>
          </p:cNvPr>
          <p:cNvSpPr>
            <a:spLocks noGrp="1"/>
          </p:cNvSpPr>
          <p:nvPr>
            <p:ph idx="1"/>
          </p:nvPr>
        </p:nvSpPr>
        <p:spPr/>
        <p:txBody>
          <a:bodyPr>
            <a:normAutofit fontScale="92500" lnSpcReduction="10000"/>
          </a:bodyPr>
          <a:lstStyle/>
          <a:p>
            <a:r>
              <a:rPr kumimoji="1" lang="en-US" altLang="ja-JP" dirty="0"/>
              <a:t>2023/11/28</a:t>
            </a:r>
          </a:p>
          <a:p>
            <a:pPr lvl="1" fontAlgn="base"/>
            <a:r>
              <a:rPr lang="ja-JP" altLang="en-US" b="0" i="0" dirty="0">
                <a:solidFill>
                  <a:srgbClr val="333333"/>
                </a:solidFill>
                <a:effectLst/>
                <a:latin typeface="Hiragino Kaku Gothic ProN"/>
              </a:rPr>
              <a:t>脱炭素社会の実現に向けて民間の投資を後押しする新たな国債による支援について、政府は対象となる企業に対し、二酸化炭素の排出量の削減分を売買する「排出量取引」への参画を求めていくことになりました。</a:t>
            </a:r>
          </a:p>
          <a:p>
            <a:pPr lvl="1" fontAlgn="base"/>
            <a:r>
              <a:rPr lang="en-US" altLang="ja-JP" b="0" i="0" dirty="0">
                <a:solidFill>
                  <a:srgbClr val="333333"/>
                </a:solidFill>
                <a:effectLst/>
                <a:latin typeface="inherit"/>
              </a:rPr>
              <a:t>28</a:t>
            </a:r>
            <a:r>
              <a:rPr lang="ja-JP" altLang="en-US" b="0" i="0" dirty="0">
                <a:solidFill>
                  <a:srgbClr val="333333"/>
                </a:solidFill>
                <a:effectLst/>
                <a:latin typeface="inherit"/>
              </a:rPr>
              <a:t>日、総理大臣官邸で開かれた「</a:t>
            </a:r>
            <a:r>
              <a:rPr lang="en-US" altLang="ja-JP" b="0" i="0" dirty="0">
                <a:solidFill>
                  <a:srgbClr val="333333"/>
                </a:solidFill>
                <a:effectLst/>
                <a:latin typeface="inherit"/>
              </a:rPr>
              <a:t>GX</a:t>
            </a:r>
            <a:r>
              <a:rPr lang="ja-JP" altLang="en-US" b="0" i="0" dirty="0">
                <a:solidFill>
                  <a:srgbClr val="333333"/>
                </a:solidFill>
                <a:effectLst/>
                <a:latin typeface="inherit"/>
              </a:rPr>
              <a:t>＝グリーントランスフォーメーション実行会議」には、岸田総理大臣のほか、西村経済産業大臣や経団連の十倉会長などが出席しました。</a:t>
            </a:r>
            <a:br>
              <a:rPr lang="ja-JP" altLang="en-US" b="0" i="0" dirty="0">
                <a:solidFill>
                  <a:srgbClr val="333333"/>
                </a:solidFill>
                <a:effectLst/>
                <a:latin typeface="inherit"/>
              </a:rPr>
            </a:br>
            <a:br>
              <a:rPr lang="ja-JP" altLang="en-US" b="0" i="0" dirty="0">
                <a:solidFill>
                  <a:srgbClr val="333333"/>
                </a:solidFill>
                <a:effectLst/>
                <a:latin typeface="inherit"/>
              </a:rPr>
            </a:br>
            <a:r>
              <a:rPr lang="ja-JP" altLang="en-US" b="0" i="0" dirty="0">
                <a:solidFill>
                  <a:srgbClr val="333333"/>
                </a:solidFill>
                <a:effectLst/>
                <a:latin typeface="inherit"/>
              </a:rPr>
              <a:t>この中で西村大臣は、民間の投資の後押しに向けて、総額</a:t>
            </a:r>
            <a:r>
              <a:rPr lang="en-US" altLang="ja-JP" b="0" i="0" dirty="0">
                <a:solidFill>
                  <a:srgbClr val="333333"/>
                </a:solidFill>
                <a:effectLst/>
                <a:latin typeface="inherit"/>
              </a:rPr>
              <a:t>20</a:t>
            </a:r>
            <a:r>
              <a:rPr lang="ja-JP" altLang="en-US" b="0" i="0" dirty="0">
                <a:solidFill>
                  <a:srgbClr val="333333"/>
                </a:solidFill>
                <a:effectLst/>
                <a:latin typeface="inherit"/>
              </a:rPr>
              <a:t>兆円規模で発行する新たな国債「</a:t>
            </a:r>
            <a:r>
              <a:rPr lang="en-US" altLang="ja-JP" b="0" i="0" dirty="0">
                <a:solidFill>
                  <a:srgbClr val="333333"/>
                </a:solidFill>
                <a:effectLst/>
                <a:latin typeface="inherit"/>
              </a:rPr>
              <a:t>GX</a:t>
            </a:r>
            <a:r>
              <a:rPr lang="ja-JP" altLang="en-US" b="0" i="0" dirty="0">
                <a:solidFill>
                  <a:srgbClr val="333333"/>
                </a:solidFill>
                <a:effectLst/>
                <a:latin typeface="inherit"/>
              </a:rPr>
              <a:t>経済移行債」について、専門家との議論を通じてまとめた企業に対する支援の方針を報告しました。</a:t>
            </a:r>
            <a:br>
              <a:rPr lang="ja-JP" altLang="en-US" b="0" i="0" dirty="0">
                <a:solidFill>
                  <a:srgbClr val="333333"/>
                </a:solidFill>
                <a:effectLst/>
                <a:latin typeface="inherit"/>
              </a:rPr>
            </a:br>
            <a:br>
              <a:rPr lang="ja-JP" altLang="en-US" b="0" i="0" dirty="0">
                <a:solidFill>
                  <a:srgbClr val="333333"/>
                </a:solidFill>
                <a:effectLst/>
                <a:latin typeface="inherit"/>
              </a:rPr>
            </a:br>
            <a:r>
              <a:rPr lang="ja-JP" altLang="en-US" b="0" i="0" dirty="0">
                <a:solidFill>
                  <a:srgbClr val="333333"/>
                </a:solidFill>
                <a:effectLst/>
                <a:latin typeface="inherit"/>
              </a:rPr>
              <a:t>具体的には、経済成長や、二酸化炭素の排出削減などに貢献できるものの、民間企業だけでは実現が困難な事業を支援するとともに、エネルギーや鉄鋼など排出量の多い分野を中心に優先順位をつけて支援していくとしています。</a:t>
            </a:r>
          </a:p>
          <a:p>
            <a:pPr lvl="1"/>
            <a:endParaRPr kumimoji="1" lang="ja-JP" altLang="en-US" dirty="0"/>
          </a:p>
        </p:txBody>
      </p:sp>
      <p:sp>
        <p:nvSpPr>
          <p:cNvPr id="5" name="テキスト ボックス 4">
            <a:extLst>
              <a:ext uri="{FF2B5EF4-FFF2-40B4-BE49-F238E27FC236}">
                <a16:creationId xmlns:a16="http://schemas.microsoft.com/office/drawing/2014/main" id="{EAAF3BF1-2293-6F18-8415-454C9D4AD71F}"/>
              </a:ext>
            </a:extLst>
          </p:cNvPr>
          <p:cNvSpPr txBox="1"/>
          <p:nvPr/>
        </p:nvSpPr>
        <p:spPr>
          <a:xfrm>
            <a:off x="2030506" y="6296399"/>
            <a:ext cx="8130988" cy="369332"/>
          </a:xfrm>
          <a:prstGeom prst="rect">
            <a:avLst/>
          </a:prstGeom>
          <a:noFill/>
        </p:spPr>
        <p:txBody>
          <a:bodyPr wrap="square">
            <a:spAutoFit/>
          </a:bodyPr>
          <a:lstStyle/>
          <a:p>
            <a:r>
              <a:rPr lang="ja-JP" altLang="en-US" dirty="0"/>
              <a:t>https://www3.nhk.or.jp/news/html/20231128/k10014271461000.html</a:t>
            </a:r>
          </a:p>
        </p:txBody>
      </p:sp>
    </p:spTree>
    <p:extLst>
      <p:ext uri="{BB962C8B-B14F-4D97-AF65-F5344CB8AC3E}">
        <p14:creationId xmlns:p14="http://schemas.microsoft.com/office/powerpoint/2010/main" val="199275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9A310-448F-F115-AEA4-084E3B2CBF72}"/>
              </a:ext>
            </a:extLst>
          </p:cNvPr>
          <p:cNvSpPr>
            <a:spLocks noGrp="1"/>
          </p:cNvSpPr>
          <p:nvPr>
            <p:ph type="title"/>
          </p:nvPr>
        </p:nvSpPr>
        <p:spPr/>
        <p:txBody>
          <a:bodyPr/>
          <a:lstStyle/>
          <a:p>
            <a:r>
              <a:rPr lang="ja-JP" altLang="en-US" dirty="0"/>
              <a:t>世界の</a:t>
            </a:r>
            <a:r>
              <a:rPr lang="en-US" altLang="ja-JP" dirty="0"/>
              <a:t>CO2</a:t>
            </a:r>
            <a:r>
              <a:rPr lang="ja-JP" altLang="en-US" dirty="0"/>
              <a:t>排出量</a:t>
            </a:r>
            <a:endParaRPr kumimoji="1" lang="ja-JP" altLang="en-US" dirty="0"/>
          </a:p>
        </p:txBody>
      </p:sp>
      <p:pic>
        <p:nvPicPr>
          <p:cNvPr id="5" name="図 4">
            <a:extLst>
              <a:ext uri="{FF2B5EF4-FFF2-40B4-BE49-F238E27FC236}">
                <a16:creationId xmlns:a16="http://schemas.microsoft.com/office/drawing/2014/main" id="{C0998D47-1E20-CAE9-CF02-7D85EA3D7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77" y="1786103"/>
            <a:ext cx="5614552" cy="3851371"/>
          </a:xfrm>
          <a:prstGeom prst="rect">
            <a:avLst/>
          </a:prstGeom>
        </p:spPr>
      </p:pic>
      <p:pic>
        <p:nvPicPr>
          <p:cNvPr id="7" name="図 6">
            <a:extLst>
              <a:ext uri="{FF2B5EF4-FFF2-40B4-BE49-F238E27FC236}">
                <a16:creationId xmlns:a16="http://schemas.microsoft.com/office/drawing/2014/main" id="{7B32601E-5754-792A-6783-0495CFAA6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192" y="3311129"/>
            <a:ext cx="4081578" cy="3429000"/>
          </a:xfrm>
          <a:prstGeom prst="rect">
            <a:avLst/>
          </a:prstGeom>
        </p:spPr>
      </p:pic>
      <p:pic>
        <p:nvPicPr>
          <p:cNvPr id="11" name="図 10">
            <a:extLst>
              <a:ext uri="{FF2B5EF4-FFF2-40B4-BE49-F238E27FC236}">
                <a16:creationId xmlns:a16="http://schemas.microsoft.com/office/drawing/2014/main" id="{1FA3F04D-6694-B78B-3DCA-C89565F8B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17686"/>
            <a:ext cx="2930444" cy="2946004"/>
          </a:xfrm>
          <a:prstGeom prst="rect">
            <a:avLst/>
          </a:prstGeom>
        </p:spPr>
      </p:pic>
      <p:sp>
        <p:nvSpPr>
          <p:cNvPr id="13" name="テキスト ボックス 12">
            <a:extLst>
              <a:ext uri="{FF2B5EF4-FFF2-40B4-BE49-F238E27FC236}">
                <a16:creationId xmlns:a16="http://schemas.microsoft.com/office/drawing/2014/main" id="{2FED1089-6CD9-7D25-1E81-FAE2B6AFC38C}"/>
              </a:ext>
            </a:extLst>
          </p:cNvPr>
          <p:cNvSpPr txBox="1"/>
          <p:nvPr/>
        </p:nvSpPr>
        <p:spPr>
          <a:xfrm>
            <a:off x="8906294" y="627796"/>
            <a:ext cx="3227397" cy="400110"/>
          </a:xfrm>
          <a:prstGeom prst="rect">
            <a:avLst/>
          </a:prstGeom>
          <a:noFill/>
        </p:spPr>
        <p:txBody>
          <a:bodyPr wrap="square">
            <a:spAutoFit/>
          </a:bodyPr>
          <a:lstStyle/>
          <a:p>
            <a:r>
              <a:rPr lang="ja-JP" altLang="en-US" sz="1000" dirty="0"/>
              <a:t>https://news.yahoo.co.jp/expert/articles/5d714183ee31ac113f4eabd3561578e661a51095</a:t>
            </a:r>
          </a:p>
        </p:txBody>
      </p:sp>
      <p:sp>
        <p:nvSpPr>
          <p:cNvPr id="15" name="テキスト ボックス 14">
            <a:extLst>
              <a:ext uri="{FF2B5EF4-FFF2-40B4-BE49-F238E27FC236}">
                <a16:creationId xmlns:a16="http://schemas.microsoft.com/office/drawing/2014/main" id="{9B4EBA60-7C03-7395-5A8D-6ADFF85886B3}"/>
              </a:ext>
            </a:extLst>
          </p:cNvPr>
          <p:cNvSpPr txBox="1"/>
          <p:nvPr/>
        </p:nvSpPr>
        <p:spPr>
          <a:xfrm>
            <a:off x="749411" y="5784913"/>
            <a:ext cx="6094674" cy="369332"/>
          </a:xfrm>
          <a:prstGeom prst="rect">
            <a:avLst/>
          </a:prstGeom>
          <a:noFill/>
        </p:spPr>
        <p:txBody>
          <a:bodyPr wrap="square">
            <a:spAutoFit/>
          </a:bodyPr>
          <a:lstStyle/>
          <a:p>
            <a:r>
              <a:rPr lang="ja-JP" altLang="en-US" dirty="0"/>
              <a:t>https://www.iea.org/reports/co2-emissions-in-2022</a:t>
            </a:r>
          </a:p>
        </p:txBody>
      </p:sp>
    </p:spTree>
    <p:extLst>
      <p:ext uri="{BB962C8B-B14F-4D97-AF65-F5344CB8AC3E}">
        <p14:creationId xmlns:p14="http://schemas.microsoft.com/office/powerpoint/2010/main" val="138703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3AA41-763A-20A5-1CBF-CD6764714B1D}"/>
              </a:ext>
            </a:extLst>
          </p:cNvPr>
          <p:cNvSpPr>
            <a:spLocks noGrp="1"/>
          </p:cNvSpPr>
          <p:nvPr>
            <p:ph type="title"/>
          </p:nvPr>
        </p:nvSpPr>
        <p:spPr/>
        <p:txBody>
          <a:bodyPr/>
          <a:lstStyle/>
          <a:p>
            <a:r>
              <a:rPr lang="ja-JP" altLang="en-US" dirty="0"/>
              <a:t>排出権取引の制度設計の論点について</a:t>
            </a:r>
            <a:endParaRPr kumimoji="1" lang="ja-JP" altLang="en-US" dirty="0"/>
          </a:p>
        </p:txBody>
      </p:sp>
      <p:sp>
        <p:nvSpPr>
          <p:cNvPr id="3" name="コンテンツ プレースホルダー 2">
            <a:extLst>
              <a:ext uri="{FF2B5EF4-FFF2-40B4-BE49-F238E27FC236}">
                <a16:creationId xmlns:a16="http://schemas.microsoft.com/office/drawing/2014/main" id="{FBCC6E02-3CC9-5163-05B8-AB8161100535}"/>
              </a:ext>
            </a:extLst>
          </p:cNvPr>
          <p:cNvSpPr>
            <a:spLocks noGrp="1"/>
          </p:cNvSpPr>
          <p:nvPr>
            <p:ph idx="1"/>
          </p:nvPr>
        </p:nvSpPr>
        <p:spPr/>
        <p:txBody>
          <a:bodyPr/>
          <a:lstStyle/>
          <a:p>
            <a:r>
              <a:rPr kumimoji="1" lang="en-US" altLang="ja-JP" dirty="0"/>
              <a:t>2022/7/21</a:t>
            </a:r>
          </a:p>
          <a:p>
            <a:pPr lvl="1"/>
            <a:r>
              <a:rPr kumimoji="1" lang="en-US" altLang="ja-JP" dirty="0"/>
              <a:t>ETS</a:t>
            </a:r>
            <a:r>
              <a:rPr kumimoji="1" lang="ja-JP" altLang="en-US" dirty="0"/>
              <a:t>の最も重要な要素は、対象設備に対する排出権を配分するためのルール形成であり、これを適切に制度設計し、合意形成することは容易ではない。</a:t>
            </a:r>
            <a:endParaRPr kumimoji="1" lang="en-US" altLang="ja-JP" dirty="0"/>
          </a:p>
          <a:p>
            <a:pPr lvl="1"/>
            <a:r>
              <a:rPr lang="ja-JP" altLang="en-US" dirty="0"/>
              <a:t>当局が量的な市場介入の手段を有する規制的なメカニズムを内包する制度であって、市場メカニズムだけで動く制度であるとは必ずしも言えない。</a:t>
            </a:r>
            <a:endParaRPr kumimoji="1" lang="ja-JP" altLang="en-US" dirty="0"/>
          </a:p>
        </p:txBody>
      </p:sp>
      <p:sp>
        <p:nvSpPr>
          <p:cNvPr id="5" name="テキスト ボックス 4">
            <a:extLst>
              <a:ext uri="{FF2B5EF4-FFF2-40B4-BE49-F238E27FC236}">
                <a16:creationId xmlns:a16="http://schemas.microsoft.com/office/drawing/2014/main" id="{212D2C30-26FB-19CE-9045-F683CFE05183}"/>
              </a:ext>
            </a:extLst>
          </p:cNvPr>
          <p:cNvSpPr txBox="1"/>
          <p:nvPr/>
        </p:nvSpPr>
        <p:spPr>
          <a:xfrm>
            <a:off x="3299011" y="6399911"/>
            <a:ext cx="6096000" cy="369332"/>
          </a:xfrm>
          <a:prstGeom prst="rect">
            <a:avLst/>
          </a:prstGeom>
          <a:noFill/>
        </p:spPr>
        <p:txBody>
          <a:bodyPr wrap="square">
            <a:spAutoFit/>
          </a:bodyPr>
          <a:lstStyle/>
          <a:p>
            <a:r>
              <a:rPr lang="ja-JP" altLang="en-US" dirty="0"/>
              <a:t>https://eneken.ieej.or.jp/data/10393.pdf</a:t>
            </a:r>
          </a:p>
        </p:txBody>
      </p:sp>
    </p:spTree>
    <p:extLst>
      <p:ext uri="{BB962C8B-B14F-4D97-AF65-F5344CB8AC3E}">
        <p14:creationId xmlns:p14="http://schemas.microsoft.com/office/powerpoint/2010/main" val="1428759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F36D6-8596-B859-132F-894DB89FBF0B}"/>
              </a:ext>
            </a:extLst>
          </p:cNvPr>
          <p:cNvSpPr>
            <a:spLocks noGrp="1"/>
          </p:cNvSpPr>
          <p:nvPr>
            <p:ph type="title"/>
          </p:nvPr>
        </p:nvSpPr>
        <p:spPr/>
        <p:txBody>
          <a:bodyPr/>
          <a:lstStyle/>
          <a:p>
            <a:r>
              <a:rPr kumimoji="1" lang="en-US" altLang="ja-JP" dirty="0"/>
              <a:t>20</a:t>
            </a:r>
            <a:r>
              <a:rPr kumimoji="1" lang="ja-JP" altLang="en-US" dirty="0"/>
              <a:t>兆円の歳入を生むカーボンプライス</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32DFF4B5-C42B-2DA4-E9AC-99F14D35A15B}"/>
              </a:ext>
            </a:extLst>
          </p:cNvPr>
          <p:cNvSpPr>
            <a:spLocks noGrp="1"/>
          </p:cNvSpPr>
          <p:nvPr>
            <p:ph idx="1"/>
          </p:nvPr>
        </p:nvSpPr>
        <p:spPr/>
        <p:txBody>
          <a:bodyPr/>
          <a:lstStyle/>
          <a:p>
            <a:r>
              <a:rPr kumimoji="1" lang="en-US" altLang="ja-JP" dirty="0"/>
              <a:t>2023/7/25</a:t>
            </a:r>
          </a:p>
          <a:p>
            <a:pPr lvl="1"/>
            <a:r>
              <a:rPr lang="en-US" altLang="ja-JP" dirty="0"/>
              <a:t>GX</a:t>
            </a:r>
            <a:r>
              <a:rPr lang="ja-JP" altLang="en-US" dirty="0"/>
              <a:t>経済移行債により脱炭素義関連分野の投資を先行して呼び起こすとともに、炭素に対する賦課金</a:t>
            </a:r>
            <a:r>
              <a:rPr lang="en-US" altLang="ja-JP" dirty="0"/>
              <a:t>(</a:t>
            </a:r>
            <a:r>
              <a:rPr lang="ja-JP" altLang="en-US" dirty="0"/>
              <a:t>化石燃料賦課金</a:t>
            </a:r>
            <a:r>
              <a:rPr lang="en-US" altLang="ja-JP" dirty="0"/>
              <a:t>)</a:t>
            </a:r>
            <a:r>
              <a:rPr lang="ja-JP" altLang="en-US" dirty="0"/>
              <a:t>と排出量取引</a:t>
            </a:r>
            <a:r>
              <a:rPr lang="en-US" altLang="ja-JP" dirty="0"/>
              <a:t>(</a:t>
            </a:r>
            <a:r>
              <a:rPr lang="ja-JP" altLang="en-US" dirty="0"/>
              <a:t>特定事業者負担</a:t>
            </a:r>
            <a:r>
              <a:rPr lang="en-US" altLang="ja-JP" dirty="0"/>
              <a:t>)</a:t>
            </a:r>
            <a:r>
              <a:rPr lang="ja-JP" altLang="en-US" dirty="0"/>
              <a:t>による歳入で償還する枠組み</a:t>
            </a:r>
            <a:endParaRPr lang="en-US" altLang="ja-JP" dirty="0"/>
          </a:p>
          <a:p>
            <a:pPr lvl="2"/>
            <a:r>
              <a:rPr kumimoji="1" lang="en-US" altLang="ja-JP" dirty="0"/>
              <a:t>2028</a:t>
            </a:r>
            <a:r>
              <a:rPr kumimoji="1" lang="ja-JP" altLang="en-US" dirty="0"/>
              <a:t>年度・・・化石燃料賦課金</a:t>
            </a:r>
            <a:endParaRPr kumimoji="1" lang="en-US" altLang="ja-JP" dirty="0"/>
          </a:p>
          <a:p>
            <a:pPr lvl="2"/>
            <a:r>
              <a:rPr lang="en-US" altLang="ja-JP" dirty="0"/>
              <a:t>2033</a:t>
            </a:r>
            <a:r>
              <a:rPr lang="ja-JP" altLang="en-US" dirty="0"/>
              <a:t>年度・・・特定事業者負担金の導入</a:t>
            </a:r>
            <a:endParaRPr lang="en-US" altLang="ja-JP" dirty="0"/>
          </a:p>
          <a:p>
            <a:pPr lvl="2"/>
            <a:r>
              <a:rPr kumimoji="1" lang="en-US" altLang="ja-JP" dirty="0"/>
              <a:t>※</a:t>
            </a:r>
            <a:r>
              <a:rPr kumimoji="1" lang="ja-JP" altLang="en-US" dirty="0"/>
              <a:t>各年度の化石燃料賦課金と特定事業者負担金の総額は、石油石炭税収の</a:t>
            </a:r>
            <a:r>
              <a:rPr kumimoji="1" lang="en-US" altLang="ja-JP" dirty="0"/>
              <a:t>2022</a:t>
            </a:r>
            <a:r>
              <a:rPr kumimoji="1" lang="ja-JP" altLang="en-US" dirty="0"/>
              <a:t>年度からの減少分と再エネ賦課金の</a:t>
            </a:r>
            <a:r>
              <a:rPr kumimoji="1" lang="en-US" altLang="ja-JP" dirty="0"/>
              <a:t>2032</a:t>
            </a:r>
            <a:r>
              <a:rPr kumimoji="1" lang="ja-JP" altLang="en-US" dirty="0"/>
              <a:t>年度からの減少分の総額を上限と</a:t>
            </a:r>
            <a:r>
              <a:rPr lang="ja-JP" altLang="en-US" dirty="0"/>
              <a:t>して導入</a:t>
            </a:r>
            <a:endParaRPr lang="en-US" altLang="ja-JP" dirty="0"/>
          </a:p>
          <a:p>
            <a:pPr lvl="1"/>
            <a:r>
              <a:rPr kumimoji="1" lang="en-US" altLang="ja-JP" dirty="0"/>
              <a:t>GX</a:t>
            </a:r>
            <a:r>
              <a:rPr kumimoji="1" lang="ja-JP" altLang="en-US" dirty="0"/>
              <a:t>推進法は</a:t>
            </a:r>
            <a:r>
              <a:rPr kumimoji="1" lang="en-US" altLang="ja-JP" dirty="0"/>
              <a:t>2023/5/19</a:t>
            </a:r>
            <a:r>
              <a:rPr kumimoji="1" lang="ja-JP" altLang="en-US" dirty="0"/>
              <a:t>に公布。それぞれの制度設計は公布後</a:t>
            </a:r>
            <a:r>
              <a:rPr kumimoji="1" lang="en-US" altLang="ja-JP" dirty="0"/>
              <a:t>2</a:t>
            </a:r>
            <a:r>
              <a:rPr kumimoji="1" lang="ja-JP" altLang="en-US" dirty="0"/>
              <a:t>年以内に制定。それによってカーボンプライシングの水準が決まる</a:t>
            </a:r>
            <a:endParaRPr kumimoji="1" lang="en-US" altLang="ja-JP" dirty="0"/>
          </a:p>
          <a:p>
            <a:pPr lvl="1"/>
            <a:endParaRPr kumimoji="1" lang="en-US" altLang="ja-JP" dirty="0"/>
          </a:p>
          <a:p>
            <a:pPr lvl="1"/>
            <a:endParaRPr kumimoji="1" lang="ja-JP" altLang="en-US" dirty="0"/>
          </a:p>
        </p:txBody>
      </p:sp>
      <p:sp>
        <p:nvSpPr>
          <p:cNvPr id="5" name="テキスト ボックス 4">
            <a:extLst>
              <a:ext uri="{FF2B5EF4-FFF2-40B4-BE49-F238E27FC236}">
                <a16:creationId xmlns:a16="http://schemas.microsoft.com/office/drawing/2014/main" id="{9CAD3AA8-69CA-4743-81F1-EBAFDDBC1DB4}"/>
              </a:ext>
            </a:extLst>
          </p:cNvPr>
          <p:cNvSpPr txBox="1"/>
          <p:nvPr/>
        </p:nvSpPr>
        <p:spPr>
          <a:xfrm>
            <a:off x="3845859" y="6308209"/>
            <a:ext cx="6096000" cy="369332"/>
          </a:xfrm>
          <a:prstGeom prst="rect">
            <a:avLst/>
          </a:prstGeom>
          <a:noFill/>
        </p:spPr>
        <p:txBody>
          <a:bodyPr wrap="square">
            <a:spAutoFit/>
          </a:bodyPr>
          <a:lstStyle/>
          <a:p>
            <a:r>
              <a:rPr lang="ja-JP" altLang="en-US" dirty="0"/>
              <a:t>https://eneken.ieej.or.jp/data/11250.pdf</a:t>
            </a:r>
          </a:p>
        </p:txBody>
      </p:sp>
    </p:spTree>
    <p:extLst>
      <p:ext uri="{BB962C8B-B14F-4D97-AF65-F5344CB8AC3E}">
        <p14:creationId xmlns:p14="http://schemas.microsoft.com/office/powerpoint/2010/main" val="274601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F36D6-8596-B859-132F-894DB89FBF0B}"/>
              </a:ext>
            </a:extLst>
          </p:cNvPr>
          <p:cNvSpPr>
            <a:spLocks noGrp="1"/>
          </p:cNvSpPr>
          <p:nvPr>
            <p:ph type="title"/>
          </p:nvPr>
        </p:nvSpPr>
        <p:spPr/>
        <p:txBody>
          <a:bodyPr/>
          <a:lstStyle/>
          <a:p>
            <a:r>
              <a:rPr kumimoji="1" lang="en-US" altLang="ja-JP" dirty="0"/>
              <a:t>20</a:t>
            </a:r>
            <a:r>
              <a:rPr kumimoji="1" lang="ja-JP" altLang="en-US" dirty="0"/>
              <a:t>兆円の歳入を生むカーボンプライス</a:t>
            </a:r>
            <a:r>
              <a:rPr kumimoji="1" lang="en-US" altLang="ja-JP" dirty="0"/>
              <a:t>2 </a:t>
            </a:r>
            <a:endParaRPr kumimoji="1" lang="ja-JP" altLang="en-US" dirty="0"/>
          </a:p>
        </p:txBody>
      </p:sp>
      <p:sp>
        <p:nvSpPr>
          <p:cNvPr id="3" name="コンテンツ プレースホルダー 2">
            <a:extLst>
              <a:ext uri="{FF2B5EF4-FFF2-40B4-BE49-F238E27FC236}">
                <a16:creationId xmlns:a16="http://schemas.microsoft.com/office/drawing/2014/main" id="{32DFF4B5-C42B-2DA4-E9AC-99F14D35A15B}"/>
              </a:ext>
            </a:extLst>
          </p:cNvPr>
          <p:cNvSpPr>
            <a:spLocks noGrp="1"/>
          </p:cNvSpPr>
          <p:nvPr>
            <p:ph idx="1"/>
          </p:nvPr>
        </p:nvSpPr>
        <p:spPr/>
        <p:txBody>
          <a:bodyPr>
            <a:normAutofit fontScale="70000" lnSpcReduction="20000"/>
          </a:bodyPr>
          <a:lstStyle/>
          <a:p>
            <a:r>
              <a:rPr lang="ja-JP" altLang="en-US" dirty="0"/>
              <a:t>化石燃料賦課金</a:t>
            </a:r>
            <a:endParaRPr lang="en-US" altLang="ja-JP" dirty="0"/>
          </a:p>
          <a:p>
            <a:pPr lvl="1"/>
            <a:r>
              <a:rPr lang="ja-JP" altLang="en-US" dirty="0"/>
              <a:t>化石燃料輸入事業者等を対象に</a:t>
            </a:r>
            <a:r>
              <a:rPr lang="en-US" altLang="ja-JP" dirty="0"/>
              <a:t>2028</a:t>
            </a:r>
            <a:r>
              <a:rPr lang="ja-JP" altLang="en-US" dirty="0"/>
              <a:t>年度に当初は低い負担で導入し、徐々に引き上げ？</a:t>
            </a:r>
            <a:endParaRPr lang="en-US" altLang="ja-JP" dirty="0"/>
          </a:p>
          <a:p>
            <a:r>
              <a:rPr kumimoji="1" lang="ja-JP" altLang="en-US" dirty="0"/>
              <a:t>特定事業者負担金</a:t>
            </a:r>
            <a:endParaRPr kumimoji="1" lang="en-US" altLang="ja-JP" dirty="0"/>
          </a:p>
          <a:p>
            <a:pPr lvl="1"/>
            <a:r>
              <a:rPr kumimoji="1" lang="en-US" altLang="ja-JP" dirty="0"/>
              <a:t>2023</a:t>
            </a:r>
            <a:r>
              <a:rPr kumimoji="1" lang="ja-JP" altLang="en-US" dirty="0"/>
              <a:t>年度から</a:t>
            </a:r>
            <a:r>
              <a:rPr kumimoji="1" lang="en-US" altLang="ja-JP" dirty="0"/>
              <a:t>GX ETS</a:t>
            </a:r>
            <a:r>
              <a:rPr kumimoji="1" lang="ja-JP" altLang="en-US" dirty="0"/>
              <a:t>として試行制度を開始、</a:t>
            </a:r>
            <a:r>
              <a:rPr kumimoji="1" lang="en-US" altLang="ja-JP" dirty="0"/>
              <a:t>2026</a:t>
            </a:r>
            <a:r>
              <a:rPr kumimoji="1" lang="ja-JP" altLang="en-US" dirty="0"/>
              <a:t>年度から本格稼働、</a:t>
            </a:r>
            <a:r>
              <a:rPr kumimoji="1" lang="en-US" altLang="ja-JP" dirty="0"/>
              <a:t>2033</a:t>
            </a:r>
            <a:r>
              <a:rPr kumimoji="1" lang="ja-JP" altLang="en-US" dirty="0"/>
              <a:t>年度から電力部門へのオークション</a:t>
            </a:r>
            <a:endParaRPr kumimoji="1" lang="en-US" altLang="ja-JP" dirty="0"/>
          </a:p>
          <a:p>
            <a:pPr lvl="1"/>
            <a:r>
              <a:rPr kumimoji="1" lang="en-US" altLang="ja-JP" dirty="0"/>
              <a:t>2026</a:t>
            </a:r>
            <a:r>
              <a:rPr kumimoji="1" lang="ja-JP" altLang="en-US" dirty="0"/>
              <a:t>年度の本格稼働に向けて、自主的な部分を義務的に移行？</a:t>
            </a:r>
            <a:endParaRPr kumimoji="1" lang="en-US" altLang="ja-JP" dirty="0"/>
          </a:p>
          <a:p>
            <a:pPr lvl="1"/>
            <a:r>
              <a:rPr lang="en-US" altLang="ja-JP" dirty="0"/>
              <a:t>2033</a:t>
            </a:r>
            <a:r>
              <a:rPr lang="ja-JP" altLang="en-US" dirty="0"/>
              <a:t>年度から電力部門に対してオークションによる排出権の配分</a:t>
            </a:r>
            <a:endParaRPr lang="en-US" altLang="ja-JP" dirty="0"/>
          </a:p>
          <a:p>
            <a:r>
              <a:rPr lang="ja-JP" altLang="en-US" dirty="0"/>
              <a:t>留意点</a:t>
            </a:r>
            <a:endParaRPr lang="en-US" altLang="ja-JP" dirty="0"/>
          </a:p>
          <a:p>
            <a:pPr lvl="1"/>
            <a:r>
              <a:rPr lang="ja-JP" altLang="en-US" dirty="0"/>
              <a:t>同一の炭素排出に対する二重負担の防止など必要な調整措置。既存類似制度の整理と、電力部門へのオークションと化石燃料賦課金の重複を避ける</a:t>
            </a:r>
            <a:endParaRPr lang="en-US" altLang="ja-JP" dirty="0"/>
          </a:p>
          <a:p>
            <a:pPr lvl="1"/>
            <a:r>
              <a:rPr kumimoji="1" lang="ja-JP" altLang="en-US" dirty="0"/>
              <a:t>カーボンプライシングは、エネルギーにかかる負担の総額を中長期的に減少させていく。再エネ賦課金や石油石炭税の負担を置き換えていきながら、負担の総額は引き下げられる</a:t>
            </a:r>
            <a:endParaRPr kumimoji="1" lang="en-US" altLang="ja-JP" dirty="0"/>
          </a:p>
          <a:p>
            <a:pPr lvl="1"/>
            <a:r>
              <a:rPr lang="ja-JP" altLang="en-US" dirty="0"/>
              <a:t>総額</a:t>
            </a:r>
            <a:r>
              <a:rPr lang="en-US" altLang="ja-JP" dirty="0"/>
              <a:t>20</a:t>
            </a:r>
            <a:r>
              <a:rPr lang="ja-JP" altLang="en-US" dirty="0"/>
              <a:t>兆円規模の</a:t>
            </a:r>
            <a:r>
              <a:rPr lang="en-US" altLang="ja-JP" dirty="0"/>
              <a:t>GX</a:t>
            </a:r>
            <a:r>
              <a:rPr lang="ja-JP" altLang="en-US" dirty="0"/>
              <a:t>経済移行債を発行し、今後</a:t>
            </a:r>
            <a:r>
              <a:rPr lang="en-US" altLang="ja-JP" dirty="0"/>
              <a:t>10</a:t>
            </a:r>
            <a:r>
              <a:rPr lang="ja-JP" altLang="en-US" dirty="0"/>
              <a:t>年間で重点分野への投資を進めていくとともに、石油石炭税の税収や再エネ賦課金総額が減少していく中で、</a:t>
            </a:r>
            <a:r>
              <a:rPr lang="en-US" altLang="ja-JP" dirty="0"/>
              <a:t>2050</a:t>
            </a:r>
            <a:r>
              <a:rPr lang="ja-JP" altLang="en-US" dirty="0"/>
              <a:t>年までに</a:t>
            </a:r>
            <a:r>
              <a:rPr lang="en-US" altLang="ja-JP" dirty="0"/>
              <a:t>GX</a:t>
            </a:r>
            <a:r>
              <a:rPr lang="ja-JP" altLang="en-US" dirty="0"/>
              <a:t>経済移行債の償還をカーボンプライシングによって行う</a:t>
            </a:r>
            <a:endParaRPr lang="en-US" altLang="ja-JP" dirty="0"/>
          </a:p>
          <a:p>
            <a:pPr lvl="1"/>
            <a:r>
              <a:rPr lang="ja-JP" altLang="en-US" dirty="0"/>
              <a:t>日本のシナリオ分析 </a:t>
            </a:r>
            <a:r>
              <a:rPr lang="en-US" altLang="ja-JP" dirty="0"/>
              <a:t>(</a:t>
            </a:r>
            <a:r>
              <a:rPr lang="ja-JP" altLang="en-US" dirty="0"/>
              <a:t>データも入手可能</a:t>
            </a:r>
            <a:r>
              <a:rPr lang="en-US" altLang="ja-JP" dirty="0"/>
              <a:t>)</a:t>
            </a:r>
          </a:p>
          <a:p>
            <a:pPr lvl="2"/>
            <a:r>
              <a:rPr kumimoji="1" lang="en-US" altLang="ja-JP" dirty="0">
                <a:hlinkClick r:id="rId2"/>
              </a:rPr>
              <a:t>https://www-iam.nies.go.jp/aim/projects_activities/prov/index_j.html</a:t>
            </a:r>
            <a:endParaRPr kumimoji="1" lang="en-US" altLang="ja-JP" dirty="0"/>
          </a:p>
          <a:p>
            <a:pPr lvl="1"/>
            <a:endParaRPr kumimoji="1" lang="en-US" altLang="ja-JP" dirty="0"/>
          </a:p>
          <a:p>
            <a:pPr lvl="1"/>
            <a:endParaRPr kumimoji="1" lang="ja-JP" altLang="en-US" dirty="0"/>
          </a:p>
        </p:txBody>
      </p:sp>
      <p:sp>
        <p:nvSpPr>
          <p:cNvPr id="5" name="テキスト ボックス 4">
            <a:extLst>
              <a:ext uri="{FF2B5EF4-FFF2-40B4-BE49-F238E27FC236}">
                <a16:creationId xmlns:a16="http://schemas.microsoft.com/office/drawing/2014/main" id="{9CAD3AA8-69CA-4743-81F1-EBAFDDBC1DB4}"/>
              </a:ext>
            </a:extLst>
          </p:cNvPr>
          <p:cNvSpPr txBox="1"/>
          <p:nvPr/>
        </p:nvSpPr>
        <p:spPr>
          <a:xfrm>
            <a:off x="3845859" y="6308209"/>
            <a:ext cx="6096000" cy="369332"/>
          </a:xfrm>
          <a:prstGeom prst="rect">
            <a:avLst/>
          </a:prstGeom>
          <a:noFill/>
        </p:spPr>
        <p:txBody>
          <a:bodyPr wrap="square">
            <a:spAutoFit/>
          </a:bodyPr>
          <a:lstStyle/>
          <a:p>
            <a:r>
              <a:rPr lang="ja-JP" altLang="en-US" dirty="0"/>
              <a:t>https://eneken.ieej.or.jp/data/11250.pdf</a:t>
            </a:r>
          </a:p>
        </p:txBody>
      </p:sp>
    </p:spTree>
    <p:extLst>
      <p:ext uri="{BB962C8B-B14F-4D97-AF65-F5344CB8AC3E}">
        <p14:creationId xmlns:p14="http://schemas.microsoft.com/office/powerpoint/2010/main" val="4217541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F36D6-8596-B859-132F-894DB89FBF0B}"/>
              </a:ext>
            </a:extLst>
          </p:cNvPr>
          <p:cNvSpPr>
            <a:spLocks noGrp="1"/>
          </p:cNvSpPr>
          <p:nvPr>
            <p:ph type="title"/>
          </p:nvPr>
        </p:nvSpPr>
        <p:spPr/>
        <p:txBody>
          <a:bodyPr/>
          <a:lstStyle/>
          <a:p>
            <a:r>
              <a:rPr kumimoji="1" lang="en-US" altLang="ja-JP" dirty="0"/>
              <a:t>20</a:t>
            </a:r>
            <a:r>
              <a:rPr kumimoji="1" lang="ja-JP" altLang="en-US" dirty="0"/>
              <a:t>兆円の歳入を生むカーボンプライス</a:t>
            </a:r>
            <a:r>
              <a:rPr lang="en-US" altLang="ja-JP" dirty="0"/>
              <a:t>3</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32DFF4B5-C42B-2DA4-E9AC-99F14D35A15B}"/>
              </a:ext>
            </a:extLst>
          </p:cNvPr>
          <p:cNvSpPr>
            <a:spLocks noGrp="1"/>
          </p:cNvSpPr>
          <p:nvPr>
            <p:ph idx="1"/>
          </p:nvPr>
        </p:nvSpPr>
        <p:spPr>
          <a:xfrm>
            <a:off x="838200" y="1825625"/>
            <a:ext cx="10515600" cy="1159622"/>
          </a:xfrm>
        </p:spPr>
        <p:txBody>
          <a:bodyPr>
            <a:normAutofit fontScale="77500" lnSpcReduction="20000"/>
          </a:bodyPr>
          <a:lstStyle/>
          <a:p>
            <a:r>
              <a:rPr kumimoji="1" lang="ja-JP" altLang="en-US" dirty="0">
                <a:highlight>
                  <a:srgbClr val="FFFF00"/>
                </a:highlight>
              </a:rPr>
              <a:t>排出権価格において、買う側</a:t>
            </a:r>
            <a:r>
              <a:rPr kumimoji="1" lang="en-US" altLang="ja-JP" dirty="0">
                <a:highlight>
                  <a:srgbClr val="FFFF00"/>
                </a:highlight>
              </a:rPr>
              <a:t>(</a:t>
            </a:r>
            <a:r>
              <a:rPr kumimoji="1" lang="ja-JP" altLang="en-US" dirty="0">
                <a:highlight>
                  <a:srgbClr val="FFFF00"/>
                </a:highlight>
              </a:rPr>
              <a:t>カーボンクレジットを生み出す側</a:t>
            </a:r>
            <a:r>
              <a:rPr kumimoji="1" lang="en-US" altLang="ja-JP" dirty="0">
                <a:highlight>
                  <a:srgbClr val="FFFF00"/>
                </a:highlight>
              </a:rPr>
              <a:t>)</a:t>
            </a:r>
            <a:r>
              <a:rPr kumimoji="1" lang="ja-JP" altLang="en-US" dirty="0">
                <a:highlight>
                  <a:srgbClr val="FFFF00"/>
                </a:highlight>
              </a:rPr>
              <a:t>の事情が入っていない？</a:t>
            </a:r>
            <a:endParaRPr kumimoji="1" lang="en-US" altLang="ja-JP" dirty="0">
              <a:highlight>
                <a:srgbClr val="FFFF00"/>
              </a:highlight>
            </a:endParaRPr>
          </a:p>
          <a:p>
            <a:r>
              <a:rPr lang="en-US" altLang="ja-JP" dirty="0"/>
              <a:t>GX</a:t>
            </a:r>
            <a:r>
              <a:rPr lang="ja-JP" altLang="en-US" dirty="0"/>
              <a:t>移行債によって投資されるのは電力会社で、その支払いがカーボンプライシングで後になるってことね</a:t>
            </a:r>
            <a:endParaRPr kumimoji="1" lang="en-US" altLang="ja-JP" dirty="0"/>
          </a:p>
          <a:p>
            <a:pPr lvl="1"/>
            <a:endParaRPr kumimoji="1" lang="ja-JP" altLang="en-US" dirty="0"/>
          </a:p>
        </p:txBody>
      </p:sp>
      <p:sp>
        <p:nvSpPr>
          <p:cNvPr id="5" name="テキスト ボックス 4">
            <a:extLst>
              <a:ext uri="{FF2B5EF4-FFF2-40B4-BE49-F238E27FC236}">
                <a16:creationId xmlns:a16="http://schemas.microsoft.com/office/drawing/2014/main" id="{9CAD3AA8-69CA-4743-81F1-EBAFDDBC1DB4}"/>
              </a:ext>
            </a:extLst>
          </p:cNvPr>
          <p:cNvSpPr txBox="1"/>
          <p:nvPr/>
        </p:nvSpPr>
        <p:spPr>
          <a:xfrm>
            <a:off x="3845859" y="6308209"/>
            <a:ext cx="6096000" cy="369332"/>
          </a:xfrm>
          <a:prstGeom prst="rect">
            <a:avLst/>
          </a:prstGeom>
          <a:noFill/>
        </p:spPr>
        <p:txBody>
          <a:bodyPr wrap="square">
            <a:spAutoFit/>
          </a:bodyPr>
          <a:lstStyle/>
          <a:p>
            <a:r>
              <a:rPr lang="ja-JP" altLang="en-US" dirty="0"/>
              <a:t>https://eneken.ieej.or.jp/data/11250.pdf</a:t>
            </a:r>
          </a:p>
        </p:txBody>
      </p:sp>
      <p:pic>
        <p:nvPicPr>
          <p:cNvPr id="6" name="図 5">
            <a:extLst>
              <a:ext uri="{FF2B5EF4-FFF2-40B4-BE49-F238E27FC236}">
                <a16:creationId xmlns:a16="http://schemas.microsoft.com/office/drawing/2014/main" id="{CBEA7206-3A03-C41C-27A3-7FBD94596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51" y="3049617"/>
            <a:ext cx="5334043" cy="3258592"/>
          </a:xfrm>
          <a:prstGeom prst="rect">
            <a:avLst/>
          </a:prstGeom>
        </p:spPr>
      </p:pic>
      <p:pic>
        <p:nvPicPr>
          <p:cNvPr id="8" name="図 7">
            <a:extLst>
              <a:ext uri="{FF2B5EF4-FFF2-40B4-BE49-F238E27FC236}">
                <a16:creationId xmlns:a16="http://schemas.microsoft.com/office/drawing/2014/main" id="{4F086F96-D80F-7710-26CC-00DB7E0AD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082" y="2909440"/>
            <a:ext cx="5114400" cy="3398769"/>
          </a:xfrm>
          <a:prstGeom prst="rect">
            <a:avLst/>
          </a:prstGeom>
        </p:spPr>
      </p:pic>
    </p:spTree>
    <p:extLst>
      <p:ext uri="{BB962C8B-B14F-4D97-AF65-F5344CB8AC3E}">
        <p14:creationId xmlns:p14="http://schemas.microsoft.com/office/powerpoint/2010/main" val="2627607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F36D6-8596-B859-132F-894DB89FBF0B}"/>
              </a:ext>
            </a:extLst>
          </p:cNvPr>
          <p:cNvSpPr>
            <a:spLocks noGrp="1"/>
          </p:cNvSpPr>
          <p:nvPr>
            <p:ph type="title"/>
          </p:nvPr>
        </p:nvSpPr>
        <p:spPr/>
        <p:txBody>
          <a:bodyPr/>
          <a:lstStyle/>
          <a:p>
            <a:r>
              <a:rPr kumimoji="1" lang="en-US" altLang="ja-JP" dirty="0"/>
              <a:t>20</a:t>
            </a:r>
            <a:r>
              <a:rPr kumimoji="1" lang="ja-JP" altLang="en-US" dirty="0"/>
              <a:t>兆円の歳入を生むカーボンプライス</a:t>
            </a:r>
            <a:r>
              <a:rPr lang="en-US" altLang="ja-JP" dirty="0"/>
              <a:t>3</a:t>
            </a:r>
            <a:r>
              <a:rPr kumimoji="1" lang="en-US" altLang="ja-JP" dirty="0"/>
              <a:t> </a:t>
            </a:r>
            <a:endParaRPr kumimoji="1" lang="ja-JP" altLang="en-US" dirty="0"/>
          </a:p>
        </p:txBody>
      </p:sp>
      <p:sp>
        <p:nvSpPr>
          <p:cNvPr id="5" name="テキスト ボックス 4">
            <a:extLst>
              <a:ext uri="{FF2B5EF4-FFF2-40B4-BE49-F238E27FC236}">
                <a16:creationId xmlns:a16="http://schemas.microsoft.com/office/drawing/2014/main" id="{9CAD3AA8-69CA-4743-81F1-EBAFDDBC1DB4}"/>
              </a:ext>
            </a:extLst>
          </p:cNvPr>
          <p:cNvSpPr txBox="1"/>
          <p:nvPr/>
        </p:nvSpPr>
        <p:spPr>
          <a:xfrm>
            <a:off x="3845859" y="6308209"/>
            <a:ext cx="6096000" cy="369332"/>
          </a:xfrm>
          <a:prstGeom prst="rect">
            <a:avLst/>
          </a:prstGeom>
          <a:noFill/>
        </p:spPr>
        <p:txBody>
          <a:bodyPr wrap="square">
            <a:spAutoFit/>
          </a:bodyPr>
          <a:lstStyle/>
          <a:p>
            <a:r>
              <a:rPr lang="ja-JP" altLang="en-US" dirty="0"/>
              <a:t>https://eneken.ieej.or.jp/data/11250.pdf</a:t>
            </a:r>
          </a:p>
        </p:txBody>
      </p:sp>
      <p:pic>
        <p:nvPicPr>
          <p:cNvPr id="10" name="図 9">
            <a:extLst>
              <a:ext uri="{FF2B5EF4-FFF2-40B4-BE49-F238E27FC236}">
                <a16:creationId xmlns:a16="http://schemas.microsoft.com/office/drawing/2014/main" id="{B0853F1E-0BA2-2480-4916-95D3631B3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70" y="2339623"/>
            <a:ext cx="5546077" cy="3205825"/>
          </a:xfrm>
          <a:prstGeom prst="rect">
            <a:avLst/>
          </a:prstGeom>
        </p:spPr>
      </p:pic>
      <p:pic>
        <p:nvPicPr>
          <p:cNvPr id="12" name="図 11">
            <a:extLst>
              <a:ext uri="{FF2B5EF4-FFF2-40B4-BE49-F238E27FC236}">
                <a16:creationId xmlns:a16="http://schemas.microsoft.com/office/drawing/2014/main" id="{41C64538-016E-7493-3A39-2EE79B0DC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522" y="1715812"/>
            <a:ext cx="5804710" cy="3829636"/>
          </a:xfrm>
          <a:prstGeom prst="rect">
            <a:avLst/>
          </a:prstGeom>
        </p:spPr>
      </p:pic>
    </p:spTree>
    <p:extLst>
      <p:ext uri="{BB962C8B-B14F-4D97-AF65-F5344CB8AC3E}">
        <p14:creationId xmlns:p14="http://schemas.microsoft.com/office/powerpoint/2010/main" val="3929297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B1A73-A8C2-64E4-0C2A-7B7C5F5CCB68}"/>
              </a:ext>
            </a:extLst>
          </p:cNvPr>
          <p:cNvSpPr>
            <a:spLocks noGrp="1"/>
          </p:cNvSpPr>
          <p:nvPr>
            <p:ph type="title"/>
          </p:nvPr>
        </p:nvSpPr>
        <p:spPr/>
        <p:txBody>
          <a:bodyPr/>
          <a:lstStyle/>
          <a:p>
            <a:r>
              <a:rPr lang="ja-JP" altLang="en-US" dirty="0"/>
              <a:t>クライメート・トランジション・ボンド・フレームワーク</a:t>
            </a:r>
            <a:endParaRPr kumimoji="1" lang="ja-JP" altLang="en-US" dirty="0"/>
          </a:p>
        </p:txBody>
      </p:sp>
      <p:sp>
        <p:nvSpPr>
          <p:cNvPr id="3" name="コンテンツ プレースホルダー 2">
            <a:extLst>
              <a:ext uri="{FF2B5EF4-FFF2-40B4-BE49-F238E27FC236}">
                <a16:creationId xmlns:a16="http://schemas.microsoft.com/office/drawing/2014/main" id="{3FB38EA4-1722-37C0-0C6A-E1C9F5AEDE5E}"/>
              </a:ext>
            </a:extLst>
          </p:cNvPr>
          <p:cNvSpPr>
            <a:spLocks noGrp="1"/>
          </p:cNvSpPr>
          <p:nvPr>
            <p:ph idx="1"/>
          </p:nvPr>
        </p:nvSpPr>
        <p:spPr>
          <a:xfrm>
            <a:off x="838200" y="1825625"/>
            <a:ext cx="10515600" cy="2459504"/>
          </a:xfrm>
        </p:spPr>
        <p:txBody>
          <a:bodyPr/>
          <a:lstStyle/>
          <a:p>
            <a:r>
              <a:rPr kumimoji="1" lang="ja-JP" altLang="en-US" dirty="0"/>
              <a:t>国債の資金をどのように配布するのか？</a:t>
            </a:r>
          </a:p>
        </p:txBody>
      </p:sp>
      <p:sp>
        <p:nvSpPr>
          <p:cNvPr id="5" name="テキスト ボックス 4">
            <a:extLst>
              <a:ext uri="{FF2B5EF4-FFF2-40B4-BE49-F238E27FC236}">
                <a16:creationId xmlns:a16="http://schemas.microsoft.com/office/drawing/2014/main" id="{A1184165-F94B-0F02-88E8-9691588DF14F}"/>
              </a:ext>
            </a:extLst>
          </p:cNvPr>
          <p:cNvSpPr txBox="1"/>
          <p:nvPr/>
        </p:nvSpPr>
        <p:spPr>
          <a:xfrm>
            <a:off x="510988" y="5846544"/>
            <a:ext cx="11385176" cy="646331"/>
          </a:xfrm>
          <a:prstGeom prst="rect">
            <a:avLst/>
          </a:prstGeom>
          <a:noFill/>
        </p:spPr>
        <p:txBody>
          <a:bodyPr wrap="square">
            <a:spAutoFit/>
          </a:bodyPr>
          <a:lstStyle/>
          <a:p>
            <a:r>
              <a:rPr lang="ja-JP" altLang="en-US" dirty="0"/>
              <a:t>https://www.meti.go.jp/policy/energy_environment/global_warming/transition/climate_transition_bond_framework.pdf</a:t>
            </a:r>
          </a:p>
        </p:txBody>
      </p:sp>
    </p:spTree>
    <p:extLst>
      <p:ext uri="{BB962C8B-B14F-4D97-AF65-F5344CB8AC3E}">
        <p14:creationId xmlns:p14="http://schemas.microsoft.com/office/powerpoint/2010/main" val="313107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49BF61-BEF5-8A6D-7BF2-1E418E1459C1}"/>
              </a:ext>
            </a:extLst>
          </p:cNvPr>
          <p:cNvSpPr>
            <a:spLocks noGrp="1"/>
          </p:cNvSpPr>
          <p:nvPr>
            <p:ph type="title"/>
          </p:nvPr>
        </p:nvSpPr>
        <p:spPr/>
        <p:txBody>
          <a:bodyPr/>
          <a:lstStyle/>
          <a:p>
            <a:r>
              <a:rPr kumimoji="1" lang="ja-JP" altLang="en-US" dirty="0"/>
              <a:t>セクターごと</a:t>
            </a:r>
          </a:p>
        </p:txBody>
      </p:sp>
      <p:pic>
        <p:nvPicPr>
          <p:cNvPr id="4" name="図 3">
            <a:extLst>
              <a:ext uri="{FF2B5EF4-FFF2-40B4-BE49-F238E27FC236}">
                <a16:creationId xmlns:a16="http://schemas.microsoft.com/office/drawing/2014/main" id="{A23A186C-77FB-3934-631A-23CA74814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95" y="2043485"/>
            <a:ext cx="4842344" cy="3961277"/>
          </a:xfrm>
          <a:prstGeom prst="rect">
            <a:avLst/>
          </a:prstGeom>
        </p:spPr>
      </p:pic>
      <p:pic>
        <p:nvPicPr>
          <p:cNvPr id="6" name="図 5">
            <a:extLst>
              <a:ext uri="{FF2B5EF4-FFF2-40B4-BE49-F238E27FC236}">
                <a16:creationId xmlns:a16="http://schemas.microsoft.com/office/drawing/2014/main" id="{11EE6602-A2B3-314D-61E2-92CC0BE1A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984" y="2130949"/>
            <a:ext cx="6729454" cy="3570336"/>
          </a:xfrm>
          <a:prstGeom prst="rect">
            <a:avLst/>
          </a:prstGeom>
        </p:spPr>
      </p:pic>
      <p:sp>
        <p:nvSpPr>
          <p:cNvPr id="8" name="テキスト ボックス 7">
            <a:extLst>
              <a:ext uri="{FF2B5EF4-FFF2-40B4-BE49-F238E27FC236}">
                <a16:creationId xmlns:a16="http://schemas.microsoft.com/office/drawing/2014/main" id="{5F20F7CA-B756-D255-1855-8DAF17697542}"/>
              </a:ext>
            </a:extLst>
          </p:cNvPr>
          <p:cNvSpPr txBox="1"/>
          <p:nvPr/>
        </p:nvSpPr>
        <p:spPr>
          <a:xfrm>
            <a:off x="4017397" y="6123543"/>
            <a:ext cx="6094674" cy="369332"/>
          </a:xfrm>
          <a:prstGeom prst="rect">
            <a:avLst/>
          </a:prstGeom>
          <a:noFill/>
        </p:spPr>
        <p:txBody>
          <a:bodyPr wrap="square">
            <a:spAutoFit/>
          </a:bodyPr>
          <a:lstStyle/>
          <a:p>
            <a:r>
              <a:rPr lang="ja-JP" altLang="en-US" dirty="0"/>
              <a:t>https://www.iea.org/reports/co2-emissions-in-2022</a:t>
            </a:r>
          </a:p>
        </p:txBody>
      </p:sp>
    </p:spTree>
    <p:extLst>
      <p:ext uri="{BB962C8B-B14F-4D97-AF65-F5344CB8AC3E}">
        <p14:creationId xmlns:p14="http://schemas.microsoft.com/office/powerpoint/2010/main" val="272750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C7A29-94FE-07F4-DCEA-B3B325928B96}"/>
              </a:ext>
            </a:extLst>
          </p:cNvPr>
          <p:cNvSpPr>
            <a:spLocks noGrp="1"/>
          </p:cNvSpPr>
          <p:nvPr>
            <p:ph type="title"/>
          </p:nvPr>
        </p:nvSpPr>
        <p:spPr/>
        <p:txBody>
          <a:bodyPr/>
          <a:lstStyle/>
          <a:p>
            <a:r>
              <a:rPr kumimoji="1" lang="ja-JP" altLang="en-US" dirty="0"/>
              <a:t>再生可能エネルギー</a:t>
            </a:r>
          </a:p>
        </p:txBody>
      </p:sp>
      <p:pic>
        <p:nvPicPr>
          <p:cNvPr id="5" name="図 4">
            <a:extLst>
              <a:ext uri="{FF2B5EF4-FFF2-40B4-BE49-F238E27FC236}">
                <a16:creationId xmlns:a16="http://schemas.microsoft.com/office/drawing/2014/main" id="{1473C18C-8AEF-CB0D-B0AA-43D5E9461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44" y="1952419"/>
            <a:ext cx="2562583" cy="2953162"/>
          </a:xfrm>
          <a:prstGeom prst="rect">
            <a:avLst/>
          </a:prstGeom>
        </p:spPr>
      </p:pic>
      <p:sp>
        <p:nvSpPr>
          <p:cNvPr id="7" name="テキスト ボックス 6">
            <a:extLst>
              <a:ext uri="{FF2B5EF4-FFF2-40B4-BE49-F238E27FC236}">
                <a16:creationId xmlns:a16="http://schemas.microsoft.com/office/drawing/2014/main" id="{501F5498-E377-BDB3-2882-DDF5069DB3CE}"/>
              </a:ext>
            </a:extLst>
          </p:cNvPr>
          <p:cNvSpPr txBox="1"/>
          <p:nvPr/>
        </p:nvSpPr>
        <p:spPr>
          <a:xfrm>
            <a:off x="240527" y="5131429"/>
            <a:ext cx="6094674" cy="646331"/>
          </a:xfrm>
          <a:prstGeom prst="rect">
            <a:avLst/>
          </a:prstGeom>
          <a:noFill/>
        </p:spPr>
        <p:txBody>
          <a:bodyPr wrap="square">
            <a:spAutoFit/>
          </a:bodyPr>
          <a:lstStyle/>
          <a:p>
            <a:r>
              <a:rPr lang="ja-JP" altLang="en-US" dirty="0"/>
              <a:t>https://tanso-man.com/media/renewable-world-ranking/</a:t>
            </a:r>
          </a:p>
        </p:txBody>
      </p:sp>
      <p:sp>
        <p:nvSpPr>
          <p:cNvPr id="8" name="テキスト ボックス 7">
            <a:extLst>
              <a:ext uri="{FF2B5EF4-FFF2-40B4-BE49-F238E27FC236}">
                <a16:creationId xmlns:a16="http://schemas.microsoft.com/office/drawing/2014/main" id="{2D689705-00A5-CC7E-AFD1-F072BC04F8A4}"/>
              </a:ext>
            </a:extLst>
          </p:cNvPr>
          <p:cNvSpPr txBox="1"/>
          <p:nvPr/>
        </p:nvSpPr>
        <p:spPr>
          <a:xfrm>
            <a:off x="747423" y="1542553"/>
            <a:ext cx="1661822" cy="369332"/>
          </a:xfrm>
          <a:prstGeom prst="rect">
            <a:avLst/>
          </a:prstGeom>
          <a:noFill/>
        </p:spPr>
        <p:txBody>
          <a:bodyPr wrap="square" rtlCol="0">
            <a:spAutoFit/>
          </a:bodyPr>
          <a:lstStyle/>
          <a:p>
            <a:r>
              <a:rPr kumimoji="1" lang="en-US" altLang="ja-JP" dirty="0"/>
              <a:t>2022</a:t>
            </a:r>
            <a:r>
              <a:rPr kumimoji="1" lang="ja-JP" altLang="en-US" dirty="0"/>
              <a:t>年度</a:t>
            </a:r>
          </a:p>
        </p:txBody>
      </p:sp>
      <p:pic>
        <p:nvPicPr>
          <p:cNvPr id="10" name="図 9">
            <a:extLst>
              <a:ext uri="{FF2B5EF4-FFF2-40B4-BE49-F238E27FC236}">
                <a16:creationId xmlns:a16="http://schemas.microsoft.com/office/drawing/2014/main" id="{B9E30EE8-8A18-0785-D29C-CB924E0FA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052" y="883976"/>
            <a:ext cx="4332137" cy="5608899"/>
          </a:xfrm>
          <a:prstGeom prst="rect">
            <a:avLst/>
          </a:prstGeom>
        </p:spPr>
      </p:pic>
    </p:spTree>
    <p:extLst>
      <p:ext uri="{BB962C8B-B14F-4D97-AF65-F5344CB8AC3E}">
        <p14:creationId xmlns:p14="http://schemas.microsoft.com/office/powerpoint/2010/main" val="84779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93F89-3800-62AD-2F1C-4EAE478B2AA8}"/>
              </a:ext>
            </a:extLst>
          </p:cNvPr>
          <p:cNvSpPr>
            <a:spLocks noGrp="1"/>
          </p:cNvSpPr>
          <p:nvPr>
            <p:ph type="title"/>
          </p:nvPr>
        </p:nvSpPr>
        <p:spPr/>
        <p:txBody>
          <a:bodyPr/>
          <a:lstStyle/>
          <a:p>
            <a:r>
              <a:rPr kumimoji="1" lang="ja-JP" altLang="en-US" dirty="0"/>
              <a:t>発電別のコスト比較</a:t>
            </a:r>
          </a:p>
        </p:txBody>
      </p:sp>
      <p:pic>
        <p:nvPicPr>
          <p:cNvPr id="7" name="図 6">
            <a:extLst>
              <a:ext uri="{FF2B5EF4-FFF2-40B4-BE49-F238E27FC236}">
                <a16:creationId xmlns:a16="http://schemas.microsoft.com/office/drawing/2014/main" id="{475744AC-9421-9981-F13F-A001D02E0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634" y="1214867"/>
            <a:ext cx="5944430" cy="4286848"/>
          </a:xfrm>
          <a:prstGeom prst="rect">
            <a:avLst/>
          </a:prstGeom>
        </p:spPr>
      </p:pic>
      <p:pic>
        <p:nvPicPr>
          <p:cNvPr id="9" name="図 8">
            <a:extLst>
              <a:ext uri="{FF2B5EF4-FFF2-40B4-BE49-F238E27FC236}">
                <a16:creationId xmlns:a16="http://schemas.microsoft.com/office/drawing/2014/main" id="{0CD2964C-B443-7671-1553-0841BCE0F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70" y="1609471"/>
            <a:ext cx="5896798" cy="3639058"/>
          </a:xfrm>
          <a:prstGeom prst="rect">
            <a:avLst/>
          </a:prstGeom>
        </p:spPr>
      </p:pic>
      <p:sp>
        <p:nvSpPr>
          <p:cNvPr id="11" name="テキスト ボックス 10">
            <a:extLst>
              <a:ext uri="{FF2B5EF4-FFF2-40B4-BE49-F238E27FC236}">
                <a16:creationId xmlns:a16="http://schemas.microsoft.com/office/drawing/2014/main" id="{DCA4BFE8-D010-A265-E763-0F23F2C83FDB}"/>
              </a:ext>
            </a:extLst>
          </p:cNvPr>
          <p:cNvSpPr txBox="1"/>
          <p:nvPr/>
        </p:nvSpPr>
        <p:spPr>
          <a:xfrm>
            <a:off x="103936" y="5613033"/>
            <a:ext cx="11706970" cy="1169551"/>
          </a:xfrm>
          <a:prstGeom prst="rect">
            <a:avLst/>
          </a:prstGeom>
          <a:noFill/>
        </p:spPr>
        <p:txBody>
          <a:bodyPr wrap="square">
            <a:spAutoFit/>
          </a:bodyPr>
          <a:lstStyle/>
          <a:p>
            <a:r>
              <a:rPr lang="ja-JP" altLang="en-US" sz="1400" b="0" i="0" dirty="0">
                <a:solidFill>
                  <a:srgbClr val="333333"/>
                </a:solidFill>
                <a:effectLst/>
                <a:latin typeface="Meiryo" panose="020B0604030504040204" pitchFamily="50" charset="-128"/>
                <a:ea typeface="Meiryo" panose="020B0604030504040204" pitchFamily="50" charset="-128"/>
              </a:rPr>
              <a:t>再エネは自然によって発電量が変動します。そのため、このような電源を大量に導入する場合には、不足分や余剰分を調整する「調整電源」を使って、需要と供給のバランスをとる必要があります。火力発電は不足分をおぎなうために利用されますが、火力発電自体の発電効率は、変動に合わせた起動・停止コストなどで低くなります。逆に電気が余った場合には、揚水発電（ダムの水を使った発電）に水をくみあげることで電気を消費し、くみあげた水を電力不足の際の発電に使うといった活用がおこなわれますが、ここでも蓄電ロスが発生します。こうしたことから、再エネが増えれば火力発電や揚水発電のコストが高まることも考慮する必要があります</a:t>
            </a:r>
            <a:endParaRPr lang="ja-JP" altLang="en-US" sz="1400" dirty="0"/>
          </a:p>
        </p:txBody>
      </p:sp>
      <p:sp>
        <p:nvSpPr>
          <p:cNvPr id="13" name="テキスト ボックス 12">
            <a:extLst>
              <a:ext uri="{FF2B5EF4-FFF2-40B4-BE49-F238E27FC236}">
                <a16:creationId xmlns:a16="http://schemas.microsoft.com/office/drawing/2014/main" id="{C010ABDC-9003-E524-AF81-B489CE0C3EB7}"/>
              </a:ext>
            </a:extLst>
          </p:cNvPr>
          <p:cNvSpPr txBox="1"/>
          <p:nvPr/>
        </p:nvSpPr>
        <p:spPr>
          <a:xfrm>
            <a:off x="5716232" y="315695"/>
            <a:ext cx="6094674" cy="276999"/>
          </a:xfrm>
          <a:prstGeom prst="rect">
            <a:avLst/>
          </a:prstGeom>
          <a:noFill/>
        </p:spPr>
        <p:txBody>
          <a:bodyPr wrap="square">
            <a:spAutoFit/>
          </a:bodyPr>
          <a:lstStyle/>
          <a:p>
            <a:r>
              <a:rPr lang="ja-JP" altLang="en-US" sz="1200" dirty="0"/>
              <a:t>https://www.enecho.meti.go.jp/about/special/johoteikyo/denki_cost.html</a:t>
            </a:r>
          </a:p>
        </p:txBody>
      </p:sp>
    </p:spTree>
    <p:extLst>
      <p:ext uri="{BB962C8B-B14F-4D97-AF65-F5344CB8AC3E}">
        <p14:creationId xmlns:p14="http://schemas.microsoft.com/office/powerpoint/2010/main" val="403440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D8177-4F48-26AD-0EAA-48FA5F7D7DD6}"/>
              </a:ext>
            </a:extLst>
          </p:cNvPr>
          <p:cNvSpPr>
            <a:spLocks noGrp="1"/>
          </p:cNvSpPr>
          <p:nvPr>
            <p:ph type="title"/>
          </p:nvPr>
        </p:nvSpPr>
        <p:spPr/>
        <p:txBody>
          <a:bodyPr/>
          <a:lstStyle/>
          <a:p>
            <a:r>
              <a:rPr kumimoji="1" lang="ja-JP" altLang="en-US" dirty="0"/>
              <a:t>世界の石炭火力発電</a:t>
            </a:r>
          </a:p>
        </p:txBody>
      </p:sp>
      <p:sp>
        <p:nvSpPr>
          <p:cNvPr id="3" name="コンテンツ プレースホルダー 2">
            <a:extLst>
              <a:ext uri="{FF2B5EF4-FFF2-40B4-BE49-F238E27FC236}">
                <a16:creationId xmlns:a16="http://schemas.microsoft.com/office/drawing/2014/main" id="{25621990-8943-C85D-6EA8-3AC7FACCAF79}"/>
              </a:ext>
            </a:extLst>
          </p:cNvPr>
          <p:cNvSpPr>
            <a:spLocks noGrp="1"/>
          </p:cNvSpPr>
          <p:nvPr>
            <p:ph idx="1"/>
          </p:nvPr>
        </p:nvSpPr>
        <p:spPr>
          <a:xfrm>
            <a:off x="838200" y="1825625"/>
            <a:ext cx="10515600" cy="997088"/>
          </a:xfrm>
        </p:spPr>
        <p:txBody>
          <a:bodyPr/>
          <a:lstStyle/>
          <a:p>
            <a:r>
              <a:rPr kumimoji="1" lang="ja-JP" altLang="en-US" dirty="0"/>
              <a:t>世界の石炭火力発電の稼働</a:t>
            </a:r>
            <a:r>
              <a:rPr kumimoji="1" lang="en-US" altLang="ja-JP" dirty="0"/>
              <a:t>/</a:t>
            </a:r>
            <a:r>
              <a:rPr kumimoji="1" lang="ja-JP" altLang="en-US" dirty="0"/>
              <a:t>計画中の発電所は中国を除いて減っている。</a:t>
            </a:r>
          </a:p>
        </p:txBody>
      </p:sp>
      <p:pic>
        <p:nvPicPr>
          <p:cNvPr id="5" name="図 4">
            <a:extLst>
              <a:ext uri="{FF2B5EF4-FFF2-40B4-BE49-F238E27FC236}">
                <a16:creationId xmlns:a16="http://schemas.microsoft.com/office/drawing/2014/main" id="{73F5A8B5-58A3-622A-3DEB-3969D28D2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08" y="2822713"/>
            <a:ext cx="5203162" cy="3677869"/>
          </a:xfrm>
          <a:prstGeom prst="rect">
            <a:avLst/>
          </a:prstGeom>
        </p:spPr>
      </p:pic>
      <p:pic>
        <p:nvPicPr>
          <p:cNvPr id="7" name="図 6">
            <a:extLst>
              <a:ext uri="{FF2B5EF4-FFF2-40B4-BE49-F238E27FC236}">
                <a16:creationId xmlns:a16="http://schemas.microsoft.com/office/drawing/2014/main" id="{5E3B1677-9C8C-E088-52C0-B2E8363A8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066" y="2691895"/>
            <a:ext cx="5595426" cy="3796896"/>
          </a:xfrm>
          <a:prstGeom prst="rect">
            <a:avLst/>
          </a:prstGeom>
        </p:spPr>
      </p:pic>
      <p:sp>
        <p:nvSpPr>
          <p:cNvPr id="9" name="テキスト ボックス 8">
            <a:extLst>
              <a:ext uri="{FF2B5EF4-FFF2-40B4-BE49-F238E27FC236}">
                <a16:creationId xmlns:a16="http://schemas.microsoft.com/office/drawing/2014/main" id="{FEB252FF-1E1A-8E3E-40AB-E0F328E4E808}"/>
              </a:ext>
            </a:extLst>
          </p:cNvPr>
          <p:cNvSpPr txBox="1"/>
          <p:nvPr/>
        </p:nvSpPr>
        <p:spPr>
          <a:xfrm>
            <a:off x="3246121" y="6488791"/>
            <a:ext cx="6094674" cy="276999"/>
          </a:xfrm>
          <a:prstGeom prst="rect">
            <a:avLst/>
          </a:prstGeom>
          <a:noFill/>
        </p:spPr>
        <p:txBody>
          <a:bodyPr wrap="square">
            <a:spAutoFit/>
          </a:bodyPr>
          <a:lstStyle/>
          <a:p>
            <a:r>
              <a:rPr lang="ja-JP" altLang="en-US" sz="1200" dirty="0"/>
              <a:t>https://globalenergymonitor.org/report/boom-and-bust-coal-2023/</a:t>
            </a:r>
          </a:p>
        </p:txBody>
      </p:sp>
    </p:spTree>
    <p:extLst>
      <p:ext uri="{BB962C8B-B14F-4D97-AF65-F5344CB8AC3E}">
        <p14:creationId xmlns:p14="http://schemas.microsoft.com/office/powerpoint/2010/main" val="1544228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13ED95-97E8-A2CA-2246-A5C572C876D3}"/>
              </a:ext>
            </a:extLst>
          </p:cNvPr>
          <p:cNvSpPr>
            <a:spLocks noGrp="1"/>
          </p:cNvSpPr>
          <p:nvPr>
            <p:ph type="title"/>
          </p:nvPr>
        </p:nvSpPr>
        <p:spPr/>
        <p:txBody>
          <a:bodyPr/>
          <a:lstStyle/>
          <a:p>
            <a:r>
              <a:rPr kumimoji="1" lang="ja-JP" altLang="en-US" dirty="0"/>
              <a:t>なぜ中国では石炭火力発電が増えているのか</a:t>
            </a:r>
          </a:p>
        </p:txBody>
      </p:sp>
      <p:sp>
        <p:nvSpPr>
          <p:cNvPr id="3" name="コンテンツ プレースホルダー 2">
            <a:extLst>
              <a:ext uri="{FF2B5EF4-FFF2-40B4-BE49-F238E27FC236}">
                <a16:creationId xmlns:a16="http://schemas.microsoft.com/office/drawing/2014/main" id="{BD6EE0CC-7B5D-8799-8AF5-8D56B42F2F92}"/>
              </a:ext>
            </a:extLst>
          </p:cNvPr>
          <p:cNvSpPr>
            <a:spLocks noGrp="1"/>
          </p:cNvSpPr>
          <p:nvPr>
            <p:ph idx="1"/>
          </p:nvPr>
        </p:nvSpPr>
        <p:spPr/>
        <p:txBody>
          <a:bodyPr/>
          <a:lstStyle/>
          <a:p>
            <a:r>
              <a:rPr kumimoji="1" lang="ja-JP" altLang="en-US" dirty="0"/>
              <a:t>エネルギーの安全保障</a:t>
            </a:r>
            <a:endParaRPr kumimoji="1" lang="en-US" altLang="ja-JP" dirty="0"/>
          </a:p>
          <a:p>
            <a:pPr lvl="1"/>
            <a:r>
              <a:rPr lang="ja-JP" altLang="en-US" dirty="0"/>
              <a:t>中国国内では石油は取れないが、石炭は取れる</a:t>
            </a:r>
            <a:endParaRPr lang="en-US" altLang="ja-JP" dirty="0"/>
          </a:p>
          <a:p>
            <a:pPr lvl="1"/>
            <a:r>
              <a:rPr kumimoji="1" lang="ja-JP" altLang="en-US" dirty="0"/>
              <a:t>石炭生産国として、雇用もある</a:t>
            </a:r>
            <a:endParaRPr kumimoji="1" lang="en-US" altLang="ja-JP" dirty="0"/>
          </a:p>
          <a:p>
            <a:r>
              <a:rPr lang="ja-JP" altLang="en-US" dirty="0"/>
              <a:t>政策決定の仕組み</a:t>
            </a:r>
            <a:endParaRPr lang="en-US" altLang="ja-JP" dirty="0"/>
          </a:p>
          <a:p>
            <a:pPr lvl="1"/>
            <a:r>
              <a:rPr kumimoji="1" lang="ja-JP" altLang="en-US" dirty="0"/>
              <a:t>地方政府が石炭火力発電所建設を乱発</a:t>
            </a:r>
            <a:endParaRPr kumimoji="1" lang="en-US" altLang="ja-JP" dirty="0"/>
          </a:p>
          <a:p>
            <a:r>
              <a:rPr lang="ja-JP" altLang="en-US" dirty="0"/>
              <a:t>環境政策</a:t>
            </a:r>
            <a:endParaRPr lang="en-US" altLang="ja-JP" dirty="0"/>
          </a:p>
          <a:p>
            <a:pPr lvl="1"/>
            <a:r>
              <a:rPr kumimoji="1" lang="ja-JP" altLang="en-US" dirty="0"/>
              <a:t>大都市の石炭火力発電を閉鎖したため、地方での石炭火力発電建設に切り替えた</a:t>
            </a:r>
          </a:p>
        </p:txBody>
      </p:sp>
      <p:sp>
        <p:nvSpPr>
          <p:cNvPr id="5" name="テキスト ボックス 4">
            <a:extLst>
              <a:ext uri="{FF2B5EF4-FFF2-40B4-BE49-F238E27FC236}">
                <a16:creationId xmlns:a16="http://schemas.microsoft.com/office/drawing/2014/main" id="{5B6F20A7-22D3-09AB-F46E-9C4D80E1319D}"/>
              </a:ext>
            </a:extLst>
          </p:cNvPr>
          <p:cNvSpPr txBox="1"/>
          <p:nvPr/>
        </p:nvSpPr>
        <p:spPr>
          <a:xfrm>
            <a:off x="2943971" y="6308209"/>
            <a:ext cx="6094674" cy="369332"/>
          </a:xfrm>
          <a:prstGeom prst="rect">
            <a:avLst/>
          </a:prstGeom>
          <a:noFill/>
        </p:spPr>
        <p:txBody>
          <a:bodyPr wrap="square">
            <a:spAutoFit/>
          </a:bodyPr>
          <a:lstStyle/>
          <a:p>
            <a:r>
              <a:rPr lang="ja-JP" altLang="en-US" dirty="0"/>
              <a:t>https://gigazine.net/news/20200507-zombie-coal/</a:t>
            </a:r>
          </a:p>
        </p:txBody>
      </p:sp>
    </p:spTree>
    <p:extLst>
      <p:ext uri="{BB962C8B-B14F-4D97-AF65-F5344CB8AC3E}">
        <p14:creationId xmlns:p14="http://schemas.microsoft.com/office/powerpoint/2010/main" val="52783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240401-74DB-3558-BFCD-4D7648D86BE2}"/>
              </a:ext>
            </a:extLst>
          </p:cNvPr>
          <p:cNvSpPr>
            <a:spLocks noGrp="1"/>
          </p:cNvSpPr>
          <p:nvPr>
            <p:ph type="title"/>
          </p:nvPr>
        </p:nvSpPr>
        <p:spPr/>
        <p:txBody>
          <a:bodyPr/>
          <a:lstStyle/>
          <a:p>
            <a:r>
              <a:rPr kumimoji="1" lang="ja-JP" altLang="en-US" dirty="0"/>
              <a:t>アメリカ</a:t>
            </a:r>
          </a:p>
        </p:txBody>
      </p:sp>
      <p:sp>
        <p:nvSpPr>
          <p:cNvPr id="3" name="コンテンツ プレースホルダー 2">
            <a:extLst>
              <a:ext uri="{FF2B5EF4-FFF2-40B4-BE49-F238E27FC236}">
                <a16:creationId xmlns:a16="http://schemas.microsoft.com/office/drawing/2014/main" id="{D24A42B3-4889-7897-FC64-45A75D1CCBFE}"/>
              </a:ext>
            </a:extLst>
          </p:cNvPr>
          <p:cNvSpPr>
            <a:spLocks noGrp="1"/>
          </p:cNvSpPr>
          <p:nvPr>
            <p:ph idx="1"/>
          </p:nvPr>
        </p:nvSpPr>
        <p:spPr>
          <a:xfrm>
            <a:off x="781215" y="1762040"/>
            <a:ext cx="4522305" cy="3787970"/>
          </a:xfrm>
        </p:spPr>
        <p:txBody>
          <a:bodyPr>
            <a:normAutofit fontScale="92500" lnSpcReduction="10000"/>
          </a:bodyPr>
          <a:lstStyle/>
          <a:p>
            <a:pPr marL="0" indent="0">
              <a:buNone/>
            </a:pPr>
            <a:r>
              <a:rPr kumimoji="1" lang="ja-JP" altLang="en-US" dirty="0"/>
              <a:t>米国では、テキサス州が風力発電の発電量で全米最大となり、</a:t>
            </a:r>
            <a:r>
              <a:rPr kumimoji="1" lang="ja-JP" altLang="en-US" b="1" dirty="0"/>
              <a:t>カリフォルニア州では春から秋にかけては再エネによる電力供給が</a:t>
            </a:r>
            <a:r>
              <a:rPr kumimoji="1" lang="en-US" altLang="ja-JP" b="1" dirty="0"/>
              <a:t>100</a:t>
            </a:r>
            <a:r>
              <a:rPr kumimoji="1" lang="ja-JP" altLang="en-US" b="1" dirty="0"/>
              <a:t>％を記録する</a:t>
            </a:r>
            <a:r>
              <a:rPr kumimoji="1" lang="ja-JP" altLang="en-US" dirty="0"/>
              <a:t>ことも多くなった。再エネのコストも下がっており、現在米国で最も安い電力は風力となっている。電気料金が大幅に低下する米国でいま何が起きているのか</a:t>
            </a:r>
          </a:p>
        </p:txBody>
      </p:sp>
      <p:sp>
        <p:nvSpPr>
          <p:cNvPr id="5" name="テキスト ボックス 4">
            <a:extLst>
              <a:ext uri="{FF2B5EF4-FFF2-40B4-BE49-F238E27FC236}">
                <a16:creationId xmlns:a16="http://schemas.microsoft.com/office/drawing/2014/main" id="{B81572C1-502E-A992-F0DF-85F03DD34D37}"/>
              </a:ext>
            </a:extLst>
          </p:cNvPr>
          <p:cNvSpPr txBox="1"/>
          <p:nvPr/>
        </p:nvSpPr>
        <p:spPr>
          <a:xfrm>
            <a:off x="677848" y="5874228"/>
            <a:ext cx="6094674" cy="369332"/>
          </a:xfrm>
          <a:prstGeom prst="rect">
            <a:avLst/>
          </a:prstGeom>
          <a:noFill/>
        </p:spPr>
        <p:txBody>
          <a:bodyPr wrap="square">
            <a:spAutoFit/>
          </a:bodyPr>
          <a:lstStyle/>
          <a:p>
            <a:r>
              <a:rPr lang="ja-JP" altLang="en-US" dirty="0"/>
              <a:t>https://www.sbbit.jp/article/st/116222</a:t>
            </a:r>
          </a:p>
        </p:txBody>
      </p:sp>
      <p:pic>
        <p:nvPicPr>
          <p:cNvPr id="7" name="図 6">
            <a:extLst>
              <a:ext uri="{FF2B5EF4-FFF2-40B4-BE49-F238E27FC236}">
                <a16:creationId xmlns:a16="http://schemas.microsoft.com/office/drawing/2014/main" id="{FEAB4CE0-1268-E6F6-2D27-5CFAD5213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550" y="469127"/>
            <a:ext cx="3965337" cy="5483131"/>
          </a:xfrm>
          <a:prstGeom prst="rect">
            <a:avLst/>
          </a:prstGeom>
        </p:spPr>
      </p:pic>
      <p:sp>
        <p:nvSpPr>
          <p:cNvPr id="9" name="テキスト ボックス 8">
            <a:extLst>
              <a:ext uri="{FF2B5EF4-FFF2-40B4-BE49-F238E27FC236}">
                <a16:creationId xmlns:a16="http://schemas.microsoft.com/office/drawing/2014/main" id="{5C570409-C7B3-46F1-13DF-88F182DD7018}"/>
              </a:ext>
            </a:extLst>
          </p:cNvPr>
          <p:cNvSpPr txBox="1"/>
          <p:nvPr/>
        </p:nvSpPr>
        <p:spPr>
          <a:xfrm>
            <a:off x="5703074" y="5781895"/>
            <a:ext cx="6094674" cy="923330"/>
          </a:xfrm>
          <a:prstGeom prst="rect">
            <a:avLst/>
          </a:prstGeom>
          <a:noFill/>
        </p:spPr>
        <p:txBody>
          <a:bodyPr wrap="square">
            <a:spAutoFit/>
          </a:bodyPr>
          <a:lstStyle/>
          <a:p>
            <a:r>
              <a:rPr lang="ja-JP" altLang="en-US" dirty="0"/>
              <a:t>https://www.tokyo-np.co.jp/article_photo/list?article_id=240727&amp;pid=967278</a:t>
            </a:r>
          </a:p>
        </p:txBody>
      </p:sp>
    </p:spTree>
    <p:extLst>
      <p:ext uri="{BB962C8B-B14F-4D97-AF65-F5344CB8AC3E}">
        <p14:creationId xmlns:p14="http://schemas.microsoft.com/office/powerpoint/2010/main" val="247419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A16303-B6CE-8BD8-635C-192CC04B6D26}"/>
              </a:ext>
            </a:extLst>
          </p:cNvPr>
          <p:cNvSpPr>
            <a:spLocks noGrp="1"/>
          </p:cNvSpPr>
          <p:nvPr>
            <p:ph type="title"/>
          </p:nvPr>
        </p:nvSpPr>
        <p:spPr/>
        <p:txBody>
          <a:bodyPr/>
          <a:lstStyle/>
          <a:p>
            <a:r>
              <a:rPr kumimoji="1" lang="en-US" altLang="ja-JP" dirty="0"/>
              <a:t>transport</a:t>
            </a:r>
            <a:endParaRPr kumimoji="1" lang="ja-JP" altLang="en-US" dirty="0"/>
          </a:p>
        </p:txBody>
      </p:sp>
      <p:pic>
        <p:nvPicPr>
          <p:cNvPr id="5" name="図 4">
            <a:extLst>
              <a:ext uri="{FF2B5EF4-FFF2-40B4-BE49-F238E27FC236}">
                <a16:creationId xmlns:a16="http://schemas.microsoft.com/office/drawing/2014/main" id="{AEB8DAFE-0E28-9291-C443-78C7DD863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02" y="1809959"/>
            <a:ext cx="5723176" cy="2427240"/>
          </a:xfrm>
          <a:prstGeom prst="rect">
            <a:avLst/>
          </a:prstGeom>
        </p:spPr>
      </p:pic>
      <p:pic>
        <p:nvPicPr>
          <p:cNvPr id="7" name="図 6">
            <a:extLst>
              <a:ext uri="{FF2B5EF4-FFF2-40B4-BE49-F238E27FC236}">
                <a16:creationId xmlns:a16="http://schemas.microsoft.com/office/drawing/2014/main" id="{F5096538-D742-7CAE-57C5-3D838A92E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490" y="1809958"/>
            <a:ext cx="6047152" cy="3954737"/>
          </a:xfrm>
          <a:prstGeom prst="rect">
            <a:avLst/>
          </a:prstGeom>
        </p:spPr>
      </p:pic>
      <p:sp>
        <p:nvSpPr>
          <p:cNvPr id="9" name="テキスト ボックス 8">
            <a:extLst>
              <a:ext uri="{FF2B5EF4-FFF2-40B4-BE49-F238E27FC236}">
                <a16:creationId xmlns:a16="http://schemas.microsoft.com/office/drawing/2014/main" id="{9E7765C5-0895-9C6E-C7C1-067365E2490E}"/>
              </a:ext>
            </a:extLst>
          </p:cNvPr>
          <p:cNvSpPr txBox="1"/>
          <p:nvPr/>
        </p:nvSpPr>
        <p:spPr>
          <a:xfrm>
            <a:off x="2826153" y="5846544"/>
            <a:ext cx="6094674" cy="646331"/>
          </a:xfrm>
          <a:prstGeom prst="rect">
            <a:avLst/>
          </a:prstGeom>
          <a:noFill/>
        </p:spPr>
        <p:txBody>
          <a:bodyPr wrap="square">
            <a:spAutoFit/>
          </a:bodyPr>
          <a:lstStyle/>
          <a:p>
            <a:r>
              <a:rPr lang="ja-JP" altLang="en-US" dirty="0"/>
              <a:t>https://ourworldindata.org/co2-emissions-from-transport</a:t>
            </a:r>
          </a:p>
        </p:txBody>
      </p:sp>
    </p:spTree>
    <p:extLst>
      <p:ext uri="{BB962C8B-B14F-4D97-AF65-F5344CB8AC3E}">
        <p14:creationId xmlns:p14="http://schemas.microsoft.com/office/powerpoint/2010/main" val="38077260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3550</TotalTime>
  <Words>2597</Words>
  <Application>Microsoft Office PowerPoint</Application>
  <PresentationFormat>ワイド画面</PresentationFormat>
  <Paragraphs>134</Paragraphs>
  <Slides>25</Slides>
  <Notes>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25</vt:i4>
      </vt:variant>
    </vt:vector>
  </HeadingPairs>
  <TitlesOfParts>
    <vt:vector size="35" baseType="lpstr">
      <vt:lpstr>Hiragino Kaku Gothic ProN</vt:lpstr>
      <vt:lpstr>inherit</vt:lpstr>
      <vt:lpstr>Meiryo UI</vt:lpstr>
      <vt:lpstr>Noto Sans JP</vt:lpstr>
      <vt:lpstr>Meiryo</vt:lpstr>
      <vt:lpstr>游ゴシック</vt:lpstr>
      <vt:lpstr>游ゴシック Light</vt:lpstr>
      <vt:lpstr>Arial</vt:lpstr>
      <vt:lpstr>Merriweather Sans Regular</vt:lpstr>
      <vt:lpstr>Office テーマ</vt:lpstr>
      <vt:lpstr>温暖化の仕組み</vt:lpstr>
      <vt:lpstr>世界のCO2排出量</vt:lpstr>
      <vt:lpstr>セクターごと</vt:lpstr>
      <vt:lpstr>再生可能エネルギー</vt:lpstr>
      <vt:lpstr>発電別のコスト比較</vt:lpstr>
      <vt:lpstr>世界の石炭火力発電</vt:lpstr>
      <vt:lpstr>なぜ中国では石炭火力発電が増えているのか</vt:lpstr>
      <vt:lpstr>アメリカ</vt:lpstr>
      <vt:lpstr>transport</vt:lpstr>
      <vt:lpstr>building</vt:lpstr>
      <vt:lpstr>植林など</vt:lpstr>
      <vt:lpstr>ジオエンジニアリング</vt:lpstr>
      <vt:lpstr>感想</vt:lpstr>
      <vt:lpstr>2030年目標が不十分</vt:lpstr>
      <vt:lpstr>各国の宣言</vt:lpstr>
      <vt:lpstr>各国の宣言</vt:lpstr>
      <vt:lpstr>GX経済移行債</vt:lpstr>
      <vt:lpstr>GX経済移行債の問題点</vt:lpstr>
      <vt:lpstr>GX経済移行債支援の対象企業は排出量取引参画を</vt:lpstr>
      <vt:lpstr>排出権取引の制度設計の論点について</vt:lpstr>
      <vt:lpstr>20兆円の歳入を生むカーボンプライス1</vt:lpstr>
      <vt:lpstr>20兆円の歳入を生むカーボンプライス2 </vt:lpstr>
      <vt:lpstr>20兆円の歳入を生むカーボンプライス3 </vt:lpstr>
      <vt:lpstr>20兆円の歳入を生むカーボンプライス3 </vt:lpstr>
      <vt:lpstr>クライメート・トランジション・ボンド・フレームワーク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日本における排出権取引、GX移行債、カーボンクレジット</dc:title>
  <dc:creator>航 小松原</dc:creator>
  <cp:lastModifiedBy>航 小松原</cp:lastModifiedBy>
  <cp:revision>10</cp:revision>
  <dcterms:created xsi:type="dcterms:W3CDTF">2023-11-29T06:57:33Z</dcterms:created>
  <dcterms:modified xsi:type="dcterms:W3CDTF">2023-12-13T23:45:00Z</dcterms:modified>
</cp:coreProperties>
</file>