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0" r:id="rId5"/>
    <p:sldId id="260" r:id="rId6"/>
    <p:sldId id="265" r:id="rId7"/>
    <p:sldId id="267" r:id="rId8"/>
    <p:sldId id="268" r:id="rId9"/>
    <p:sldId id="269" r:id="rId10"/>
    <p:sldId id="259" r:id="rId11"/>
    <p:sldId id="266" r:id="rId12"/>
    <p:sldId id="272" r:id="rId13"/>
    <p:sldId id="261"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小松原 航" userId="1500defb24281381" providerId="LiveId" clId="{CE627AC1-7C24-4FA9-9045-84FF64A282F4}"/>
    <pc:docChg chg="modSld">
      <pc:chgData name="小松原 航" userId="1500defb24281381" providerId="LiveId" clId="{CE627AC1-7C24-4FA9-9045-84FF64A282F4}" dt="2023-02-06T09:52:11.145" v="134" actId="20577"/>
      <pc:docMkLst>
        <pc:docMk/>
      </pc:docMkLst>
      <pc:sldChg chg="modSp mod">
        <pc:chgData name="小松原 航" userId="1500defb24281381" providerId="LiveId" clId="{CE627AC1-7C24-4FA9-9045-84FF64A282F4}" dt="2023-02-06T09:52:11.145" v="134" actId="20577"/>
        <pc:sldMkLst>
          <pc:docMk/>
          <pc:sldMk cId="2573953431" sldId="270"/>
        </pc:sldMkLst>
        <pc:spChg chg="mod">
          <ac:chgData name="小松原 航" userId="1500defb24281381" providerId="LiveId" clId="{CE627AC1-7C24-4FA9-9045-84FF64A282F4}" dt="2023-02-06T09:52:11.145" v="134" actId="20577"/>
          <ac:spMkLst>
            <pc:docMk/>
            <pc:sldMk cId="2573953431" sldId="270"/>
            <ac:spMk id="2" creationId="{C50149C1-C9D9-70F3-8A03-1D988294D979}"/>
          </ac:spMkLst>
        </pc:spChg>
      </pc:sldChg>
      <pc:sldChg chg="modSp mod">
        <pc:chgData name="小松原 航" userId="1500defb24281381" providerId="LiveId" clId="{CE627AC1-7C24-4FA9-9045-84FF64A282F4}" dt="2023-02-06T09:51:39.387" v="110" actId="113"/>
        <pc:sldMkLst>
          <pc:docMk/>
          <pc:sldMk cId="3855399808" sldId="272"/>
        </pc:sldMkLst>
        <pc:spChg chg="mod">
          <ac:chgData name="小松原 航" userId="1500defb24281381" providerId="LiveId" clId="{CE627AC1-7C24-4FA9-9045-84FF64A282F4}" dt="2023-02-06T09:51:39.387" v="110" actId="113"/>
          <ac:spMkLst>
            <pc:docMk/>
            <pc:sldMk cId="3855399808" sldId="272"/>
            <ac:spMk id="4" creationId="{5BC2954D-72B5-E44A-28CA-2EBBB8A5A7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9CF86F-33CB-6305-22A0-BC49331045A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06E2D25-EB41-35B5-82D6-2A9DCFD80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DB61C-84F7-921A-FD82-4BDC58BB7BA7}"/>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5" name="フッター プレースホルダー 4">
            <a:extLst>
              <a:ext uri="{FF2B5EF4-FFF2-40B4-BE49-F238E27FC236}">
                <a16:creationId xmlns:a16="http://schemas.microsoft.com/office/drawing/2014/main" id="{ED24E7A1-FD9F-DAD8-0290-4E6B9B93B3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6DF35E-EE1B-F6DB-7B82-AFC6A62401B8}"/>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407011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24E2C-A93C-6023-2474-ED868EEC1DB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47F272-2745-B0F7-EC5E-471B874182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1621E2-4154-16D6-8FE7-30A9339D99BF}"/>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5" name="フッター プレースホルダー 4">
            <a:extLst>
              <a:ext uri="{FF2B5EF4-FFF2-40B4-BE49-F238E27FC236}">
                <a16:creationId xmlns:a16="http://schemas.microsoft.com/office/drawing/2014/main" id="{B04D8D4B-7975-9C79-6AF6-7C7623F696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89E3B3-5537-344D-FA6A-F0214E550BF8}"/>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322620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A236D15-D3AC-FE0D-8F69-10D59B9B64D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B37B90-3872-5AE1-F0E9-E07A61E9594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C0E756-5DED-52E5-9091-58A02BF3701F}"/>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5" name="フッター プレースホルダー 4">
            <a:extLst>
              <a:ext uri="{FF2B5EF4-FFF2-40B4-BE49-F238E27FC236}">
                <a16:creationId xmlns:a16="http://schemas.microsoft.com/office/drawing/2014/main" id="{2246E958-1F77-A88B-C69E-BDC8521C7B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DE8D89-4376-8C61-5086-0A8783CA9EA7}"/>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420336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C962C9-E50C-9FEB-46C4-0857643090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FF9E34-99A2-F20F-7F3F-87EE07B626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D36A80-8B91-82EE-BB82-B5D129FE465F}"/>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5" name="フッター プレースホルダー 4">
            <a:extLst>
              <a:ext uri="{FF2B5EF4-FFF2-40B4-BE49-F238E27FC236}">
                <a16:creationId xmlns:a16="http://schemas.microsoft.com/office/drawing/2014/main" id="{6426761C-755A-95DC-0718-7EFFA3C932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7C7C2E-CEB1-6F78-407C-3C6BAA71A5A6}"/>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194451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7795C-F53C-5FF8-1BC6-3D02041E563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304DA5-637B-E065-33F3-251F37E4ED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2D9646-451E-8FA5-C0AA-DAB46DDA079D}"/>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5" name="フッター プレースホルダー 4">
            <a:extLst>
              <a:ext uri="{FF2B5EF4-FFF2-40B4-BE49-F238E27FC236}">
                <a16:creationId xmlns:a16="http://schemas.microsoft.com/office/drawing/2014/main" id="{6AC819DD-CB0D-54DA-A0FF-E297CE6B5A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1EAB54-E634-1707-D4CF-6FACE0B5CA60}"/>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70996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46A96-C81F-87AA-10F3-ACA4923C5E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D95BC6-D61D-B65F-36EF-450A397EE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22AB168-4DBA-FB83-1854-6E4C861B5A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5877AD-65EF-9333-3BEF-581AB0B44BA5}"/>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6" name="フッター プレースホルダー 5">
            <a:extLst>
              <a:ext uri="{FF2B5EF4-FFF2-40B4-BE49-F238E27FC236}">
                <a16:creationId xmlns:a16="http://schemas.microsoft.com/office/drawing/2014/main" id="{25F9682A-B050-7F3B-4DFC-7555F65E90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FE1464-82B4-946B-E06A-FBD452BC78A1}"/>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221106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74192-C6F6-24B3-5581-7E199BA3EB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C0D834-D4EA-07FB-83D7-97319D5BC5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F11D1D3-350E-35D7-5B80-987BF24526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FADFBA0-3F89-4235-CD88-21BD234E3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C752E-FFB7-AA07-0051-1FB7B167AC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B45FA38-44F1-5B01-DE19-1E6336365917}"/>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8" name="フッター プレースホルダー 7">
            <a:extLst>
              <a:ext uri="{FF2B5EF4-FFF2-40B4-BE49-F238E27FC236}">
                <a16:creationId xmlns:a16="http://schemas.microsoft.com/office/drawing/2014/main" id="{7ACAF9AA-187D-AE5D-B6F5-57BCE7D6733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07EFA9-460B-89F5-9D5B-3A835A7BBFCC}"/>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416384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5FFDC-0BAC-85D5-0BAD-CB2763244A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972F548-9F5B-DC20-A336-E1847BEC6FAE}"/>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4" name="フッター プレースホルダー 3">
            <a:extLst>
              <a:ext uri="{FF2B5EF4-FFF2-40B4-BE49-F238E27FC236}">
                <a16:creationId xmlns:a16="http://schemas.microsoft.com/office/drawing/2014/main" id="{45357B9E-08A7-B302-5E58-D6576D1713B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881187-A512-A7ED-3083-302285578D4F}"/>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47664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DC8801-6782-85C1-892C-5EEBBE1AC00C}"/>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3" name="フッター プレースホルダー 2">
            <a:extLst>
              <a:ext uri="{FF2B5EF4-FFF2-40B4-BE49-F238E27FC236}">
                <a16:creationId xmlns:a16="http://schemas.microsoft.com/office/drawing/2014/main" id="{240D4692-91DD-C266-CB35-ACF2C4A2BC8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0D3EC6-D518-FCF2-F583-74EE22E3BDC3}"/>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124163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9BEC3-5EA6-B304-F9F2-CB8B433908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57E5E0-0FFB-09EE-4085-925FE633D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D4C779-E725-FB1D-8A8A-CB5973B72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86DBA7E-921E-F851-D125-DC78823268C5}"/>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6" name="フッター プレースホルダー 5">
            <a:extLst>
              <a:ext uri="{FF2B5EF4-FFF2-40B4-BE49-F238E27FC236}">
                <a16:creationId xmlns:a16="http://schemas.microsoft.com/office/drawing/2014/main" id="{EBB30607-A641-1922-60FC-E8AB14DB5B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8317D5-3276-5048-65DB-E2DF932C1D72}"/>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258004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D805E-FADD-2FD5-9832-DD7C51CAF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21734FC-0FCF-4E06-71FA-540F709BC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EA8C58-4837-B136-FFC7-70D0F8BD0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8E927EA-4490-A4F5-7708-0A5CB94A8F6C}"/>
              </a:ext>
            </a:extLst>
          </p:cNvPr>
          <p:cNvSpPr>
            <a:spLocks noGrp="1"/>
          </p:cNvSpPr>
          <p:nvPr>
            <p:ph type="dt" sz="half" idx="10"/>
          </p:nvPr>
        </p:nvSpPr>
        <p:spPr/>
        <p:txBody>
          <a:bodyPr/>
          <a:lstStyle/>
          <a:p>
            <a:fld id="{142C96B9-8659-470A-B3FC-B9E253AAC4F5}" type="datetimeFigureOut">
              <a:rPr kumimoji="1" lang="ja-JP" altLang="en-US" smtClean="0"/>
              <a:t>2023/2/6</a:t>
            </a:fld>
            <a:endParaRPr kumimoji="1" lang="ja-JP" altLang="en-US"/>
          </a:p>
        </p:txBody>
      </p:sp>
      <p:sp>
        <p:nvSpPr>
          <p:cNvPr id="6" name="フッター プレースホルダー 5">
            <a:extLst>
              <a:ext uri="{FF2B5EF4-FFF2-40B4-BE49-F238E27FC236}">
                <a16:creationId xmlns:a16="http://schemas.microsoft.com/office/drawing/2014/main" id="{D4F83786-C108-1C7F-5B7E-39727145F2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BB3A44-F1F1-CA86-FA35-3BF3009F2FBD}"/>
              </a:ext>
            </a:extLst>
          </p:cNvPr>
          <p:cNvSpPr>
            <a:spLocks noGrp="1"/>
          </p:cNvSpPr>
          <p:nvPr>
            <p:ph type="sldNum" sz="quarter" idx="12"/>
          </p:nvPr>
        </p:nvSpPr>
        <p:spPr/>
        <p:txBody>
          <a:body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157876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F3880B9-12FD-F79F-FC45-9529667EEF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FA1904-67B8-0068-D127-F608A6A8F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653A97-67DC-2C02-AA78-309E6CE69F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C96B9-8659-470A-B3FC-B9E253AAC4F5}" type="datetimeFigureOut">
              <a:rPr kumimoji="1" lang="ja-JP" altLang="en-US" smtClean="0"/>
              <a:t>2023/2/6</a:t>
            </a:fld>
            <a:endParaRPr kumimoji="1" lang="ja-JP" altLang="en-US"/>
          </a:p>
        </p:txBody>
      </p:sp>
      <p:sp>
        <p:nvSpPr>
          <p:cNvPr id="5" name="フッター プレースホルダー 4">
            <a:extLst>
              <a:ext uri="{FF2B5EF4-FFF2-40B4-BE49-F238E27FC236}">
                <a16:creationId xmlns:a16="http://schemas.microsoft.com/office/drawing/2014/main" id="{CE9374D5-D783-8998-481E-B9F16A464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122BA3-96C2-43DF-1803-D7C62AB53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B9D59-B8F4-45AC-AD64-76444E515C39}" type="slidenum">
              <a:rPr kumimoji="1" lang="ja-JP" altLang="en-US" smtClean="0"/>
              <a:t>‹#›</a:t>
            </a:fld>
            <a:endParaRPr kumimoji="1" lang="ja-JP" altLang="en-US"/>
          </a:p>
        </p:txBody>
      </p:sp>
    </p:spTree>
    <p:extLst>
      <p:ext uri="{BB962C8B-B14F-4D97-AF65-F5344CB8AC3E}">
        <p14:creationId xmlns:p14="http://schemas.microsoft.com/office/powerpoint/2010/main" val="1293917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6BA69-E031-4D3E-DC54-6F18387573E9}"/>
              </a:ext>
            </a:extLst>
          </p:cNvPr>
          <p:cNvSpPr>
            <a:spLocks noGrp="1"/>
          </p:cNvSpPr>
          <p:nvPr>
            <p:ph type="ctrTitle"/>
          </p:nvPr>
        </p:nvSpPr>
        <p:spPr/>
        <p:txBody>
          <a:bodyPr/>
          <a:lstStyle/>
          <a:p>
            <a:r>
              <a:rPr kumimoji="1" lang="ja-JP" altLang="en-US" dirty="0"/>
              <a:t>ロジカル・シンキング</a:t>
            </a:r>
            <a:br>
              <a:rPr kumimoji="1" lang="en-US" altLang="ja-JP" dirty="0"/>
            </a:br>
            <a:r>
              <a:rPr kumimoji="1" lang="en-US" altLang="ja-JP" dirty="0"/>
              <a:t>Chap. 2</a:t>
            </a:r>
            <a:endParaRPr kumimoji="1" lang="ja-JP" altLang="en-US" dirty="0"/>
          </a:p>
        </p:txBody>
      </p:sp>
      <p:sp>
        <p:nvSpPr>
          <p:cNvPr id="3" name="字幕 2">
            <a:extLst>
              <a:ext uri="{FF2B5EF4-FFF2-40B4-BE49-F238E27FC236}">
                <a16:creationId xmlns:a16="http://schemas.microsoft.com/office/drawing/2014/main" id="{00C6CE82-2325-1DD9-79DD-787C2E5060E9}"/>
              </a:ext>
            </a:extLst>
          </p:cNvPr>
          <p:cNvSpPr>
            <a:spLocks noGrp="1"/>
          </p:cNvSpPr>
          <p:nvPr>
            <p:ph type="subTitle" idx="1"/>
          </p:nvPr>
        </p:nvSpPr>
        <p:spPr/>
        <p:txBody>
          <a:bodyPr/>
          <a:lstStyle/>
          <a:p>
            <a:r>
              <a:rPr kumimoji="1" lang="en-US" altLang="ja-JP"/>
              <a:t>2023/02/06</a:t>
            </a:r>
            <a:endParaRPr kumimoji="1" lang="en-US" altLang="ja-JP" dirty="0"/>
          </a:p>
        </p:txBody>
      </p:sp>
    </p:spTree>
    <p:extLst>
      <p:ext uri="{BB962C8B-B14F-4D97-AF65-F5344CB8AC3E}">
        <p14:creationId xmlns:p14="http://schemas.microsoft.com/office/powerpoint/2010/main" val="356219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39F4D-D275-6C73-96AE-BE1831A252AF}"/>
              </a:ext>
            </a:extLst>
          </p:cNvPr>
          <p:cNvSpPr>
            <a:spLocks noGrp="1"/>
          </p:cNvSpPr>
          <p:nvPr>
            <p:ph type="title"/>
          </p:nvPr>
        </p:nvSpPr>
        <p:spPr/>
        <p:txBody>
          <a:bodyPr/>
          <a:lstStyle/>
          <a:p>
            <a:r>
              <a:rPr kumimoji="1" lang="ja-JP" altLang="en-US" dirty="0"/>
              <a:t>この本の改善点</a:t>
            </a:r>
          </a:p>
        </p:txBody>
      </p:sp>
      <p:sp>
        <p:nvSpPr>
          <p:cNvPr id="3" name="コンテンツ プレースホルダー 2">
            <a:extLst>
              <a:ext uri="{FF2B5EF4-FFF2-40B4-BE49-F238E27FC236}">
                <a16:creationId xmlns:a16="http://schemas.microsoft.com/office/drawing/2014/main" id="{659E4840-6DED-11B6-52AE-B790E87838C0}"/>
              </a:ext>
            </a:extLst>
          </p:cNvPr>
          <p:cNvSpPr>
            <a:spLocks noGrp="1"/>
          </p:cNvSpPr>
          <p:nvPr>
            <p:ph idx="1"/>
          </p:nvPr>
        </p:nvSpPr>
        <p:spPr/>
        <p:txBody>
          <a:bodyPr>
            <a:normAutofit lnSpcReduction="10000"/>
          </a:bodyPr>
          <a:lstStyle/>
          <a:p>
            <a:r>
              <a:rPr kumimoji="1" lang="en-US" altLang="ja-JP" dirty="0"/>
              <a:t>P45</a:t>
            </a:r>
            <a:r>
              <a:rPr kumimoji="1" lang="ja-JP" altLang="en-US" dirty="0"/>
              <a:t>の章の冒頭で「①話の明らかな重複・漏れ・ずれ、</a:t>
            </a:r>
            <a:r>
              <a:rPr lang="ja-JP" altLang="en-US" dirty="0"/>
              <a:t>②話のとび、という</a:t>
            </a:r>
            <a:r>
              <a:rPr lang="en-US" altLang="ja-JP" b="1" dirty="0">
                <a:solidFill>
                  <a:srgbClr val="FF0000"/>
                </a:solidFill>
              </a:rPr>
              <a:t>2</a:t>
            </a:r>
            <a:r>
              <a:rPr lang="ja-JP" altLang="en-US" b="1" dirty="0">
                <a:solidFill>
                  <a:srgbClr val="FF0000"/>
                </a:solidFill>
              </a:rPr>
              <a:t>つ</a:t>
            </a:r>
            <a:r>
              <a:rPr lang="ja-JP" altLang="en-US" dirty="0"/>
              <a:t>の共通する欠陥がある</a:t>
            </a:r>
            <a:r>
              <a:rPr kumimoji="1" lang="ja-JP" altLang="en-US" dirty="0"/>
              <a:t>」と書いてるのに、</a:t>
            </a:r>
            <a:r>
              <a:rPr kumimoji="1" lang="en-US" altLang="ja-JP" dirty="0"/>
              <a:t>p48</a:t>
            </a:r>
            <a:r>
              <a:rPr kumimoji="1" lang="ja-JP" altLang="en-US" dirty="0"/>
              <a:t>で「</a:t>
            </a:r>
            <a:r>
              <a:rPr kumimoji="1" lang="en-US" altLang="ja-JP" b="1" dirty="0">
                <a:solidFill>
                  <a:srgbClr val="FF0000"/>
                </a:solidFill>
              </a:rPr>
              <a:t>3</a:t>
            </a:r>
            <a:r>
              <a:rPr kumimoji="1" lang="ja-JP" altLang="en-US" b="1" dirty="0">
                <a:solidFill>
                  <a:srgbClr val="FF0000"/>
                </a:solidFill>
              </a:rPr>
              <a:t>つ目</a:t>
            </a:r>
            <a:r>
              <a:rPr kumimoji="1" lang="ja-JP" altLang="en-US" dirty="0"/>
              <a:t>は</a:t>
            </a:r>
            <a:r>
              <a:rPr lang="ja-JP" altLang="en-US" dirty="0"/>
              <a:t>・・・</a:t>
            </a:r>
            <a:r>
              <a:rPr kumimoji="1" lang="ja-JP" altLang="en-US" dirty="0"/>
              <a:t>」とくるので、一瞬</a:t>
            </a:r>
            <a:r>
              <a:rPr kumimoji="1" lang="en-US" altLang="ja-JP" dirty="0"/>
              <a:t>?</a:t>
            </a:r>
            <a:r>
              <a:rPr kumimoji="1" lang="ja-JP" altLang="en-US" dirty="0"/>
              <a:t>となった</a:t>
            </a:r>
            <a:endParaRPr lang="en-US" altLang="ja-JP" dirty="0"/>
          </a:p>
          <a:p>
            <a:pPr lvl="1"/>
            <a:r>
              <a:rPr lang="ja-JP" altLang="en-US" dirty="0"/>
              <a:t>①②で分けている理由は</a:t>
            </a:r>
            <a:r>
              <a:rPr lang="en-US" altLang="ja-JP" dirty="0"/>
              <a:t>p51</a:t>
            </a:r>
            <a:r>
              <a:rPr lang="ja-JP" altLang="en-US" dirty="0"/>
              <a:t>に書いてあるが、章の冒頭で書くべきでは？</a:t>
            </a:r>
            <a:endParaRPr kumimoji="1" lang="en-US" altLang="ja-JP" dirty="0"/>
          </a:p>
          <a:p>
            <a:endParaRPr kumimoji="1" lang="en-US" altLang="ja-JP" dirty="0"/>
          </a:p>
          <a:p>
            <a:r>
              <a:rPr lang="en-US" altLang="ja-JP" dirty="0"/>
              <a:t>P54</a:t>
            </a:r>
            <a:r>
              <a:rPr lang="ja-JP" altLang="en-US" dirty="0"/>
              <a:t>で結構いいことを言っている</a:t>
            </a:r>
            <a:r>
              <a:rPr lang="en-US" altLang="ja-JP" dirty="0"/>
              <a:t>(</a:t>
            </a:r>
            <a:r>
              <a:rPr lang="ja-JP" altLang="en-US" dirty="0"/>
              <a:t>気が私個人としてはする</a:t>
            </a:r>
            <a:r>
              <a:rPr lang="en-US" altLang="ja-JP" dirty="0"/>
              <a:t>)</a:t>
            </a:r>
            <a:r>
              <a:rPr lang="ja-JP" altLang="en-US" dirty="0"/>
              <a:t>が、わりと強調されることなく書いてある気がする</a:t>
            </a:r>
            <a:endParaRPr lang="en-US" altLang="ja-JP" dirty="0"/>
          </a:p>
          <a:p>
            <a:pPr lvl="1"/>
            <a:r>
              <a:rPr kumimoji="1" lang="ja-JP" altLang="en-US" dirty="0"/>
              <a:t>こちらも冒頭に書くべきでは</a:t>
            </a:r>
            <a:r>
              <a:rPr kumimoji="1" lang="en-US" altLang="ja-JP" dirty="0"/>
              <a:t>?</a:t>
            </a:r>
          </a:p>
          <a:p>
            <a:pPr lvl="1"/>
            <a:r>
              <a:rPr lang="ja-JP" altLang="en-US" dirty="0"/>
              <a:t>具体的内容よりも、欠陥によって相手がどうなるのかを把握する方が、ロジカルライティングをするインセンティブになる気がする</a:t>
            </a:r>
            <a:endParaRPr kumimoji="1" lang="en-US" altLang="ja-JP" dirty="0"/>
          </a:p>
          <a:p>
            <a:endParaRPr kumimoji="1" lang="ja-JP" altLang="en-US" dirty="0"/>
          </a:p>
        </p:txBody>
      </p:sp>
    </p:spTree>
    <p:extLst>
      <p:ext uri="{BB962C8B-B14F-4D97-AF65-F5344CB8AC3E}">
        <p14:creationId xmlns:p14="http://schemas.microsoft.com/office/powerpoint/2010/main" val="128593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4A93D4-A180-D6A5-D14A-05ECDC079EC6}"/>
              </a:ext>
            </a:extLst>
          </p:cNvPr>
          <p:cNvSpPr>
            <a:spLocks noGrp="1"/>
          </p:cNvSpPr>
          <p:nvPr>
            <p:ph type="title"/>
          </p:nvPr>
        </p:nvSpPr>
        <p:spPr>
          <a:xfrm>
            <a:off x="838200" y="627982"/>
            <a:ext cx="10515600" cy="1325563"/>
          </a:xfrm>
        </p:spPr>
        <p:txBody>
          <a:bodyPr>
            <a:normAutofit/>
          </a:bodyPr>
          <a:lstStyle/>
          <a:p>
            <a:br>
              <a:rPr kumimoji="1" lang="en-US" altLang="ja-JP" dirty="0"/>
            </a:br>
            <a:r>
              <a:rPr kumimoji="1" lang="ja-JP" altLang="en-US" dirty="0"/>
              <a:t>説得力のない「答え」の具体的な分類</a:t>
            </a:r>
          </a:p>
        </p:txBody>
      </p:sp>
      <p:sp>
        <p:nvSpPr>
          <p:cNvPr id="3" name="コンテンツ プレースホルダー 2">
            <a:extLst>
              <a:ext uri="{FF2B5EF4-FFF2-40B4-BE49-F238E27FC236}">
                <a16:creationId xmlns:a16="http://schemas.microsoft.com/office/drawing/2014/main" id="{86A100B0-E00B-6BF4-FFFE-5ECBB3870AF5}"/>
              </a:ext>
            </a:extLst>
          </p:cNvPr>
          <p:cNvSpPr>
            <a:spLocks noGrp="1"/>
          </p:cNvSpPr>
          <p:nvPr>
            <p:ph idx="1"/>
          </p:nvPr>
        </p:nvSpPr>
        <p:spPr>
          <a:xfrm>
            <a:off x="838200" y="2276710"/>
            <a:ext cx="10515600" cy="4351338"/>
          </a:xfrm>
        </p:spPr>
        <p:txBody>
          <a:bodyPr>
            <a:normAutofit fontScale="92500" lnSpcReduction="10000"/>
          </a:bodyPr>
          <a:lstStyle/>
          <a:p>
            <a:r>
              <a:rPr kumimoji="1" lang="ja-JP" altLang="en-US" dirty="0"/>
              <a:t>話の明らかな重複・漏れ・ずれ</a:t>
            </a:r>
            <a:endParaRPr kumimoji="1" lang="en-US" altLang="ja-JP" dirty="0"/>
          </a:p>
          <a:p>
            <a:pPr lvl="1"/>
            <a:r>
              <a:rPr lang="ja-JP" altLang="en-US" dirty="0"/>
              <a:t>重複</a:t>
            </a:r>
            <a:endParaRPr lang="en-US" altLang="ja-JP" dirty="0"/>
          </a:p>
          <a:p>
            <a:pPr lvl="2"/>
            <a:r>
              <a:rPr lang="en-US" altLang="ja-JP" dirty="0"/>
              <a:t>(</a:t>
            </a:r>
            <a:r>
              <a:rPr lang="ja-JP" altLang="en-US" dirty="0"/>
              <a:t>部下の発表</a:t>
            </a:r>
            <a:r>
              <a:rPr lang="en-US" altLang="ja-JP" dirty="0"/>
              <a:t>) </a:t>
            </a:r>
            <a:r>
              <a:rPr lang="ja-JP" altLang="en-US" dirty="0"/>
              <a:t>理由は三つと言いながら、事実上二つしかない</a:t>
            </a:r>
            <a:endParaRPr lang="en-US" altLang="ja-JP" dirty="0"/>
          </a:p>
          <a:p>
            <a:pPr lvl="2"/>
            <a:r>
              <a:rPr lang="en-US" altLang="ja-JP" dirty="0"/>
              <a:t>(</a:t>
            </a:r>
            <a:r>
              <a:rPr lang="ja-JP" altLang="en-US" dirty="0"/>
              <a:t>上司の気持ち</a:t>
            </a:r>
            <a:r>
              <a:rPr lang="en-US" altLang="ja-JP" dirty="0"/>
              <a:t>)</a:t>
            </a:r>
            <a:r>
              <a:rPr lang="ja-JP" altLang="en-US" dirty="0"/>
              <a:t>この程度も正しく整理できない部下の発表に信憑性はあるのか</a:t>
            </a:r>
            <a:r>
              <a:rPr lang="en-US" altLang="ja-JP" dirty="0"/>
              <a:t>?</a:t>
            </a:r>
          </a:p>
          <a:p>
            <a:pPr lvl="1"/>
            <a:r>
              <a:rPr lang="ja-JP" altLang="en-US" dirty="0"/>
              <a:t>漏れ</a:t>
            </a:r>
            <a:endParaRPr lang="en-US" altLang="ja-JP" dirty="0"/>
          </a:p>
          <a:p>
            <a:pPr lvl="2"/>
            <a:r>
              <a:rPr lang="en-US" altLang="ja-JP" dirty="0"/>
              <a:t>(</a:t>
            </a:r>
            <a:r>
              <a:rPr lang="ja-JP" altLang="en-US" dirty="0"/>
              <a:t>部下の発表</a:t>
            </a:r>
            <a:r>
              <a:rPr lang="en-US" altLang="ja-JP" dirty="0"/>
              <a:t>)</a:t>
            </a:r>
            <a:r>
              <a:rPr lang="ja-JP" altLang="en-US" dirty="0"/>
              <a:t>メリットしか説明せず、リスクやデメリットの説明がない</a:t>
            </a:r>
            <a:endParaRPr lang="en-US" altLang="ja-JP" dirty="0"/>
          </a:p>
          <a:p>
            <a:pPr lvl="2"/>
            <a:r>
              <a:rPr lang="en-US" altLang="ja-JP" dirty="0"/>
              <a:t>(</a:t>
            </a:r>
            <a:r>
              <a:rPr lang="ja-JP" altLang="en-US" dirty="0"/>
              <a:t>上司の気持ち</a:t>
            </a:r>
            <a:r>
              <a:rPr lang="en-US" altLang="ja-JP" dirty="0"/>
              <a:t>)</a:t>
            </a:r>
            <a:r>
              <a:rPr lang="ja-JP" altLang="en-US" dirty="0"/>
              <a:t>説明のないことに頭がいってしまい、納得しない</a:t>
            </a:r>
            <a:endParaRPr lang="en-US" altLang="ja-JP" dirty="0"/>
          </a:p>
          <a:p>
            <a:pPr lvl="1"/>
            <a:r>
              <a:rPr lang="ja-JP" altLang="en-US" dirty="0"/>
              <a:t>ずれ</a:t>
            </a:r>
            <a:endParaRPr lang="en-US" altLang="ja-JP" dirty="0"/>
          </a:p>
          <a:p>
            <a:pPr lvl="2"/>
            <a:r>
              <a:rPr kumimoji="1" lang="en-US" altLang="ja-JP" dirty="0"/>
              <a:t>(</a:t>
            </a:r>
            <a:r>
              <a:rPr kumimoji="1" lang="ja-JP" altLang="en-US" dirty="0"/>
              <a:t>部下の発表</a:t>
            </a:r>
            <a:r>
              <a:rPr kumimoji="1" lang="en-US" altLang="ja-JP" dirty="0"/>
              <a:t>)</a:t>
            </a:r>
            <a:r>
              <a:rPr kumimoji="1" lang="ja-JP" altLang="en-US" dirty="0"/>
              <a:t>会議の趣旨とは異なる提案をする</a:t>
            </a:r>
            <a:endParaRPr kumimoji="1" lang="en-US" altLang="ja-JP" dirty="0"/>
          </a:p>
          <a:p>
            <a:pPr lvl="2"/>
            <a:r>
              <a:rPr lang="en-US" altLang="ja-JP" dirty="0"/>
              <a:t>(</a:t>
            </a:r>
            <a:r>
              <a:rPr lang="ja-JP" altLang="en-US" dirty="0"/>
              <a:t>上司の気持ち</a:t>
            </a:r>
            <a:r>
              <a:rPr lang="en-US" altLang="ja-JP" dirty="0"/>
              <a:t>)</a:t>
            </a:r>
            <a:r>
              <a:rPr lang="ja-JP" altLang="en-US" dirty="0"/>
              <a:t>却下</a:t>
            </a:r>
            <a:endParaRPr lang="en-US" altLang="ja-JP" dirty="0"/>
          </a:p>
          <a:p>
            <a:pPr lvl="2"/>
            <a:endParaRPr kumimoji="1" lang="en-US" altLang="ja-JP" dirty="0"/>
          </a:p>
          <a:p>
            <a:r>
              <a:rPr lang="ja-JP" altLang="en-US" dirty="0"/>
              <a:t>話の飛び</a:t>
            </a:r>
            <a:endParaRPr lang="en-US" altLang="ja-JP" dirty="0"/>
          </a:p>
          <a:p>
            <a:pPr lvl="1"/>
            <a:r>
              <a:rPr lang="ja-JP" altLang="en-US" dirty="0"/>
              <a:t>説明のロジックがおかしい</a:t>
            </a:r>
            <a:endParaRPr lang="en-US" altLang="ja-JP" dirty="0"/>
          </a:p>
          <a:p>
            <a:pPr marL="0" indent="0">
              <a:buNone/>
            </a:pPr>
            <a:endParaRPr lang="en-US" altLang="ja-JP" dirty="0"/>
          </a:p>
          <a:p>
            <a:pPr lvl="1"/>
            <a:endParaRPr lang="en-US" altLang="ja-JP" dirty="0"/>
          </a:p>
          <a:p>
            <a:pPr lvl="1"/>
            <a:endParaRPr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E96A0D82-660D-5C32-7EDF-5ECF8F819998}"/>
              </a:ext>
            </a:extLst>
          </p:cNvPr>
          <p:cNvSpPr txBox="1"/>
          <p:nvPr/>
        </p:nvSpPr>
        <p:spPr>
          <a:xfrm>
            <a:off x="2967318" y="304817"/>
            <a:ext cx="6409764" cy="646331"/>
          </a:xfrm>
          <a:prstGeom prst="rect">
            <a:avLst/>
          </a:prstGeom>
          <a:noFill/>
        </p:spPr>
        <p:txBody>
          <a:bodyPr wrap="square">
            <a:spAutoFit/>
          </a:bodyPr>
          <a:lstStyle/>
          <a:p>
            <a:r>
              <a:rPr lang="en-US" altLang="ja-JP" b="1" dirty="0"/>
              <a:t>10</a:t>
            </a:r>
            <a:r>
              <a:rPr lang="ja-JP" altLang="en-US" b="1" dirty="0"/>
              <a:t>分くらいの発表でこの要約スライドをはさむ必要はないかもと考えたので</a:t>
            </a:r>
            <a:r>
              <a:rPr kumimoji="1" lang="ja-JP" altLang="en-US" b="1" dirty="0"/>
              <a:t>作ったけど使わないことにしたスライド</a:t>
            </a:r>
            <a:endParaRPr lang="ja-JP" altLang="en-US" b="1" dirty="0"/>
          </a:p>
        </p:txBody>
      </p:sp>
    </p:spTree>
    <p:extLst>
      <p:ext uri="{BB962C8B-B14F-4D97-AF65-F5344CB8AC3E}">
        <p14:creationId xmlns:p14="http://schemas.microsoft.com/office/powerpoint/2010/main" val="31859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149C1-C9D9-70F3-8A03-1D988294D979}"/>
              </a:ext>
            </a:extLst>
          </p:cNvPr>
          <p:cNvSpPr>
            <a:spLocks noGrp="1"/>
          </p:cNvSpPr>
          <p:nvPr>
            <p:ph type="title"/>
          </p:nvPr>
        </p:nvSpPr>
        <p:spPr>
          <a:xfrm>
            <a:off x="838200" y="2023596"/>
            <a:ext cx="10515600" cy="918566"/>
          </a:xfrm>
        </p:spPr>
        <p:txBody>
          <a:bodyPr/>
          <a:lstStyle/>
          <a:p>
            <a:r>
              <a:rPr lang="ja-JP" altLang="en-US" dirty="0"/>
              <a:t>「欠陥」による弊害</a:t>
            </a:r>
            <a:endParaRPr kumimoji="1" lang="ja-JP" altLang="en-US" dirty="0"/>
          </a:p>
        </p:txBody>
      </p:sp>
      <p:sp>
        <p:nvSpPr>
          <p:cNvPr id="3" name="コンテンツ プレースホルダー 2">
            <a:extLst>
              <a:ext uri="{FF2B5EF4-FFF2-40B4-BE49-F238E27FC236}">
                <a16:creationId xmlns:a16="http://schemas.microsoft.com/office/drawing/2014/main" id="{2584C5CF-C94B-C014-6158-2CD72EBCD435}"/>
              </a:ext>
            </a:extLst>
          </p:cNvPr>
          <p:cNvSpPr>
            <a:spLocks noGrp="1"/>
          </p:cNvSpPr>
          <p:nvPr>
            <p:ph idx="1"/>
          </p:nvPr>
        </p:nvSpPr>
        <p:spPr>
          <a:xfrm>
            <a:off x="838200" y="3484095"/>
            <a:ext cx="10515600" cy="3015317"/>
          </a:xfrm>
        </p:spPr>
        <p:txBody>
          <a:bodyPr/>
          <a:lstStyle/>
          <a:p>
            <a:r>
              <a:rPr lang="ja-JP" altLang="en-US" dirty="0"/>
              <a:t>欠陥があると、コミュニケーションの相手は伝え手の話を再度検証・分析・考察する必要に迫られる。しかし、多くの人はそのような作業は途中で</a:t>
            </a:r>
            <a:r>
              <a:rPr lang="en-US" altLang="ja-JP" dirty="0"/>
              <a:t>(</a:t>
            </a:r>
            <a:r>
              <a:rPr lang="ja-JP" altLang="en-US" dirty="0"/>
              <a:t>無意識的に</a:t>
            </a:r>
            <a:r>
              <a:rPr lang="en-US" altLang="ja-JP" dirty="0"/>
              <a:t>)</a:t>
            </a:r>
            <a:r>
              <a:rPr lang="ja-JP" altLang="en-US" dirty="0"/>
              <a:t>頓挫し、自分なりに解釈してしまう。</a:t>
            </a:r>
            <a:endParaRPr lang="en-US" altLang="ja-JP" dirty="0"/>
          </a:p>
          <a:p>
            <a:endParaRPr lang="en-US" altLang="ja-JP" dirty="0"/>
          </a:p>
          <a:p>
            <a:r>
              <a:rPr lang="ja-JP" altLang="en-US" dirty="0"/>
              <a:t>つまり、メッセージを正しく伝えることができない。</a:t>
            </a:r>
            <a:endParaRPr lang="en-US" altLang="ja-JP" dirty="0"/>
          </a:p>
        </p:txBody>
      </p:sp>
      <p:sp>
        <p:nvSpPr>
          <p:cNvPr id="4" name="テキスト ボックス 3">
            <a:extLst>
              <a:ext uri="{FF2B5EF4-FFF2-40B4-BE49-F238E27FC236}">
                <a16:creationId xmlns:a16="http://schemas.microsoft.com/office/drawing/2014/main" id="{5BC2954D-72B5-E44A-28CA-2EBBB8A5A7A8}"/>
              </a:ext>
            </a:extLst>
          </p:cNvPr>
          <p:cNvSpPr txBox="1"/>
          <p:nvPr/>
        </p:nvSpPr>
        <p:spPr>
          <a:xfrm>
            <a:off x="1281953" y="358588"/>
            <a:ext cx="7548282" cy="1200329"/>
          </a:xfrm>
          <a:prstGeom prst="rect">
            <a:avLst/>
          </a:prstGeom>
          <a:noFill/>
        </p:spPr>
        <p:txBody>
          <a:bodyPr wrap="square" rtlCol="0">
            <a:spAutoFit/>
          </a:bodyPr>
          <a:lstStyle/>
          <a:p>
            <a:r>
              <a:rPr kumimoji="1" lang="ja-JP" altLang="en-US" b="1" dirty="0"/>
              <a:t>このスライドを</a:t>
            </a:r>
            <a:r>
              <a:rPr lang="ja-JP" altLang="en-US" b="1" dirty="0"/>
              <a:t>最初に持ってきた理由は、弊害を取り除く重要性を説明するためです。</a:t>
            </a:r>
            <a:endParaRPr lang="en-US" altLang="ja-JP" b="1" dirty="0"/>
          </a:p>
          <a:p>
            <a:r>
              <a:rPr kumimoji="1" lang="ja-JP" altLang="en-US" b="1" dirty="0"/>
              <a:t>つまり、答えの欠陥がなぜ課題になりうるのか、大事なのかを説明しています。</a:t>
            </a:r>
          </a:p>
        </p:txBody>
      </p:sp>
    </p:spTree>
    <p:extLst>
      <p:ext uri="{BB962C8B-B14F-4D97-AF65-F5344CB8AC3E}">
        <p14:creationId xmlns:p14="http://schemas.microsoft.com/office/powerpoint/2010/main" val="385539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4B8C3-F00F-0E0D-E148-7EFC56BD1AAB}"/>
              </a:ext>
            </a:extLst>
          </p:cNvPr>
          <p:cNvSpPr>
            <a:spLocks noGrp="1"/>
          </p:cNvSpPr>
          <p:nvPr>
            <p:ph type="title"/>
          </p:nvPr>
        </p:nvSpPr>
        <p:spPr/>
        <p:txBody>
          <a:bodyPr>
            <a:normAutofit/>
          </a:bodyPr>
          <a:lstStyle/>
          <a:p>
            <a:r>
              <a:rPr kumimoji="1" lang="en-US" altLang="ja-JP" sz="2800" dirty="0"/>
              <a:t>Chap1</a:t>
            </a:r>
            <a:r>
              <a:rPr kumimoji="1" lang="ja-JP" altLang="en-US" sz="2800" dirty="0"/>
              <a:t>でファクトか自分の意見かわからないと説得力を失うとあったので、意見のところはそうだとわかるようにしたつもりです</a:t>
            </a:r>
          </a:p>
        </p:txBody>
      </p:sp>
      <p:sp>
        <p:nvSpPr>
          <p:cNvPr id="3" name="コンテンツ プレースホルダー 2">
            <a:extLst>
              <a:ext uri="{FF2B5EF4-FFF2-40B4-BE49-F238E27FC236}">
                <a16:creationId xmlns:a16="http://schemas.microsoft.com/office/drawing/2014/main" id="{E4C2249F-DC5C-BAF6-E371-465ED6446052}"/>
              </a:ext>
            </a:extLst>
          </p:cNvPr>
          <p:cNvSpPr>
            <a:spLocks noGrp="1"/>
          </p:cNvSpPr>
          <p:nvPr>
            <p:ph idx="1"/>
          </p:nvPr>
        </p:nvSpPr>
        <p:spPr>
          <a:xfrm>
            <a:off x="688041" y="1753908"/>
            <a:ext cx="10815918" cy="4667250"/>
          </a:xfrm>
        </p:spPr>
        <p:txBody>
          <a:bodyPr>
            <a:normAutofit/>
          </a:bodyPr>
          <a:lstStyle/>
          <a:p>
            <a:pPr marL="457200" lvl="1" indent="0">
              <a:buNone/>
            </a:pPr>
            <a:endParaRPr lang="en-US" altLang="ja-JP" dirty="0"/>
          </a:p>
          <a:p>
            <a:r>
              <a:rPr kumimoji="1" lang="ja-JP" altLang="en-US" dirty="0"/>
              <a:t>本の内容を共有するというよりは、皆さんで議論</a:t>
            </a:r>
            <a:r>
              <a:rPr kumimoji="1" lang="ja-JP" altLang="en-US" b="1" dirty="0"/>
              <a:t>したいです</a:t>
            </a:r>
            <a:endParaRPr kumimoji="1" lang="en-US" altLang="ja-JP" b="1" dirty="0"/>
          </a:p>
          <a:p>
            <a:pPr lvl="1"/>
            <a:r>
              <a:rPr lang="ja-JP" altLang="en-US" dirty="0"/>
              <a:t>本書の内容に関して</a:t>
            </a:r>
            <a:r>
              <a:rPr lang="ja-JP" altLang="en-US" b="1" dirty="0"/>
              <a:t>私なり</a:t>
            </a:r>
            <a:r>
              <a:rPr lang="ja-JP" altLang="en-US" dirty="0"/>
              <a:t>の考えを書いてきたので、色々突っ込んでくださるとうれしいです</a:t>
            </a:r>
            <a:endParaRPr lang="en-US" altLang="ja-JP" dirty="0"/>
          </a:p>
          <a:p>
            <a:pPr lvl="1"/>
            <a:r>
              <a:rPr kumimoji="1" lang="ja-JP" altLang="en-US" dirty="0"/>
              <a:t>そのツッコミにより、私の思考の癖や弱点が把握できると</a:t>
            </a:r>
            <a:r>
              <a:rPr kumimoji="1" lang="ja-JP" altLang="en-US" b="1" dirty="0"/>
              <a:t>思います</a:t>
            </a:r>
            <a:endParaRPr kumimoji="1" lang="en-US" altLang="ja-JP" b="1" dirty="0"/>
          </a:p>
          <a:p>
            <a:pPr lvl="1"/>
            <a:endParaRPr lang="en-US" altLang="ja-JP" dirty="0"/>
          </a:p>
          <a:p>
            <a:r>
              <a:rPr kumimoji="1" lang="ja-JP" altLang="en-US" dirty="0"/>
              <a:t>本書の内容を</a:t>
            </a:r>
            <a:r>
              <a:rPr kumimoji="1" lang="ja-JP" altLang="en-US" b="1" dirty="0"/>
              <a:t>自分なり</a:t>
            </a:r>
            <a:r>
              <a:rPr kumimoji="1" lang="ja-JP" altLang="en-US" dirty="0"/>
              <a:t>にまとめて発表します</a:t>
            </a:r>
            <a:endParaRPr kumimoji="1" lang="en-US" altLang="ja-JP" dirty="0"/>
          </a:p>
          <a:p>
            <a:pPr lvl="1"/>
            <a:r>
              <a:rPr lang="ja-JP" altLang="en-US" dirty="0"/>
              <a:t>本の内容の順番通りに発表しません</a:t>
            </a:r>
            <a:endParaRPr lang="en-US" altLang="ja-JP" dirty="0"/>
          </a:p>
          <a:p>
            <a:pPr lvl="1"/>
            <a:r>
              <a:rPr kumimoji="1" lang="ja-JP" altLang="en-US" b="1" dirty="0"/>
              <a:t>私</a:t>
            </a:r>
            <a:r>
              <a:rPr kumimoji="1" lang="ja-JP" altLang="en-US" dirty="0"/>
              <a:t>の要約ぶりがどれほど</a:t>
            </a:r>
            <a:r>
              <a:rPr kumimoji="1" lang="en-US" altLang="ja-JP" dirty="0"/>
              <a:t>”</a:t>
            </a:r>
            <a:r>
              <a:rPr kumimoji="1" lang="ja-JP" altLang="en-US" dirty="0"/>
              <a:t>ロジカル</a:t>
            </a:r>
            <a:r>
              <a:rPr kumimoji="1" lang="en-US" altLang="ja-JP" dirty="0"/>
              <a:t>”</a:t>
            </a:r>
            <a:r>
              <a:rPr kumimoji="1" lang="ja-JP" altLang="en-US" dirty="0"/>
              <a:t>で伝わりやすいか判断していただければと思います</a:t>
            </a:r>
            <a:endParaRPr kumimoji="1" lang="en-US" altLang="ja-JP" dirty="0"/>
          </a:p>
          <a:p>
            <a:pPr lvl="1"/>
            <a:endParaRPr kumimoji="1" lang="en-US" altLang="ja-JP" dirty="0"/>
          </a:p>
          <a:p>
            <a:endParaRPr kumimoji="1" lang="en-US" altLang="ja-JP" dirty="0"/>
          </a:p>
          <a:p>
            <a:pPr lvl="1"/>
            <a:endParaRPr kumimoji="1" lang="en-US" altLang="ja-JP" dirty="0"/>
          </a:p>
          <a:p>
            <a:endParaRPr kumimoji="1" lang="ja-JP" altLang="en-US" dirty="0"/>
          </a:p>
        </p:txBody>
      </p:sp>
    </p:spTree>
    <p:extLst>
      <p:ext uri="{BB962C8B-B14F-4D97-AF65-F5344CB8AC3E}">
        <p14:creationId xmlns:p14="http://schemas.microsoft.com/office/powerpoint/2010/main" val="104004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39F4D-D275-6C73-96AE-BE1831A252AF}"/>
              </a:ext>
            </a:extLst>
          </p:cNvPr>
          <p:cNvSpPr>
            <a:spLocks noGrp="1"/>
          </p:cNvSpPr>
          <p:nvPr>
            <p:ph type="title"/>
          </p:nvPr>
        </p:nvSpPr>
        <p:spPr/>
        <p:txBody>
          <a:bodyPr/>
          <a:lstStyle/>
          <a:p>
            <a:r>
              <a:rPr kumimoji="1" lang="ja-JP" altLang="en-US" dirty="0"/>
              <a:t>この本の改善点</a:t>
            </a:r>
          </a:p>
        </p:txBody>
      </p:sp>
      <p:sp>
        <p:nvSpPr>
          <p:cNvPr id="3" name="コンテンツ プレースホルダー 2">
            <a:extLst>
              <a:ext uri="{FF2B5EF4-FFF2-40B4-BE49-F238E27FC236}">
                <a16:creationId xmlns:a16="http://schemas.microsoft.com/office/drawing/2014/main" id="{659E4840-6DED-11B6-52AE-B790E87838C0}"/>
              </a:ext>
            </a:extLst>
          </p:cNvPr>
          <p:cNvSpPr>
            <a:spLocks noGrp="1"/>
          </p:cNvSpPr>
          <p:nvPr>
            <p:ph idx="1"/>
          </p:nvPr>
        </p:nvSpPr>
        <p:spPr/>
        <p:txBody>
          <a:bodyPr>
            <a:normAutofit fontScale="92500"/>
          </a:bodyPr>
          <a:lstStyle/>
          <a:p>
            <a:r>
              <a:rPr kumimoji="1" lang="en-US" altLang="ja-JP" dirty="0"/>
              <a:t>P45</a:t>
            </a:r>
            <a:r>
              <a:rPr kumimoji="1" lang="ja-JP" altLang="en-US" dirty="0"/>
              <a:t>の章の冒頭で「①話の明らかな重複・漏れ・ずれ、</a:t>
            </a:r>
            <a:r>
              <a:rPr lang="ja-JP" altLang="en-US" dirty="0"/>
              <a:t>②話のとび、という</a:t>
            </a:r>
            <a:r>
              <a:rPr lang="en-US" altLang="ja-JP" b="1" dirty="0">
                <a:solidFill>
                  <a:srgbClr val="FF0000"/>
                </a:solidFill>
              </a:rPr>
              <a:t>2</a:t>
            </a:r>
            <a:r>
              <a:rPr lang="ja-JP" altLang="en-US" b="1" dirty="0">
                <a:solidFill>
                  <a:srgbClr val="FF0000"/>
                </a:solidFill>
              </a:rPr>
              <a:t>つ</a:t>
            </a:r>
            <a:r>
              <a:rPr lang="ja-JP" altLang="en-US" dirty="0"/>
              <a:t>の共通する欠陥がある</a:t>
            </a:r>
            <a:r>
              <a:rPr kumimoji="1" lang="ja-JP" altLang="en-US" dirty="0"/>
              <a:t>」と書いてるのに、</a:t>
            </a:r>
            <a:r>
              <a:rPr kumimoji="1" lang="en-US" altLang="ja-JP" dirty="0"/>
              <a:t>p48</a:t>
            </a:r>
            <a:r>
              <a:rPr kumimoji="1" lang="ja-JP" altLang="en-US" dirty="0"/>
              <a:t>で「</a:t>
            </a:r>
            <a:r>
              <a:rPr kumimoji="1" lang="en-US" altLang="ja-JP" b="1" dirty="0">
                <a:solidFill>
                  <a:srgbClr val="FF0000"/>
                </a:solidFill>
              </a:rPr>
              <a:t>3</a:t>
            </a:r>
            <a:r>
              <a:rPr kumimoji="1" lang="ja-JP" altLang="en-US" b="1" dirty="0">
                <a:solidFill>
                  <a:srgbClr val="FF0000"/>
                </a:solidFill>
              </a:rPr>
              <a:t>つ目</a:t>
            </a:r>
            <a:r>
              <a:rPr kumimoji="1" lang="ja-JP" altLang="en-US" dirty="0"/>
              <a:t>は</a:t>
            </a:r>
            <a:r>
              <a:rPr lang="ja-JP" altLang="en-US" dirty="0"/>
              <a:t>・・・</a:t>
            </a:r>
            <a:r>
              <a:rPr kumimoji="1" lang="ja-JP" altLang="en-US" dirty="0"/>
              <a:t>」とくるので、一瞬</a:t>
            </a:r>
            <a:r>
              <a:rPr kumimoji="1" lang="en-US" altLang="ja-JP" dirty="0"/>
              <a:t>?</a:t>
            </a:r>
            <a:r>
              <a:rPr kumimoji="1" lang="ja-JP" altLang="en-US" dirty="0"/>
              <a:t>と</a:t>
            </a:r>
            <a:r>
              <a:rPr kumimoji="1" lang="ja-JP" altLang="en-US" b="1" dirty="0"/>
              <a:t>なった</a:t>
            </a:r>
            <a:r>
              <a:rPr kumimoji="1" lang="en-US" altLang="ja-JP" b="1" dirty="0"/>
              <a:t>(</a:t>
            </a:r>
            <a:r>
              <a:rPr kumimoji="1" lang="ja-JP" altLang="en-US" b="1" dirty="0"/>
              <a:t>なる、と書くとあたかも客観的事実のようになると考えたので</a:t>
            </a:r>
            <a:r>
              <a:rPr kumimoji="1" lang="en-US" altLang="ja-JP" b="1" dirty="0"/>
              <a:t>)</a:t>
            </a:r>
            <a:endParaRPr lang="en-US" altLang="ja-JP" b="1" dirty="0"/>
          </a:p>
          <a:p>
            <a:pPr lvl="1"/>
            <a:r>
              <a:rPr lang="ja-JP" altLang="en-US" dirty="0"/>
              <a:t>①②で分けている理由は</a:t>
            </a:r>
            <a:r>
              <a:rPr lang="en-US" altLang="ja-JP" dirty="0"/>
              <a:t>p51</a:t>
            </a:r>
            <a:r>
              <a:rPr lang="ja-JP" altLang="en-US" dirty="0"/>
              <a:t>に書いてあるが、章の冒頭で書くべき</a:t>
            </a:r>
            <a:r>
              <a:rPr lang="ja-JP" altLang="en-US" b="1" dirty="0"/>
              <a:t>では？</a:t>
            </a:r>
            <a:endParaRPr kumimoji="1" lang="en-US" altLang="ja-JP" b="1" dirty="0"/>
          </a:p>
          <a:p>
            <a:endParaRPr kumimoji="1" lang="en-US" altLang="ja-JP" dirty="0"/>
          </a:p>
          <a:p>
            <a:r>
              <a:rPr lang="en-US" altLang="ja-JP" dirty="0"/>
              <a:t>P54</a:t>
            </a:r>
            <a:r>
              <a:rPr lang="ja-JP" altLang="en-US" dirty="0"/>
              <a:t>で結構いいことを言っている</a:t>
            </a:r>
            <a:r>
              <a:rPr lang="en-US" altLang="ja-JP" dirty="0"/>
              <a:t>(</a:t>
            </a:r>
            <a:r>
              <a:rPr lang="ja-JP" altLang="en-US" b="1" dirty="0"/>
              <a:t>気が私個人としてはする</a:t>
            </a:r>
            <a:r>
              <a:rPr lang="en-US" altLang="ja-JP" dirty="0"/>
              <a:t>)</a:t>
            </a:r>
            <a:r>
              <a:rPr lang="ja-JP" altLang="en-US" dirty="0"/>
              <a:t>が、わりと強調されることなく書いてある</a:t>
            </a:r>
            <a:r>
              <a:rPr lang="ja-JP" altLang="en-US" b="1" dirty="0"/>
              <a:t>気がする</a:t>
            </a:r>
            <a:endParaRPr lang="en-US" altLang="ja-JP" b="1" dirty="0"/>
          </a:p>
          <a:p>
            <a:pPr lvl="1"/>
            <a:r>
              <a:rPr kumimoji="1" lang="ja-JP" altLang="en-US" dirty="0"/>
              <a:t>こちらも冒頭に書くべき</a:t>
            </a:r>
            <a:r>
              <a:rPr kumimoji="1" lang="ja-JP" altLang="en-US" b="1" dirty="0"/>
              <a:t>では</a:t>
            </a:r>
            <a:r>
              <a:rPr kumimoji="1" lang="en-US" altLang="ja-JP" b="1" dirty="0"/>
              <a:t>?</a:t>
            </a:r>
          </a:p>
          <a:p>
            <a:pPr lvl="1"/>
            <a:r>
              <a:rPr lang="ja-JP" altLang="en-US" dirty="0"/>
              <a:t>具体的内容よりも、欠陥によって相手がどうなるのかを把握する方が、ロジカルライティングをするインセンティブになる</a:t>
            </a:r>
            <a:r>
              <a:rPr lang="ja-JP" altLang="en-US" b="1" dirty="0"/>
              <a:t>気がする</a:t>
            </a:r>
            <a:endParaRPr kumimoji="1" lang="en-US" altLang="ja-JP" b="1" dirty="0"/>
          </a:p>
          <a:p>
            <a:endParaRPr kumimoji="1" lang="ja-JP" altLang="en-US" dirty="0"/>
          </a:p>
        </p:txBody>
      </p:sp>
    </p:spTree>
    <p:extLst>
      <p:ext uri="{BB962C8B-B14F-4D97-AF65-F5344CB8AC3E}">
        <p14:creationId xmlns:p14="http://schemas.microsoft.com/office/powerpoint/2010/main" val="219359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4B8C3-F00F-0E0D-E148-7EFC56BD1AAB}"/>
              </a:ext>
            </a:extLst>
          </p:cNvPr>
          <p:cNvSpPr>
            <a:spLocks noGrp="1"/>
          </p:cNvSpPr>
          <p:nvPr>
            <p:ph type="title"/>
          </p:nvPr>
        </p:nvSpPr>
        <p:spPr/>
        <p:txBody>
          <a:bodyPr/>
          <a:lstStyle/>
          <a:p>
            <a:r>
              <a:rPr kumimoji="1" lang="ja-JP" altLang="en-US" dirty="0"/>
              <a:t>この発表について</a:t>
            </a:r>
          </a:p>
        </p:txBody>
      </p:sp>
      <p:sp>
        <p:nvSpPr>
          <p:cNvPr id="3" name="コンテンツ プレースホルダー 2">
            <a:extLst>
              <a:ext uri="{FF2B5EF4-FFF2-40B4-BE49-F238E27FC236}">
                <a16:creationId xmlns:a16="http://schemas.microsoft.com/office/drawing/2014/main" id="{E4C2249F-DC5C-BAF6-E371-465ED6446052}"/>
              </a:ext>
            </a:extLst>
          </p:cNvPr>
          <p:cNvSpPr>
            <a:spLocks noGrp="1"/>
          </p:cNvSpPr>
          <p:nvPr>
            <p:ph idx="1"/>
          </p:nvPr>
        </p:nvSpPr>
        <p:spPr>
          <a:xfrm>
            <a:off x="688041" y="1690688"/>
            <a:ext cx="10815918" cy="4667250"/>
          </a:xfrm>
        </p:spPr>
        <p:txBody>
          <a:bodyPr>
            <a:normAutofit lnSpcReduction="10000"/>
          </a:bodyPr>
          <a:lstStyle/>
          <a:p>
            <a:r>
              <a:rPr kumimoji="1" lang="ja-JP" altLang="en-US" dirty="0"/>
              <a:t>本書の内容を自分なりにまとめて発表します</a:t>
            </a:r>
            <a:endParaRPr kumimoji="1" lang="en-US" altLang="ja-JP" dirty="0"/>
          </a:p>
          <a:p>
            <a:pPr lvl="1"/>
            <a:r>
              <a:rPr lang="ja-JP" altLang="en-US" dirty="0"/>
              <a:t>本の内容の順番通りに発表しません</a:t>
            </a:r>
            <a:endParaRPr lang="en-US" altLang="ja-JP" dirty="0"/>
          </a:p>
          <a:p>
            <a:pPr lvl="1"/>
            <a:r>
              <a:rPr kumimoji="1" lang="ja-JP" altLang="en-US" dirty="0"/>
              <a:t>私の要約ぶりがどれほど</a:t>
            </a:r>
            <a:r>
              <a:rPr kumimoji="1" lang="en-US" altLang="ja-JP" dirty="0"/>
              <a:t>”</a:t>
            </a:r>
            <a:r>
              <a:rPr kumimoji="1" lang="ja-JP" altLang="en-US" dirty="0"/>
              <a:t>ロジカル</a:t>
            </a:r>
            <a:r>
              <a:rPr kumimoji="1" lang="en-US" altLang="ja-JP" dirty="0"/>
              <a:t>”</a:t>
            </a:r>
            <a:r>
              <a:rPr kumimoji="1" lang="ja-JP" altLang="en-US" dirty="0"/>
              <a:t>で伝わりやすいか判断していただければと思います</a:t>
            </a:r>
            <a:endParaRPr kumimoji="1" lang="en-US" altLang="ja-JP" dirty="0"/>
          </a:p>
          <a:p>
            <a:pPr marL="457200" lvl="1" indent="0">
              <a:buNone/>
            </a:pPr>
            <a:endParaRPr lang="en-US" altLang="ja-JP" dirty="0"/>
          </a:p>
          <a:p>
            <a:r>
              <a:rPr kumimoji="1" lang="ja-JP" altLang="en-US" dirty="0"/>
              <a:t>本の内容を共有するというよりは、皆さんで議論したいです</a:t>
            </a:r>
            <a:endParaRPr kumimoji="1" lang="en-US" altLang="ja-JP" dirty="0"/>
          </a:p>
          <a:p>
            <a:pPr lvl="1"/>
            <a:r>
              <a:rPr lang="ja-JP" altLang="en-US" dirty="0"/>
              <a:t>色々突っ込んでくださるとうれしいです</a:t>
            </a:r>
            <a:endParaRPr lang="en-US" altLang="ja-JP" dirty="0"/>
          </a:p>
          <a:p>
            <a:pPr lvl="1"/>
            <a:r>
              <a:rPr kumimoji="1" lang="ja-JP" altLang="en-US" dirty="0"/>
              <a:t>そのツッコミにより、私の思考の癖や弱点が把握できると思います</a:t>
            </a:r>
            <a:endParaRPr kumimoji="1" lang="en-US" altLang="ja-JP" dirty="0"/>
          </a:p>
          <a:p>
            <a:pPr marL="0" indent="0">
              <a:buNone/>
            </a:pPr>
            <a:endParaRPr lang="en-US" altLang="ja-JP" dirty="0"/>
          </a:p>
          <a:p>
            <a:r>
              <a:rPr kumimoji="1" lang="ja-JP" altLang="en-US" dirty="0"/>
              <a:t>本来なら箇条書きをすべきでない箇所が多々ある</a:t>
            </a:r>
            <a:r>
              <a:rPr kumimoji="1" lang="en-US" altLang="ja-JP" dirty="0"/>
              <a:t>(</a:t>
            </a:r>
            <a:r>
              <a:rPr kumimoji="1" lang="ja-JP" altLang="en-US" dirty="0"/>
              <a:t>というかほぼすべて</a:t>
            </a:r>
            <a:r>
              <a:rPr kumimoji="1" lang="en-US" altLang="ja-JP" dirty="0"/>
              <a:t>)</a:t>
            </a:r>
            <a:r>
              <a:rPr kumimoji="1" lang="ja-JP" altLang="en-US" dirty="0"/>
              <a:t>のですが、許してください、、、</a:t>
            </a:r>
            <a:endParaRPr kumimoji="1" lang="en-US" altLang="ja-JP" dirty="0"/>
          </a:p>
          <a:p>
            <a:pPr lvl="1"/>
            <a:endParaRPr kumimoji="1" lang="en-US" altLang="ja-JP" dirty="0"/>
          </a:p>
          <a:p>
            <a:endParaRPr kumimoji="1" lang="en-US" altLang="ja-JP" dirty="0"/>
          </a:p>
          <a:p>
            <a:pPr lvl="1"/>
            <a:endParaRPr kumimoji="1" lang="en-US" altLang="ja-JP" dirty="0"/>
          </a:p>
          <a:p>
            <a:endParaRPr kumimoji="1" lang="ja-JP" altLang="en-US" dirty="0"/>
          </a:p>
        </p:txBody>
      </p:sp>
    </p:spTree>
    <p:extLst>
      <p:ext uri="{BB962C8B-B14F-4D97-AF65-F5344CB8AC3E}">
        <p14:creationId xmlns:p14="http://schemas.microsoft.com/office/powerpoint/2010/main" val="164613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6854D-A3D3-6091-3B86-F1C0F3824F45}"/>
              </a:ext>
            </a:extLst>
          </p:cNvPr>
          <p:cNvSpPr>
            <a:spLocks noGrp="1"/>
          </p:cNvSpPr>
          <p:nvPr>
            <p:ph type="title"/>
          </p:nvPr>
        </p:nvSpPr>
        <p:spPr/>
        <p:txBody>
          <a:bodyPr/>
          <a:lstStyle/>
          <a:p>
            <a:r>
              <a:rPr kumimoji="1" lang="en-US" altLang="ja-JP" dirty="0"/>
              <a:t>Chap1</a:t>
            </a:r>
            <a:r>
              <a:rPr kumimoji="1" lang="ja-JP" altLang="en-US" dirty="0"/>
              <a:t>の復習</a:t>
            </a:r>
          </a:p>
        </p:txBody>
      </p:sp>
      <p:sp>
        <p:nvSpPr>
          <p:cNvPr id="3" name="コンテンツ プレースホルダー 2">
            <a:extLst>
              <a:ext uri="{FF2B5EF4-FFF2-40B4-BE49-F238E27FC236}">
                <a16:creationId xmlns:a16="http://schemas.microsoft.com/office/drawing/2014/main" id="{107C86A1-487E-125F-7D8D-70B8B52AA087}"/>
              </a:ext>
            </a:extLst>
          </p:cNvPr>
          <p:cNvSpPr>
            <a:spLocks noGrp="1"/>
          </p:cNvSpPr>
          <p:nvPr>
            <p:ph idx="1"/>
          </p:nvPr>
        </p:nvSpPr>
        <p:spPr/>
        <p:txBody>
          <a:bodyPr/>
          <a:lstStyle/>
          <a:p>
            <a:r>
              <a:rPr kumimoji="1" lang="ja-JP" altLang="en-US" dirty="0"/>
              <a:t>「課題」「答え」「相手に期待する反応」の</a:t>
            </a:r>
            <a:r>
              <a:rPr kumimoji="1" lang="en-US" altLang="ja-JP" dirty="0"/>
              <a:t>3</a:t>
            </a:r>
            <a:r>
              <a:rPr kumimoji="1" lang="ja-JP" altLang="en-US" dirty="0"/>
              <a:t>点セットがメッセージの構成要素</a:t>
            </a:r>
            <a:endParaRPr kumimoji="1" lang="en-US" altLang="ja-JP" dirty="0"/>
          </a:p>
          <a:p>
            <a:endParaRPr lang="en-US" altLang="ja-JP" dirty="0"/>
          </a:p>
          <a:p>
            <a:r>
              <a:rPr kumimoji="1" lang="ja-JP" altLang="en-US" dirty="0"/>
              <a:t>この章では、説得力のない「答え」に共通する欠陥について解説する</a:t>
            </a:r>
          </a:p>
        </p:txBody>
      </p:sp>
    </p:spTree>
    <p:extLst>
      <p:ext uri="{BB962C8B-B14F-4D97-AF65-F5344CB8AC3E}">
        <p14:creationId xmlns:p14="http://schemas.microsoft.com/office/powerpoint/2010/main" val="37230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149C1-C9D9-70F3-8A03-1D988294D979}"/>
              </a:ext>
            </a:extLst>
          </p:cNvPr>
          <p:cNvSpPr>
            <a:spLocks noGrp="1"/>
          </p:cNvSpPr>
          <p:nvPr>
            <p:ph type="title"/>
          </p:nvPr>
        </p:nvSpPr>
        <p:spPr/>
        <p:txBody>
          <a:bodyPr/>
          <a:lstStyle/>
          <a:p>
            <a:r>
              <a:rPr lang="ja-JP" altLang="en-US" dirty="0"/>
              <a:t>「欠陥」を取り除く重要性</a:t>
            </a:r>
            <a:endParaRPr kumimoji="1" lang="ja-JP" altLang="en-US" dirty="0"/>
          </a:p>
        </p:txBody>
      </p:sp>
      <p:sp>
        <p:nvSpPr>
          <p:cNvPr id="3" name="コンテンツ プレースホルダー 2">
            <a:extLst>
              <a:ext uri="{FF2B5EF4-FFF2-40B4-BE49-F238E27FC236}">
                <a16:creationId xmlns:a16="http://schemas.microsoft.com/office/drawing/2014/main" id="{2584C5CF-C94B-C014-6158-2CD72EBCD435}"/>
              </a:ext>
            </a:extLst>
          </p:cNvPr>
          <p:cNvSpPr>
            <a:spLocks noGrp="1"/>
          </p:cNvSpPr>
          <p:nvPr>
            <p:ph idx="1"/>
          </p:nvPr>
        </p:nvSpPr>
        <p:spPr/>
        <p:txBody>
          <a:bodyPr/>
          <a:lstStyle/>
          <a:p>
            <a:r>
              <a:rPr lang="ja-JP" altLang="en-US" dirty="0"/>
              <a:t>欠陥があると、コミュニケーションの相手は伝え手の話を再度検証・分析・考察する必要に迫られる。しかし、多くの人はそのような作業は途中で</a:t>
            </a:r>
            <a:r>
              <a:rPr lang="en-US" altLang="ja-JP" dirty="0"/>
              <a:t>(</a:t>
            </a:r>
            <a:r>
              <a:rPr lang="ja-JP" altLang="en-US" dirty="0"/>
              <a:t>無意識的に</a:t>
            </a:r>
            <a:r>
              <a:rPr lang="en-US" altLang="ja-JP" dirty="0"/>
              <a:t>)</a:t>
            </a:r>
            <a:r>
              <a:rPr lang="ja-JP" altLang="en-US" dirty="0"/>
              <a:t>頓挫し、自分なりに解釈してしまう。</a:t>
            </a:r>
            <a:endParaRPr lang="en-US" altLang="ja-JP" dirty="0"/>
          </a:p>
          <a:p>
            <a:endParaRPr lang="en-US" altLang="ja-JP" dirty="0"/>
          </a:p>
          <a:p>
            <a:r>
              <a:rPr lang="ja-JP" altLang="en-US" dirty="0"/>
              <a:t>つまり、メッセージを正しく伝えることができない。</a:t>
            </a:r>
            <a:endParaRPr lang="en-US" altLang="ja-JP" dirty="0"/>
          </a:p>
        </p:txBody>
      </p:sp>
    </p:spTree>
    <p:extLst>
      <p:ext uri="{BB962C8B-B14F-4D97-AF65-F5344CB8AC3E}">
        <p14:creationId xmlns:p14="http://schemas.microsoft.com/office/powerpoint/2010/main" val="257395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4A93D4-A180-D6A5-D14A-05ECDC079EC6}"/>
              </a:ext>
            </a:extLst>
          </p:cNvPr>
          <p:cNvSpPr>
            <a:spLocks noGrp="1"/>
          </p:cNvSpPr>
          <p:nvPr>
            <p:ph type="title"/>
          </p:nvPr>
        </p:nvSpPr>
        <p:spPr/>
        <p:txBody>
          <a:bodyPr>
            <a:normAutofit/>
          </a:bodyPr>
          <a:lstStyle/>
          <a:p>
            <a:r>
              <a:rPr kumimoji="1" lang="ja-JP" altLang="en-US" sz="3600" dirty="0"/>
              <a:t>説得力のない「答え」に共通する欠陥の分類</a:t>
            </a:r>
          </a:p>
        </p:txBody>
      </p:sp>
      <p:sp>
        <p:nvSpPr>
          <p:cNvPr id="3" name="コンテンツ プレースホルダー 2">
            <a:extLst>
              <a:ext uri="{FF2B5EF4-FFF2-40B4-BE49-F238E27FC236}">
                <a16:creationId xmlns:a16="http://schemas.microsoft.com/office/drawing/2014/main" id="{86A100B0-E00B-6BF4-FFFE-5ECBB3870AF5}"/>
              </a:ext>
            </a:extLst>
          </p:cNvPr>
          <p:cNvSpPr>
            <a:spLocks noGrp="1"/>
          </p:cNvSpPr>
          <p:nvPr>
            <p:ph idx="1"/>
          </p:nvPr>
        </p:nvSpPr>
        <p:spPr/>
        <p:txBody>
          <a:bodyPr>
            <a:normAutofit/>
          </a:bodyPr>
          <a:lstStyle/>
          <a:p>
            <a:r>
              <a:rPr kumimoji="1" lang="ja-JP" altLang="en-US" dirty="0"/>
              <a:t>大きく分けて以下の</a:t>
            </a:r>
            <a:r>
              <a:rPr kumimoji="1" lang="en-US" altLang="ja-JP" dirty="0"/>
              <a:t>2</a:t>
            </a:r>
            <a:r>
              <a:rPr kumimoji="1" lang="ja-JP" altLang="en-US" dirty="0"/>
              <a:t>つに分類可能</a:t>
            </a:r>
            <a:endParaRPr kumimoji="1" lang="en-US" altLang="ja-JP" dirty="0"/>
          </a:p>
          <a:p>
            <a:pPr lvl="1"/>
            <a:r>
              <a:rPr kumimoji="1" lang="ja-JP" altLang="en-US" dirty="0"/>
              <a:t>話の明らかな重複・漏れ・ずれ</a:t>
            </a:r>
            <a:endParaRPr kumimoji="1" lang="en-US" altLang="ja-JP" dirty="0"/>
          </a:p>
          <a:p>
            <a:pPr lvl="2"/>
            <a:r>
              <a:rPr lang="ja-JP" altLang="en-US" dirty="0"/>
              <a:t>相手の理解のスピードを遅らせたり、相手を疑心暗鬼にさせてしまうが、話をきちんと整理しなおせば、相手の理解を得ることができる</a:t>
            </a:r>
            <a:endParaRPr kumimoji="1" lang="en-US" altLang="ja-JP" dirty="0"/>
          </a:p>
          <a:p>
            <a:pPr lvl="1"/>
            <a:r>
              <a:rPr lang="ja-JP" altLang="en-US" dirty="0"/>
              <a:t>話の飛び</a:t>
            </a:r>
            <a:endParaRPr lang="en-US" altLang="ja-JP" dirty="0"/>
          </a:p>
          <a:p>
            <a:pPr lvl="2"/>
            <a:r>
              <a:rPr lang="ja-JP" altLang="en-US" dirty="0"/>
              <a:t>相手の理解を拒絶させる</a:t>
            </a:r>
            <a:endParaRPr lang="en-US" altLang="ja-JP" dirty="0"/>
          </a:p>
          <a:p>
            <a:endParaRPr lang="en-US" altLang="ja-JP" dirty="0"/>
          </a:p>
          <a:p>
            <a:r>
              <a:rPr lang="ja-JP" altLang="en-US" dirty="0"/>
              <a:t>具体的に見ていく</a:t>
            </a:r>
            <a:endParaRPr lang="en-US" altLang="ja-JP" dirty="0"/>
          </a:p>
          <a:p>
            <a:pPr lvl="1"/>
            <a:endParaRPr lang="en-US" altLang="ja-JP" dirty="0"/>
          </a:p>
          <a:p>
            <a:pPr lvl="1"/>
            <a:endParaRPr lang="en-US" altLang="ja-JP" dirty="0"/>
          </a:p>
          <a:p>
            <a:pPr lvl="1"/>
            <a:endParaRPr kumimoji="1" lang="ja-JP" altLang="en-US" dirty="0"/>
          </a:p>
        </p:txBody>
      </p:sp>
    </p:spTree>
    <p:extLst>
      <p:ext uri="{BB962C8B-B14F-4D97-AF65-F5344CB8AC3E}">
        <p14:creationId xmlns:p14="http://schemas.microsoft.com/office/powerpoint/2010/main" val="86862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36965-F40A-F9CC-AE86-C137103B8637}"/>
              </a:ext>
            </a:extLst>
          </p:cNvPr>
          <p:cNvSpPr>
            <a:spLocks noGrp="1"/>
          </p:cNvSpPr>
          <p:nvPr>
            <p:ph type="title"/>
          </p:nvPr>
        </p:nvSpPr>
        <p:spPr/>
        <p:txBody>
          <a:bodyPr/>
          <a:lstStyle/>
          <a:p>
            <a:r>
              <a:rPr kumimoji="1" lang="ja-JP" altLang="en-US" dirty="0"/>
              <a:t>重複とは</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AF53C87-7BA6-9D9E-936D-6558ABC8968C}"/>
              </a:ext>
            </a:extLst>
          </p:cNvPr>
          <p:cNvSpPr>
            <a:spLocks noGrp="1"/>
          </p:cNvSpPr>
          <p:nvPr>
            <p:ph idx="1"/>
          </p:nvPr>
        </p:nvSpPr>
        <p:spPr/>
        <p:txBody>
          <a:bodyPr/>
          <a:lstStyle/>
          <a:p>
            <a:r>
              <a:rPr kumimoji="1" lang="ja-JP" altLang="en-US" dirty="0"/>
              <a:t>症状</a:t>
            </a:r>
            <a:endParaRPr kumimoji="1" lang="en-US" altLang="ja-JP" dirty="0"/>
          </a:p>
          <a:p>
            <a:pPr lvl="1"/>
            <a:r>
              <a:rPr kumimoji="1" lang="ja-JP" altLang="en-US" dirty="0"/>
              <a:t>「理由は</a:t>
            </a:r>
            <a:r>
              <a:rPr kumimoji="1" lang="en-US" altLang="ja-JP" dirty="0"/>
              <a:t>3</a:t>
            </a:r>
            <a:r>
              <a:rPr kumimoji="1" lang="ja-JP" altLang="en-US" dirty="0"/>
              <a:t>つある」と言いながら、実は内容が重複しており、事実上</a:t>
            </a:r>
            <a:r>
              <a:rPr kumimoji="1" lang="en-US" altLang="ja-JP" dirty="0"/>
              <a:t>2</a:t>
            </a:r>
            <a:r>
              <a:rPr kumimoji="1" lang="ja-JP" altLang="en-US" dirty="0"/>
              <a:t>つしかない</a:t>
            </a:r>
            <a:endParaRPr kumimoji="1" lang="en-US" altLang="ja-JP" dirty="0"/>
          </a:p>
          <a:p>
            <a:endParaRPr lang="en-US" altLang="ja-JP" dirty="0"/>
          </a:p>
          <a:p>
            <a:r>
              <a:rPr lang="ja-JP" altLang="en-US" dirty="0"/>
              <a:t>上司の反応</a:t>
            </a:r>
            <a:endParaRPr lang="en-US" altLang="ja-JP" dirty="0"/>
          </a:p>
          <a:p>
            <a:pPr lvl="1"/>
            <a:r>
              <a:rPr lang="ja-JP" altLang="en-US" dirty="0"/>
              <a:t>この程度の整理もできない奴の提案なんて信憑性があるのかと疑ってしまう</a:t>
            </a:r>
            <a:endParaRPr lang="en-US" altLang="ja-JP" dirty="0"/>
          </a:p>
          <a:p>
            <a:endParaRPr kumimoji="1" lang="ja-JP" altLang="en-US" dirty="0"/>
          </a:p>
        </p:txBody>
      </p:sp>
      <p:sp>
        <p:nvSpPr>
          <p:cNvPr id="4" name="テキスト ボックス 3">
            <a:extLst>
              <a:ext uri="{FF2B5EF4-FFF2-40B4-BE49-F238E27FC236}">
                <a16:creationId xmlns:a16="http://schemas.microsoft.com/office/drawing/2014/main" id="{B7C75A93-49D4-1867-C06F-98EE341C726C}"/>
              </a:ext>
            </a:extLst>
          </p:cNvPr>
          <p:cNvSpPr txBox="1"/>
          <p:nvPr/>
        </p:nvSpPr>
        <p:spPr>
          <a:xfrm>
            <a:off x="7153836" y="466164"/>
            <a:ext cx="4643717" cy="923330"/>
          </a:xfrm>
          <a:prstGeom prst="rect">
            <a:avLst/>
          </a:prstGeom>
          <a:noFill/>
        </p:spPr>
        <p:txBody>
          <a:bodyPr wrap="square" rtlCol="0">
            <a:spAutoFit/>
          </a:bodyPr>
          <a:lstStyle/>
          <a:p>
            <a:r>
              <a:rPr lang="ja-JP" altLang="en-US" dirty="0"/>
              <a:t>説得力のない「答え」に共通する欠陥</a:t>
            </a:r>
            <a:endParaRPr kumimoji="1" lang="en-US" altLang="ja-JP" dirty="0"/>
          </a:p>
          <a:p>
            <a:r>
              <a:rPr kumimoji="1" lang="ja-JP" altLang="en-US" dirty="0"/>
              <a:t>①話の明らかな</a:t>
            </a:r>
            <a:r>
              <a:rPr kumimoji="1" lang="ja-JP" altLang="en-US" b="1" dirty="0"/>
              <a:t>重複</a:t>
            </a:r>
            <a:r>
              <a:rPr kumimoji="1" lang="ja-JP" altLang="en-US" dirty="0"/>
              <a:t>・漏れ・ずれ</a:t>
            </a:r>
            <a:endParaRPr kumimoji="1" lang="en-US" altLang="ja-JP" dirty="0"/>
          </a:p>
          <a:p>
            <a:r>
              <a:rPr lang="ja-JP" altLang="en-US" dirty="0"/>
              <a:t>②話の飛び</a:t>
            </a:r>
            <a:endParaRPr kumimoji="1" lang="ja-JP" altLang="en-US" dirty="0"/>
          </a:p>
        </p:txBody>
      </p:sp>
    </p:spTree>
    <p:extLst>
      <p:ext uri="{BB962C8B-B14F-4D97-AF65-F5344CB8AC3E}">
        <p14:creationId xmlns:p14="http://schemas.microsoft.com/office/powerpoint/2010/main" val="245768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36965-F40A-F9CC-AE86-C137103B8637}"/>
              </a:ext>
            </a:extLst>
          </p:cNvPr>
          <p:cNvSpPr>
            <a:spLocks noGrp="1"/>
          </p:cNvSpPr>
          <p:nvPr>
            <p:ph type="title"/>
          </p:nvPr>
        </p:nvSpPr>
        <p:spPr/>
        <p:txBody>
          <a:bodyPr/>
          <a:lstStyle/>
          <a:p>
            <a:r>
              <a:rPr lang="ja-JP" altLang="en-US" dirty="0"/>
              <a:t>漏れ</a:t>
            </a:r>
            <a:r>
              <a:rPr kumimoji="1" lang="ja-JP" altLang="en-US" dirty="0"/>
              <a:t>とは</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AF53C87-7BA6-9D9E-936D-6558ABC8968C}"/>
              </a:ext>
            </a:extLst>
          </p:cNvPr>
          <p:cNvSpPr>
            <a:spLocks noGrp="1"/>
          </p:cNvSpPr>
          <p:nvPr>
            <p:ph idx="1"/>
          </p:nvPr>
        </p:nvSpPr>
        <p:spPr/>
        <p:txBody>
          <a:bodyPr/>
          <a:lstStyle/>
          <a:p>
            <a:r>
              <a:rPr kumimoji="1" lang="ja-JP" altLang="en-US" dirty="0"/>
              <a:t>症状</a:t>
            </a:r>
            <a:endParaRPr kumimoji="1" lang="en-US" altLang="ja-JP" dirty="0"/>
          </a:p>
          <a:p>
            <a:pPr lvl="1"/>
            <a:r>
              <a:rPr lang="ja-JP" altLang="en-US" dirty="0"/>
              <a:t>メリットしか説明せず、リスクやデメリットに関して説明しない</a:t>
            </a:r>
            <a:endParaRPr lang="en-US" altLang="ja-JP" dirty="0"/>
          </a:p>
          <a:p>
            <a:pPr lvl="1"/>
            <a:endParaRPr lang="en-US" altLang="ja-JP" dirty="0"/>
          </a:p>
          <a:p>
            <a:r>
              <a:rPr lang="ja-JP" altLang="en-US" dirty="0"/>
              <a:t>上司の反応</a:t>
            </a:r>
            <a:endParaRPr lang="en-US" altLang="ja-JP" dirty="0"/>
          </a:p>
          <a:p>
            <a:pPr lvl="1"/>
            <a:r>
              <a:rPr lang="ja-JP" altLang="en-US" dirty="0"/>
              <a:t>抜けてる説明に気づき、相手に対して不安を感じる。さらに、自分が気づいたほかの点にも抜けがあるのでは疑心暗鬼に陥り、たとえ伝え手の結論が妥当だったとしても、好意的に受け止めてもらえない可能性が出てくる</a:t>
            </a:r>
            <a:endParaRPr lang="en-US" altLang="ja-JP" dirty="0"/>
          </a:p>
          <a:p>
            <a:pPr lvl="1"/>
            <a:r>
              <a:rPr kumimoji="1" lang="en-US" altLang="ja-JP" dirty="0"/>
              <a:t>(</a:t>
            </a:r>
            <a:r>
              <a:rPr kumimoji="1" lang="ja-JP" altLang="en-US" dirty="0"/>
              <a:t>前提として</a:t>
            </a:r>
            <a:r>
              <a:rPr lang="ja-JP" altLang="en-US" dirty="0"/>
              <a:t>、</a:t>
            </a:r>
            <a:r>
              <a:rPr kumimoji="1" lang="ja-JP" altLang="en-US" dirty="0"/>
              <a:t>聞き手が「リスクやデメリットを説明してないな」と気づくこと、があると思う。逆に言うと、漏れがあっても気づかれなければ大丈夫</a:t>
            </a:r>
            <a:r>
              <a:rPr kumimoji="1" lang="en-US" altLang="ja-JP" dirty="0"/>
              <a:t>w(</a:t>
            </a:r>
            <a:r>
              <a:rPr kumimoji="1" lang="ja-JP" altLang="en-US" dirty="0"/>
              <a:t>だが、そんなことは普通ない</a:t>
            </a:r>
            <a:r>
              <a:rPr kumimoji="1" lang="en-US" altLang="ja-JP" dirty="0"/>
              <a:t>))</a:t>
            </a:r>
          </a:p>
          <a:p>
            <a:pPr lvl="1"/>
            <a:endParaRPr kumimoji="1" lang="en-US" altLang="ja-JP" dirty="0"/>
          </a:p>
          <a:p>
            <a:pPr lvl="1"/>
            <a:endParaRPr kumimoji="1" lang="en-US" altLang="ja-JP" dirty="0"/>
          </a:p>
          <a:p>
            <a:pPr lvl="1"/>
            <a:endParaRPr kumimoji="1" lang="en-US" altLang="ja-JP" dirty="0"/>
          </a:p>
          <a:p>
            <a:pPr lvl="1"/>
            <a:endParaRPr kumimoji="1" lang="en-US" altLang="ja-JP" dirty="0"/>
          </a:p>
          <a:p>
            <a:pPr lvl="1"/>
            <a:endParaRPr kumimoji="1" lang="ja-JP" altLang="en-US" dirty="0"/>
          </a:p>
        </p:txBody>
      </p:sp>
      <p:sp>
        <p:nvSpPr>
          <p:cNvPr id="4" name="テキスト ボックス 3">
            <a:extLst>
              <a:ext uri="{FF2B5EF4-FFF2-40B4-BE49-F238E27FC236}">
                <a16:creationId xmlns:a16="http://schemas.microsoft.com/office/drawing/2014/main" id="{B7C75A93-49D4-1867-C06F-98EE341C726C}"/>
              </a:ext>
            </a:extLst>
          </p:cNvPr>
          <p:cNvSpPr txBox="1"/>
          <p:nvPr/>
        </p:nvSpPr>
        <p:spPr>
          <a:xfrm>
            <a:off x="7153836" y="466164"/>
            <a:ext cx="4643717" cy="923330"/>
          </a:xfrm>
          <a:prstGeom prst="rect">
            <a:avLst/>
          </a:prstGeom>
          <a:noFill/>
        </p:spPr>
        <p:txBody>
          <a:bodyPr wrap="square" rtlCol="0">
            <a:spAutoFit/>
          </a:bodyPr>
          <a:lstStyle/>
          <a:p>
            <a:r>
              <a:rPr lang="ja-JP" altLang="en-US" dirty="0"/>
              <a:t>説得力のない「答え」に共通する欠陥</a:t>
            </a:r>
            <a:endParaRPr kumimoji="1" lang="en-US" altLang="ja-JP" dirty="0"/>
          </a:p>
          <a:p>
            <a:r>
              <a:rPr kumimoji="1" lang="ja-JP" altLang="en-US" dirty="0"/>
              <a:t>①話の明らかな重複・</a:t>
            </a:r>
            <a:r>
              <a:rPr kumimoji="1" lang="ja-JP" altLang="en-US" b="1" dirty="0"/>
              <a:t>漏れ</a:t>
            </a:r>
            <a:r>
              <a:rPr kumimoji="1" lang="ja-JP" altLang="en-US" dirty="0"/>
              <a:t>・ずれ</a:t>
            </a:r>
            <a:endParaRPr kumimoji="1" lang="en-US" altLang="ja-JP" dirty="0"/>
          </a:p>
          <a:p>
            <a:r>
              <a:rPr lang="ja-JP" altLang="en-US" dirty="0"/>
              <a:t>②話の飛び</a:t>
            </a:r>
            <a:endParaRPr kumimoji="1" lang="ja-JP" altLang="en-US" dirty="0"/>
          </a:p>
        </p:txBody>
      </p:sp>
    </p:spTree>
    <p:extLst>
      <p:ext uri="{BB962C8B-B14F-4D97-AF65-F5344CB8AC3E}">
        <p14:creationId xmlns:p14="http://schemas.microsoft.com/office/powerpoint/2010/main" val="87786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36965-F40A-F9CC-AE86-C137103B8637}"/>
              </a:ext>
            </a:extLst>
          </p:cNvPr>
          <p:cNvSpPr>
            <a:spLocks noGrp="1"/>
          </p:cNvSpPr>
          <p:nvPr>
            <p:ph type="title"/>
          </p:nvPr>
        </p:nvSpPr>
        <p:spPr/>
        <p:txBody>
          <a:bodyPr/>
          <a:lstStyle/>
          <a:p>
            <a:r>
              <a:rPr kumimoji="1" lang="ja-JP" altLang="en-US" dirty="0"/>
              <a:t>ずれとは</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AF53C87-7BA6-9D9E-936D-6558ABC8968C}"/>
              </a:ext>
            </a:extLst>
          </p:cNvPr>
          <p:cNvSpPr>
            <a:spLocks noGrp="1"/>
          </p:cNvSpPr>
          <p:nvPr>
            <p:ph idx="1"/>
          </p:nvPr>
        </p:nvSpPr>
        <p:spPr/>
        <p:txBody>
          <a:bodyPr>
            <a:normAutofit fontScale="92500" lnSpcReduction="20000"/>
          </a:bodyPr>
          <a:lstStyle/>
          <a:p>
            <a:r>
              <a:rPr kumimoji="1" lang="ja-JP" altLang="en-US" dirty="0"/>
              <a:t>症状</a:t>
            </a:r>
            <a:endParaRPr kumimoji="1" lang="en-US" altLang="ja-JP" dirty="0"/>
          </a:p>
          <a:p>
            <a:pPr lvl="1"/>
            <a:r>
              <a:rPr lang="ja-JP" altLang="en-US" dirty="0"/>
              <a:t>趣旨とは異なる提案をする</a:t>
            </a:r>
            <a:endParaRPr lang="en-US" altLang="ja-JP" dirty="0"/>
          </a:p>
          <a:p>
            <a:pPr lvl="1"/>
            <a:r>
              <a:rPr lang="en-US" altLang="ja-JP" dirty="0"/>
              <a:t>(</a:t>
            </a:r>
            <a:r>
              <a:rPr lang="ja-JP" altLang="en-US" dirty="0"/>
              <a:t>例</a:t>
            </a:r>
            <a:r>
              <a:rPr lang="en-US" altLang="ja-JP" dirty="0"/>
              <a:t>)</a:t>
            </a:r>
            <a:r>
              <a:rPr lang="ja-JP" altLang="en-US" dirty="0"/>
              <a:t>　新規顧客開拓会議において、休眠顧客の活性化の提案を行う</a:t>
            </a:r>
            <a:endParaRPr lang="en-US" altLang="ja-JP" dirty="0"/>
          </a:p>
          <a:p>
            <a:pPr lvl="1"/>
            <a:endParaRPr lang="en-US" altLang="ja-JP" dirty="0"/>
          </a:p>
          <a:p>
            <a:r>
              <a:rPr lang="ja-JP" altLang="en-US" dirty="0"/>
              <a:t>上司の反応</a:t>
            </a:r>
            <a:endParaRPr lang="en-US" altLang="ja-JP" dirty="0"/>
          </a:p>
          <a:p>
            <a:pPr lvl="1"/>
            <a:r>
              <a:rPr kumimoji="1" lang="ja-JP" altLang="en-US" dirty="0"/>
              <a:t>却下</a:t>
            </a:r>
            <a:endParaRPr kumimoji="1" lang="en-US" altLang="ja-JP" dirty="0"/>
          </a:p>
          <a:p>
            <a:endParaRPr lang="en-US" altLang="ja-JP" dirty="0"/>
          </a:p>
          <a:p>
            <a:r>
              <a:rPr kumimoji="1" lang="ja-JP" altLang="en-US" dirty="0"/>
              <a:t>危険性</a:t>
            </a:r>
            <a:endParaRPr kumimoji="1" lang="en-US" altLang="ja-JP" dirty="0"/>
          </a:p>
          <a:p>
            <a:pPr lvl="1"/>
            <a:r>
              <a:rPr lang="ja-JP" altLang="en-US" dirty="0"/>
              <a:t>伝え手も受け手も、話のずれに気づかないまま進んでしまうと、いつの間にか話がテーマから大きく外れてしまうこともありうる</a:t>
            </a:r>
            <a:endParaRPr lang="en-US" altLang="ja-JP" dirty="0"/>
          </a:p>
          <a:p>
            <a:pPr lvl="1"/>
            <a:r>
              <a:rPr kumimoji="1" lang="en-US" altLang="ja-JP" dirty="0"/>
              <a:t>(</a:t>
            </a:r>
            <a:r>
              <a:rPr kumimoji="1" lang="ja-JP" altLang="en-US" dirty="0"/>
              <a:t>例</a:t>
            </a:r>
            <a:r>
              <a:rPr kumimoji="1" lang="en-US" altLang="ja-JP" dirty="0"/>
              <a:t>) </a:t>
            </a:r>
            <a:r>
              <a:rPr kumimoji="1" lang="ja-JP" altLang="en-US" dirty="0"/>
              <a:t>投資の効率・効果という魅力的な言葉に惹かれて、新規顧客開拓と休眠顧客の活性化のどちらを優先すべきかという議論にいつの間にか移行してしまう</a:t>
            </a:r>
            <a:endParaRPr kumimoji="1" lang="en-US" altLang="ja-JP" dirty="0"/>
          </a:p>
          <a:p>
            <a:pPr lvl="1"/>
            <a:endParaRPr kumimoji="1" lang="en-US" altLang="ja-JP" dirty="0"/>
          </a:p>
          <a:p>
            <a:pPr lvl="1"/>
            <a:endParaRPr kumimoji="1" lang="en-US" altLang="ja-JP" dirty="0"/>
          </a:p>
          <a:p>
            <a:pPr lvl="1"/>
            <a:endParaRPr kumimoji="1" lang="en-US" altLang="ja-JP" dirty="0"/>
          </a:p>
          <a:p>
            <a:pPr lvl="1"/>
            <a:endParaRPr kumimoji="1" lang="ja-JP" altLang="en-US" dirty="0"/>
          </a:p>
        </p:txBody>
      </p:sp>
      <p:sp>
        <p:nvSpPr>
          <p:cNvPr id="4" name="テキスト ボックス 3">
            <a:extLst>
              <a:ext uri="{FF2B5EF4-FFF2-40B4-BE49-F238E27FC236}">
                <a16:creationId xmlns:a16="http://schemas.microsoft.com/office/drawing/2014/main" id="{B7C75A93-49D4-1867-C06F-98EE341C726C}"/>
              </a:ext>
            </a:extLst>
          </p:cNvPr>
          <p:cNvSpPr txBox="1"/>
          <p:nvPr/>
        </p:nvSpPr>
        <p:spPr>
          <a:xfrm>
            <a:off x="7153836" y="466164"/>
            <a:ext cx="4643717" cy="923330"/>
          </a:xfrm>
          <a:prstGeom prst="rect">
            <a:avLst/>
          </a:prstGeom>
          <a:noFill/>
        </p:spPr>
        <p:txBody>
          <a:bodyPr wrap="square" rtlCol="0">
            <a:spAutoFit/>
          </a:bodyPr>
          <a:lstStyle/>
          <a:p>
            <a:r>
              <a:rPr lang="ja-JP" altLang="en-US" dirty="0"/>
              <a:t>説得力のない「答え」に共通する欠陥</a:t>
            </a:r>
            <a:endParaRPr kumimoji="1" lang="en-US" altLang="ja-JP" dirty="0"/>
          </a:p>
          <a:p>
            <a:r>
              <a:rPr kumimoji="1" lang="ja-JP" altLang="en-US" dirty="0"/>
              <a:t>①話の明らかな重複・漏れ・</a:t>
            </a:r>
            <a:r>
              <a:rPr kumimoji="1" lang="ja-JP" altLang="en-US" b="1" dirty="0"/>
              <a:t>ずれ</a:t>
            </a:r>
            <a:endParaRPr kumimoji="1" lang="en-US" altLang="ja-JP" b="1" dirty="0"/>
          </a:p>
          <a:p>
            <a:r>
              <a:rPr lang="ja-JP" altLang="en-US" dirty="0"/>
              <a:t>②話の飛び</a:t>
            </a:r>
            <a:endParaRPr kumimoji="1" lang="ja-JP" altLang="en-US" dirty="0"/>
          </a:p>
        </p:txBody>
      </p:sp>
    </p:spTree>
    <p:extLst>
      <p:ext uri="{BB962C8B-B14F-4D97-AF65-F5344CB8AC3E}">
        <p14:creationId xmlns:p14="http://schemas.microsoft.com/office/powerpoint/2010/main" val="3806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36965-F40A-F9CC-AE86-C137103B8637}"/>
              </a:ext>
            </a:extLst>
          </p:cNvPr>
          <p:cNvSpPr>
            <a:spLocks noGrp="1"/>
          </p:cNvSpPr>
          <p:nvPr>
            <p:ph type="title"/>
          </p:nvPr>
        </p:nvSpPr>
        <p:spPr/>
        <p:txBody>
          <a:bodyPr/>
          <a:lstStyle/>
          <a:p>
            <a:r>
              <a:rPr lang="ja-JP" altLang="en-US" dirty="0"/>
              <a:t>話の飛び</a:t>
            </a:r>
            <a:r>
              <a:rPr kumimoji="1" lang="ja-JP" altLang="en-US" dirty="0"/>
              <a:t>とは</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AF53C87-7BA6-9D9E-936D-6558ABC8968C}"/>
              </a:ext>
            </a:extLst>
          </p:cNvPr>
          <p:cNvSpPr>
            <a:spLocks noGrp="1"/>
          </p:cNvSpPr>
          <p:nvPr>
            <p:ph idx="1"/>
          </p:nvPr>
        </p:nvSpPr>
        <p:spPr/>
        <p:txBody>
          <a:bodyPr>
            <a:normAutofit/>
          </a:bodyPr>
          <a:lstStyle/>
          <a:p>
            <a:r>
              <a:rPr kumimoji="1" lang="ja-JP" altLang="en-US" dirty="0"/>
              <a:t>症状</a:t>
            </a:r>
            <a:endParaRPr kumimoji="1" lang="en-US" altLang="ja-JP" dirty="0"/>
          </a:p>
          <a:p>
            <a:pPr lvl="1"/>
            <a:r>
              <a:rPr kumimoji="1" lang="ja-JP" altLang="en-US" dirty="0"/>
              <a:t>課題と施策の根拠がロジカルでない、不明瞭</a:t>
            </a:r>
            <a:endParaRPr kumimoji="1" lang="en-US" altLang="ja-JP" dirty="0"/>
          </a:p>
          <a:p>
            <a:endParaRPr lang="en-US" altLang="ja-JP" dirty="0"/>
          </a:p>
          <a:p>
            <a:r>
              <a:rPr kumimoji="1" lang="ja-JP" altLang="en-US" dirty="0"/>
              <a:t>上司の反応</a:t>
            </a:r>
            <a:endParaRPr kumimoji="1" lang="en-US" altLang="ja-JP" dirty="0"/>
          </a:p>
          <a:p>
            <a:pPr lvl="1"/>
            <a:r>
              <a:rPr lang="ja-JP" altLang="en-US" dirty="0"/>
              <a:t>納得できない</a:t>
            </a:r>
            <a:endParaRPr kumimoji="1" lang="en-US" altLang="ja-JP" dirty="0"/>
          </a:p>
          <a:p>
            <a:pPr lvl="1"/>
            <a:endParaRPr kumimoji="1" lang="en-US" altLang="ja-JP" dirty="0"/>
          </a:p>
          <a:p>
            <a:pPr lvl="1"/>
            <a:endParaRPr kumimoji="1" lang="en-US" altLang="ja-JP" dirty="0"/>
          </a:p>
          <a:p>
            <a:pPr lvl="1"/>
            <a:endParaRPr kumimoji="1" lang="ja-JP" altLang="en-US" dirty="0"/>
          </a:p>
        </p:txBody>
      </p:sp>
      <p:sp>
        <p:nvSpPr>
          <p:cNvPr id="4" name="テキスト ボックス 3">
            <a:extLst>
              <a:ext uri="{FF2B5EF4-FFF2-40B4-BE49-F238E27FC236}">
                <a16:creationId xmlns:a16="http://schemas.microsoft.com/office/drawing/2014/main" id="{B7C75A93-49D4-1867-C06F-98EE341C726C}"/>
              </a:ext>
            </a:extLst>
          </p:cNvPr>
          <p:cNvSpPr txBox="1"/>
          <p:nvPr/>
        </p:nvSpPr>
        <p:spPr>
          <a:xfrm>
            <a:off x="7153836" y="466164"/>
            <a:ext cx="4643717" cy="923330"/>
          </a:xfrm>
          <a:prstGeom prst="rect">
            <a:avLst/>
          </a:prstGeom>
          <a:noFill/>
        </p:spPr>
        <p:txBody>
          <a:bodyPr wrap="square" rtlCol="0">
            <a:spAutoFit/>
          </a:bodyPr>
          <a:lstStyle/>
          <a:p>
            <a:r>
              <a:rPr lang="ja-JP" altLang="en-US" dirty="0"/>
              <a:t>説得力のない「答え」に共通する欠陥</a:t>
            </a:r>
            <a:endParaRPr kumimoji="1" lang="en-US" altLang="ja-JP" dirty="0"/>
          </a:p>
          <a:p>
            <a:r>
              <a:rPr kumimoji="1" lang="ja-JP" altLang="en-US" dirty="0"/>
              <a:t>①話の明らかな重複・漏れ・ずれ</a:t>
            </a:r>
            <a:endParaRPr kumimoji="1" lang="en-US" altLang="ja-JP" dirty="0"/>
          </a:p>
          <a:p>
            <a:r>
              <a:rPr lang="ja-JP" altLang="en-US" dirty="0"/>
              <a:t>②</a:t>
            </a:r>
            <a:r>
              <a:rPr lang="ja-JP" altLang="en-US" b="1" dirty="0"/>
              <a:t>話の飛び</a:t>
            </a:r>
            <a:endParaRPr kumimoji="1" lang="ja-JP" altLang="en-US" b="1" dirty="0"/>
          </a:p>
        </p:txBody>
      </p:sp>
    </p:spTree>
    <p:extLst>
      <p:ext uri="{BB962C8B-B14F-4D97-AF65-F5344CB8AC3E}">
        <p14:creationId xmlns:p14="http://schemas.microsoft.com/office/powerpoint/2010/main" val="9504749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1385</Words>
  <Application>Microsoft Office PowerPoint</Application>
  <PresentationFormat>ワイド画面</PresentationFormat>
  <Paragraphs>127</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ロジカル・シンキング Chap. 2</vt:lpstr>
      <vt:lpstr>この発表について</vt:lpstr>
      <vt:lpstr>Chap1の復習</vt:lpstr>
      <vt:lpstr>「欠陥」を取り除く重要性</vt:lpstr>
      <vt:lpstr>説得力のない「答え」に共通する欠陥の分類</vt:lpstr>
      <vt:lpstr>重複とは？</vt:lpstr>
      <vt:lpstr>漏れとは？</vt:lpstr>
      <vt:lpstr>ずれとは？</vt:lpstr>
      <vt:lpstr>話の飛びとは？</vt:lpstr>
      <vt:lpstr>この本の改善点</vt:lpstr>
      <vt:lpstr> 説得力のない「答え」の具体的な分類</vt:lpstr>
      <vt:lpstr>「欠陥」による弊害</vt:lpstr>
      <vt:lpstr>Chap1でファクトか自分の意見かわからないと説得力を失うとあったので、意見のところはそうだとわかるようにしたつもりです</vt:lpstr>
      <vt:lpstr>この本の改善点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ロジカル・シンキング Chap. 2</dc:title>
  <dc:creator>小松原 航</dc:creator>
  <cp:lastModifiedBy>小松原 航</cp:lastModifiedBy>
  <cp:revision>2</cp:revision>
  <dcterms:created xsi:type="dcterms:W3CDTF">2023-02-06T08:53:03Z</dcterms:created>
  <dcterms:modified xsi:type="dcterms:W3CDTF">2023-02-06T09:53:37Z</dcterms:modified>
</cp:coreProperties>
</file>