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79" r:id="rId4"/>
    <p:sldId id="280" r:id="rId5"/>
    <p:sldId id="264" r:id="rId6"/>
    <p:sldId id="265" r:id="rId7"/>
    <p:sldId id="274" r:id="rId8"/>
    <p:sldId id="275" r:id="rId9"/>
    <p:sldId id="276" r:id="rId10"/>
    <p:sldId id="277" r:id="rId11"/>
    <p:sldId id="257" r:id="rId12"/>
    <p:sldId id="262" r:id="rId13"/>
    <p:sldId id="258" r:id="rId14"/>
    <p:sldId id="259" r:id="rId15"/>
    <p:sldId id="260" r:id="rId16"/>
    <p:sldId id="261" r:id="rId17"/>
    <p:sldId id="267" r:id="rId18"/>
    <p:sldId id="268" r:id="rId19"/>
    <p:sldId id="269" r:id="rId20"/>
    <p:sldId id="270" r:id="rId21"/>
    <p:sldId id="271" r:id="rId22"/>
    <p:sldId id="272" r:id="rId23"/>
    <p:sldId id="273" r:id="rId24"/>
    <p:sldId id="278"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航 小松原" userId="1500defb24281381" providerId="LiveId" clId="{98D3580B-5241-47D8-837B-7CCBDB6BEF9F}"/>
    <pc:docChg chg="custSel addSld delSld modSld sldOrd">
      <pc:chgData name="航 小松原" userId="1500defb24281381" providerId="LiveId" clId="{98D3580B-5241-47D8-837B-7CCBDB6BEF9F}" dt="2023-12-04T16:03:51.610" v="5723" actId="20577"/>
      <pc:docMkLst>
        <pc:docMk/>
      </pc:docMkLst>
      <pc:sldChg chg="modSp mod">
        <pc:chgData name="航 小松原" userId="1500defb24281381" providerId="LiveId" clId="{98D3580B-5241-47D8-837B-7CCBDB6BEF9F}" dt="2023-12-04T06:39:35.055" v="2424" actId="20577"/>
        <pc:sldMkLst>
          <pc:docMk/>
          <pc:sldMk cId="1694925993" sldId="257"/>
        </pc:sldMkLst>
        <pc:spChg chg="mod">
          <ac:chgData name="航 小松原" userId="1500defb24281381" providerId="LiveId" clId="{98D3580B-5241-47D8-837B-7CCBDB6BEF9F}" dt="2023-12-04T06:39:35.055" v="2424" actId="20577"/>
          <ac:spMkLst>
            <pc:docMk/>
            <pc:sldMk cId="1694925993" sldId="257"/>
            <ac:spMk id="3" creationId="{8E5D08B5-F888-5083-2ED9-F29E32544E63}"/>
          </ac:spMkLst>
        </pc:spChg>
      </pc:sldChg>
      <pc:sldChg chg="modSp new mod">
        <pc:chgData name="航 小松原" userId="1500defb24281381" providerId="LiveId" clId="{98D3580B-5241-47D8-837B-7CCBDB6BEF9F}" dt="2023-12-04T01:55:44.077" v="67" actId="20577"/>
        <pc:sldMkLst>
          <pc:docMk/>
          <pc:sldMk cId="1429389058" sldId="258"/>
        </pc:sldMkLst>
        <pc:spChg chg="mod">
          <ac:chgData name="航 小松原" userId="1500defb24281381" providerId="LiveId" clId="{98D3580B-5241-47D8-837B-7CCBDB6BEF9F}" dt="2023-12-04T01:55:44.077" v="67" actId="20577"/>
          <ac:spMkLst>
            <pc:docMk/>
            <pc:sldMk cId="1429389058" sldId="258"/>
            <ac:spMk id="2" creationId="{8CE095A5-F2DE-1956-075A-6300B6544660}"/>
          </ac:spMkLst>
        </pc:spChg>
      </pc:sldChg>
      <pc:sldChg chg="modSp new mod">
        <pc:chgData name="航 小松原" userId="1500defb24281381" providerId="LiveId" clId="{98D3580B-5241-47D8-837B-7CCBDB6BEF9F}" dt="2023-12-04T02:17:16.802" v="644" actId="20577"/>
        <pc:sldMkLst>
          <pc:docMk/>
          <pc:sldMk cId="3232025841" sldId="259"/>
        </pc:sldMkLst>
        <pc:spChg chg="mod">
          <ac:chgData name="航 小松原" userId="1500defb24281381" providerId="LiveId" clId="{98D3580B-5241-47D8-837B-7CCBDB6BEF9F}" dt="2023-12-04T02:08:06.390" v="108" actId="20577"/>
          <ac:spMkLst>
            <pc:docMk/>
            <pc:sldMk cId="3232025841" sldId="259"/>
            <ac:spMk id="2" creationId="{44F50470-4435-8CFF-33E6-9B0E2E8626AE}"/>
          </ac:spMkLst>
        </pc:spChg>
        <pc:spChg chg="mod">
          <ac:chgData name="航 小松原" userId="1500defb24281381" providerId="LiveId" clId="{98D3580B-5241-47D8-837B-7CCBDB6BEF9F}" dt="2023-12-04T02:17:16.802" v="644" actId="20577"/>
          <ac:spMkLst>
            <pc:docMk/>
            <pc:sldMk cId="3232025841" sldId="259"/>
            <ac:spMk id="3" creationId="{B1938BDC-6963-E268-A0CD-E730FFDDDCC0}"/>
          </ac:spMkLst>
        </pc:spChg>
      </pc:sldChg>
      <pc:sldChg chg="modSp new mod">
        <pc:chgData name="航 小松原" userId="1500defb24281381" providerId="LiveId" clId="{98D3580B-5241-47D8-837B-7CCBDB6BEF9F}" dt="2023-12-04T02:38:32.386" v="1489" actId="20577"/>
        <pc:sldMkLst>
          <pc:docMk/>
          <pc:sldMk cId="3492248419" sldId="260"/>
        </pc:sldMkLst>
        <pc:spChg chg="mod">
          <ac:chgData name="航 小松原" userId="1500defb24281381" providerId="LiveId" clId="{98D3580B-5241-47D8-837B-7CCBDB6BEF9F}" dt="2023-12-04T02:19:56.263" v="675" actId="20577"/>
          <ac:spMkLst>
            <pc:docMk/>
            <pc:sldMk cId="3492248419" sldId="260"/>
            <ac:spMk id="2" creationId="{9990BDAD-F1B2-3588-7E8D-FA48F3C4B702}"/>
          </ac:spMkLst>
        </pc:spChg>
        <pc:spChg chg="mod">
          <ac:chgData name="航 小松原" userId="1500defb24281381" providerId="LiveId" clId="{98D3580B-5241-47D8-837B-7CCBDB6BEF9F}" dt="2023-12-04T02:38:32.386" v="1489" actId="20577"/>
          <ac:spMkLst>
            <pc:docMk/>
            <pc:sldMk cId="3492248419" sldId="260"/>
            <ac:spMk id="3" creationId="{973E11D4-5236-FCD7-DAE6-C7882DFAFC01}"/>
          </ac:spMkLst>
        </pc:spChg>
      </pc:sldChg>
      <pc:sldChg chg="modSp new mod">
        <pc:chgData name="航 小松原" userId="1500defb24281381" providerId="LiveId" clId="{98D3580B-5241-47D8-837B-7CCBDB6BEF9F}" dt="2023-12-04T02:40:22.602" v="1518" actId="20577"/>
        <pc:sldMkLst>
          <pc:docMk/>
          <pc:sldMk cId="60575092" sldId="261"/>
        </pc:sldMkLst>
        <pc:spChg chg="mod">
          <ac:chgData name="航 小松原" userId="1500defb24281381" providerId="LiveId" clId="{98D3580B-5241-47D8-837B-7CCBDB6BEF9F}" dt="2023-12-04T02:40:22.602" v="1518" actId="20577"/>
          <ac:spMkLst>
            <pc:docMk/>
            <pc:sldMk cId="60575092" sldId="261"/>
            <ac:spMk id="2" creationId="{EDBEBB1A-9E9B-4ADB-A49C-9101D4BBB8E6}"/>
          </ac:spMkLst>
        </pc:spChg>
      </pc:sldChg>
      <pc:sldChg chg="modSp new mod">
        <pc:chgData name="航 小松原" userId="1500defb24281381" providerId="LiveId" clId="{98D3580B-5241-47D8-837B-7CCBDB6BEF9F}" dt="2023-12-04T04:57:51.783" v="1991" actId="20577"/>
        <pc:sldMkLst>
          <pc:docMk/>
          <pc:sldMk cId="3900467138" sldId="262"/>
        </pc:sldMkLst>
        <pc:spChg chg="mod">
          <ac:chgData name="航 小松原" userId="1500defb24281381" providerId="LiveId" clId="{98D3580B-5241-47D8-837B-7CCBDB6BEF9F}" dt="2023-12-04T04:57:10.402" v="1985" actId="20577"/>
          <ac:spMkLst>
            <pc:docMk/>
            <pc:sldMk cId="3900467138" sldId="262"/>
            <ac:spMk id="2" creationId="{50F29CE9-15C8-102A-A00E-D741FD74110C}"/>
          </ac:spMkLst>
        </pc:spChg>
        <pc:spChg chg="mod">
          <ac:chgData name="航 小松原" userId="1500defb24281381" providerId="LiveId" clId="{98D3580B-5241-47D8-837B-7CCBDB6BEF9F}" dt="2023-12-04T04:57:51.783" v="1991" actId="20577"/>
          <ac:spMkLst>
            <pc:docMk/>
            <pc:sldMk cId="3900467138" sldId="262"/>
            <ac:spMk id="3" creationId="{48DFD997-03AE-7CA4-04F9-3BB6A6CC320B}"/>
          </ac:spMkLst>
        </pc:spChg>
      </pc:sldChg>
      <pc:sldChg chg="modSp new mod ord">
        <pc:chgData name="航 小松原" userId="1500defb24281381" providerId="LiveId" clId="{98D3580B-5241-47D8-837B-7CCBDB6BEF9F}" dt="2023-12-04T16:02:49.959" v="5606" actId="27636"/>
        <pc:sldMkLst>
          <pc:docMk/>
          <pc:sldMk cId="3544268594" sldId="263"/>
        </pc:sldMkLst>
        <pc:spChg chg="mod">
          <ac:chgData name="航 小松原" userId="1500defb24281381" providerId="LiveId" clId="{98D3580B-5241-47D8-837B-7CCBDB6BEF9F}" dt="2023-12-04T13:10:11.126" v="5272" actId="20577"/>
          <ac:spMkLst>
            <pc:docMk/>
            <pc:sldMk cId="3544268594" sldId="263"/>
            <ac:spMk id="2" creationId="{9889F969-47CD-64B2-7058-CC64CDE67B9F}"/>
          </ac:spMkLst>
        </pc:spChg>
        <pc:spChg chg="mod">
          <ac:chgData name="航 小松原" userId="1500defb24281381" providerId="LiveId" clId="{98D3580B-5241-47D8-837B-7CCBDB6BEF9F}" dt="2023-12-04T16:02:49.959" v="5606" actId="27636"/>
          <ac:spMkLst>
            <pc:docMk/>
            <pc:sldMk cId="3544268594" sldId="263"/>
            <ac:spMk id="3" creationId="{A78D7D76-516E-6BDD-612F-8F077BAA3EBA}"/>
          </ac:spMkLst>
        </pc:spChg>
      </pc:sldChg>
      <pc:sldChg chg="addSp delSp modSp new mod ord">
        <pc:chgData name="航 小松原" userId="1500defb24281381" providerId="LiveId" clId="{98D3580B-5241-47D8-837B-7CCBDB6BEF9F}" dt="2023-12-04T13:04:53.405" v="5053" actId="1076"/>
        <pc:sldMkLst>
          <pc:docMk/>
          <pc:sldMk cId="1783390275" sldId="264"/>
        </pc:sldMkLst>
        <pc:spChg chg="mod">
          <ac:chgData name="航 小松原" userId="1500defb24281381" providerId="LiveId" clId="{98D3580B-5241-47D8-837B-7CCBDB6BEF9F}" dt="2023-12-04T13:02:37.563" v="4697" actId="1076"/>
          <ac:spMkLst>
            <pc:docMk/>
            <pc:sldMk cId="1783390275" sldId="264"/>
            <ac:spMk id="2" creationId="{0F3461E8-8ADA-2059-E8C1-C80410298227}"/>
          </ac:spMkLst>
        </pc:spChg>
        <pc:spChg chg="del">
          <ac:chgData name="航 小松原" userId="1500defb24281381" providerId="LiveId" clId="{98D3580B-5241-47D8-837B-7CCBDB6BEF9F}" dt="2023-12-04T12:36:23.665" v="2626" actId="478"/>
          <ac:spMkLst>
            <pc:docMk/>
            <pc:sldMk cId="1783390275" sldId="264"/>
            <ac:spMk id="3" creationId="{57635710-529F-10B6-CC22-24AD75462B1F}"/>
          </ac:spMkLst>
        </pc:spChg>
        <pc:spChg chg="add mod">
          <ac:chgData name="航 小松原" userId="1500defb24281381" providerId="LiveId" clId="{98D3580B-5241-47D8-837B-7CCBDB6BEF9F}" dt="2023-12-04T13:01:17.604" v="4524" actId="1076"/>
          <ac:spMkLst>
            <pc:docMk/>
            <pc:sldMk cId="1783390275" sldId="264"/>
            <ac:spMk id="11" creationId="{5E02ED0D-4DF5-B077-213A-C4B525641B50}"/>
          </ac:spMkLst>
        </pc:spChg>
        <pc:spChg chg="add mod">
          <ac:chgData name="航 小松原" userId="1500defb24281381" providerId="LiveId" clId="{98D3580B-5241-47D8-837B-7CCBDB6BEF9F}" dt="2023-12-04T13:01:30.502" v="4529" actId="1076"/>
          <ac:spMkLst>
            <pc:docMk/>
            <pc:sldMk cId="1783390275" sldId="264"/>
            <ac:spMk id="17" creationId="{F7FA8639-DFEB-898F-939F-EA3CE8D23557}"/>
          </ac:spMkLst>
        </pc:spChg>
        <pc:spChg chg="add mod">
          <ac:chgData name="航 小松原" userId="1500defb24281381" providerId="LiveId" clId="{98D3580B-5241-47D8-837B-7CCBDB6BEF9F}" dt="2023-12-04T13:04:49.973" v="5052" actId="1076"/>
          <ac:spMkLst>
            <pc:docMk/>
            <pc:sldMk cId="1783390275" sldId="264"/>
            <ac:spMk id="18" creationId="{7A258259-C0E6-AE84-2F9D-3688B8D8329B}"/>
          </ac:spMkLst>
        </pc:spChg>
        <pc:picChg chg="add del mod">
          <ac:chgData name="航 小松原" userId="1500defb24281381" providerId="LiveId" clId="{98D3580B-5241-47D8-837B-7CCBDB6BEF9F}" dt="2023-12-04T13:00:09.276" v="4508" actId="478"/>
          <ac:picMkLst>
            <pc:docMk/>
            <pc:sldMk cId="1783390275" sldId="264"/>
            <ac:picMk id="5" creationId="{94C6CB78-2EC1-A3D9-8C95-E59E557A2D79}"/>
          </ac:picMkLst>
        </pc:picChg>
        <pc:picChg chg="add mod">
          <ac:chgData name="航 小松原" userId="1500defb24281381" providerId="LiveId" clId="{98D3580B-5241-47D8-837B-7CCBDB6BEF9F}" dt="2023-12-04T13:01:36.925" v="4531" actId="1076"/>
          <ac:picMkLst>
            <pc:docMk/>
            <pc:sldMk cId="1783390275" sldId="264"/>
            <ac:picMk id="7" creationId="{B0339B29-88E8-4D8A-D3E5-E8C4F110835D}"/>
          </ac:picMkLst>
        </pc:picChg>
        <pc:picChg chg="add mod">
          <ac:chgData name="航 小松原" userId="1500defb24281381" providerId="LiveId" clId="{98D3580B-5241-47D8-837B-7CCBDB6BEF9F}" dt="2023-12-04T13:01:38.252" v="4532" actId="1076"/>
          <ac:picMkLst>
            <pc:docMk/>
            <pc:sldMk cId="1783390275" sldId="264"/>
            <ac:picMk id="9" creationId="{E356E0AF-D6E8-C5EC-E92A-3F38C6615A40}"/>
          </ac:picMkLst>
        </pc:picChg>
        <pc:picChg chg="add mod">
          <ac:chgData name="航 小松原" userId="1500defb24281381" providerId="LiveId" clId="{98D3580B-5241-47D8-837B-7CCBDB6BEF9F}" dt="2023-12-04T13:04:53.405" v="5053" actId="1076"/>
          <ac:picMkLst>
            <pc:docMk/>
            <pc:sldMk cId="1783390275" sldId="264"/>
            <ac:picMk id="13" creationId="{63F5C418-6453-B59A-1453-A9DDAD856D1D}"/>
          </ac:picMkLst>
        </pc:picChg>
        <pc:picChg chg="add mod">
          <ac:chgData name="航 小松原" userId="1500defb24281381" providerId="LiveId" clId="{98D3580B-5241-47D8-837B-7CCBDB6BEF9F}" dt="2023-12-04T13:03:24.003" v="4849" actId="1076"/>
          <ac:picMkLst>
            <pc:docMk/>
            <pc:sldMk cId="1783390275" sldId="264"/>
            <ac:picMk id="15" creationId="{96728C85-8C0C-E8F5-AB38-A1619F4E34F8}"/>
          </ac:picMkLst>
        </pc:picChg>
      </pc:sldChg>
      <pc:sldChg chg="addSp delSp modSp new mod ord">
        <pc:chgData name="航 小松原" userId="1500defb24281381" providerId="LiveId" clId="{98D3580B-5241-47D8-837B-7CCBDB6BEF9F}" dt="2023-12-04T16:03:51.610" v="5723" actId="20577"/>
        <pc:sldMkLst>
          <pc:docMk/>
          <pc:sldMk cId="4062014331" sldId="265"/>
        </pc:sldMkLst>
        <pc:spChg chg="mod">
          <ac:chgData name="航 小松原" userId="1500defb24281381" providerId="LiveId" clId="{98D3580B-5241-47D8-837B-7CCBDB6BEF9F}" dt="2023-12-04T12:41:31.113" v="2723" actId="20577"/>
          <ac:spMkLst>
            <pc:docMk/>
            <pc:sldMk cId="4062014331" sldId="265"/>
            <ac:spMk id="2" creationId="{BA0FEF57-7F07-5A84-5682-8257D994822A}"/>
          </ac:spMkLst>
        </pc:spChg>
        <pc:spChg chg="mod">
          <ac:chgData name="航 小松原" userId="1500defb24281381" providerId="LiveId" clId="{98D3580B-5241-47D8-837B-7CCBDB6BEF9F}" dt="2023-12-04T16:03:51.610" v="5723" actId="20577"/>
          <ac:spMkLst>
            <pc:docMk/>
            <pc:sldMk cId="4062014331" sldId="265"/>
            <ac:spMk id="3" creationId="{10689BC2-53BF-4026-048C-D6C9C76C66BA}"/>
          </ac:spMkLst>
        </pc:spChg>
        <pc:spChg chg="add mod">
          <ac:chgData name="航 小松原" userId="1500defb24281381" providerId="LiveId" clId="{98D3580B-5241-47D8-837B-7CCBDB6BEF9F}" dt="2023-12-04T12:42:36.938" v="2845" actId="1076"/>
          <ac:spMkLst>
            <pc:docMk/>
            <pc:sldMk cId="4062014331" sldId="265"/>
            <ac:spMk id="9" creationId="{9DB7F2ED-21B9-C86B-71ED-FC8E3E4EBE60}"/>
          </ac:spMkLst>
        </pc:spChg>
        <pc:picChg chg="add del mod">
          <ac:chgData name="航 小松原" userId="1500defb24281381" providerId="LiveId" clId="{98D3580B-5241-47D8-837B-7CCBDB6BEF9F}" dt="2023-12-04T12:42:09.335" v="2837" actId="478"/>
          <ac:picMkLst>
            <pc:docMk/>
            <pc:sldMk cId="4062014331" sldId="265"/>
            <ac:picMk id="5" creationId="{2A06884E-E8B1-3D4D-77E1-762CDBC3729C}"/>
          </ac:picMkLst>
        </pc:picChg>
        <pc:picChg chg="add mod">
          <ac:chgData name="航 小松原" userId="1500defb24281381" providerId="LiveId" clId="{98D3580B-5241-47D8-837B-7CCBDB6BEF9F}" dt="2023-12-04T13:04:57.682" v="5054" actId="1076"/>
          <ac:picMkLst>
            <pc:docMk/>
            <pc:sldMk cId="4062014331" sldId="265"/>
            <ac:picMk id="7" creationId="{8D247547-B145-9A73-44E5-A59FF0972889}"/>
          </ac:picMkLst>
        </pc:picChg>
        <pc:picChg chg="add mod">
          <ac:chgData name="航 小松原" userId="1500defb24281381" providerId="LiveId" clId="{98D3580B-5241-47D8-837B-7CCBDB6BEF9F}" dt="2023-12-04T13:04:59.400" v="5055" actId="1076"/>
          <ac:picMkLst>
            <pc:docMk/>
            <pc:sldMk cId="4062014331" sldId="265"/>
            <ac:picMk id="11" creationId="{7FBB10F2-D10E-2DB6-0C61-FBD2B807D9FC}"/>
          </ac:picMkLst>
        </pc:picChg>
      </pc:sldChg>
      <pc:sldChg chg="addSp modSp new del mod">
        <pc:chgData name="航 小松原" userId="1500defb24281381" providerId="LiveId" clId="{98D3580B-5241-47D8-837B-7CCBDB6BEF9F}" dt="2023-12-04T12:54:56.776" v="3709" actId="47"/>
        <pc:sldMkLst>
          <pc:docMk/>
          <pc:sldMk cId="4079822198" sldId="266"/>
        </pc:sldMkLst>
        <pc:spChg chg="mod">
          <ac:chgData name="航 小松原" userId="1500defb24281381" providerId="LiveId" clId="{98D3580B-5241-47D8-837B-7CCBDB6BEF9F}" dt="2023-12-04T12:43:28.335" v="3001" actId="20577"/>
          <ac:spMkLst>
            <pc:docMk/>
            <pc:sldMk cId="4079822198" sldId="266"/>
            <ac:spMk id="2" creationId="{0DC8001B-13DF-1818-610D-31093189ABFC}"/>
          </ac:spMkLst>
        </pc:spChg>
        <pc:spChg chg="mod">
          <ac:chgData name="航 小松原" userId="1500defb24281381" providerId="LiveId" clId="{98D3580B-5241-47D8-837B-7CCBDB6BEF9F}" dt="2023-12-04T12:45:55.513" v="3164" actId="1076"/>
          <ac:spMkLst>
            <pc:docMk/>
            <pc:sldMk cId="4079822198" sldId="266"/>
            <ac:spMk id="3" creationId="{223675AE-B4E8-DBD0-E6CF-87514E444F7C}"/>
          </ac:spMkLst>
        </pc:spChg>
        <pc:spChg chg="add mod">
          <ac:chgData name="航 小松原" userId="1500defb24281381" providerId="LiveId" clId="{98D3580B-5241-47D8-837B-7CCBDB6BEF9F}" dt="2023-12-04T12:45:05.465" v="3010"/>
          <ac:spMkLst>
            <pc:docMk/>
            <pc:sldMk cId="4079822198" sldId="266"/>
            <ac:spMk id="4" creationId="{FD2B3BF9-B452-D3F9-F24D-A038A12AA89E}"/>
          </ac:spMkLst>
        </pc:spChg>
        <pc:picChg chg="add mod">
          <ac:chgData name="航 小松原" userId="1500defb24281381" providerId="LiveId" clId="{98D3580B-5241-47D8-837B-7CCBDB6BEF9F}" dt="2023-12-04T12:45:18.598" v="3017" actId="1076"/>
          <ac:picMkLst>
            <pc:docMk/>
            <pc:sldMk cId="4079822198" sldId="266"/>
            <ac:picMk id="5" creationId="{AE240661-1900-BB7A-B173-09A87C932344}"/>
          </ac:picMkLst>
        </pc:picChg>
        <pc:picChg chg="add mod">
          <ac:chgData name="航 小松原" userId="1500defb24281381" providerId="LiveId" clId="{98D3580B-5241-47D8-837B-7CCBDB6BEF9F}" dt="2023-12-04T12:45:17.598" v="3016" actId="1076"/>
          <ac:picMkLst>
            <pc:docMk/>
            <pc:sldMk cId="4079822198" sldId="266"/>
            <ac:picMk id="6" creationId="{9989D188-EB6E-AE78-1DA2-4B720619F4E5}"/>
          </ac:picMkLst>
        </pc:picChg>
      </pc:sldChg>
      <pc:sldChg chg="add">
        <pc:chgData name="航 小松原" userId="1500defb24281381" providerId="LiveId" clId="{98D3580B-5241-47D8-837B-7CCBDB6BEF9F}" dt="2023-12-04T12:44:09.859" v="3002"/>
        <pc:sldMkLst>
          <pc:docMk/>
          <pc:sldMk cId="923419695" sldId="267"/>
        </pc:sldMkLst>
      </pc:sldChg>
      <pc:sldChg chg="add">
        <pc:chgData name="航 小松原" userId="1500defb24281381" providerId="LiveId" clId="{98D3580B-5241-47D8-837B-7CCBDB6BEF9F}" dt="2023-12-04T12:44:09.859" v="3002"/>
        <pc:sldMkLst>
          <pc:docMk/>
          <pc:sldMk cId="41965538" sldId="268"/>
        </pc:sldMkLst>
      </pc:sldChg>
      <pc:sldChg chg="add">
        <pc:chgData name="航 小松原" userId="1500defb24281381" providerId="LiveId" clId="{98D3580B-5241-47D8-837B-7CCBDB6BEF9F}" dt="2023-12-04T12:44:09.859" v="3002"/>
        <pc:sldMkLst>
          <pc:docMk/>
          <pc:sldMk cId="2566808103" sldId="269"/>
        </pc:sldMkLst>
      </pc:sldChg>
      <pc:sldChg chg="add">
        <pc:chgData name="航 小松原" userId="1500defb24281381" providerId="LiveId" clId="{98D3580B-5241-47D8-837B-7CCBDB6BEF9F}" dt="2023-12-04T12:44:09.859" v="3002"/>
        <pc:sldMkLst>
          <pc:docMk/>
          <pc:sldMk cId="3131074964" sldId="270"/>
        </pc:sldMkLst>
      </pc:sldChg>
      <pc:sldChg chg="add">
        <pc:chgData name="航 小松原" userId="1500defb24281381" providerId="LiveId" clId="{98D3580B-5241-47D8-837B-7CCBDB6BEF9F}" dt="2023-12-04T12:44:09.859" v="3002"/>
        <pc:sldMkLst>
          <pc:docMk/>
          <pc:sldMk cId="3181148627" sldId="271"/>
        </pc:sldMkLst>
      </pc:sldChg>
      <pc:sldChg chg="add">
        <pc:chgData name="航 小松原" userId="1500defb24281381" providerId="LiveId" clId="{98D3580B-5241-47D8-837B-7CCBDB6BEF9F}" dt="2023-12-04T12:44:09.859" v="3002"/>
        <pc:sldMkLst>
          <pc:docMk/>
          <pc:sldMk cId="1992754276" sldId="272"/>
        </pc:sldMkLst>
      </pc:sldChg>
      <pc:sldChg chg="add">
        <pc:chgData name="航 小松原" userId="1500defb24281381" providerId="LiveId" clId="{98D3580B-5241-47D8-837B-7CCBDB6BEF9F}" dt="2023-12-04T12:44:09.859" v="3002"/>
        <pc:sldMkLst>
          <pc:docMk/>
          <pc:sldMk cId="1428759307" sldId="273"/>
        </pc:sldMkLst>
      </pc:sldChg>
      <pc:sldChg chg="add ord">
        <pc:chgData name="航 小松原" userId="1500defb24281381" providerId="LiveId" clId="{98D3580B-5241-47D8-837B-7CCBDB6BEF9F}" dt="2023-12-04T12:54:45.483" v="3706"/>
        <pc:sldMkLst>
          <pc:docMk/>
          <pc:sldMk cId="2746016130" sldId="274"/>
        </pc:sldMkLst>
      </pc:sldChg>
      <pc:sldChg chg="add ord">
        <pc:chgData name="航 小松原" userId="1500defb24281381" providerId="LiveId" clId="{98D3580B-5241-47D8-837B-7CCBDB6BEF9F}" dt="2023-12-04T12:44:31.998" v="3006"/>
        <pc:sldMkLst>
          <pc:docMk/>
          <pc:sldMk cId="4217541176" sldId="275"/>
        </pc:sldMkLst>
      </pc:sldChg>
      <pc:sldChg chg="add ord">
        <pc:chgData name="航 小松原" userId="1500defb24281381" providerId="LiveId" clId="{98D3580B-5241-47D8-837B-7CCBDB6BEF9F}" dt="2023-12-04T12:54:42.892" v="3704"/>
        <pc:sldMkLst>
          <pc:docMk/>
          <pc:sldMk cId="2627607936" sldId="276"/>
        </pc:sldMkLst>
      </pc:sldChg>
      <pc:sldChg chg="modSp add mod ord">
        <pc:chgData name="航 小松原" userId="1500defb24281381" providerId="LiveId" clId="{98D3580B-5241-47D8-837B-7CCBDB6BEF9F}" dt="2023-12-04T12:54:50.075" v="3708" actId="20577"/>
        <pc:sldMkLst>
          <pc:docMk/>
          <pc:sldMk cId="3929297611" sldId="277"/>
        </pc:sldMkLst>
        <pc:spChg chg="mod">
          <ac:chgData name="航 小松原" userId="1500defb24281381" providerId="LiveId" clId="{98D3580B-5241-47D8-837B-7CCBDB6BEF9F}" dt="2023-12-04T12:54:50.075" v="3708" actId="20577"/>
          <ac:spMkLst>
            <pc:docMk/>
            <pc:sldMk cId="3929297611" sldId="277"/>
            <ac:spMk id="2" creationId="{DC7F36D6-8596-B859-132F-894DB89FBF0B}"/>
          </ac:spMkLst>
        </pc:spChg>
      </pc:sldChg>
      <pc:sldChg chg="add">
        <pc:chgData name="航 小松原" userId="1500defb24281381" providerId="LiveId" clId="{98D3580B-5241-47D8-837B-7CCBDB6BEF9F}" dt="2023-12-04T12:44:09.859" v="3002"/>
        <pc:sldMkLst>
          <pc:docMk/>
          <pc:sldMk cId="748013790" sldId="278"/>
        </pc:sldMkLst>
      </pc:sldChg>
      <pc:sldChg chg="addSp modSp new mod ord">
        <pc:chgData name="航 小松原" userId="1500defb24281381" providerId="LiveId" clId="{98D3580B-5241-47D8-837B-7CCBDB6BEF9F}" dt="2023-12-04T13:09:58.467" v="5271" actId="1076"/>
        <pc:sldMkLst>
          <pc:docMk/>
          <pc:sldMk cId="3175259050" sldId="279"/>
        </pc:sldMkLst>
        <pc:spChg chg="mod">
          <ac:chgData name="航 小松原" userId="1500defb24281381" providerId="LiveId" clId="{98D3580B-5241-47D8-837B-7CCBDB6BEF9F}" dt="2023-12-04T13:06:45.392" v="5098" actId="20577"/>
          <ac:spMkLst>
            <pc:docMk/>
            <pc:sldMk cId="3175259050" sldId="279"/>
            <ac:spMk id="2" creationId="{CCC23FE4-3701-C63C-0E24-1B603834D9E6}"/>
          </ac:spMkLst>
        </pc:spChg>
        <pc:spChg chg="mod">
          <ac:chgData name="航 小松原" userId="1500defb24281381" providerId="LiveId" clId="{98D3580B-5241-47D8-837B-7CCBDB6BEF9F}" dt="2023-12-04T13:07:14.357" v="5200" actId="14100"/>
          <ac:spMkLst>
            <pc:docMk/>
            <pc:sldMk cId="3175259050" sldId="279"/>
            <ac:spMk id="3" creationId="{AF0DCE7A-3B3F-2AB4-7884-66D777DC70F0}"/>
          </ac:spMkLst>
        </pc:spChg>
        <pc:spChg chg="add mod">
          <ac:chgData name="航 小松原" userId="1500defb24281381" providerId="LiveId" clId="{98D3580B-5241-47D8-837B-7CCBDB6BEF9F}" dt="2023-12-04T13:09:58.467" v="5271" actId="1076"/>
          <ac:spMkLst>
            <pc:docMk/>
            <pc:sldMk cId="3175259050" sldId="279"/>
            <ac:spMk id="9" creationId="{12A1C09F-D6D6-59EF-EB8A-8E0F0074F89A}"/>
          </ac:spMkLst>
        </pc:spChg>
        <pc:picChg chg="add mod">
          <ac:chgData name="航 小松原" userId="1500defb24281381" providerId="LiveId" clId="{98D3580B-5241-47D8-837B-7CCBDB6BEF9F}" dt="2023-12-04T13:07:49.107" v="5205" actId="1076"/>
          <ac:picMkLst>
            <pc:docMk/>
            <pc:sldMk cId="3175259050" sldId="279"/>
            <ac:picMk id="5" creationId="{9E67401E-2C16-EE85-48B4-CB7383047B51}"/>
          </ac:picMkLst>
        </pc:picChg>
        <pc:picChg chg="add mod">
          <ac:chgData name="航 小松原" userId="1500defb24281381" providerId="LiveId" clId="{98D3580B-5241-47D8-837B-7CCBDB6BEF9F}" dt="2023-12-04T13:09:56.818" v="5270" actId="1076"/>
          <ac:picMkLst>
            <pc:docMk/>
            <pc:sldMk cId="3175259050" sldId="279"/>
            <ac:picMk id="7" creationId="{EB874BCC-5A76-533D-9D8F-8A7952077874}"/>
          </ac:picMkLst>
        </pc:picChg>
      </pc:sldChg>
      <pc:sldChg chg="addSp delSp modSp new mod">
        <pc:chgData name="航 小松原" userId="1500defb24281381" providerId="LiveId" clId="{98D3580B-5241-47D8-837B-7CCBDB6BEF9F}" dt="2023-12-04T13:09:36.460" v="5265" actId="1076"/>
        <pc:sldMkLst>
          <pc:docMk/>
          <pc:sldMk cId="721556804" sldId="280"/>
        </pc:sldMkLst>
        <pc:spChg chg="mod">
          <ac:chgData name="航 小松原" userId="1500defb24281381" providerId="LiveId" clId="{98D3580B-5241-47D8-837B-7CCBDB6BEF9F}" dt="2023-12-04T13:08:40.774" v="5254" actId="20577"/>
          <ac:spMkLst>
            <pc:docMk/>
            <pc:sldMk cId="721556804" sldId="280"/>
            <ac:spMk id="2" creationId="{5A7EDCB0-6540-B15C-7C3A-85527F29D989}"/>
          </ac:spMkLst>
        </pc:spChg>
        <pc:spChg chg="del">
          <ac:chgData name="航 小松原" userId="1500defb24281381" providerId="LiveId" clId="{98D3580B-5241-47D8-837B-7CCBDB6BEF9F}" dt="2023-12-04T13:08:43.749" v="5255" actId="478"/>
          <ac:spMkLst>
            <pc:docMk/>
            <pc:sldMk cId="721556804" sldId="280"/>
            <ac:spMk id="3" creationId="{3354403F-E9F2-EC78-7BE9-ADD948640F54}"/>
          </ac:spMkLst>
        </pc:spChg>
        <pc:spChg chg="add mod">
          <ac:chgData name="航 小松原" userId="1500defb24281381" providerId="LiveId" clId="{98D3580B-5241-47D8-837B-7CCBDB6BEF9F}" dt="2023-12-04T13:09:25.720" v="5262" actId="1076"/>
          <ac:spMkLst>
            <pc:docMk/>
            <pc:sldMk cId="721556804" sldId="280"/>
            <ac:spMk id="9" creationId="{A0EE9059-1A42-638E-9C9A-6FE33F9AEB70}"/>
          </ac:spMkLst>
        </pc:spChg>
        <pc:spChg chg="add mod">
          <ac:chgData name="航 小松原" userId="1500defb24281381" providerId="LiveId" clId="{98D3580B-5241-47D8-837B-7CCBDB6BEF9F}" dt="2023-12-04T13:09:36.460" v="5265" actId="1076"/>
          <ac:spMkLst>
            <pc:docMk/>
            <pc:sldMk cId="721556804" sldId="280"/>
            <ac:spMk id="11" creationId="{E363016F-0B17-2262-3F11-C3229F820E15}"/>
          </ac:spMkLst>
        </pc:spChg>
        <pc:picChg chg="add mod">
          <ac:chgData name="航 小松原" userId="1500defb24281381" providerId="LiveId" clId="{98D3580B-5241-47D8-837B-7CCBDB6BEF9F}" dt="2023-12-04T13:09:01.409" v="5257" actId="1076"/>
          <ac:picMkLst>
            <pc:docMk/>
            <pc:sldMk cId="721556804" sldId="280"/>
            <ac:picMk id="5" creationId="{70110C45-01EB-69F7-BEAE-634D23232C80}"/>
          </ac:picMkLst>
        </pc:picChg>
        <pc:picChg chg="add mod">
          <ac:chgData name="航 小松原" userId="1500defb24281381" providerId="LiveId" clId="{98D3580B-5241-47D8-837B-7CCBDB6BEF9F}" dt="2023-12-04T13:09:18.063" v="5259" actId="1076"/>
          <ac:picMkLst>
            <pc:docMk/>
            <pc:sldMk cId="721556804" sldId="280"/>
            <ac:picMk id="7" creationId="{64DD9BC4-E876-F3E5-BD3B-1FF51CCA3E6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459502-E68E-2D41-9DD1-39C9E3E9079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0D9B50-1FDA-A4EA-3BDC-DB7D1A8588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DBF99F-393B-E5D5-8652-AC901D18C4A8}"/>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3AD881B7-5685-CA11-697D-3D51D0D8ED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A760D1-9416-106E-AC4F-0537E1BE431F}"/>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3433043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F279C-FE4E-AA33-12A0-B4F8E4ACD7F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E9166B2-28F4-B896-F25F-7B2C789CB16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30A8BA-6B07-797D-044A-B442B6272427}"/>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7CB5E68D-9022-0D1A-4CF8-F34CAED8D3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9220FA-C039-59B0-0400-B7C4F7699C7D}"/>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3309984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1DD3B77-7DF1-ABB8-363B-2E6FFA7902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3FA8A5E-59C6-8C3A-BFE2-453BEC4E921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15133A3-3A46-FB9E-0772-A7AAA6772DDE}"/>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96B3641E-16BD-18F3-7D97-9CD05A137E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CE366A-D399-5A21-3BB7-F95F0D932E91}"/>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19825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5C5515-43E2-15D3-89ED-C25A0F142F4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9FE48C1-03E2-13C5-4462-78C2F77267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A61FB3-B65B-2F4D-3F77-0F49AE4F24F5}"/>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DE6EE0C4-1EA9-FB44-E604-A5AF2E8715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BBDEEF-D02E-D0D3-8FE6-4F67F455AC89}"/>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2848585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18ADA-3ABF-B75E-ED0E-7514C345D40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9CFA70-DEB6-16C5-5B80-F6CE7AB9C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0B7D768-DC45-FB0F-A873-C13755D0A5A2}"/>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F31D830D-2CD4-D8A7-674E-C8E7520678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27B6938-7791-5116-6010-EBF51C0EE2CF}"/>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2113468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BEBBE2-293D-B5F9-0E4C-B1208FAD222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7984CA5-451B-C980-D5E2-2F60ABF2CA4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0D90585-EF0F-BB7F-67B0-E6915D42D07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69A1F0B-2971-73C1-33B5-148F88E0A6DF}"/>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D9ED7A78-2139-4F03-3465-6A526CED61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6213CD5-1BA0-D8FE-B067-A4744D015B01}"/>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39244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C646A-0F68-D610-1B94-F4E7CC9D6D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FBDC16-726D-7CCB-2AC6-E4FBD4C3A5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57EC9B3-63CD-150B-4FB0-B34510934AE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3614DB-FF24-9840-84B5-089754046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0A8D98-BE53-B6C1-7B20-59579B28244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D672321-8790-226F-B280-EA95AAF9A576}"/>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8" name="フッター プレースホルダー 7">
            <a:extLst>
              <a:ext uri="{FF2B5EF4-FFF2-40B4-BE49-F238E27FC236}">
                <a16:creationId xmlns:a16="http://schemas.microsoft.com/office/drawing/2014/main" id="{AE96AC01-CD98-7079-647F-E9C67AA117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74D65DF-0E89-72CE-E0FA-43459AB7B2A6}"/>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47352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57E1E3-4457-F9ED-4072-27A8B4D367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0F69DFC-208C-A07E-698F-F2095C7DCC4A}"/>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4" name="フッター プレースホルダー 3">
            <a:extLst>
              <a:ext uri="{FF2B5EF4-FFF2-40B4-BE49-F238E27FC236}">
                <a16:creationId xmlns:a16="http://schemas.microsoft.com/office/drawing/2014/main" id="{FB097B7B-13E1-8655-2133-7FB46D479EA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065F58E-1FE9-876E-4AD3-DF8D120ED34B}"/>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39626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47A2DFD-8929-C0D5-AFC3-C3FE251B5204}"/>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3" name="フッター プレースホルダー 2">
            <a:extLst>
              <a:ext uri="{FF2B5EF4-FFF2-40B4-BE49-F238E27FC236}">
                <a16:creationId xmlns:a16="http://schemas.microsoft.com/office/drawing/2014/main" id="{AB68A47B-ADCE-C38D-8FC6-98099A3EE64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50A7482-72CD-0B85-4BC9-CBAAF1451644}"/>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164697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66A02A-6FCE-17D3-7208-E4BCDE2BA3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FD2B8C1-F58A-B22C-637B-480905D08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C2CCE82-9EF3-3668-4A7D-D0D2D948C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FD487A-68C2-57D0-4FF5-8469B1C45ABA}"/>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5070473E-2DB5-4581-0E8D-B5BE1E38DC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F5AFF1-4AAA-BC1A-2DEB-516A506BCBE5}"/>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112751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3F6E18-F964-129D-8DFA-8661F0C7CA0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37A9D6-A187-B2D8-BD12-B744A78D30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41BB4DF-6D18-2AA9-476C-CE5E5E653F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1A6EC2-BD1A-0B2F-098B-AE119C7BB37F}"/>
              </a:ext>
            </a:extLst>
          </p:cNvPr>
          <p:cNvSpPr>
            <a:spLocks noGrp="1"/>
          </p:cNvSpPr>
          <p:nvPr>
            <p:ph type="dt" sz="half" idx="10"/>
          </p:nvPr>
        </p:nvSpPr>
        <p:spPr/>
        <p:txBody>
          <a:bodyPr/>
          <a:lstStyle/>
          <a:p>
            <a:fld id="{567DA511-6A02-4333-A855-464AEABBF240}" type="datetimeFigureOut">
              <a:rPr kumimoji="1" lang="ja-JP" altLang="en-US" smtClean="0"/>
              <a:t>2023/12/4</a:t>
            </a:fld>
            <a:endParaRPr kumimoji="1" lang="ja-JP" altLang="en-US"/>
          </a:p>
        </p:txBody>
      </p:sp>
      <p:sp>
        <p:nvSpPr>
          <p:cNvPr id="6" name="フッター プレースホルダー 5">
            <a:extLst>
              <a:ext uri="{FF2B5EF4-FFF2-40B4-BE49-F238E27FC236}">
                <a16:creationId xmlns:a16="http://schemas.microsoft.com/office/drawing/2014/main" id="{F9647E4C-A53C-DC5C-C14E-87DE1B4231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4BEA17-7169-9319-DC47-C8EFFD41269F}"/>
              </a:ext>
            </a:extLst>
          </p:cNvPr>
          <p:cNvSpPr>
            <a:spLocks noGrp="1"/>
          </p:cNvSpPr>
          <p:nvPr>
            <p:ph type="sldNum" sz="quarter" idx="12"/>
          </p:nvPr>
        </p:nvSpPr>
        <p:spPr/>
        <p:txBody>
          <a:body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3336318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0A5E8C5-3C02-D892-B930-0B4C543F9C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D1374ED-F2AB-5C7F-8116-4EEFF67CE5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54B41D9-F970-0298-16B2-34965630F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DA511-6A02-4333-A855-464AEABBF240}" type="datetimeFigureOut">
              <a:rPr kumimoji="1" lang="ja-JP" altLang="en-US" smtClean="0"/>
              <a:t>2023/12/4</a:t>
            </a:fld>
            <a:endParaRPr kumimoji="1" lang="ja-JP" altLang="en-US"/>
          </a:p>
        </p:txBody>
      </p:sp>
      <p:sp>
        <p:nvSpPr>
          <p:cNvPr id="5" name="フッター プレースホルダー 4">
            <a:extLst>
              <a:ext uri="{FF2B5EF4-FFF2-40B4-BE49-F238E27FC236}">
                <a16:creationId xmlns:a16="http://schemas.microsoft.com/office/drawing/2014/main" id="{4BD89E2F-17A9-016C-5A91-FCB6468E8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A0557AA-D3B1-16D5-ACE9-EC451DC59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3D9C0A-2FB0-4D2D-A4FD-FA4191A80E30}" type="slidenum">
              <a:rPr kumimoji="1" lang="ja-JP" altLang="en-US" smtClean="0"/>
              <a:t>‹#›</a:t>
            </a:fld>
            <a:endParaRPr kumimoji="1" lang="ja-JP" altLang="en-US"/>
          </a:p>
        </p:txBody>
      </p:sp>
    </p:spTree>
    <p:extLst>
      <p:ext uri="{BB962C8B-B14F-4D97-AF65-F5344CB8AC3E}">
        <p14:creationId xmlns:p14="http://schemas.microsoft.com/office/powerpoint/2010/main" val="3384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nicmr.com/nicmr/report/repo/2021_stn/2021spr07.pdf" TargetMode="External"/><Relationship Id="rId2" Type="http://schemas.openxmlformats.org/officeDocument/2006/relationships/hyperlink" Target="http://www.nicmr.com/nicmr/report/repo/2021_stn/2021win12.pdf" TargetMode="External"/><Relationship Id="rId1" Type="http://schemas.openxmlformats.org/officeDocument/2006/relationships/slideLayout" Target="../slideLayouts/slideLayout2.xml"/><Relationship Id="rId4" Type="http://schemas.openxmlformats.org/officeDocument/2006/relationships/hyperlink" Target="http://www.nicmr.com/nicmr/report/repo/2020_stn/2020aut08.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eti.go.jp/policy/energy_environment/global_warming/transition/jcr_climate_transition_bond_framework_spo_jpn.pdf" TargetMode="External"/><Relationship Id="rId2" Type="http://schemas.openxmlformats.org/officeDocument/2006/relationships/hyperlink" Target="https://www.daiwair.co.jp/td_download.cgi?c=8601&amp;i=2691044" TargetMode="External"/><Relationship Id="rId1" Type="http://schemas.openxmlformats.org/officeDocument/2006/relationships/slideLayout" Target="../slideLayouts/slideLayout2.xml"/><Relationship Id="rId6" Type="http://schemas.openxmlformats.org/officeDocument/2006/relationships/image" Target="../media/image16.tmp"/><Relationship Id="rId5" Type="http://schemas.openxmlformats.org/officeDocument/2006/relationships/image" Target="../media/image15.tmp"/><Relationship Id="rId4" Type="http://schemas.openxmlformats.org/officeDocument/2006/relationships/hyperlink" Target="https://www.meti.go.jp/policy/energy_environment/global_warming/transition/dnv_climate_transition_bond_framework_spo_jpn.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6.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iam.nies.go.jp/aim/projects_activities/prov/index_j.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A8C001-105C-ADE2-0A3A-0231E311959E}"/>
              </a:ext>
            </a:extLst>
          </p:cNvPr>
          <p:cNvSpPr>
            <a:spLocks noGrp="1"/>
          </p:cNvSpPr>
          <p:nvPr>
            <p:ph type="ctrTitle"/>
          </p:nvPr>
        </p:nvSpPr>
        <p:spPr/>
        <p:txBody>
          <a:bodyPr/>
          <a:lstStyle/>
          <a:p>
            <a:endParaRPr kumimoji="1" lang="ja-JP" altLang="en-US"/>
          </a:p>
        </p:txBody>
      </p:sp>
      <p:sp>
        <p:nvSpPr>
          <p:cNvPr id="3" name="字幕 2">
            <a:extLst>
              <a:ext uri="{FF2B5EF4-FFF2-40B4-BE49-F238E27FC236}">
                <a16:creationId xmlns:a16="http://schemas.microsoft.com/office/drawing/2014/main" id="{45AD8D62-311D-DCB2-B90C-A66E71CC769F}"/>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858344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F36D6-8596-B859-132F-894DB89FBF0B}"/>
              </a:ext>
            </a:extLst>
          </p:cNvPr>
          <p:cNvSpPr>
            <a:spLocks noGrp="1"/>
          </p:cNvSpPr>
          <p:nvPr>
            <p:ph type="title"/>
          </p:nvPr>
        </p:nvSpPr>
        <p:spPr/>
        <p:txBody>
          <a:bodyPr/>
          <a:lstStyle/>
          <a:p>
            <a:r>
              <a:rPr kumimoji="1" lang="en-US" altLang="ja-JP" dirty="0"/>
              <a:t>20</a:t>
            </a:r>
            <a:r>
              <a:rPr kumimoji="1" lang="ja-JP" altLang="en-US" dirty="0"/>
              <a:t>兆円の歳入を生むカーボンプライス</a:t>
            </a:r>
            <a:r>
              <a:rPr kumimoji="1" lang="en-US" altLang="ja-JP" dirty="0"/>
              <a:t>4 </a:t>
            </a:r>
            <a:endParaRPr kumimoji="1" lang="ja-JP" altLang="en-US" dirty="0"/>
          </a:p>
        </p:txBody>
      </p:sp>
      <p:sp>
        <p:nvSpPr>
          <p:cNvPr id="5" name="テキスト ボックス 4">
            <a:extLst>
              <a:ext uri="{FF2B5EF4-FFF2-40B4-BE49-F238E27FC236}">
                <a16:creationId xmlns:a16="http://schemas.microsoft.com/office/drawing/2014/main" id="{9CAD3AA8-69CA-4743-81F1-EBAFDDBC1DB4}"/>
              </a:ext>
            </a:extLst>
          </p:cNvPr>
          <p:cNvSpPr txBox="1"/>
          <p:nvPr/>
        </p:nvSpPr>
        <p:spPr>
          <a:xfrm>
            <a:off x="3845859" y="6308209"/>
            <a:ext cx="6096000" cy="369332"/>
          </a:xfrm>
          <a:prstGeom prst="rect">
            <a:avLst/>
          </a:prstGeom>
          <a:noFill/>
        </p:spPr>
        <p:txBody>
          <a:bodyPr wrap="square">
            <a:spAutoFit/>
          </a:bodyPr>
          <a:lstStyle/>
          <a:p>
            <a:r>
              <a:rPr lang="ja-JP" altLang="en-US" dirty="0"/>
              <a:t>https://eneken.ieej.or.jp/data/11250.pdf</a:t>
            </a:r>
          </a:p>
        </p:txBody>
      </p:sp>
      <p:pic>
        <p:nvPicPr>
          <p:cNvPr id="10" name="図 9">
            <a:extLst>
              <a:ext uri="{FF2B5EF4-FFF2-40B4-BE49-F238E27FC236}">
                <a16:creationId xmlns:a16="http://schemas.microsoft.com/office/drawing/2014/main" id="{B0853F1E-0BA2-2480-4916-95D3631B3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370" y="2339623"/>
            <a:ext cx="5546077" cy="3205825"/>
          </a:xfrm>
          <a:prstGeom prst="rect">
            <a:avLst/>
          </a:prstGeom>
        </p:spPr>
      </p:pic>
      <p:pic>
        <p:nvPicPr>
          <p:cNvPr id="12" name="図 11">
            <a:extLst>
              <a:ext uri="{FF2B5EF4-FFF2-40B4-BE49-F238E27FC236}">
                <a16:creationId xmlns:a16="http://schemas.microsoft.com/office/drawing/2014/main" id="{41C64538-016E-7493-3A39-2EE79B0DC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522" y="1715812"/>
            <a:ext cx="5804710" cy="3829636"/>
          </a:xfrm>
          <a:prstGeom prst="rect">
            <a:avLst/>
          </a:prstGeom>
        </p:spPr>
      </p:pic>
    </p:spTree>
    <p:extLst>
      <p:ext uri="{BB962C8B-B14F-4D97-AF65-F5344CB8AC3E}">
        <p14:creationId xmlns:p14="http://schemas.microsoft.com/office/powerpoint/2010/main" val="392929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35AA-E2D5-FDA8-BE24-035C32EEF597}"/>
              </a:ext>
            </a:extLst>
          </p:cNvPr>
          <p:cNvSpPr>
            <a:spLocks noGrp="1"/>
          </p:cNvSpPr>
          <p:nvPr>
            <p:ph type="title"/>
          </p:nvPr>
        </p:nvSpPr>
        <p:spPr/>
        <p:txBody>
          <a:bodyPr/>
          <a:lstStyle/>
          <a:p>
            <a:r>
              <a:rPr lang="en-US" altLang="ja-JP" dirty="0"/>
              <a:t>FT</a:t>
            </a:r>
            <a:r>
              <a:rPr lang="ja-JP" altLang="en-US" dirty="0"/>
              <a:t>としてやれそうなこと</a:t>
            </a:r>
            <a:endParaRPr kumimoji="1" lang="ja-JP" altLang="en-US" dirty="0"/>
          </a:p>
        </p:txBody>
      </p:sp>
      <p:sp>
        <p:nvSpPr>
          <p:cNvPr id="3" name="コンテンツ プレースホルダー 2">
            <a:extLst>
              <a:ext uri="{FF2B5EF4-FFF2-40B4-BE49-F238E27FC236}">
                <a16:creationId xmlns:a16="http://schemas.microsoft.com/office/drawing/2014/main" id="{8E5D08B5-F888-5083-2ED9-F29E32544E63}"/>
              </a:ext>
            </a:extLst>
          </p:cNvPr>
          <p:cNvSpPr>
            <a:spLocks noGrp="1"/>
          </p:cNvSpPr>
          <p:nvPr>
            <p:ph idx="1"/>
          </p:nvPr>
        </p:nvSpPr>
        <p:spPr/>
        <p:txBody>
          <a:bodyPr>
            <a:normAutofit fontScale="47500" lnSpcReduction="20000"/>
          </a:bodyPr>
          <a:lstStyle/>
          <a:p>
            <a:r>
              <a:rPr kumimoji="1" lang="ja-JP" altLang="en-US" dirty="0"/>
              <a:t>そもそも</a:t>
            </a:r>
            <a:r>
              <a:rPr kumimoji="1" lang="en-US" altLang="ja-JP" dirty="0"/>
              <a:t>FT</a:t>
            </a:r>
            <a:r>
              <a:rPr kumimoji="1" lang="ja-JP" altLang="en-US" dirty="0"/>
              <a:t>に依頼してまで計測してほしいインパクトとは？</a:t>
            </a:r>
            <a:endParaRPr kumimoji="1" lang="en-US" altLang="ja-JP" dirty="0"/>
          </a:p>
          <a:p>
            <a:pPr lvl="1"/>
            <a:r>
              <a:rPr kumimoji="1" lang="ja-JP" altLang="en-US" dirty="0"/>
              <a:t>インパクトの計算やその監査は会計事務所がやるだろう</a:t>
            </a:r>
            <a:endParaRPr kumimoji="1" lang="en-US" altLang="ja-JP" dirty="0"/>
          </a:p>
          <a:p>
            <a:pPr lvl="1"/>
            <a:r>
              <a:rPr kumimoji="1" lang="ja-JP" altLang="en-US" dirty="0"/>
              <a:t>インパクト計算のロジックも複雑すぎるのは採用されないだろう</a:t>
            </a:r>
            <a:endParaRPr kumimoji="1" lang="en-US" altLang="ja-JP" dirty="0"/>
          </a:p>
          <a:p>
            <a:pPr lvl="1"/>
            <a:r>
              <a:rPr kumimoji="1" lang="ja-JP" altLang="en-US" dirty="0"/>
              <a:t>銀行が参入できない領域？</a:t>
            </a:r>
            <a:endParaRPr kumimoji="1" lang="en-US" altLang="ja-JP" dirty="0"/>
          </a:p>
          <a:p>
            <a:pPr lvl="1"/>
            <a:r>
              <a:rPr kumimoji="1" lang="ja-JP" altLang="en-US" dirty="0"/>
              <a:t>複雑な量、算出された数値に責任を持つべきな量。</a:t>
            </a:r>
            <a:r>
              <a:rPr kumimoji="1" lang="en-US" altLang="ja-JP" dirty="0"/>
              <a:t>FT</a:t>
            </a:r>
            <a:r>
              <a:rPr kumimoji="1" lang="ja-JP" altLang="en-US" dirty="0"/>
              <a:t>は市場に関する数理？</a:t>
            </a:r>
            <a:endParaRPr kumimoji="1" lang="en-US" altLang="ja-JP" dirty="0"/>
          </a:p>
          <a:p>
            <a:pPr lvl="1"/>
            <a:r>
              <a:rPr lang="en-US" altLang="ja-JP" dirty="0"/>
              <a:t>CO2</a:t>
            </a:r>
            <a:r>
              <a:rPr lang="ja-JP" altLang="en-US" dirty="0"/>
              <a:t>やカーボンクレジット、</a:t>
            </a:r>
            <a:r>
              <a:rPr lang="en-US" altLang="ja-JP" dirty="0"/>
              <a:t>GX</a:t>
            </a:r>
            <a:r>
              <a:rPr lang="ja-JP" altLang="en-US" dirty="0"/>
              <a:t>移行国債周りのアドバイザリー</a:t>
            </a:r>
            <a:endParaRPr lang="en-US" altLang="ja-JP" dirty="0"/>
          </a:p>
          <a:p>
            <a:pPr lvl="1"/>
            <a:r>
              <a:rPr kumimoji="1" lang="ja-JP" altLang="en-US" dirty="0"/>
              <a:t>シナリオ分析の各技術に対するリスクリターン分析</a:t>
            </a:r>
            <a:r>
              <a:rPr kumimoji="1" lang="en-US" altLang="ja-JP" dirty="0"/>
              <a:t>(IPCC</a:t>
            </a:r>
            <a:r>
              <a:rPr kumimoji="1" lang="ja-JP" altLang="en-US" dirty="0"/>
              <a:t>には費用対効果だけが書いてある</a:t>
            </a:r>
            <a:r>
              <a:rPr kumimoji="1" lang="en-US" altLang="ja-JP" dirty="0"/>
              <a:t>)</a:t>
            </a:r>
          </a:p>
          <a:p>
            <a:pPr lvl="2"/>
            <a:r>
              <a:rPr kumimoji="1" lang="ja-JP" altLang="en-US" dirty="0"/>
              <a:t>すでに定量的な計算ができている分野に絞るべきか</a:t>
            </a:r>
            <a:endParaRPr kumimoji="1" lang="en-US" altLang="ja-JP" dirty="0"/>
          </a:p>
          <a:p>
            <a:pPr lvl="1"/>
            <a:r>
              <a:rPr kumimoji="1" lang="ja-JP" altLang="en-US" dirty="0"/>
              <a:t>事実としてネットゼロは全然実現していない</a:t>
            </a:r>
            <a:endParaRPr kumimoji="1" lang="en-US" altLang="ja-JP" dirty="0"/>
          </a:p>
          <a:p>
            <a:pPr lvl="1"/>
            <a:endParaRPr kumimoji="1" lang="en-US" altLang="ja-JP" dirty="0"/>
          </a:p>
          <a:p>
            <a:r>
              <a:rPr kumimoji="1" lang="ja-JP" altLang="en-US" dirty="0"/>
              <a:t>インパクト会計の計算方法よりも、その結果の分析</a:t>
            </a:r>
            <a:endParaRPr kumimoji="1" lang="en-US" altLang="ja-JP" dirty="0"/>
          </a:p>
          <a:p>
            <a:pPr lvl="1"/>
            <a:r>
              <a:rPr lang="ja-JP" altLang="en-US" dirty="0"/>
              <a:t>計算方法は簡単なものになる</a:t>
            </a:r>
            <a:endParaRPr lang="en-US" altLang="ja-JP" dirty="0"/>
          </a:p>
          <a:p>
            <a:pPr lvl="1"/>
            <a:r>
              <a:rPr kumimoji="1" lang="ja-JP" altLang="en-US" dirty="0"/>
              <a:t>企業価値との関連性の分析＝</a:t>
            </a:r>
            <a:r>
              <a:rPr kumimoji="1" lang="en-US" altLang="ja-JP" dirty="0"/>
              <a:t>ESG</a:t>
            </a:r>
            <a:r>
              <a:rPr kumimoji="1" lang="ja-JP" altLang="en-US" dirty="0"/>
              <a:t>スコアの延長線上での分析</a:t>
            </a:r>
            <a:endParaRPr kumimoji="1" lang="en-US" altLang="ja-JP" dirty="0"/>
          </a:p>
          <a:p>
            <a:r>
              <a:rPr lang="ja-JP" altLang="en-US" dirty="0"/>
              <a:t>芙蓉リースの人に聞きこみ可能</a:t>
            </a:r>
            <a:endParaRPr lang="en-US" altLang="ja-JP" dirty="0"/>
          </a:p>
          <a:p>
            <a:pPr lvl="1"/>
            <a:r>
              <a:rPr lang="ja-JP" altLang="en-US" dirty="0"/>
              <a:t>竹田さんコネクション</a:t>
            </a:r>
            <a:endParaRPr kumimoji="1" lang="en-US" altLang="ja-JP" dirty="0"/>
          </a:p>
          <a:p>
            <a:r>
              <a:rPr lang="ja-JP" altLang="en-US" dirty="0"/>
              <a:t>困っている人たちへの価値提供</a:t>
            </a:r>
            <a:endParaRPr lang="en-US" altLang="ja-JP" dirty="0"/>
          </a:p>
          <a:p>
            <a:pPr lvl="1"/>
            <a:r>
              <a:rPr kumimoji="1" lang="ja-JP" altLang="en-US" dirty="0"/>
              <a:t>今マネタイズできないことのインパクトを価値化して、収益を得る</a:t>
            </a:r>
            <a:endParaRPr kumimoji="1" lang="en-US" altLang="ja-JP" dirty="0"/>
          </a:p>
          <a:p>
            <a:pPr lvl="1"/>
            <a:r>
              <a:rPr kumimoji="1" lang="ja-JP" altLang="en-US" dirty="0"/>
              <a:t>例：ブルーカーボン</a:t>
            </a:r>
            <a:r>
              <a:rPr kumimoji="1" lang="en-US" altLang="ja-JP" dirty="0"/>
              <a:t>(</a:t>
            </a:r>
            <a:r>
              <a:rPr lang="ja-JP" altLang="en-US" dirty="0"/>
              <a:t>海藻</a:t>
            </a:r>
            <a:r>
              <a:rPr kumimoji="1" lang="en-US" altLang="ja-JP" dirty="0"/>
              <a:t>)</a:t>
            </a:r>
            <a:r>
              <a:rPr kumimoji="1" lang="ja-JP" altLang="en-US" dirty="0"/>
              <a:t>によってどのくらい漁獲量が増えるかを見積り、漁業者がお金を出したくなるようなデータやロジックの観察</a:t>
            </a:r>
            <a:endParaRPr kumimoji="1" lang="en-US" altLang="ja-JP" dirty="0"/>
          </a:p>
          <a:p>
            <a:pPr lvl="2"/>
            <a:r>
              <a:rPr lang="ja-JP" altLang="en-US" dirty="0"/>
              <a:t>様々な要因が絡んでくると思うので、高度なデータ分析が生きてくる</a:t>
            </a:r>
            <a:endParaRPr lang="en-US" altLang="ja-JP" dirty="0"/>
          </a:p>
          <a:p>
            <a:pPr lvl="2"/>
            <a:r>
              <a:rPr kumimoji="1" lang="ja-JP" altLang="en-US" dirty="0"/>
              <a:t>また、困っている人がお金を取るためのロジックとしてのインパクト計算は価値があるのでは？</a:t>
            </a:r>
          </a:p>
        </p:txBody>
      </p:sp>
    </p:spTree>
    <p:extLst>
      <p:ext uri="{BB962C8B-B14F-4D97-AF65-F5344CB8AC3E}">
        <p14:creationId xmlns:p14="http://schemas.microsoft.com/office/powerpoint/2010/main" val="169492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29CE9-15C8-102A-A00E-D741FD74110C}"/>
              </a:ext>
            </a:extLst>
          </p:cNvPr>
          <p:cNvSpPr>
            <a:spLocks noGrp="1"/>
          </p:cNvSpPr>
          <p:nvPr>
            <p:ph type="title"/>
          </p:nvPr>
        </p:nvSpPr>
        <p:spPr/>
        <p:txBody>
          <a:bodyPr/>
          <a:lstStyle/>
          <a:p>
            <a:r>
              <a:rPr kumimoji="1" lang="ja-JP" altLang="en-US" dirty="0"/>
              <a:t>トリオダス銀行関連</a:t>
            </a:r>
          </a:p>
        </p:txBody>
      </p:sp>
      <p:sp>
        <p:nvSpPr>
          <p:cNvPr id="3" name="コンテンツ プレースホルダー 2">
            <a:extLst>
              <a:ext uri="{FF2B5EF4-FFF2-40B4-BE49-F238E27FC236}">
                <a16:creationId xmlns:a16="http://schemas.microsoft.com/office/drawing/2014/main" id="{48DFD997-03AE-7CA4-04F9-3BB6A6CC320B}"/>
              </a:ext>
            </a:extLst>
          </p:cNvPr>
          <p:cNvSpPr>
            <a:spLocks noGrp="1"/>
          </p:cNvSpPr>
          <p:nvPr>
            <p:ph idx="1"/>
          </p:nvPr>
        </p:nvSpPr>
        <p:spPr/>
        <p:txBody>
          <a:bodyPr/>
          <a:lstStyle/>
          <a:p>
            <a:r>
              <a:rPr kumimoji="1" lang="en-US" altLang="ja-JP" dirty="0">
                <a:hlinkClick r:id="rId2"/>
              </a:rPr>
              <a:t>http://www.nicmr.com/nicmr/report/repo/2021_stn/2021win12.pdf</a:t>
            </a:r>
            <a:endParaRPr kumimoji="1" lang="en-US" altLang="ja-JP" dirty="0"/>
          </a:p>
          <a:p>
            <a:r>
              <a:rPr kumimoji="1" lang="en-US" altLang="ja-JP" dirty="0">
                <a:hlinkClick r:id="rId3"/>
              </a:rPr>
              <a:t>http://www.nicmr.com/nicmr/report/repo/2021_stn/2021spr07.pdf</a:t>
            </a:r>
            <a:endParaRPr lang="en-US" altLang="ja-JP" dirty="0"/>
          </a:p>
          <a:p>
            <a:r>
              <a:rPr kumimoji="1" lang="en-US" altLang="ja-JP" dirty="0">
                <a:hlinkClick r:id="rId4"/>
              </a:rPr>
              <a:t>http://www.nicmr.com/nicmr/report/repo/2020_stn/2020aut08.pdf</a:t>
            </a:r>
            <a:endParaRPr kumimoji="1" lang="en-US" altLang="ja-JP" dirty="0"/>
          </a:p>
          <a:p>
            <a:endParaRPr kumimoji="1" lang="ja-JP" altLang="en-US" dirty="0"/>
          </a:p>
        </p:txBody>
      </p:sp>
    </p:spTree>
    <p:extLst>
      <p:ext uri="{BB962C8B-B14F-4D97-AF65-F5344CB8AC3E}">
        <p14:creationId xmlns:p14="http://schemas.microsoft.com/office/powerpoint/2010/main" val="390046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E095A5-F2DE-1956-075A-6300B6544660}"/>
              </a:ext>
            </a:extLst>
          </p:cNvPr>
          <p:cNvSpPr>
            <a:spLocks noGrp="1"/>
          </p:cNvSpPr>
          <p:nvPr>
            <p:ph type="title"/>
          </p:nvPr>
        </p:nvSpPr>
        <p:spPr/>
        <p:txBody>
          <a:bodyPr/>
          <a:lstStyle/>
          <a:p>
            <a:r>
              <a:rPr kumimoji="1" lang="en-US" altLang="ja-JP" dirty="0"/>
              <a:t>Chap.5 </a:t>
            </a:r>
            <a:r>
              <a:rPr kumimoji="1" lang="ja-JP" altLang="en-US" dirty="0"/>
              <a:t>社会的インパクトがどのように生み出されるのか</a:t>
            </a:r>
          </a:p>
        </p:txBody>
      </p:sp>
      <p:sp>
        <p:nvSpPr>
          <p:cNvPr id="3" name="コンテンツ プレースホルダー 2">
            <a:extLst>
              <a:ext uri="{FF2B5EF4-FFF2-40B4-BE49-F238E27FC236}">
                <a16:creationId xmlns:a16="http://schemas.microsoft.com/office/drawing/2014/main" id="{136F354B-16DC-14C0-1A6D-9845E02FEEBA}"/>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42938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F50470-4435-8CFF-33E6-9B0E2E8626AE}"/>
              </a:ext>
            </a:extLst>
          </p:cNvPr>
          <p:cNvSpPr>
            <a:spLocks noGrp="1"/>
          </p:cNvSpPr>
          <p:nvPr>
            <p:ph type="title"/>
          </p:nvPr>
        </p:nvSpPr>
        <p:spPr/>
        <p:txBody>
          <a:bodyPr/>
          <a:lstStyle/>
          <a:p>
            <a:r>
              <a:rPr kumimoji="1" lang="en-US" altLang="ja-JP" dirty="0"/>
              <a:t>Chap.6 </a:t>
            </a:r>
            <a:r>
              <a:rPr kumimoji="1" lang="ja-JP" altLang="en-US" dirty="0"/>
              <a:t>行動をインパクトにつなげる</a:t>
            </a:r>
          </a:p>
        </p:txBody>
      </p:sp>
      <p:sp>
        <p:nvSpPr>
          <p:cNvPr id="3" name="コンテンツ プレースホルダー 2">
            <a:extLst>
              <a:ext uri="{FF2B5EF4-FFF2-40B4-BE49-F238E27FC236}">
                <a16:creationId xmlns:a16="http://schemas.microsoft.com/office/drawing/2014/main" id="{B1938BDC-6963-E268-A0CD-E730FFDDDCC0}"/>
              </a:ext>
            </a:extLst>
          </p:cNvPr>
          <p:cNvSpPr>
            <a:spLocks noGrp="1"/>
          </p:cNvSpPr>
          <p:nvPr>
            <p:ph idx="1"/>
          </p:nvPr>
        </p:nvSpPr>
        <p:spPr/>
        <p:txBody>
          <a:bodyPr>
            <a:normAutofit lnSpcReduction="10000"/>
          </a:bodyPr>
          <a:lstStyle/>
          <a:p>
            <a:r>
              <a:rPr lang="ja-JP" altLang="en-US" dirty="0"/>
              <a:t>セオリーオブチェンジ（社会変革理論）</a:t>
            </a:r>
            <a:endParaRPr lang="en-US" altLang="ja-JP" dirty="0"/>
          </a:p>
          <a:p>
            <a:pPr lvl="1"/>
            <a:r>
              <a:rPr kumimoji="1" lang="ja-JP" altLang="en-US" dirty="0"/>
              <a:t>インパクトゴールを定める</a:t>
            </a:r>
            <a:r>
              <a:rPr kumimoji="1" lang="en-US" altLang="ja-JP" dirty="0"/>
              <a:t>(</a:t>
            </a:r>
            <a:r>
              <a:rPr kumimoji="1" lang="ja-JP" altLang="en-US" dirty="0"/>
              <a:t>どのような変化を生み出したいのか</a:t>
            </a:r>
            <a:r>
              <a:rPr kumimoji="1" lang="en-US" altLang="ja-JP" dirty="0"/>
              <a:t>)</a:t>
            </a:r>
          </a:p>
          <a:p>
            <a:pPr lvl="1"/>
            <a:r>
              <a:rPr lang="ja-JP" altLang="en-US" dirty="0"/>
              <a:t>理論構築</a:t>
            </a:r>
            <a:r>
              <a:rPr lang="en-US" altLang="ja-JP" dirty="0"/>
              <a:t>(</a:t>
            </a:r>
            <a:r>
              <a:rPr lang="ja-JP" altLang="en-US" dirty="0"/>
              <a:t>目標達成のために何をするのか</a:t>
            </a:r>
            <a:r>
              <a:rPr lang="en-US" altLang="ja-JP" dirty="0"/>
              <a:t>)</a:t>
            </a:r>
          </a:p>
          <a:p>
            <a:pPr lvl="1"/>
            <a:r>
              <a:rPr lang="ja-JP" altLang="en-US" dirty="0"/>
              <a:t>ロジックの検証</a:t>
            </a:r>
            <a:r>
              <a:rPr lang="en-US" altLang="ja-JP" dirty="0"/>
              <a:t>(</a:t>
            </a:r>
            <a:r>
              <a:rPr lang="ja-JP" altLang="en-US" dirty="0"/>
              <a:t>その行動が目標達成につながるという確信はあるのか</a:t>
            </a:r>
            <a:r>
              <a:rPr lang="en-US" altLang="ja-JP" dirty="0"/>
              <a:t>)</a:t>
            </a:r>
          </a:p>
          <a:p>
            <a:r>
              <a:rPr kumimoji="1" lang="ja-JP" altLang="en-US" dirty="0"/>
              <a:t>ロジックモデル</a:t>
            </a:r>
            <a:r>
              <a:rPr kumimoji="1" lang="en-US" altLang="ja-JP" dirty="0"/>
              <a:t>(</a:t>
            </a:r>
            <a:r>
              <a:rPr kumimoji="1" lang="ja-JP" altLang="en-US" dirty="0"/>
              <a:t>インパクトチェーン</a:t>
            </a:r>
            <a:r>
              <a:rPr kumimoji="1" lang="en-US" altLang="ja-JP" dirty="0"/>
              <a:t>/</a:t>
            </a:r>
            <a:r>
              <a:rPr kumimoji="1" lang="ja-JP" altLang="en-US" dirty="0"/>
              <a:t>リザルトチェーン</a:t>
            </a:r>
            <a:r>
              <a:rPr kumimoji="1" lang="en-US" altLang="ja-JP" dirty="0"/>
              <a:t>)</a:t>
            </a:r>
          </a:p>
          <a:p>
            <a:pPr lvl="1"/>
            <a:r>
              <a:rPr lang="ja-JP" altLang="en-US" dirty="0"/>
              <a:t>インプット</a:t>
            </a:r>
            <a:r>
              <a:rPr lang="en-US" altLang="ja-JP" dirty="0"/>
              <a:t>(</a:t>
            </a:r>
            <a:r>
              <a:rPr lang="ja-JP" altLang="en-US" dirty="0"/>
              <a:t>投入</a:t>
            </a:r>
            <a:r>
              <a:rPr lang="en-US" altLang="ja-JP" dirty="0"/>
              <a:t>)</a:t>
            </a:r>
          </a:p>
          <a:p>
            <a:pPr lvl="1"/>
            <a:r>
              <a:rPr kumimoji="1" lang="ja-JP" altLang="en-US" dirty="0"/>
              <a:t>アクティビティ</a:t>
            </a:r>
            <a:r>
              <a:rPr kumimoji="1" lang="en-US" altLang="ja-JP" dirty="0"/>
              <a:t>(</a:t>
            </a:r>
            <a:r>
              <a:rPr kumimoji="1" lang="ja-JP" altLang="en-US" dirty="0"/>
              <a:t>活動</a:t>
            </a:r>
            <a:r>
              <a:rPr kumimoji="1" lang="en-US" altLang="ja-JP" dirty="0"/>
              <a:t>)</a:t>
            </a:r>
          </a:p>
          <a:p>
            <a:pPr lvl="1"/>
            <a:r>
              <a:rPr lang="ja-JP" altLang="en-US" dirty="0"/>
              <a:t>アウトプット</a:t>
            </a:r>
            <a:r>
              <a:rPr lang="en-US" altLang="ja-JP" dirty="0"/>
              <a:t>(</a:t>
            </a:r>
            <a:r>
              <a:rPr lang="ja-JP" altLang="en-US" dirty="0"/>
              <a:t>結果</a:t>
            </a:r>
            <a:r>
              <a:rPr lang="en-US" altLang="ja-JP" dirty="0"/>
              <a:t>)</a:t>
            </a:r>
          </a:p>
          <a:p>
            <a:pPr lvl="1"/>
            <a:r>
              <a:rPr kumimoji="1" lang="ja-JP" altLang="en-US" dirty="0"/>
              <a:t>アウトカム</a:t>
            </a:r>
            <a:r>
              <a:rPr kumimoji="1" lang="en-US" altLang="ja-JP" dirty="0"/>
              <a:t>(</a:t>
            </a:r>
            <a:r>
              <a:rPr kumimoji="1" lang="ja-JP" altLang="en-US" dirty="0"/>
              <a:t>成果</a:t>
            </a:r>
            <a:r>
              <a:rPr kumimoji="1" lang="en-US" altLang="ja-JP" dirty="0"/>
              <a:t>)</a:t>
            </a:r>
          </a:p>
          <a:p>
            <a:pPr lvl="1"/>
            <a:r>
              <a:rPr kumimoji="1" lang="ja-JP" altLang="en-US" dirty="0"/>
              <a:t>インパクト</a:t>
            </a:r>
            <a:r>
              <a:rPr kumimoji="1" lang="en-US" altLang="ja-JP" dirty="0"/>
              <a:t>(</a:t>
            </a:r>
            <a:r>
              <a:rPr kumimoji="1" lang="ja-JP" altLang="en-US" dirty="0"/>
              <a:t>社会経済的変化</a:t>
            </a:r>
            <a:r>
              <a:rPr kumimoji="1" lang="en-US" altLang="ja-JP" dirty="0"/>
              <a:t>)</a:t>
            </a:r>
            <a:endParaRPr kumimoji="1" lang="ja-JP" altLang="en-US" dirty="0"/>
          </a:p>
        </p:txBody>
      </p:sp>
    </p:spTree>
    <p:extLst>
      <p:ext uri="{BB962C8B-B14F-4D97-AF65-F5344CB8AC3E}">
        <p14:creationId xmlns:p14="http://schemas.microsoft.com/office/powerpoint/2010/main" val="3232025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90BDAD-F1B2-3588-7E8D-FA48F3C4B702}"/>
              </a:ext>
            </a:extLst>
          </p:cNvPr>
          <p:cNvSpPr>
            <a:spLocks noGrp="1"/>
          </p:cNvSpPr>
          <p:nvPr>
            <p:ph type="title"/>
          </p:nvPr>
        </p:nvSpPr>
        <p:spPr/>
        <p:txBody>
          <a:bodyPr/>
          <a:lstStyle/>
          <a:p>
            <a:r>
              <a:rPr kumimoji="1" lang="en-US" altLang="ja-JP" dirty="0"/>
              <a:t>Chap.7 </a:t>
            </a:r>
            <a:r>
              <a:rPr kumimoji="1" lang="ja-JP" altLang="en-US" dirty="0"/>
              <a:t>測定の基本</a:t>
            </a:r>
          </a:p>
        </p:txBody>
      </p:sp>
      <p:sp>
        <p:nvSpPr>
          <p:cNvPr id="3" name="コンテンツ プレースホルダー 2">
            <a:extLst>
              <a:ext uri="{FF2B5EF4-FFF2-40B4-BE49-F238E27FC236}">
                <a16:creationId xmlns:a16="http://schemas.microsoft.com/office/drawing/2014/main" id="{973E11D4-5236-FCD7-DAE6-C7882DFAFC01}"/>
              </a:ext>
            </a:extLst>
          </p:cNvPr>
          <p:cNvSpPr>
            <a:spLocks noGrp="1"/>
          </p:cNvSpPr>
          <p:nvPr>
            <p:ph idx="1"/>
          </p:nvPr>
        </p:nvSpPr>
        <p:spPr/>
        <p:txBody>
          <a:bodyPr>
            <a:normAutofit fontScale="62500" lnSpcReduction="20000"/>
          </a:bodyPr>
          <a:lstStyle/>
          <a:p>
            <a:r>
              <a:rPr lang="ja-JP" altLang="en-US" dirty="0"/>
              <a:t>評価を実施しない組織の多くが、測定というのは定量的に測れるものだけを対象とするのだという誤った認識を持っている。</a:t>
            </a:r>
            <a:endParaRPr lang="en-US" altLang="ja-JP" dirty="0"/>
          </a:p>
          <a:p>
            <a:r>
              <a:rPr kumimoji="1" lang="ja-JP" altLang="en-US" dirty="0"/>
              <a:t>測定しない理由</a:t>
            </a:r>
            <a:endParaRPr kumimoji="1" lang="en-US" altLang="ja-JP" dirty="0"/>
          </a:p>
          <a:p>
            <a:pPr lvl="1"/>
            <a:r>
              <a:rPr lang="ja-JP" altLang="en-US" dirty="0"/>
              <a:t>測定にはコストがかかる</a:t>
            </a:r>
            <a:endParaRPr lang="en-US" altLang="ja-JP" dirty="0"/>
          </a:p>
          <a:p>
            <a:pPr lvl="1"/>
            <a:r>
              <a:rPr kumimoji="1" lang="ja-JP" altLang="en-US" dirty="0"/>
              <a:t>測定は誤解のもとである</a:t>
            </a:r>
            <a:endParaRPr kumimoji="1" lang="en-US" altLang="ja-JP" dirty="0"/>
          </a:p>
          <a:p>
            <a:pPr lvl="1"/>
            <a:r>
              <a:rPr kumimoji="1" lang="ja-JP" altLang="en-US" dirty="0"/>
              <a:t>測定は難しい</a:t>
            </a:r>
            <a:endParaRPr kumimoji="1" lang="en-US" altLang="ja-JP" dirty="0"/>
          </a:p>
          <a:p>
            <a:pPr lvl="1"/>
            <a:r>
              <a:rPr lang="ja-JP" altLang="en-US" dirty="0"/>
              <a:t>測定は機能不全を生み出す</a:t>
            </a:r>
            <a:endParaRPr lang="en-US" altLang="ja-JP" dirty="0"/>
          </a:p>
          <a:p>
            <a:r>
              <a:rPr lang="ja-JP" altLang="en-US" dirty="0"/>
              <a:t>測定の意図</a:t>
            </a:r>
            <a:endParaRPr lang="en-US" altLang="ja-JP" dirty="0"/>
          </a:p>
          <a:p>
            <a:pPr lvl="1"/>
            <a:r>
              <a:rPr kumimoji="1" lang="ja-JP" altLang="en-US" dirty="0"/>
              <a:t>学びのための測定</a:t>
            </a:r>
            <a:endParaRPr kumimoji="1" lang="en-US" altLang="ja-JP" dirty="0"/>
          </a:p>
          <a:p>
            <a:pPr lvl="2"/>
            <a:r>
              <a:rPr lang="ja-JP" altLang="en-US" dirty="0"/>
              <a:t>実績を知るため</a:t>
            </a:r>
            <a:endParaRPr lang="en-US" altLang="ja-JP" dirty="0"/>
          </a:p>
          <a:p>
            <a:pPr lvl="2"/>
            <a:r>
              <a:rPr kumimoji="1" lang="ja-JP" altLang="en-US" dirty="0"/>
              <a:t>仮定を検証するため</a:t>
            </a:r>
            <a:endParaRPr kumimoji="1" lang="en-US" altLang="ja-JP" dirty="0"/>
          </a:p>
          <a:p>
            <a:pPr lvl="1"/>
            <a:r>
              <a:rPr lang="ja-JP" altLang="en-US" dirty="0"/>
              <a:t>行動のための測定</a:t>
            </a:r>
            <a:endParaRPr lang="en-US" altLang="ja-JP" dirty="0"/>
          </a:p>
          <a:p>
            <a:pPr lvl="2"/>
            <a:r>
              <a:rPr kumimoji="1" lang="ja-JP" altLang="en-US" dirty="0"/>
              <a:t>行動を導くため</a:t>
            </a:r>
            <a:endParaRPr kumimoji="1" lang="en-US" altLang="ja-JP" dirty="0"/>
          </a:p>
          <a:p>
            <a:pPr lvl="2"/>
            <a:r>
              <a:rPr lang="ja-JP" altLang="en-US" dirty="0"/>
              <a:t>価値を伝えるため</a:t>
            </a:r>
            <a:endParaRPr lang="en-US" altLang="ja-JP" dirty="0"/>
          </a:p>
          <a:p>
            <a:pPr lvl="1"/>
            <a:r>
              <a:rPr kumimoji="1" lang="ja-JP" altLang="en-US" dirty="0"/>
              <a:t>説明責任のための測定</a:t>
            </a:r>
            <a:endParaRPr kumimoji="1" lang="en-US" altLang="ja-JP" dirty="0"/>
          </a:p>
          <a:p>
            <a:pPr lvl="2"/>
            <a:r>
              <a:rPr lang="ja-JP" altLang="en-US" dirty="0"/>
              <a:t>実績を報告するため</a:t>
            </a:r>
            <a:endParaRPr lang="en-US" altLang="ja-JP" dirty="0"/>
          </a:p>
          <a:p>
            <a:pPr lvl="2"/>
            <a:r>
              <a:rPr kumimoji="1" lang="ja-JP" altLang="en-US" dirty="0"/>
              <a:t>関係を構築するため</a:t>
            </a:r>
            <a:endParaRPr kumimoji="1" lang="en-US" altLang="ja-JP" dirty="0"/>
          </a:p>
          <a:p>
            <a:r>
              <a:rPr kumimoji="1" lang="ja-JP" altLang="en-US" dirty="0"/>
              <a:t>ランダム化比較試験</a:t>
            </a:r>
            <a:r>
              <a:rPr kumimoji="1" lang="en-US" altLang="ja-JP" dirty="0"/>
              <a:t>(RCT)</a:t>
            </a:r>
            <a:r>
              <a:rPr kumimoji="1" lang="ja-JP" altLang="en-US" dirty="0"/>
              <a:t>は効果をより正確に検証できるが、実施のコストがかかる</a:t>
            </a:r>
          </a:p>
        </p:txBody>
      </p:sp>
    </p:spTree>
    <p:extLst>
      <p:ext uri="{BB962C8B-B14F-4D97-AF65-F5344CB8AC3E}">
        <p14:creationId xmlns:p14="http://schemas.microsoft.com/office/powerpoint/2010/main" val="349224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BEBB1A-9E9B-4ADB-A49C-9101D4BBB8E6}"/>
              </a:ext>
            </a:extLst>
          </p:cNvPr>
          <p:cNvSpPr>
            <a:spLocks noGrp="1"/>
          </p:cNvSpPr>
          <p:nvPr>
            <p:ph type="title"/>
          </p:nvPr>
        </p:nvSpPr>
        <p:spPr/>
        <p:txBody>
          <a:bodyPr/>
          <a:lstStyle/>
          <a:p>
            <a:r>
              <a:rPr kumimoji="1" lang="en-US" altLang="ja-JP" dirty="0"/>
              <a:t>Chap.8 </a:t>
            </a:r>
            <a:r>
              <a:rPr kumimoji="1" lang="ja-JP" altLang="en-US" dirty="0"/>
              <a:t>測定手法</a:t>
            </a:r>
          </a:p>
        </p:txBody>
      </p:sp>
      <p:sp>
        <p:nvSpPr>
          <p:cNvPr id="3" name="コンテンツ プレースホルダー 2">
            <a:extLst>
              <a:ext uri="{FF2B5EF4-FFF2-40B4-BE49-F238E27FC236}">
                <a16:creationId xmlns:a16="http://schemas.microsoft.com/office/drawing/2014/main" id="{0D9CFD3B-518A-9FC0-55E5-A9193AD770D4}"/>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0575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8F0F51-4804-D700-3943-3EE5DB2F0255}"/>
              </a:ext>
            </a:extLst>
          </p:cNvPr>
          <p:cNvSpPr>
            <a:spLocks noGrp="1"/>
          </p:cNvSpPr>
          <p:nvPr>
            <p:ph type="title"/>
          </p:nvPr>
        </p:nvSpPr>
        <p:spPr/>
        <p:txBody>
          <a:bodyPr/>
          <a:lstStyle/>
          <a:p>
            <a:r>
              <a:rPr kumimoji="1" lang="ja-JP" altLang="en-US" dirty="0"/>
              <a:t>温暖化の仕組み</a:t>
            </a:r>
          </a:p>
        </p:txBody>
      </p:sp>
      <p:sp>
        <p:nvSpPr>
          <p:cNvPr id="3" name="コンテンツ プレースホルダー 2">
            <a:extLst>
              <a:ext uri="{FF2B5EF4-FFF2-40B4-BE49-F238E27FC236}">
                <a16:creationId xmlns:a16="http://schemas.microsoft.com/office/drawing/2014/main" id="{4AD99687-4751-A376-9632-3C56DD9A9A78}"/>
              </a:ext>
            </a:extLst>
          </p:cNvPr>
          <p:cNvSpPr>
            <a:spLocks noGrp="1"/>
          </p:cNvSpPr>
          <p:nvPr>
            <p:ph idx="1"/>
          </p:nvPr>
        </p:nvSpPr>
        <p:spPr/>
        <p:txBody>
          <a:bodyPr/>
          <a:lstStyle/>
          <a:p>
            <a:r>
              <a:rPr kumimoji="1" lang="ja-JP" altLang="en-US" dirty="0"/>
              <a:t>流入</a:t>
            </a:r>
            <a:endParaRPr kumimoji="1" lang="en-US" altLang="ja-JP" dirty="0"/>
          </a:p>
          <a:p>
            <a:r>
              <a:rPr lang="ja-JP" altLang="en-US" dirty="0"/>
              <a:t>ストック</a:t>
            </a:r>
            <a:endParaRPr lang="en-US" altLang="ja-JP" dirty="0"/>
          </a:p>
          <a:p>
            <a:pPr lvl="1"/>
            <a:r>
              <a:rPr lang="ja-JP" altLang="en-US" dirty="0"/>
              <a:t>累積</a:t>
            </a:r>
            <a:r>
              <a:rPr lang="en-US" altLang="ja-JP" dirty="0"/>
              <a:t>CO2</a:t>
            </a:r>
            <a:r>
              <a:rPr lang="ja-JP" altLang="en-US" dirty="0"/>
              <a:t>量によって、</a:t>
            </a:r>
            <a:r>
              <a:rPr lang="en-US" altLang="ja-JP" dirty="0"/>
              <a:t>1.5</a:t>
            </a:r>
            <a:r>
              <a:rPr lang="ja-JP" altLang="en-US" dirty="0"/>
              <a:t>度</a:t>
            </a:r>
            <a:r>
              <a:rPr lang="en-US" altLang="ja-JP" dirty="0"/>
              <a:t>,2</a:t>
            </a:r>
            <a:r>
              <a:rPr lang="ja-JP" altLang="en-US" dirty="0"/>
              <a:t>度などが決まる</a:t>
            </a:r>
            <a:endParaRPr lang="en-US" altLang="ja-JP" dirty="0"/>
          </a:p>
          <a:p>
            <a:pPr lvl="1"/>
            <a:r>
              <a:rPr lang="ja-JP" altLang="en-US" dirty="0"/>
              <a:t>地球の性質を変える→ジオエンジニアリング</a:t>
            </a:r>
            <a:endParaRPr lang="en-US" altLang="ja-JP" dirty="0"/>
          </a:p>
          <a:p>
            <a:r>
              <a:rPr kumimoji="1" lang="ja-JP" altLang="en-US" dirty="0"/>
              <a:t>流出</a:t>
            </a:r>
            <a:endParaRPr lang="en-US" altLang="ja-JP" dirty="0"/>
          </a:p>
          <a:p>
            <a:pPr lvl="1"/>
            <a:r>
              <a:rPr kumimoji="1" lang="ja-JP" altLang="en-US" dirty="0"/>
              <a:t>植林</a:t>
            </a:r>
            <a:endParaRPr kumimoji="1" lang="en-US" altLang="ja-JP" dirty="0"/>
          </a:p>
          <a:p>
            <a:pPr lvl="1"/>
            <a:r>
              <a:rPr kumimoji="1" lang="ja-JP" altLang="en-US" dirty="0"/>
              <a:t>海藻</a:t>
            </a:r>
            <a:endParaRPr kumimoji="1" lang="en-US" altLang="ja-JP" dirty="0"/>
          </a:p>
          <a:p>
            <a:pPr lvl="1"/>
            <a:r>
              <a:rPr lang="en-US" altLang="ja-JP" dirty="0"/>
              <a:t>CO2</a:t>
            </a:r>
            <a:r>
              <a:rPr lang="ja-JP" altLang="en-US" dirty="0"/>
              <a:t>吸収</a:t>
            </a:r>
            <a:endParaRPr kumimoji="1" lang="ja-JP" altLang="en-US" dirty="0"/>
          </a:p>
        </p:txBody>
      </p:sp>
    </p:spTree>
    <p:extLst>
      <p:ext uri="{BB962C8B-B14F-4D97-AF65-F5344CB8AC3E}">
        <p14:creationId xmlns:p14="http://schemas.microsoft.com/office/powerpoint/2010/main" val="92341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C6C5C7-9288-1219-E1AB-36D1DF5746CE}"/>
              </a:ext>
            </a:extLst>
          </p:cNvPr>
          <p:cNvSpPr>
            <a:spLocks noGrp="1"/>
          </p:cNvSpPr>
          <p:nvPr>
            <p:ph type="title"/>
          </p:nvPr>
        </p:nvSpPr>
        <p:spPr/>
        <p:txBody>
          <a:bodyPr/>
          <a:lstStyle/>
          <a:p>
            <a:r>
              <a:rPr kumimoji="1" lang="en-US" altLang="ja-JP" dirty="0"/>
              <a:t>COP28</a:t>
            </a:r>
            <a:r>
              <a:rPr kumimoji="1" lang="ja-JP" altLang="en-US" dirty="0"/>
              <a:t>の結果</a:t>
            </a:r>
          </a:p>
        </p:txBody>
      </p:sp>
      <p:sp>
        <p:nvSpPr>
          <p:cNvPr id="3" name="コンテンツ プレースホルダー 2">
            <a:extLst>
              <a:ext uri="{FF2B5EF4-FFF2-40B4-BE49-F238E27FC236}">
                <a16:creationId xmlns:a16="http://schemas.microsoft.com/office/drawing/2014/main" id="{2EF73E6C-0EA0-7B61-E26C-FCEDC501007E}"/>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1965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D83C3-9C18-7F8D-D59B-CD403A4887BE}"/>
              </a:ext>
            </a:extLst>
          </p:cNvPr>
          <p:cNvSpPr>
            <a:spLocks noGrp="1"/>
          </p:cNvSpPr>
          <p:nvPr>
            <p:ph type="title"/>
          </p:nvPr>
        </p:nvSpPr>
        <p:spPr/>
        <p:txBody>
          <a:bodyPr/>
          <a:lstStyle/>
          <a:p>
            <a:r>
              <a:rPr kumimoji="1" lang="en-US" altLang="ja-JP" dirty="0"/>
              <a:t>GX</a:t>
            </a:r>
            <a:r>
              <a:rPr kumimoji="1" lang="ja-JP" altLang="en-US" dirty="0"/>
              <a:t>経済移行債</a:t>
            </a:r>
          </a:p>
        </p:txBody>
      </p:sp>
      <p:sp>
        <p:nvSpPr>
          <p:cNvPr id="3" name="コンテンツ プレースホルダー 2">
            <a:extLst>
              <a:ext uri="{FF2B5EF4-FFF2-40B4-BE49-F238E27FC236}">
                <a16:creationId xmlns:a16="http://schemas.microsoft.com/office/drawing/2014/main" id="{4E5C518C-598A-0DEB-770E-A5E12C074B34}"/>
              </a:ext>
            </a:extLst>
          </p:cNvPr>
          <p:cNvSpPr>
            <a:spLocks noGrp="1"/>
          </p:cNvSpPr>
          <p:nvPr>
            <p:ph idx="1"/>
          </p:nvPr>
        </p:nvSpPr>
        <p:spPr>
          <a:xfrm>
            <a:off x="838200" y="1502896"/>
            <a:ext cx="10515600" cy="1325563"/>
          </a:xfrm>
        </p:spPr>
        <p:txBody>
          <a:bodyPr>
            <a:normAutofit fontScale="40000" lnSpcReduction="20000"/>
          </a:bodyPr>
          <a:lstStyle/>
          <a:p>
            <a:r>
              <a:rPr lang="en-US" altLang="ja-JP" dirty="0"/>
              <a:t>2023/11/8</a:t>
            </a:r>
          </a:p>
          <a:p>
            <a:pPr lvl="1"/>
            <a:r>
              <a:rPr lang="ja-JP" altLang="en-US" dirty="0"/>
              <a:t>これまでの国債（建設国債、特例国債、復興債等）と同様に、同一の金融商品と して統合して発行することに限らず、国際標準への準拠について評価機関から認証（</a:t>
            </a:r>
            <a:r>
              <a:rPr lang="en-US" altLang="ja-JP" dirty="0"/>
              <a:t>SPO</a:t>
            </a:r>
            <a:r>
              <a:rPr lang="ja-JP" altLang="en-US" dirty="0"/>
              <a:t>）を取得した </a:t>
            </a:r>
            <a:r>
              <a:rPr lang="ja-JP" altLang="en-US" b="1" dirty="0"/>
              <a:t>「クライメート・トランジション・ボンド」を個別銘柄</a:t>
            </a:r>
            <a:r>
              <a:rPr lang="ja-JP" altLang="en-US" dirty="0"/>
              <a:t>として発行します</a:t>
            </a:r>
            <a:endParaRPr lang="en-US" altLang="ja-JP" dirty="0"/>
          </a:p>
          <a:p>
            <a:pPr lvl="1"/>
            <a:r>
              <a:rPr kumimoji="1" lang="en-US" altLang="ja-JP" dirty="0">
                <a:hlinkClick r:id="rId2"/>
              </a:rPr>
              <a:t>https://www.daiwair.co.jp/td_download.cgi?c=8601&amp;i=2691044</a:t>
            </a:r>
            <a:endParaRPr kumimoji="1" lang="en-US" altLang="ja-JP" dirty="0"/>
          </a:p>
          <a:p>
            <a:r>
              <a:rPr lang="ja-JP" altLang="en-US" dirty="0"/>
              <a:t>認証</a:t>
            </a:r>
            <a:endParaRPr lang="en-US" altLang="ja-JP" dirty="0"/>
          </a:p>
          <a:p>
            <a:pPr lvl="1"/>
            <a:r>
              <a:rPr kumimoji="1" lang="en-US" altLang="ja-JP" dirty="0">
                <a:hlinkClick r:id="rId3"/>
              </a:rPr>
              <a:t>https://www.meti.go.jp/policy/energy_environment/global_warming/transition/jcr_climate_transition_bond_framework_spo_jpn.pdf</a:t>
            </a:r>
            <a:endParaRPr kumimoji="1" lang="en-US" altLang="ja-JP" dirty="0"/>
          </a:p>
          <a:p>
            <a:pPr lvl="1"/>
            <a:r>
              <a:rPr kumimoji="1" lang="en-US" altLang="ja-JP" dirty="0">
                <a:hlinkClick r:id="rId4"/>
              </a:rPr>
              <a:t>https://www.meti.go.jp/policy/energy_environment/global_warming/transition/dnv_climate_transition_bond_framework_spo_jpn.pdf</a:t>
            </a:r>
            <a:endParaRPr kumimoji="1" lang="en-US" altLang="ja-JP" dirty="0"/>
          </a:p>
          <a:p>
            <a:endParaRPr kumimoji="1" lang="ja-JP" altLang="en-US" dirty="0"/>
          </a:p>
        </p:txBody>
      </p:sp>
      <p:pic>
        <p:nvPicPr>
          <p:cNvPr id="5" name="図 4">
            <a:extLst>
              <a:ext uri="{FF2B5EF4-FFF2-40B4-BE49-F238E27FC236}">
                <a16:creationId xmlns:a16="http://schemas.microsoft.com/office/drawing/2014/main" id="{DBDF7399-5CFC-FE8E-C9CE-5D4716A37D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7351" y="2828459"/>
            <a:ext cx="5778649" cy="3310596"/>
          </a:xfrm>
          <a:prstGeom prst="rect">
            <a:avLst/>
          </a:prstGeom>
        </p:spPr>
      </p:pic>
      <p:pic>
        <p:nvPicPr>
          <p:cNvPr id="7" name="図 6">
            <a:extLst>
              <a:ext uri="{FF2B5EF4-FFF2-40B4-BE49-F238E27FC236}">
                <a16:creationId xmlns:a16="http://schemas.microsoft.com/office/drawing/2014/main" id="{03B1AD4A-09E5-5173-78F3-3935E83914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0311" y="2864317"/>
            <a:ext cx="5151566" cy="3840813"/>
          </a:xfrm>
          <a:prstGeom prst="rect">
            <a:avLst/>
          </a:prstGeom>
        </p:spPr>
      </p:pic>
    </p:spTree>
    <p:extLst>
      <p:ext uri="{BB962C8B-B14F-4D97-AF65-F5344CB8AC3E}">
        <p14:creationId xmlns:p14="http://schemas.microsoft.com/office/powerpoint/2010/main" val="2566808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89F969-47CD-64B2-7058-CC64CDE67B9F}"/>
              </a:ext>
            </a:extLst>
          </p:cNvPr>
          <p:cNvSpPr>
            <a:spLocks noGrp="1"/>
          </p:cNvSpPr>
          <p:nvPr>
            <p:ph type="title"/>
          </p:nvPr>
        </p:nvSpPr>
        <p:spPr/>
        <p:txBody>
          <a:bodyPr/>
          <a:lstStyle/>
          <a:p>
            <a:r>
              <a:rPr kumimoji="1" lang="en-US" altLang="ja-JP" dirty="0"/>
              <a:t>FT</a:t>
            </a:r>
            <a:r>
              <a:rPr kumimoji="1" lang="ja-JP" altLang="en-US" dirty="0"/>
              <a:t>として取り組むべきこと</a:t>
            </a:r>
          </a:p>
        </p:txBody>
      </p:sp>
      <p:sp>
        <p:nvSpPr>
          <p:cNvPr id="3" name="コンテンツ プレースホルダー 2">
            <a:extLst>
              <a:ext uri="{FF2B5EF4-FFF2-40B4-BE49-F238E27FC236}">
                <a16:creationId xmlns:a16="http://schemas.microsoft.com/office/drawing/2014/main" id="{A78D7D76-516E-6BDD-612F-8F077BAA3EBA}"/>
              </a:ext>
            </a:extLst>
          </p:cNvPr>
          <p:cNvSpPr>
            <a:spLocks noGrp="1"/>
          </p:cNvSpPr>
          <p:nvPr>
            <p:ph idx="1"/>
          </p:nvPr>
        </p:nvSpPr>
        <p:spPr>
          <a:xfrm>
            <a:off x="838200" y="1825625"/>
            <a:ext cx="11113168" cy="4351338"/>
          </a:xfrm>
        </p:spPr>
        <p:txBody>
          <a:bodyPr>
            <a:normAutofit fontScale="92500" lnSpcReduction="10000"/>
          </a:bodyPr>
          <a:lstStyle/>
          <a:p>
            <a:r>
              <a:rPr kumimoji="1" lang="ja-JP" altLang="en-US" dirty="0"/>
              <a:t>インパクトファイナンスのターゲットは</a:t>
            </a:r>
            <a:r>
              <a:rPr lang="ja-JP" altLang="en-US" dirty="0"/>
              <a:t>脱炭素に限定してはどうか？</a:t>
            </a:r>
            <a:endParaRPr lang="en-US" altLang="ja-JP" dirty="0"/>
          </a:p>
          <a:p>
            <a:pPr lvl="1"/>
            <a:r>
              <a:rPr lang="ja-JP" altLang="en-US" dirty="0"/>
              <a:t>インパクトファイナンスはまだ黎明期であるため、</a:t>
            </a:r>
            <a:r>
              <a:rPr lang="en-US" altLang="ja-JP" dirty="0"/>
              <a:t>FT</a:t>
            </a:r>
            <a:r>
              <a:rPr lang="ja-JP" altLang="en-US" dirty="0"/>
              <a:t>の得意とする数理的高度性は必要とされないだろう（</a:t>
            </a:r>
            <a:r>
              <a:rPr lang="en-US" altLang="ja-JP" dirty="0"/>
              <a:t>BK</a:t>
            </a:r>
            <a:r>
              <a:rPr lang="ja-JP" altLang="en-US" dirty="0"/>
              <a:t>や</a:t>
            </a:r>
            <a:r>
              <a:rPr lang="en-US" altLang="ja-JP" dirty="0"/>
              <a:t>RT</a:t>
            </a:r>
            <a:r>
              <a:rPr lang="ja-JP" altLang="en-US" dirty="0"/>
              <a:t>で十分）</a:t>
            </a:r>
            <a:endParaRPr lang="en-US" altLang="ja-JP" dirty="0"/>
          </a:p>
          <a:p>
            <a:pPr lvl="2"/>
            <a:r>
              <a:rPr lang="ja-JP" altLang="en-US" strike="sngStrike" dirty="0"/>
              <a:t>（</a:t>
            </a:r>
            <a:r>
              <a:rPr lang="en-US" altLang="ja-JP" strike="sngStrike" dirty="0"/>
              <a:t>FT</a:t>
            </a:r>
            <a:r>
              <a:rPr lang="ja-JP" altLang="en-US" strike="sngStrike" dirty="0"/>
              <a:t>にインパクトファイナンスに割く人員も多くいない）</a:t>
            </a:r>
            <a:endParaRPr lang="en-US" altLang="ja-JP" dirty="0"/>
          </a:p>
          <a:p>
            <a:pPr lvl="1"/>
            <a:r>
              <a:rPr lang="ja-JP" altLang="en-US" dirty="0"/>
              <a:t>逆に、数理的高度性が許容される</a:t>
            </a:r>
            <a:r>
              <a:rPr lang="en-US" altLang="ja-JP" dirty="0"/>
              <a:t>(FT</a:t>
            </a:r>
            <a:r>
              <a:rPr lang="ja-JP" altLang="en-US" dirty="0"/>
              <a:t>の強みが発揮できる</a:t>
            </a:r>
            <a:r>
              <a:rPr lang="en-US" altLang="ja-JP" dirty="0"/>
              <a:t>)</a:t>
            </a:r>
            <a:r>
              <a:rPr lang="ja-JP" altLang="en-US" dirty="0"/>
              <a:t>分野は市場や投資</a:t>
            </a:r>
            <a:endParaRPr lang="en-US" altLang="ja-JP" dirty="0"/>
          </a:p>
          <a:p>
            <a:pPr lvl="1"/>
            <a:r>
              <a:rPr lang="ja-JP" altLang="en-US" dirty="0"/>
              <a:t>脱炭素はまったく解決できていないので、これからも最重要テーマだろう</a:t>
            </a:r>
            <a:endParaRPr lang="en-US" altLang="ja-JP" dirty="0"/>
          </a:p>
          <a:p>
            <a:pPr lvl="2"/>
            <a:r>
              <a:rPr lang="ja-JP" altLang="en-US" dirty="0"/>
              <a:t>先進国の排出量は減っているが、世界では依然として増えている</a:t>
            </a:r>
            <a:endParaRPr lang="en-US" altLang="ja-JP" dirty="0"/>
          </a:p>
          <a:p>
            <a:pPr lvl="2"/>
            <a:r>
              <a:rPr lang="en-US" altLang="ja-JP" dirty="0"/>
              <a:t>ESG, </a:t>
            </a:r>
            <a:r>
              <a:rPr lang="ja-JP" altLang="en-US" dirty="0"/>
              <a:t>サステナのような“曖昧”語は今後消えると思料</a:t>
            </a:r>
            <a:endParaRPr lang="en-US" altLang="ja-JP" dirty="0"/>
          </a:p>
          <a:p>
            <a:pPr marL="0" indent="0">
              <a:buNone/>
            </a:pPr>
            <a:endParaRPr lang="en-US" altLang="ja-JP" strike="sngStrike" dirty="0"/>
          </a:p>
          <a:p>
            <a:r>
              <a:rPr lang="en-US" altLang="ja-JP" dirty="0"/>
              <a:t>FT</a:t>
            </a:r>
            <a:r>
              <a:rPr lang="ja-JP" altLang="en-US" dirty="0"/>
              <a:t>として取り組めること</a:t>
            </a:r>
            <a:r>
              <a:rPr lang="en-US" altLang="ja-JP" dirty="0"/>
              <a:t>(</a:t>
            </a:r>
            <a:r>
              <a:rPr lang="ja-JP" altLang="en-US" dirty="0"/>
              <a:t>案</a:t>
            </a:r>
            <a:r>
              <a:rPr lang="en-US" altLang="ja-JP" dirty="0"/>
              <a:t>)</a:t>
            </a:r>
          </a:p>
          <a:p>
            <a:pPr lvl="1"/>
            <a:r>
              <a:rPr lang="ja-JP" altLang="en-US" dirty="0"/>
              <a:t>日本独自の排出権取引をにらんだ脱炭素戦略のコンサル</a:t>
            </a:r>
            <a:endParaRPr lang="en-US" altLang="ja-JP" dirty="0"/>
          </a:p>
          <a:p>
            <a:pPr lvl="1"/>
            <a:r>
              <a:rPr lang="en-US" altLang="ja-JP" dirty="0"/>
              <a:t>IPCC</a:t>
            </a:r>
            <a:r>
              <a:rPr lang="ja-JP" altLang="en-US" dirty="0"/>
              <a:t>のコスト分析に投資の観点の分析を追加</a:t>
            </a:r>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54426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5B1A73-A8C2-64E4-0C2A-7B7C5F5CCB68}"/>
              </a:ext>
            </a:extLst>
          </p:cNvPr>
          <p:cNvSpPr>
            <a:spLocks noGrp="1"/>
          </p:cNvSpPr>
          <p:nvPr>
            <p:ph type="title"/>
          </p:nvPr>
        </p:nvSpPr>
        <p:spPr/>
        <p:txBody>
          <a:bodyPr/>
          <a:lstStyle/>
          <a:p>
            <a:r>
              <a:rPr lang="ja-JP" altLang="en-US" dirty="0"/>
              <a:t>クライメート・トランジション・ボンド・フレームワーク</a:t>
            </a:r>
            <a:endParaRPr kumimoji="1" lang="ja-JP" altLang="en-US" dirty="0"/>
          </a:p>
        </p:txBody>
      </p:sp>
      <p:sp>
        <p:nvSpPr>
          <p:cNvPr id="3" name="コンテンツ プレースホルダー 2">
            <a:extLst>
              <a:ext uri="{FF2B5EF4-FFF2-40B4-BE49-F238E27FC236}">
                <a16:creationId xmlns:a16="http://schemas.microsoft.com/office/drawing/2014/main" id="{3FB38EA4-1722-37C0-0C6A-E1C9F5AEDE5E}"/>
              </a:ext>
            </a:extLst>
          </p:cNvPr>
          <p:cNvSpPr>
            <a:spLocks noGrp="1"/>
          </p:cNvSpPr>
          <p:nvPr>
            <p:ph idx="1"/>
          </p:nvPr>
        </p:nvSpPr>
        <p:spPr>
          <a:xfrm>
            <a:off x="838200" y="1825625"/>
            <a:ext cx="10515600" cy="2459504"/>
          </a:xfrm>
        </p:spPr>
        <p:txBody>
          <a:bodyPr/>
          <a:lstStyle/>
          <a:p>
            <a:r>
              <a:rPr kumimoji="1" lang="ja-JP" altLang="en-US" dirty="0"/>
              <a:t>国債の資金をどのように配布するのか？</a:t>
            </a:r>
          </a:p>
        </p:txBody>
      </p:sp>
      <p:sp>
        <p:nvSpPr>
          <p:cNvPr id="5" name="テキスト ボックス 4">
            <a:extLst>
              <a:ext uri="{FF2B5EF4-FFF2-40B4-BE49-F238E27FC236}">
                <a16:creationId xmlns:a16="http://schemas.microsoft.com/office/drawing/2014/main" id="{A1184165-F94B-0F02-88E8-9691588DF14F}"/>
              </a:ext>
            </a:extLst>
          </p:cNvPr>
          <p:cNvSpPr txBox="1"/>
          <p:nvPr/>
        </p:nvSpPr>
        <p:spPr>
          <a:xfrm>
            <a:off x="510988" y="5846544"/>
            <a:ext cx="11385176" cy="646331"/>
          </a:xfrm>
          <a:prstGeom prst="rect">
            <a:avLst/>
          </a:prstGeom>
          <a:noFill/>
        </p:spPr>
        <p:txBody>
          <a:bodyPr wrap="square">
            <a:spAutoFit/>
          </a:bodyPr>
          <a:lstStyle/>
          <a:p>
            <a:r>
              <a:rPr lang="ja-JP" altLang="en-US" dirty="0"/>
              <a:t>https://www.meti.go.jp/policy/energy_environment/global_warming/transition/climate_transition_bond_framework.pdf</a:t>
            </a:r>
          </a:p>
        </p:txBody>
      </p:sp>
    </p:spTree>
    <p:extLst>
      <p:ext uri="{BB962C8B-B14F-4D97-AF65-F5344CB8AC3E}">
        <p14:creationId xmlns:p14="http://schemas.microsoft.com/office/powerpoint/2010/main" val="3131074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B770A3-EFC1-F0E4-1521-6B5CA37C0807}"/>
              </a:ext>
            </a:extLst>
          </p:cNvPr>
          <p:cNvSpPr>
            <a:spLocks noGrp="1"/>
          </p:cNvSpPr>
          <p:nvPr>
            <p:ph type="title"/>
          </p:nvPr>
        </p:nvSpPr>
        <p:spPr/>
        <p:txBody>
          <a:bodyPr/>
          <a:lstStyle/>
          <a:p>
            <a:r>
              <a:rPr kumimoji="1" lang="en-US" altLang="ja-JP" dirty="0"/>
              <a:t>GX</a:t>
            </a:r>
            <a:r>
              <a:rPr kumimoji="1" lang="ja-JP" altLang="en-US" dirty="0"/>
              <a:t>経済移行債の問題点</a:t>
            </a:r>
          </a:p>
        </p:txBody>
      </p:sp>
      <p:sp>
        <p:nvSpPr>
          <p:cNvPr id="3" name="コンテンツ プレースホルダー 2">
            <a:extLst>
              <a:ext uri="{FF2B5EF4-FFF2-40B4-BE49-F238E27FC236}">
                <a16:creationId xmlns:a16="http://schemas.microsoft.com/office/drawing/2014/main" id="{92BC6497-B6A5-D2B9-2254-06C91FF6226B}"/>
              </a:ext>
            </a:extLst>
          </p:cNvPr>
          <p:cNvSpPr>
            <a:spLocks noGrp="1"/>
          </p:cNvSpPr>
          <p:nvPr>
            <p:ph idx="1"/>
          </p:nvPr>
        </p:nvSpPr>
        <p:spPr>
          <a:xfrm>
            <a:off x="838199" y="1825625"/>
            <a:ext cx="10806953" cy="4667250"/>
          </a:xfrm>
        </p:spPr>
        <p:txBody>
          <a:bodyPr>
            <a:normAutofit fontScale="92500" lnSpcReduction="10000"/>
          </a:bodyPr>
          <a:lstStyle/>
          <a:p>
            <a:r>
              <a:rPr kumimoji="1" lang="en-US" altLang="ja-JP" dirty="0"/>
              <a:t>2023/2/2</a:t>
            </a:r>
          </a:p>
          <a:p>
            <a:pPr lvl="1"/>
            <a:r>
              <a:rPr lang="en-US" altLang="ja-JP" b="0" i="0" dirty="0">
                <a:solidFill>
                  <a:srgbClr val="333333"/>
                </a:solidFill>
                <a:effectLst/>
                <a:latin typeface="Noto Sans JP"/>
              </a:rPr>
              <a:t>2023</a:t>
            </a:r>
            <a:r>
              <a:rPr lang="ja-JP" altLang="en-US" b="0" i="0" dirty="0">
                <a:solidFill>
                  <a:srgbClr val="333333"/>
                </a:solidFill>
                <a:effectLst/>
                <a:latin typeface="Noto Sans JP"/>
              </a:rPr>
              <a:t>年度に、政府の</a:t>
            </a:r>
            <a:r>
              <a:rPr lang="en-US" altLang="ja-JP" b="0" i="0" dirty="0">
                <a:solidFill>
                  <a:srgbClr val="333333"/>
                </a:solidFill>
                <a:effectLst/>
                <a:latin typeface="Noto Sans JP"/>
              </a:rPr>
              <a:t>GX</a:t>
            </a:r>
            <a:r>
              <a:rPr lang="ja-JP" altLang="en-US" b="0" i="0" dirty="0">
                <a:solidFill>
                  <a:srgbClr val="333333"/>
                </a:solidFill>
                <a:effectLst/>
                <a:latin typeface="Noto Sans JP"/>
              </a:rPr>
              <a:t>投資に充てられる</a:t>
            </a:r>
            <a:r>
              <a:rPr lang="en-US" altLang="ja-JP" b="0" i="0" dirty="0">
                <a:solidFill>
                  <a:srgbClr val="333333"/>
                </a:solidFill>
                <a:effectLst/>
                <a:latin typeface="Noto Sans JP"/>
              </a:rPr>
              <a:t>GX</a:t>
            </a:r>
            <a:r>
              <a:rPr lang="ja-JP" altLang="en-US" b="0" i="0" dirty="0">
                <a:solidFill>
                  <a:srgbClr val="333333"/>
                </a:solidFill>
                <a:effectLst/>
                <a:latin typeface="Noto Sans JP"/>
              </a:rPr>
              <a:t>経済移行債（仮称）が初めて発行される。発行額は</a:t>
            </a:r>
            <a:r>
              <a:rPr lang="en-US" altLang="ja-JP" b="0" i="0" dirty="0">
                <a:solidFill>
                  <a:srgbClr val="333333"/>
                </a:solidFill>
                <a:effectLst/>
                <a:latin typeface="Noto Sans JP"/>
              </a:rPr>
              <a:t>0.5</a:t>
            </a:r>
            <a:r>
              <a:rPr lang="ja-JP" altLang="en-US" b="0" i="0" dirty="0">
                <a:solidFill>
                  <a:srgbClr val="333333"/>
                </a:solidFill>
                <a:effectLst/>
                <a:latin typeface="Noto Sans JP"/>
              </a:rPr>
              <a:t>兆円、</a:t>
            </a:r>
            <a:r>
              <a:rPr lang="en-US" altLang="ja-JP" b="0" i="0" dirty="0">
                <a:solidFill>
                  <a:srgbClr val="333333"/>
                </a:solidFill>
                <a:effectLst/>
                <a:latin typeface="Noto Sans JP"/>
              </a:rPr>
              <a:t>2022</a:t>
            </a:r>
            <a:r>
              <a:rPr lang="ja-JP" altLang="en-US" b="0" i="0" dirty="0">
                <a:solidFill>
                  <a:srgbClr val="333333"/>
                </a:solidFill>
                <a:effectLst/>
                <a:latin typeface="Noto Sans JP"/>
              </a:rPr>
              <a:t>年度第</a:t>
            </a:r>
            <a:r>
              <a:rPr lang="en-US" altLang="ja-JP" b="0" i="0" dirty="0">
                <a:solidFill>
                  <a:srgbClr val="333333"/>
                </a:solidFill>
                <a:effectLst/>
                <a:latin typeface="Noto Sans JP"/>
              </a:rPr>
              <a:t>2</a:t>
            </a:r>
            <a:r>
              <a:rPr lang="ja-JP" altLang="en-US" b="0" i="0" dirty="0">
                <a:solidFill>
                  <a:srgbClr val="333333"/>
                </a:solidFill>
                <a:effectLst/>
                <a:latin typeface="Noto Sans JP"/>
              </a:rPr>
              <a:t>次補正予算で先行的に措置した</a:t>
            </a:r>
            <a:r>
              <a:rPr lang="en-US" altLang="ja-JP" b="0" i="0" dirty="0">
                <a:solidFill>
                  <a:srgbClr val="333333"/>
                </a:solidFill>
                <a:effectLst/>
                <a:latin typeface="Noto Sans JP"/>
              </a:rPr>
              <a:t>1.1</a:t>
            </a:r>
            <a:r>
              <a:rPr lang="ja-JP" altLang="en-US" b="0" i="0" dirty="0">
                <a:solidFill>
                  <a:srgbClr val="333333"/>
                </a:solidFill>
                <a:effectLst/>
                <a:latin typeface="Noto Sans JP"/>
              </a:rPr>
              <a:t>兆円分に係る借換債と合計すれば</a:t>
            </a:r>
            <a:r>
              <a:rPr lang="en-US" altLang="ja-JP" b="0" i="0" dirty="0">
                <a:solidFill>
                  <a:srgbClr val="333333"/>
                </a:solidFill>
                <a:effectLst/>
                <a:latin typeface="Noto Sans JP"/>
              </a:rPr>
              <a:t>1.6</a:t>
            </a:r>
            <a:r>
              <a:rPr lang="ja-JP" altLang="en-US" b="0" i="0" dirty="0">
                <a:solidFill>
                  <a:srgbClr val="333333"/>
                </a:solidFill>
                <a:effectLst/>
                <a:latin typeface="Noto Sans JP"/>
              </a:rPr>
              <a:t>兆円</a:t>
            </a:r>
            <a:endParaRPr lang="en-US" altLang="ja-JP" b="0" i="0" dirty="0">
              <a:solidFill>
                <a:srgbClr val="333333"/>
              </a:solidFill>
              <a:effectLst/>
              <a:latin typeface="Noto Sans JP"/>
            </a:endParaRPr>
          </a:p>
          <a:p>
            <a:pPr lvl="1"/>
            <a:r>
              <a:rPr lang="en-US" altLang="ja-JP" b="0" i="0" dirty="0">
                <a:solidFill>
                  <a:srgbClr val="333333"/>
                </a:solidFill>
                <a:effectLst/>
                <a:latin typeface="Noto Sans JP"/>
              </a:rPr>
              <a:t>GX</a:t>
            </a:r>
            <a:r>
              <a:rPr lang="ja-JP" altLang="en-US" b="0" i="0" dirty="0">
                <a:solidFill>
                  <a:srgbClr val="333333"/>
                </a:solidFill>
                <a:effectLst/>
                <a:latin typeface="Noto Sans JP"/>
              </a:rPr>
              <a:t>経済移行債は</a:t>
            </a:r>
            <a:r>
              <a:rPr lang="en-US" altLang="ja-JP" b="0" i="0" dirty="0">
                <a:solidFill>
                  <a:srgbClr val="333333"/>
                </a:solidFill>
                <a:effectLst/>
                <a:latin typeface="Noto Sans JP"/>
              </a:rPr>
              <a:t>2050</a:t>
            </a:r>
            <a:r>
              <a:rPr lang="ja-JP" altLang="en-US" b="0" i="0" dirty="0">
                <a:solidFill>
                  <a:srgbClr val="333333"/>
                </a:solidFill>
                <a:effectLst/>
                <a:latin typeface="Noto Sans JP"/>
              </a:rPr>
              <a:t>年までに完全に償還される予定であることから、</a:t>
            </a:r>
            <a:r>
              <a:rPr lang="en-US" altLang="ja-JP" b="0" i="0" dirty="0">
                <a:solidFill>
                  <a:srgbClr val="333333"/>
                </a:solidFill>
                <a:effectLst/>
                <a:latin typeface="Noto Sans JP"/>
              </a:rPr>
              <a:t>30</a:t>
            </a:r>
            <a:r>
              <a:rPr lang="ja-JP" altLang="en-US" b="0" i="0" dirty="0">
                <a:solidFill>
                  <a:srgbClr val="333333"/>
                </a:solidFill>
                <a:effectLst/>
                <a:latin typeface="Noto Sans JP"/>
              </a:rPr>
              <a:t>年よりも年限が短い、</a:t>
            </a:r>
            <a:r>
              <a:rPr lang="en-US" altLang="ja-JP" b="0" i="0" dirty="0">
                <a:solidFill>
                  <a:srgbClr val="333333"/>
                </a:solidFill>
                <a:effectLst/>
                <a:latin typeface="Noto Sans JP"/>
              </a:rPr>
              <a:t>10</a:t>
            </a:r>
            <a:r>
              <a:rPr lang="ja-JP" altLang="en-US" b="0" i="0" dirty="0">
                <a:solidFill>
                  <a:srgbClr val="333333"/>
                </a:solidFill>
                <a:effectLst/>
                <a:latin typeface="Noto Sans JP"/>
              </a:rPr>
              <a:t>年債あるいは</a:t>
            </a:r>
            <a:r>
              <a:rPr lang="en-US" altLang="ja-JP" b="0" i="0" dirty="0">
                <a:solidFill>
                  <a:srgbClr val="333333"/>
                </a:solidFill>
                <a:effectLst/>
                <a:latin typeface="Noto Sans JP"/>
              </a:rPr>
              <a:t>20</a:t>
            </a:r>
            <a:r>
              <a:rPr lang="ja-JP" altLang="en-US" b="0" i="0" dirty="0">
                <a:solidFill>
                  <a:srgbClr val="333333"/>
                </a:solidFill>
                <a:effectLst/>
                <a:latin typeface="Noto Sans JP"/>
              </a:rPr>
              <a:t>年債での発行が予想される。政府は</a:t>
            </a:r>
            <a:r>
              <a:rPr lang="en-US" altLang="ja-JP" b="0" i="0" dirty="0">
                <a:solidFill>
                  <a:srgbClr val="333333"/>
                </a:solidFill>
                <a:effectLst/>
                <a:latin typeface="Noto Sans JP"/>
              </a:rPr>
              <a:t>2050</a:t>
            </a:r>
            <a:r>
              <a:rPr lang="ja-JP" altLang="en-US" b="0" i="0" dirty="0">
                <a:solidFill>
                  <a:srgbClr val="333333"/>
                </a:solidFill>
                <a:effectLst/>
                <a:latin typeface="Noto Sans JP"/>
              </a:rPr>
              <a:t>年までに温暖化ガスの排出を実質ゼロにする「カーボンニュートラル」に必要な</a:t>
            </a:r>
            <a:r>
              <a:rPr lang="en-US" altLang="ja-JP" b="0" i="0" dirty="0">
                <a:solidFill>
                  <a:srgbClr val="333333"/>
                </a:solidFill>
                <a:effectLst/>
                <a:latin typeface="Noto Sans JP"/>
              </a:rPr>
              <a:t>150</a:t>
            </a:r>
            <a:r>
              <a:rPr lang="ja-JP" altLang="en-US" b="0" i="0" dirty="0">
                <a:solidFill>
                  <a:srgbClr val="333333"/>
                </a:solidFill>
                <a:effectLst/>
                <a:latin typeface="Noto Sans JP"/>
              </a:rPr>
              <a:t>兆円超の官民の合計の投資のうち、国の投資分にあたる</a:t>
            </a:r>
            <a:r>
              <a:rPr lang="en-US" altLang="ja-JP" b="0" i="0" dirty="0">
                <a:solidFill>
                  <a:srgbClr val="333333"/>
                </a:solidFill>
                <a:effectLst/>
                <a:latin typeface="Noto Sans JP"/>
              </a:rPr>
              <a:t>20</a:t>
            </a:r>
            <a:r>
              <a:rPr lang="ja-JP" altLang="en-US" b="0" i="0" dirty="0">
                <a:solidFill>
                  <a:srgbClr val="333333"/>
                </a:solidFill>
                <a:effectLst/>
                <a:latin typeface="Noto Sans JP"/>
              </a:rPr>
              <a:t>兆円規模を、この</a:t>
            </a:r>
            <a:r>
              <a:rPr lang="en-US" altLang="ja-JP" b="0" i="0" dirty="0">
                <a:solidFill>
                  <a:srgbClr val="333333"/>
                </a:solidFill>
                <a:effectLst/>
                <a:latin typeface="Noto Sans JP"/>
              </a:rPr>
              <a:t>GX</a:t>
            </a:r>
            <a:r>
              <a:rPr lang="ja-JP" altLang="en-US" b="0" i="0" dirty="0">
                <a:solidFill>
                  <a:srgbClr val="333333"/>
                </a:solidFill>
                <a:effectLst/>
                <a:latin typeface="Noto Sans JP"/>
              </a:rPr>
              <a:t>経済移行債で調達する計画だ。</a:t>
            </a:r>
            <a:r>
              <a:rPr lang="en-US" altLang="ja-JP" b="0" i="0" dirty="0">
                <a:solidFill>
                  <a:srgbClr val="333333"/>
                </a:solidFill>
                <a:effectLst/>
                <a:latin typeface="Noto Sans JP"/>
              </a:rPr>
              <a:t>2032</a:t>
            </a:r>
            <a:r>
              <a:rPr lang="ja-JP" altLang="en-US" b="0" i="0" dirty="0">
                <a:solidFill>
                  <a:srgbClr val="333333"/>
                </a:solidFill>
                <a:effectLst/>
                <a:latin typeface="Noto Sans JP"/>
              </a:rPr>
              <a:t>年度まで毎年度発行される予定である</a:t>
            </a:r>
            <a:endParaRPr lang="en-US" altLang="ja-JP" dirty="0">
              <a:solidFill>
                <a:srgbClr val="333333"/>
              </a:solidFill>
              <a:latin typeface="Noto Sans JP"/>
            </a:endParaRPr>
          </a:p>
          <a:p>
            <a:pPr lvl="1"/>
            <a:r>
              <a:rPr lang="ja-JP" altLang="en-US" b="0" i="0" dirty="0">
                <a:solidFill>
                  <a:srgbClr val="333333"/>
                </a:solidFill>
                <a:effectLst/>
                <a:latin typeface="Noto Sans JP"/>
              </a:rPr>
              <a:t>一般企業の場合には、環境債の発行を通じて、一般社債よりも低い金利（グリーニアム）で資金を調達することが可能な場合がある。</a:t>
            </a:r>
          </a:p>
          <a:p>
            <a:pPr lvl="1"/>
            <a:r>
              <a:rPr lang="ja-JP" altLang="en-US" b="0" i="0" dirty="0">
                <a:solidFill>
                  <a:srgbClr val="333333"/>
                </a:solidFill>
                <a:effectLst/>
                <a:latin typeface="Noto Sans JP"/>
              </a:rPr>
              <a:t>しかし、市場規模が極めて大きく、流動性が高い、発行残高が</a:t>
            </a:r>
            <a:r>
              <a:rPr lang="en-US" altLang="ja-JP" b="0" i="0" dirty="0">
                <a:solidFill>
                  <a:srgbClr val="333333"/>
                </a:solidFill>
                <a:effectLst/>
                <a:latin typeface="Noto Sans JP"/>
              </a:rPr>
              <a:t>1,000</a:t>
            </a:r>
            <a:r>
              <a:rPr lang="ja-JP" altLang="en-US" b="0" i="0" dirty="0">
                <a:solidFill>
                  <a:srgbClr val="333333"/>
                </a:solidFill>
                <a:effectLst/>
                <a:latin typeface="Noto Sans JP"/>
              </a:rPr>
              <a:t>兆円を超える通常の国債とは別に</a:t>
            </a:r>
            <a:r>
              <a:rPr lang="en-US" altLang="ja-JP" b="0" i="0" dirty="0">
                <a:solidFill>
                  <a:srgbClr val="333333"/>
                </a:solidFill>
                <a:effectLst/>
                <a:latin typeface="Noto Sans JP"/>
              </a:rPr>
              <a:t>20</a:t>
            </a:r>
            <a:r>
              <a:rPr lang="ja-JP" altLang="en-US" b="0" i="0" dirty="0">
                <a:solidFill>
                  <a:srgbClr val="333333"/>
                </a:solidFill>
                <a:effectLst/>
                <a:latin typeface="Noto Sans JP"/>
              </a:rPr>
              <a:t>兆円規模の移行債を発行した場合、市場規模の小ささに根差す流動性の低さに対して、投資家がプレミアムを要求し、むしろ金利が通常の国債よりも高くなってしまうリスクもあるのではないか。</a:t>
            </a:r>
          </a:p>
          <a:p>
            <a:pPr lvl="1"/>
            <a:endParaRPr kumimoji="1" lang="ja-JP" altLang="en-US" dirty="0"/>
          </a:p>
        </p:txBody>
      </p:sp>
      <p:sp>
        <p:nvSpPr>
          <p:cNvPr id="5" name="テキスト ボックス 4">
            <a:extLst>
              <a:ext uri="{FF2B5EF4-FFF2-40B4-BE49-F238E27FC236}">
                <a16:creationId xmlns:a16="http://schemas.microsoft.com/office/drawing/2014/main" id="{5E60D3EE-EF5A-5F74-D8CF-3D7233C3E887}"/>
              </a:ext>
            </a:extLst>
          </p:cNvPr>
          <p:cNvSpPr txBox="1"/>
          <p:nvPr/>
        </p:nvSpPr>
        <p:spPr>
          <a:xfrm>
            <a:off x="2039470" y="6443146"/>
            <a:ext cx="7965142" cy="369332"/>
          </a:xfrm>
          <a:prstGeom prst="rect">
            <a:avLst/>
          </a:prstGeom>
          <a:noFill/>
        </p:spPr>
        <p:txBody>
          <a:bodyPr wrap="square">
            <a:spAutoFit/>
          </a:bodyPr>
          <a:lstStyle/>
          <a:p>
            <a:r>
              <a:rPr lang="ja-JP" altLang="en-US" dirty="0"/>
              <a:t>https://www.nri.com/jp/knowledge/blog/lst/2023/fis/kiuchi/0202</a:t>
            </a:r>
          </a:p>
        </p:txBody>
      </p:sp>
    </p:spTree>
    <p:extLst>
      <p:ext uri="{BB962C8B-B14F-4D97-AF65-F5344CB8AC3E}">
        <p14:creationId xmlns:p14="http://schemas.microsoft.com/office/powerpoint/2010/main" val="3181148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0B4DBC-8E96-5CF3-14CD-83A2584F79BC}"/>
              </a:ext>
            </a:extLst>
          </p:cNvPr>
          <p:cNvSpPr>
            <a:spLocks noGrp="1"/>
          </p:cNvSpPr>
          <p:nvPr>
            <p:ph type="title"/>
          </p:nvPr>
        </p:nvSpPr>
        <p:spPr/>
        <p:txBody>
          <a:bodyPr/>
          <a:lstStyle/>
          <a:p>
            <a:r>
              <a:rPr kumimoji="1" lang="en-US" altLang="ja-JP" dirty="0"/>
              <a:t>GX</a:t>
            </a:r>
            <a:r>
              <a:rPr kumimoji="1" lang="ja-JP" altLang="en-US" dirty="0"/>
              <a:t>経済移行債支援の対象企業は排出量取引参画を</a:t>
            </a:r>
          </a:p>
        </p:txBody>
      </p:sp>
      <p:sp>
        <p:nvSpPr>
          <p:cNvPr id="3" name="コンテンツ プレースホルダー 2">
            <a:extLst>
              <a:ext uri="{FF2B5EF4-FFF2-40B4-BE49-F238E27FC236}">
                <a16:creationId xmlns:a16="http://schemas.microsoft.com/office/drawing/2014/main" id="{00FEF86E-3553-3990-9EDC-1F29F520F60A}"/>
              </a:ext>
            </a:extLst>
          </p:cNvPr>
          <p:cNvSpPr>
            <a:spLocks noGrp="1"/>
          </p:cNvSpPr>
          <p:nvPr>
            <p:ph idx="1"/>
          </p:nvPr>
        </p:nvSpPr>
        <p:spPr/>
        <p:txBody>
          <a:bodyPr>
            <a:normAutofit fontScale="92500" lnSpcReduction="10000"/>
          </a:bodyPr>
          <a:lstStyle/>
          <a:p>
            <a:r>
              <a:rPr kumimoji="1" lang="en-US" altLang="ja-JP" dirty="0"/>
              <a:t>2023/11/28</a:t>
            </a:r>
          </a:p>
          <a:p>
            <a:pPr lvl="1" fontAlgn="base"/>
            <a:r>
              <a:rPr lang="ja-JP" altLang="en-US" b="0" i="0" dirty="0">
                <a:solidFill>
                  <a:srgbClr val="333333"/>
                </a:solidFill>
                <a:effectLst/>
                <a:latin typeface="Hiragino Kaku Gothic ProN"/>
              </a:rPr>
              <a:t>脱炭素社会の実現に向けて民間の投資を後押しする新たな国債による支援について、政府は対象となる企業に対し、二酸化炭素の排出量の削減分を売買する「排出量取引」への参画を求めていくことになりました。</a:t>
            </a:r>
          </a:p>
          <a:p>
            <a:pPr lvl="1" fontAlgn="base"/>
            <a:r>
              <a:rPr lang="en-US" altLang="ja-JP" b="0" i="0" dirty="0">
                <a:solidFill>
                  <a:srgbClr val="333333"/>
                </a:solidFill>
                <a:effectLst/>
                <a:latin typeface="inherit"/>
              </a:rPr>
              <a:t>28</a:t>
            </a:r>
            <a:r>
              <a:rPr lang="ja-JP" altLang="en-US" b="0" i="0" dirty="0">
                <a:solidFill>
                  <a:srgbClr val="333333"/>
                </a:solidFill>
                <a:effectLst/>
                <a:latin typeface="inherit"/>
              </a:rPr>
              <a:t>日、総理大臣官邸で開かれた「</a:t>
            </a:r>
            <a:r>
              <a:rPr lang="en-US" altLang="ja-JP" b="0" i="0" dirty="0">
                <a:solidFill>
                  <a:srgbClr val="333333"/>
                </a:solidFill>
                <a:effectLst/>
                <a:latin typeface="inherit"/>
              </a:rPr>
              <a:t>GX</a:t>
            </a:r>
            <a:r>
              <a:rPr lang="ja-JP" altLang="en-US" b="0" i="0" dirty="0">
                <a:solidFill>
                  <a:srgbClr val="333333"/>
                </a:solidFill>
                <a:effectLst/>
                <a:latin typeface="inherit"/>
              </a:rPr>
              <a:t>＝グリーントランスフォーメーション実行会議」には、岸田総理大臣のほか、西村経済産業大臣や経団連の十倉会長などが出席しました。</a:t>
            </a:r>
            <a:br>
              <a:rPr lang="ja-JP" altLang="en-US" b="0" i="0" dirty="0">
                <a:solidFill>
                  <a:srgbClr val="333333"/>
                </a:solidFill>
                <a:effectLst/>
                <a:latin typeface="inherit"/>
              </a:rPr>
            </a:br>
            <a:br>
              <a:rPr lang="ja-JP" altLang="en-US" b="0" i="0" dirty="0">
                <a:solidFill>
                  <a:srgbClr val="333333"/>
                </a:solidFill>
                <a:effectLst/>
                <a:latin typeface="inherit"/>
              </a:rPr>
            </a:br>
            <a:r>
              <a:rPr lang="ja-JP" altLang="en-US" b="0" i="0" dirty="0">
                <a:solidFill>
                  <a:srgbClr val="333333"/>
                </a:solidFill>
                <a:effectLst/>
                <a:latin typeface="inherit"/>
              </a:rPr>
              <a:t>この中で西村大臣は、民間の投資の後押しに向けて、総額</a:t>
            </a:r>
            <a:r>
              <a:rPr lang="en-US" altLang="ja-JP" b="0" i="0" dirty="0">
                <a:solidFill>
                  <a:srgbClr val="333333"/>
                </a:solidFill>
                <a:effectLst/>
                <a:latin typeface="inherit"/>
              </a:rPr>
              <a:t>20</a:t>
            </a:r>
            <a:r>
              <a:rPr lang="ja-JP" altLang="en-US" b="0" i="0" dirty="0">
                <a:solidFill>
                  <a:srgbClr val="333333"/>
                </a:solidFill>
                <a:effectLst/>
                <a:latin typeface="inherit"/>
              </a:rPr>
              <a:t>兆円規模で発行する新たな国債「</a:t>
            </a:r>
            <a:r>
              <a:rPr lang="en-US" altLang="ja-JP" b="0" i="0" dirty="0">
                <a:solidFill>
                  <a:srgbClr val="333333"/>
                </a:solidFill>
                <a:effectLst/>
                <a:latin typeface="inherit"/>
              </a:rPr>
              <a:t>GX</a:t>
            </a:r>
            <a:r>
              <a:rPr lang="ja-JP" altLang="en-US" b="0" i="0" dirty="0">
                <a:solidFill>
                  <a:srgbClr val="333333"/>
                </a:solidFill>
                <a:effectLst/>
                <a:latin typeface="inherit"/>
              </a:rPr>
              <a:t>経済移行債」について、専門家との議論を通じてまとめた企業に対する支援の方針を報告しました。</a:t>
            </a:r>
            <a:br>
              <a:rPr lang="ja-JP" altLang="en-US" b="0" i="0" dirty="0">
                <a:solidFill>
                  <a:srgbClr val="333333"/>
                </a:solidFill>
                <a:effectLst/>
                <a:latin typeface="inherit"/>
              </a:rPr>
            </a:br>
            <a:br>
              <a:rPr lang="ja-JP" altLang="en-US" b="0" i="0" dirty="0">
                <a:solidFill>
                  <a:srgbClr val="333333"/>
                </a:solidFill>
                <a:effectLst/>
                <a:latin typeface="inherit"/>
              </a:rPr>
            </a:br>
            <a:r>
              <a:rPr lang="ja-JP" altLang="en-US" b="0" i="0" dirty="0">
                <a:solidFill>
                  <a:srgbClr val="333333"/>
                </a:solidFill>
                <a:effectLst/>
                <a:latin typeface="inherit"/>
              </a:rPr>
              <a:t>具体的には、経済成長や、二酸化炭素の排出削減などに貢献できるものの、民間企業だけでは実現が困難な事業を支援するとともに、エネルギーや鉄鋼など排出量の多い分野を中心に優先順位をつけて支援していくとしています。</a:t>
            </a:r>
          </a:p>
          <a:p>
            <a:pPr lvl="1"/>
            <a:endParaRPr kumimoji="1" lang="ja-JP" altLang="en-US" dirty="0"/>
          </a:p>
        </p:txBody>
      </p:sp>
      <p:sp>
        <p:nvSpPr>
          <p:cNvPr id="5" name="テキスト ボックス 4">
            <a:extLst>
              <a:ext uri="{FF2B5EF4-FFF2-40B4-BE49-F238E27FC236}">
                <a16:creationId xmlns:a16="http://schemas.microsoft.com/office/drawing/2014/main" id="{EAAF3BF1-2293-6F18-8415-454C9D4AD71F}"/>
              </a:ext>
            </a:extLst>
          </p:cNvPr>
          <p:cNvSpPr txBox="1"/>
          <p:nvPr/>
        </p:nvSpPr>
        <p:spPr>
          <a:xfrm>
            <a:off x="2030506" y="6296399"/>
            <a:ext cx="8130988" cy="369332"/>
          </a:xfrm>
          <a:prstGeom prst="rect">
            <a:avLst/>
          </a:prstGeom>
          <a:noFill/>
        </p:spPr>
        <p:txBody>
          <a:bodyPr wrap="square">
            <a:spAutoFit/>
          </a:bodyPr>
          <a:lstStyle/>
          <a:p>
            <a:r>
              <a:rPr lang="ja-JP" altLang="en-US" dirty="0"/>
              <a:t>https://www3.nhk.or.jp/news/html/20231128/k10014271461000.html</a:t>
            </a:r>
          </a:p>
        </p:txBody>
      </p:sp>
    </p:spTree>
    <p:extLst>
      <p:ext uri="{BB962C8B-B14F-4D97-AF65-F5344CB8AC3E}">
        <p14:creationId xmlns:p14="http://schemas.microsoft.com/office/powerpoint/2010/main" val="1992754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A3AA41-763A-20A5-1CBF-CD6764714B1D}"/>
              </a:ext>
            </a:extLst>
          </p:cNvPr>
          <p:cNvSpPr>
            <a:spLocks noGrp="1"/>
          </p:cNvSpPr>
          <p:nvPr>
            <p:ph type="title"/>
          </p:nvPr>
        </p:nvSpPr>
        <p:spPr/>
        <p:txBody>
          <a:bodyPr/>
          <a:lstStyle/>
          <a:p>
            <a:r>
              <a:rPr lang="ja-JP" altLang="en-US" dirty="0"/>
              <a:t>排出権取引の制度設計の論点について</a:t>
            </a:r>
            <a:endParaRPr kumimoji="1" lang="ja-JP" altLang="en-US" dirty="0"/>
          </a:p>
        </p:txBody>
      </p:sp>
      <p:sp>
        <p:nvSpPr>
          <p:cNvPr id="3" name="コンテンツ プレースホルダー 2">
            <a:extLst>
              <a:ext uri="{FF2B5EF4-FFF2-40B4-BE49-F238E27FC236}">
                <a16:creationId xmlns:a16="http://schemas.microsoft.com/office/drawing/2014/main" id="{FBCC6E02-3CC9-5163-05B8-AB8161100535}"/>
              </a:ext>
            </a:extLst>
          </p:cNvPr>
          <p:cNvSpPr>
            <a:spLocks noGrp="1"/>
          </p:cNvSpPr>
          <p:nvPr>
            <p:ph idx="1"/>
          </p:nvPr>
        </p:nvSpPr>
        <p:spPr/>
        <p:txBody>
          <a:bodyPr/>
          <a:lstStyle/>
          <a:p>
            <a:r>
              <a:rPr kumimoji="1" lang="en-US" altLang="ja-JP" dirty="0"/>
              <a:t>2022/7/21</a:t>
            </a:r>
          </a:p>
          <a:p>
            <a:pPr lvl="1"/>
            <a:r>
              <a:rPr kumimoji="1" lang="en-US" altLang="ja-JP" dirty="0"/>
              <a:t>ETS</a:t>
            </a:r>
            <a:r>
              <a:rPr kumimoji="1" lang="ja-JP" altLang="en-US" dirty="0"/>
              <a:t>の最も重要な要素は、対象設備に対する排出権を配分するためのルール形成であり、これを適切に制度設計し、合意形成することは容易ではない。</a:t>
            </a:r>
            <a:endParaRPr kumimoji="1" lang="en-US" altLang="ja-JP" dirty="0"/>
          </a:p>
          <a:p>
            <a:pPr lvl="1"/>
            <a:r>
              <a:rPr lang="ja-JP" altLang="en-US" dirty="0"/>
              <a:t>当局が量的な市場介入の手段を有する規制的なメカニズムを内包する制度であって、市場メカニズムだけで動く制度であるとは必ずしも言えない。</a:t>
            </a:r>
            <a:endParaRPr kumimoji="1" lang="ja-JP" altLang="en-US" dirty="0"/>
          </a:p>
        </p:txBody>
      </p:sp>
      <p:sp>
        <p:nvSpPr>
          <p:cNvPr id="5" name="テキスト ボックス 4">
            <a:extLst>
              <a:ext uri="{FF2B5EF4-FFF2-40B4-BE49-F238E27FC236}">
                <a16:creationId xmlns:a16="http://schemas.microsoft.com/office/drawing/2014/main" id="{212D2C30-26FB-19CE-9045-F683CFE05183}"/>
              </a:ext>
            </a:extLst>
          </p:cNvPr>
          <p:cNvSpPr txBox="1"/>
          <p:nvPr/>
        </p:nvSpPr>
        <p:spPr>
          <a:xfrm>
            <a:off x="3299011" y="6399911"/>
            <a:ext cx="6096000" cy="369332"/>
          </a:xfrm>
          <a:prstGeom prst="rect">
            <a:avLst/>
          </a:prstGeom>
          <a:noFill/>
        </p:spPr>
        <p:txBody>
          <a:bodyPr wrap="square">
            <a:spAutoFit/>
          </a:bodyPr>
          <a:lstStyle/>
          <a:p>
            <a:r>
              <a:rPr lang="ja-JP" altLang="en-US" dirty="0"/>
              <a:t>https://eneken.ieej.or.jp/data/10393.pdf</a:t>
            </a:r>
          </a:p>
        </p:txBody>
      </p:sp>
    </p:spTree>
    <p:extLst>
      <p:ext uri="{BB962C8B-B14F-4D97-AF65-F5344CB8AC3E}">
        <p14:creationId xmlns:p14="http://schemas.microsoft.com/office/powerpoint/2010/main" val="1428759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8922EF-EB5B-B862-EB17-E2094A7FA955}"/>
              </a:ext>
            </a:extLst>
          </p:cNvPr>
          <p:cNvSpPr>
            <a:spLocks noGrp="1"/>
          </p:cNvSpPr>
          <p:nvPr>
            <p:ph type="title"/>
          </p:nvPr>
        </p:nvSpPr>
        <p:spPr/>
        <p:txBody>
          <a:bodyPr/>
          <a:lstStyle/>
          <a:p>
            <a:r>
              <a:rPr kumimoji="1" lang="ja-JP" altLang="en-US" dirty="0"/>
              <a:t>これからやること</a:t>
            </a:r>
          </a:p>
        </p:txBody>
      </p:sp>
      <p:sp>
        <p:nvSpPr>
          <p:cNvPr id="3" name="コンテンツ プレースホルダー 2">
            <a:extLst>
              <a:ext uri="{FF2B5EF4-FFF2-40B4-BE49-F238E27FC236}">
                <a16:creationId xmlns:a16="http://schemas.microsoft.com/office/drawing/2014/main" id="{37345D76-C30D-5D69-0984-E65BA41479CA}"/>
              </a:ext>
            </a:extLst>
          </p:cNvPr>
          <p:cNvSpPr>
            <a:spLocks noGrp="1"/>
          </p:cNvSpPr>
          <p:nvPr>
            <p:ph idx="1"/>
          </p:nvPr>
        </p:nvSpPr>
        <p:spPr/>
        <p:txBody>
          <a:bodyPr/>
          <a:lstStyle/>
          <a:p>
            <a:r>
              <a:rPr kumimoji="1" lang="ja-JP" altLang="en-US" dirty="0"/>
              <a:t>論文の再現</a:t>
            </a:r>
            <a:endParaRPr kumimoji="1" lang="en-US" altLang="ja-JP" dirty="0"/>
          </a:p>
          <a:p>
            <a:r>
              <a:rPr lang="ja-JP" altLang="en-US" dirty="0"/>
              <a:t>法律の読み込み</a:t>
            </a:r>
            <a:endParaRPr lang="en-US" altLang="ja-JP" dirty="0"/>
          </a:p>
          <a:p>
            <a:r>
              <a:rPr kumimoji="1" lang="ja-JP" altLang="en-US" dirty="0"/>
              <a:t>電力会社や鉄鋼会社の戦略</a:t>
            </a:r>
            <a:endParaRPr kumimoji="1" lang="en-US" altLang="ja-JP" dirty="0"/>
          </a:p>
          <a:p>
            <a:pPr lvl="1"/>
            <a:r>
              <a:rPr lang="ja-JP" altLang="en-US" dirty="0"/>
              <a:t>将来的に</a:t>
            </a:r>
            <a:r>
              <a:rPr lang="en-US" altLang="ja-JP" dirty="0"/>
              <a:t>FT</a:t>
            </a:r>
            <a:r>
              <a:rPr lang="ja-JP" altLang="en-US" dirty="0"/>
              <a:t>でコンサルしたい</a:t>
            </a:r>
            <a:endParaRPr kumimoji="1" lang="ja-JP" altLang="en-US" dirty="0"/>
          </a:p>
        </p:txBody>
      </p:sp>
    </p:spTree>
    <p:extLst>
      <p:ext uri="{BB962C8B-B14F-4D97-AF65-F5344CB8AC3E}">
        <p14:creationId xmlns:p14="http://schemas.microsoft.com/office/powerpoint/2010/main" val="74801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C23FE4-3701-C63C-0E24-1B603834D9E6}"/>
              </a:ext>
            </a:extLst>
          </p:cNvPr>
          <p:cNvSpPr>
            <a:spLocks noGrp="1"/>
          </p:cNvSpPr>
          <p:nvPr>
            <p:ph type="title"/>
          </p:nvPr>
        </p:nvSpPr>
        <p:spPr/>
        <p:txBody>
          <a:bodyPr/>
          <a:lstStyle/>
          <a:p>
            <a:r>
              <a:rPr kumimoji="1" lang="ja-JP" altLang="en-US" dirty="0"/>
              <a:t>みずほの取り組み</a:t>
            </a:r>
          </a:p>
        </p:txBody>
      </p:sp>
      <p:sp>
        <p:nvSpPr>
          <p:cNvPr id="3" name="コンテンツ プレースホルダー 2">
            <a:extLst>
              <a:ext uri="{FF2B5EF4-FFF2-40B4-BE49-F238E27FC236}">
                <a16:creationId xmlns:a16="http://schemas.microsoft.com/office/drawing/2014/main" id="{AF0DCE7A-3B3F-2AB4-7884-66D777DC70F0}"/>
              </a:ext>
            </a:extLst>
          </p:cNvPr>
          <p:cNvSpPr>
            <a:spLocks noGrp="1"/>
          </p:cNvSpPr>
          <p:nvPr>
            <p:ph idx="1"/>
          </p:nvPr>
        </p:nvSpPr>
        <p:spPr>
          <a:xfrm>
            <a:off x="838200" y="1825625"/>
            <a:ext cx="10515600" cy="620796"/>
          </a:xfrm>
        </p:spPr>
        <p:txBody>
          <a:bodyPr/>
          <a:lstStyle/>
          <a:p>
            <a:r>
              <a:rPr kumimoji="1" lang="ja-JP" altLang="en-US" dirty="0"/>
              <a:t>人的資本については</a:t>
            </a:r>
            <a:r>
              <a:rPr kumimoji="1" lang="en-US" altLang="ja-JP" dirty="0"/>
              <a:t>BK,RT</a:t>
            </a:r>
            <a:r>
              <a:rPr kumimoji="1" lang="ja-JP" altLang="en-US" dirty="0"/>
              <a:t>で解決→</a:t>
            </a:r>
            <a:r>
              <a:rPr kumimoji="1" lang="en-US" altLang="ja-JP" dirty="0"/>
              <a:t>FT</a:t>
            </a:r>
            <a:r>
              <a:rPr kumimoji="1" lang="ja-JP" altLang="en-US" dirty="0"/>
              <a:t>の高度な数学は必要ない</a:t>
            </a:r>
          </a:p>
        </p:txBody>
      </p:sp>
      <p:pic>
        <p:nvPicPr>
          <p:cNvPr id="5" name="図 4">
            <a:extLst>
              <a:ext uri="{FF2B5EF4-FFF2-40B4-BE49-F238E27FC236}">
                <a16:creationId xmlns:a16="http://schemas.microsoft.com/office/drawing/2014/main" id="{9E67401E-2C16-EE85-48B4-CB7383047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652" y="2342474"/>
            <a:ext cx="7643522" cy="1691787"/>
          </a:xfrm>
          <a:prstGeom prst="rect">
            <a:avLst/>
          </a:prstGeom>
        </p:spPr>
      </p:pic>
      <p:pic>
        <p:nvPicPr>
          <p:cNvPr id="7" name="図 6">
            <a:extLst>
              <a:ext uri="{FF2B5EF4-FFF2-40B4-BE49-F238E27FC236}">
                <a16:creationId xmlns:a16="http://schemas.microsoft.com/office/drawing/2014/main" id="{EB874BCC-5A76-533D-9D8F-8A7952077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494" y="3080157"/>
            <a:ext cx="6838271" cy="3167934"/>
          </a:xfrm>
          <a:prstGeom prst="rect">
            <a:avLst/>
          </a:prstGeom>
        </p:spPr>
      </p:pic>
      <p:sp>
        <p:nvSpPr>
          <p:cNvPr id="9" name="テキスト ボックス 8">
            <a:extLst>
              <a:ext uri="{FF2B5EF4-FFF2-40B4-BE49-F238E27FC236}">
                <a16:creationId xmlns:a16="http://schemas.microsoft.com/office/drawing/2014/main" id="{12A1C09F-D6D6-59EF-EB8A-8E0F0074F89A}"/>
              </a:ext>
            </a:extLst>
          </p:cNvPr>
          <p:cNvSpPr txBox="1"/>
          <p:nvPr/>
        </p:nvSpPr>
        <p:spPr>
          <a:xfrm>
            <a:off x="2294020" y="6308209"/>
            <a:ext cx="8646695" cy="369332"/>
          </a:xfrm>
          <a:prstGeom prst="rect">
            <a:avLst/>
          </a:prstGeom>
          <a:noFill/>
        </p:spPr>
        <p:txBody>
          <a:bodyPr wrap="square">
            <a:spAutoFit/>
          </a:bodyPr>
          <a:lstStyle/>
          <a:p>
            <a:r>
              <a:rPr lang="ja-JP" altLang="en-US" dirty="0"/>
              <a:t>https://www.mizuho-fg.co.jp/sx/project-case/202309-012/index.html</a:t>
            </a:r>
          </a:p>
        </p:txBody>
      </p:sp>
    </p:spTree>
    <p:extLst>
      <p:ext uri="{BB962C8B-B14F-4D97-AF65-F5344CB8AC3E}">
        <p14:creationId xmlns:p14="http://schemas.microsoft.com/office/powerpoint/2010/main" val="3175259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7EDCB0-6540-B15C-7C3A-85527F29D989}"/>
              </a:ext>
            </a:extLst>
          </p:cNvPr>
          <p:cNvSpPr>
            <a:spLocks noGrp="1"/>
          </p:cNvSpPr>
          <p:nvPr>
            <p:ph type="title"/>
          </p:nvPr>
        </p:nvSpPr>
        <p:spPr/>
        <p:txBody>
          <a:bodyPr/>
          <a:lstStyle/>
          <a:p>
            <a:r>
              <a:rPr kumimoji="1" lang="ja-JP" altLang="en-US" dirty="0"/>
              <a:t>みずほの脱炭素ファイナンス</a:t>
            </a:r>
          </a:p>
        </p:txBody>
      </p:sp>
      <p:pic>
        <p:nvPicPr>
          <p:cNvPr id="5" name="図 4">
            <a:extLst>
              <a:ext uri="{FF2B5EF4-FFF2-40B4-BE49-F238E27FC236}">
                <a16:creationId xmlns:a16="http://schemas.microsoft.com/office/drawing/2014/main" id="{70110C45-01EB-69F7-BEAE-634D23232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39" y="1411799"/>
            <a:ext cx="7674005" cy="2446232"/>
          </a:xfrm>
          <a:prstGeom prst="rect">
            <a:avLst/>
          </a:prstGeom>
        </p:spPr>
      </p:pic>
      <p:pic>
        <p:nvPicPr>
          <p:cNvPr id="7" name="図 6">
            <a:extLst>
              <a:ext uri="{FF2B5EF4-FFF2-40B4-BE49-F238E27FC236}">
                <a16:creationId xmlns:a16="http://schemas.microsoft.com/office/drawing/2014/main" id="{64DD9BC4-E876-F3E5-BD3B-1FF51CCA3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886" y="4086129"/>
            <a:ext cx="7491109" cy="2392887"/>
          </a:xfrm>
          <a:prstGeom prst="rect">
            <a:avLst/>
          </a:prstGeom>
        </p:spPr>
      </p:pic>
      <p:sp>
        <p:nvSpPr>
          <p:cNvPr id="9" name="テキスト ボックス 8">
            <a:extLst>
              <a:ext uri="{FF2B5EF4-FFF2-40B4-BE49-F238E27FC236}">
                <a16:creationId xmlns:a16="http://schemas.microsoft.com/office/drawing/2014/main" id="{A0EE9059-1A42-638E-9C9A-6FE33F9AEB70}"/>
              </a:ext>
            </a:extLst>
          </p:cNvPr>
          <p:cNvSpPr txBox="1"/>
          <p:nvPr/>
        </p:nvSpPr>
        <p:spPr>
          <a:xfrm>
            <a:off x="1943100" y="6479016"/>
            <a:ext cx="8305800" cy="369332"/>
          </a:xfrm>
          <a:prstGeom prst="rect">
            <a:avLst/>
          </a:prstGeom>
          <a:noFill/>
        </p:spPr>
        <p:txBody>
          <a:bodyPr wrap="square">
            <a:spAutoFit/>
          </a:bodyPr>
          <a:lstStyle/>
          <a:p>
            <a:r>
              <a:rPr lang="ja-JP" altLang="en-US" dirty="0"/>
              <a:t>https://www.mizuho-fg.co.jp/sx/project-case/202305-010/index.html</a:t>
            </a:r>
          </a:p>
        </p:txBody>
      </p:sp>
      <p:sp>
        <p:nvSpPr>
          <p:cNvPr id="11" name="テキスト ボックス 10">
            <a:extLst>
              <a:ext uri="{FF2B5EF4-FFF2-40B4-BE49-F238E27FC236}">
                <a16:creationId xmlns:a16="http://schemas.microsoft.com/office/drawing/2014/main" id="{E363016F-0B17-2262-3F11-C3229F820E15}"/>
              </a:ext>
            </a:extLst>
          </p:cNvPr>
          <p:cNvSpPr txBox="1"/>
          <p:nvPr/>
        </p:nvSpPr>
        <p:spPr>
          <a:xfrm>
            <a:off x="1943100" y="3851697"/>
            <a:ext cx="8141368" cy="369332"/>
          </a:xfrm>
          <a:prstGeom prst="rect">
            <a:avLst/>
          </a:prstGeom>
          <a:noFill/>
        </p:spPr>
        <p:txBody>
          <a:bodyPr wrap="square">
            <a:spAutoFit/>
          </a:bodyPr>
          <a:lstStyle/>
          <a:p>
            <a:r>
              <a:rPr lang="ja-JP" altLang="en-US" dirty="0"/>
              <a:t>https://www.mizuho-fg.co.jp/sx/project-case/202309-011/index.html</a:t>
            </a:r>
          </a:p>
        </p:txBody>
      </p:sp>
    </p:spTree>
    <p:extLst>
      <p:ext uri="{BB962C8B-B14F-4D97-AF65-F5344CB8AC3E}">
        <p14:creationId xmlns:p14="http://schemas.microsoft.com/office/powerpoint/2010/main" val="72155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461E8-8ADA-2059-E8C1-C80410298227}"/>
              </a:ext>
            </a:extLst>
          </p:cNvPr>
          <p:cNvSpPr>
            <a:spLocks noGrp="1"/>
          </p:cNvSpPr>
          <p:nvPr>
            <p:ph type="title"/>
          </p:nvPr>
        </p:nvSpPr>
        <p:spPr>
          <a:xfrm>
            <a:off x="681789" y="207300"/>
            <a:ext cx="10515600" cy="1325563"/>
          </a:xfrm>
        </p:spPr>
        <p:txBody>
          <a:bodyPr>
            <a:normAutofit/>
          </a:bodyPr>
          <a:lstStyle/>
          <a:p>
            <a:r>
              <a:rPr kumimoji="1" lang="ja-JP" altLang="en-US" sz="2800" dirty="0"/>
              <a:t>日本独自の排出権取引・</a:t>
            </a:r>
            <a:r>
              <a:rPr kumimoji="1" lang="en-US" altLang="ja-JP" sz="2800" dirty="0"/>
              <a:t>GX</a:t>
            </a:r>
            <a:r>
              <a:rPr kumimoji="1" lang="ja-JP" altLang="en-US" sz="2800" dirty="0"/>
              <a:t>移行国債の事情を踏まえたデフォルト確率や社債価格のシナリオ分析</a:t>
            </a:r>
          </a:p>
        </p:txBody>
      </p:sp>
      <p:pic>
        <p:nvPicPr>
          <p:cNvPr id="7" name="図 6">
            <a:extLst>
              <a:ext uri="{FF2B5EF4-FFF2-40B4-BE49-F238E27FC236}">
                <a16:creationId xmlns:a16="http://schemas.microsoft.com/office/drawing/2014/main" id="{B0339B29-88E8-4D8A-D3E5-E8C4F1108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9712" y="3429000"/>
            <a:ext cx="5590671" cy="2980752"/>
          </a:xfrm>
          <a:prstGeom prst="rect">
            <a:avLst/>
          </a:prstGeom>
        </p:spPr>
      </p:pic>
      <p:pic>
        <p:nvPicPr>
          <p:cNvPr id="9" name="図 8">
            <a:extLst>
              <a:ext uri="{FF2B5EF4-FFF2-40B4-BE49-F238E27FC236}">
                <a16:creationId xmlns:a16="http://schemas.microsoft.com/office/drawing/2014/main" id="{E356E0AF-D6E8-C5EC-E92A-3F38C6615A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7473" y="2296914"/>
            <a:ext cx="5071899" cy="1008448"/>
          </a:xfrm>
          <a:prstGeom prst="rect">
            <a:avLst/>
          </a:prstGeom>
        </p:spPr>
      </p:pic>
      <p:sp>
        <p:nvSpPr>
          <p:cNvPr id="11" name="テキスト ボックス 10">
            <a:extLst>
              <a:ext uri="{FF2B5EF4-FFF2-40B4-BE49-F238E27FC236}">
                <a16:creationId xmlns:a16="http://schemas.microsoft.com/office/drawing/2014/main" id="{5E02ED0D-4DF5-B077-213A-C4B525641B50}"/>
              </a:ext>
            </a:extLst>
          </p:cNvPr>
          <p:cNvSpPr txBox="1"/>
          <p:nvPr/>
        </p:nvSpPr>
        <p:spPr>
          <a:xfrm>
            <a:off x="7323221" y="6492875"/>
            <a:ext cx="4106779" cy="246221"/>
          </a:xfrm>
          <a:prstGeom prst="rect">
            <a:avLst/>
          </a:prstGeom>
          <a:noFill/>
        </p:spPr>
        <p:txBody>
          <a:bodyPr wrap="square">
            <a:spAutoFit/>
          </a:bodyPr>
          <a:lstStyle/>
          <a:p>
            <a:r>
              <a:rPr lang="ja-JP" altLang="en-US" sz="1000" dirty="0"/>
              <a:t>https://papers.ssrn.com/sol3/papers.cfm?abstract_id=4571086</a:t>
            </a:r>
          </a:p>
        </p:txBody>
      </p:sp>
      <p:pic>
        <p:nvPicPr>
          <p:cNvPr id="13" name="図 12">
            <a:extLst>
              <a:ext uri="{FF2B5EF4-FFF2-40B4-BE49-F238E27FC236}">
                <a16:creationId xmlns:a16="http://schemas.microsoft.com/office/drawing/2014/main" id="{63F5C418-6453-B59A-1453-A9DDAD856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686" y="1973502"/>
            <a:ext cx="4395603" cy="1655271"/>
          </a:xfrm>
          <a:prstGeom prst="rect">
            <a:avLst/>
          </a:prstGeom>
        </p:spPr>
      </p:pic>
      <p:pic>
        <p:nvPicPr>
          <p:cNvPr id="15" name="図 14">
            <a:extLst>
              <a:ext uri="{FF2B5EF4-FFF2-40B4-BE49-F238E27FC236}">
                <a16:creationId xmlns:a16="http://schemas.microsoft.com/office/drawing/2014/main" id="{96728C85-8C0C-E8F5-AB38-A1619F4E34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5030" y="3709004"/>
            <a:ext cx="4484086" cy="2783871"/>
          </a:xfrm>
          <a:prstGeom prst="rect">
            <a:avLst/>
          </a:prstGeom>
        </p:spPr>
      </p:pic>
      <p:sp>
        <p:nvSpPr>
          <p:cNvPr id="17" name="テキスト ボックス 16">
            <a:extLst>
              <a:ext uri="{FF2B5EF4-FFF2-40B4-BE49-F238E27FC236}">
                <a16:creationId xmlns:a16="http://schemas.microsoft.com/office/drawing/2014/main" id="{F7FA8639-DFEB-898F-939F-EA3CE8D23557}"/>
              </a:ext>
            </a:extLst>
          </p:cNvPr>
          <p:cNvSpPr txBox="1"/>
          <p:nvPr/>
        </p:nvSpPr>
        <p:spPr>
          <a:xfrm>
            <a:off x="1868905" y="6495576"/>
            <a:ext cx="3160295" cy="246221"/>
          </a:xfrm>
          <a:prstGeom prst="rect">
            <a:avLst/>
          </a:prstGeom>
          <a:noFill/>
        </p:spPr>
        <p:txBody>
          <a:bodyPr wrap="square">
            <a:spAutoFit/>
          </a:bodyPr>
          <a:lstStyle/>
          <a:p>
            <a:r>
              <a:rPr lang="ja-JP" altLang="en-US" sz="1000" dirty="0"/>
              <a:t>https://eneken.ieej.or.jp/data/11250.pdf</a:t>
            </a:r>
          </a:p>
        </p:txBody>
      </p:sp>
      <p:sp>
        <p:nvSpPr>
          <p:cNvPr id="18" name="テキスト ボックス 17">
            <a:extLst>
              <a:ext uri="{FF2B5EF4-FFF2-40B4-BE49-F238E27FC236}">
                <a16:creationId xmlns:a16="http://schemas.microsoft.com/office/drawing/2014/main" id="{7A258259-C0E6-AE84-2F9D-3688B8D8329B}"/>
              </a:ext>
            </a:extLst>
          </p:cNvPr>
          <p:cNvSpPr txBox="1"/>
          <p:nvPr/>
        </p:nvSpPr>
        <p:spPr>
          <a:xfrm>
            <a:off x="529978" y="1342279"/>
            <a:ext cx="11352383" cy="830997"/>
          </a:xfrm>
          <a:prstGeom prst="rect">
            <a:avLst/>
          </a:prstGeom>
          <a:noFill/>
        </p:spPr>
        <p:txBody>
          <a:bodyPr wrap="square" rtlCol="0">
            <a:spAutoFit/>
          </a:bodyPr>
          <a:lstStyle/>
          <a:p>
            <a:r>
              <a:rPr lang="ja-JP" altLang="en-US" sz="1600" dirty="0"/>
              <a:t>・シナリオ分析ごとのデフォルト確率や社債価格のシミュレーション→企業価値算出</a:t>
            </a:r>
            <a:endParaRPr lang="en-US" altLang="ja-JP" sz="1600" dirty="0"/>
          </a:p>
          <a:p>
            <a:r>
              <a:rPr kumimoji="1" lang="ja-JP" altLang="en-US" sz="1600" dirty="0"/>
              <a:t>・今後二年で法律などが整備される→</a:t>
            </a:r>
            <a:r>
              <a:rPr kumimoji="1" lang="en-US" altLang="ja-JP" sz="1600" dirty="0"/>
              <a:t>FT</a:t>
            </a:r>
            <a:r>
              <a:rPr kumimoji="1" lang="ja-JP" altLang="en-US" sz="1600" dirty="0"/>
              <a:t>として今から準備</a:t>
            </a:r>
            <a:r>
              <a:rPr lang="en-US" altLang="ja-JP" sz="1600" dirty="0"/>
              <a:t>(</a:t>
            </a:r>
            <a:r>
              <a:rPr lang="ja-JP" altLang="en-US" sz="1600" dirty="0"/>
              <a:t>カーボンクレジットの売るタイミングや設備増強のタイミングなどの助言</a:t>
            </a:r>
            <a:r>
              <a:rPr lang="en-US" altLang="ja-JP" sz="1600" dirty="0"/>
              <a:t>)</a:t>
            </a:r>
            <a:endParaRPr kumimoji="1" lang="en-US" altLang="ja-JP" sz="1600" dirty="0"/>
          </a:p>
        </p:txBody>
      </p:sp>
    </p:spTree>
    <p:extLst>
      <p:ext uri="{BB962C8B-B14F-4D97-AF65-F5344CB8AC3E}">
        <p14:creationId xmlns:p14="http://schemas.microsoft.com/office/powerpoint/2010/main" val="1783390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FEF57-7F07-5A84-5682-8257D994822A}"/>
              </a:ext>
            </a:extLst>
          </p:cNvPr>
          <p:cNvSpPr>
            <a:spLocks noGrp="1"/>
          </p:cNvSpPr>
          <p:nvPr>
            <p:ph type="title"/>
          </p:nvPr>
        </p:nvSpPr>
        <p:spPr/>
        <p:txBody>
          <a:bodyPr/>
          <a:lstStyle/>
          <a:p>
            <a:r>
              <a:rPr kumimoji="1" lang="en-US" altLang="ja-JP" dirty="0"/>
              <a:t>IPCC</a:t>
            </a:r>
            <a:r>
              <a:rPr lang="ja-JP" altLang="en-US" dirty="0"/>
              <a:t>　コスト分析</a:t>
            </a:r>
            <a:r>
              <a:rPr lang="en-US" altLang="ja-JP" dirty="0"/>
              <a:t>×</a:t>
            </a:r>
            <a:r>
              <a:rPr lang="ja-JP" altLang="en-US" dirty="0"/>
              <a:t>投資の分析</a:t>
            </a:r>
            <a:endParaRPr kumimoji="1" lang="ja-JP" altLang="en-US" dirty="0"/>
          </a:p>
        </p:txBody>
      </p:sp>
      <p:sp>
        <p:nvSpPr>
          <p:cNvPr id="3" name="コンテンツ プレースホルダー 2">
            <a:extLst>
              <a:ext uri="{FF2B5EF4-FFF2-40B4-BE49-F238E27FC236}">
                <a16:creationId xmlns:a16="http://schemas.microsoft.com/office/drawing/2014/main" id="{10689BC2-53BF-4026-048C-D6C9C76C66BA}"/>
              </a:ext>
            </a:extLst>
          </p:cNvPr>
          <p:cNvSpPr>
            <a:spLocks noGrp="1"/>
          </p:cNvSpPr>
          <p:nvPr>
            <p:ph idx="1"/>
          </p:nvPr>
        </p:nvSpPr>
        <p:spPr>
          <a:xfrm>
            <a:off x="838200" y="1825625"/>
            <a:ext cx="10864516" cy="933617"/>
          </a:xfrm>
        </p:spPr>
        <p:txBody>
          <a:bodyPr>
            <a:normAutofit fontScale="62500" lnSpcReduction="20000"/>
          </a:bodyPr>
          <a:lstStyle/>
          <a:p>
            <a:r>
              <a:rPr kumimoji="1" lang="en-US" altLang="ja-JP" dirty="0"/>
              <a:t>IPCC</a:t>
            </a:r>
            <a:r>
              <a:rPr kumimoji="1" lang="ja-JP" altLang="en-US" dirty="0"/>
              <a:t>のレポートでは、費用の観点はあってもリターン・リスクの観点はないのでは？</a:t>
            </a:r>
            <a:endParaRPr kumimoji="1" lang="en-US" altLang="ja-JP" dirty="0"/>
          </a:p>
          <a:p>
            <a:pPr lvl="1"/>
            <a:r>
              <a:rPr kumimoji="1" lang="en-US" altLang="ja-JP" dirty="0"/>
              <a:t>IPCC</a:t>
            </a:r>
            <a:r>
              <a:rPr kumimoji="1" lang="ja-JP" altLang="en-US" dirty="0"/>
              <a:t>の費用に関する分析を踏まえたうえでのリターン・リスク分析、最適化問題。</a:t>
            </a:r>
            <a:r>
              <a:rPr kumimoji="1" lang="en-US" altLang="ja-JP" dirty="0"/>
              <a:t>(</a:t>
            </a:r>
            <a:r>
              <a:rPr kumimoji="1" lang="ja-JP" altLang="en-US" dirty="0"/>
              <a:t>各々の設備の導入期間や寿命、日本の土地の制約条件などがある</a:t>
            </a:r>
            <a:r>
              <a:rPr kumimoji="1" lang="en-US" altLang="ja-JP" dirty="0"/>
              <a:t>)</a:t>
            </a:r>
          </a:p>
          <a:p>
            <a:pPr lvl="1"/>
            <a:r>
              <a:rPr lang="ja-JP" altLang="en-US" dirty="0"/>
              <a:t>シナリオ分析の結果はリスク管理には使われるようになってきており、投資助言にも使えるとよい？</a:t>
            </a:r>
            <a:endParaRPr lang="en-US" altLang="ja-JP" dirty="0"/>
          </a:p>
        </p:txBody>
      </p:sp>
      <p:pic>
        <p:nvPicPr>
          <p:cNvPr id="7" name="図 6">
            <a:extLst>
              <a:ext uri="{FF2B5EF4-FFF2-40B4-BE49-F238E27FC236}">
                <a16:creationId xmlns:a16="http://schemas.microsoft.com/office/drawing/2014/main" id="{8D247547-B145-9A73-44E5-A59FF0972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864" y="2668143"/>
            <a:ext cx="10373676" cy="3569375"/>
          </a:xfrm>
          <a:prstGeom prst="rect">
            <a:avLst/>
          </a:prstGeom>
        </p:spPr>
      </p:pic>
      <p:sp>
        <p:nvSpPr>
          <p:cNvPr id="9" name="テキスト ボックス 8">
            <a:extLst>
              <a:ext uri="{FF2B5EF4-FFF2-40B4-BE49-F238E27FC236}">
                <a16:creationId xmlns:a16="http://schemas.microsoft.com/office/drawing/2014/main" id="{9DB7F2ED-21B9-C86B-71ED-FC8E3E4EBE60}"/>
              </a:ext>
            </a:extLst>
          </p:cNvPr>
          <p:cNvSpPr txBox="1"/>
          <p:nvPr/>
        </p:nvSpPr>
        <p:spPr>
          <a:xfrm>
            <a:off x="1090864" y="6410509"/>
            <a:ext cx="10712116" cy="369332"/>
          </a:xfrm>
          <a:prstGeom prst="rect">
            <a:avLst/>
          </a:prstGeom>
          <a:noFill/>
        </p:spPr>
        <p:txBody>
          <a:bodyPr wrap="square">
            <a:spAutoFit/>
          </a:bodyPr>
          <a:lstStyle/>
          <a:p>
            <a:r>
              <a:rPr lang="ja-JP" altLang="en-US" dirty="0"/>
              <a:t>https://www.ipcc.ch/report/ar6/wg3/figures/summary-for-policymakers/figure-spm-7/</a:t>
            </a:r>
          </a:p>
        </p:txBody>
      </p:sp>
      <p:pic>
        <p:nvPicPr>
          <p:cNvPr id="11" name="図 10">
            <a:extLst>
              <a:ext uri="{FF2B5EF4-FFF2-40B4-BE49-F238E27FC236}">
                <a16:creationId xmlns:a16="http://schemas.microsoft.com/office/drawing/2014/main" id="{7FBB10F2-D10E-2DB6-0C61-FBD2B807D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407" y="4452830"/>
            <a:ext cx="3435393" cy="1693589"/>
          </a:xfrm>
          <a:prstGeom prst="rect">
            <a:avLst/>
          </a:prstGeom>
        </p:spPr>
      </p:pic>
    </p:spTree>
    <p:extLst>
      <p:ext uri="{BB962C8B-B14F-4D97-AF65-F5344CB8AC3E}">
        <p14:creationId xmlns:p14="http://schemas.microsoft.com/office/powerpoint/2010/main" val="406201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F36D6-8596-B859-132F-894DB89FBF0B}"/>
              </a:ext>
            </a:extLst>
          </p:cNvPr>
          <p:cNvSpPr>
            <a:spLocks noGrp="1"/>
          </p:cNvSpPr>
          <p:nvPr>
            <p:ph type="title"/>
          </p:nvPr>
        </p:nvSpPr>
        <p:spPr/>
        <p:txBody>
          <a:bodyPr/>
          <a:lstStyle/>
          <a:p>
            <a:r>
              <a:rPr kumimoji="1" lang="en-US" altLang="ja-JP" dirty="0"/>
              <a:t>20</a:t>
            </a:r>
            <a:r>
              <a:rPr kumimoji="1" lang="ja-JP" altLang="en-US" dirty="0"/>
              <a:t>兆円の歳入を生むカーボンプライス</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32DFF4B5-C42B-2DA4-E9AC-99F14D35A15B}"/>
              </a:ext>
            </a:extLst>
          </p:cNvPr>
          <p:cNvSpPr>
            <a:spLocks noGrp="1"/>
          </p:cNvSpPr>
          <p:nvPr>
            <p:ph idx="1"/>
          </p:nvPr>
        </p:nvSpPr>
        <p:spPr/>
        <p:txBody>
          <a:bodyPr/>
          <a:lstStyle/>
          <a:p>
            <a:r>
              <a:rPr kumimoji="1" lang="en-US" altLang="ja-JP" dirty="0"/>
              <a:t>2023/7/25</a:t>
            </a:r>
          </a:p>
          <a:p>
            <a:pPr lvl="1"/>
            <a:r>
              <a:rPr lang="en-US" altLang="ja-JP" dirty="0"/>
              <a:t>GX</a:t>
            </a:r>
            <a:r>
              <a:rPr lang="ja-JP" altLang="en-US" dirty="0"/>
              <a:t>経済移行債により脱炭素義関連分野の投資を先行して呼び起こすとともに、炭素に対する賦課金</a:t>
            </a:r>
            <a:r>
              <a:rPr lang="en-US" altLang="ja-JP" dirty="0"/>
              <a:t>(</a:t>
            </a:r>
            <a:r>
              <a:rPr lang="ja-JP" altLang="en-US" dirty="0"/>
              <a:t>化石燃料賦課金</a:t>
            </a:r>
            <a:r>
              <a:rPr lang="en-US" altLang="ja-JP" dirty="0"/>
              <a:t>)</a:t>
            </a:r>
            <a:r>
              <a:rPr lang="ja-JP" altLang="en-US" dirty="0"/>
              <a:t>と排出量取引</a:t>
            </a:r>
            <a:r>
              <a:rPr lang="en-US" altLang="ja-JP" dirty="0"/>
              <a:t>(</a:t>
            </a:r>
            <a:r>
              <a:rPr lang="ja-JP" altLang="en-US" dirty="0"/>
              <a:t>特定事業者負担</a:t>
            </a:r>
            <a:r>
              <a:rPr lang="en-US" altLang="ja-JP" dirty="0"/>
              <a:t>)</a:t>
            </a:r>
            <a:r>
              <a:rPr lang="ja-JP" altLang="en-US" dirty="0"/>
              <a:t>による歳入で償還する枠組み</a:t>
            </a:r>
            <a:endParaRPr lang="en-US" altLang="ja-JP" dirty="0"/>
          </a:p>
          <a:p>
            <a:pPr lvl="2"/>
            <a:r>
              <a:rPr kumimoji="1" lang="en-US" altLang="ja-JP" dirty="0"/>
              <a:t>2028</a:t>
            </a:r>
            <a:r>
              <a:rPr kumimoji="1" lang="ja-JP" altLang="en-US" dirty="0"/>
              <a:t>年度・・・化石燃料賦課金</a:t>
            </a:r>
            <a:endParaRPr kumimoji="1" lang="en-US" altLang="ja-JP" dirty="0"/>
          </a:p>
          <a:p>
            <a:pPr lvl="2"/>
            <a:r>
              <a:rPr lang="en-US" altLang="ja-JP" dirty="0"/>
              <a:t>2033</a:t>
            </a:r>
            <a:r>
              <a:rPr lang="ja-JP" altLang="en-US" dirty="0"/>
              <a:t>年度・・・特定事業者負担金の導入</a:t>
            </a:r>
            <a:endParaRPr lang="en-US" altLang="ja-JP" dirty="0"/>
          </a:p>
          <a:p>
            <a:pPr lvl="2"/>
            <a:r>
              <a:rPr kumimoji="1" lang="en-US" altLang="ja-JP" dirty="0"/>
              <a:t>※</a:t>
            </a:r>
            <a:r>
              <a:rPr kumimoji="1" lang="ja-JP" altLang="en-US" dirty="0"/>
              <a:t>各年度の化石燃料賦課金と特定事業者負担金の総額は、石油石炭税収の</a:t>
            </a:r>
            <a:r>
              <a:rPr kumimoji="1" lang="en-US" altLang="ja-JP" dirty="0"/>
              <a:t>2022</a:t>
            </a:r>
            <a:r>
              <a:rPr kumimoji="1" lang="ja-JP" altLang="en-US" dirty="0"/>
              <a:t>年度からの減少分と再エネ賦課金の</a:t>
            </a:r>
            <a:r>
              <a:rPr kumimoji="1" lang="en-US" altLang="ja-JP" dirty="0"/>
              <a:t>2032</a:t>
            </a:r>
            <a:r>
              <a:rPr kumimoji="1" lang="ja-JP" altLang="en-US" dirty="0"/>
              <a:t>年度からの減少分の総額を上限と</a:t>
            </a:r>
            <a:r>
              <a:rPr lang="ja-JP" altLang="en-US" dirty="0"/>
              <a:t>して導入</a:t>
            </a:r>
            <a:endParaRPr lang="en-US" altLang="ja-JP" dirty="0"/>
          </a:p>
          <a:p>
            <a:pPr lvl="1"/>
            <a:r>
              <a:rPr kumimoji="1" lang="en-US" altLang="ja-JP" dirty="0"/>
              <a:t>GX</a:t>
            </a:r>
            <a:r>
              <a:rPr kumimoji="1" lang="ja-JP" altLang="en-US" dirty="0"/>
              <a:t>推進法は</a:t>
            </a:r>
            <a:r>
              <a:rPr kumimoji="1" lang="en-US" altLang="ja-JP" dirty="0"/>
              <a:t>2023/5/19</a:t>
            </a:r>
            <a:r>
              <a:rPr kumimoji="1" lang="ja-JP" altLang="en-US" dirty="0"/>
              <a:t>に公布。それぞれの制度設計は公布後</a:t>
            </a:r>
            <a:r>
              <a:rPr kumimoji="1" lang="en-US" altLang="ja-JP" dirty="0"/>
              <a:t>2</a:t>
            </a:r>
            <a:r>
              <a:rPr kumimoji="1" lang="ja-JP" altLang="en-US" dirty="0"/>
              <a:t>年以内に制定。それによってカーボンプライシングの水準が決まる</a:t>
            </a:r>
            <a:endParaRPr kumimoji="1" lang="en-US" altLang="ja-JP" dirty="0"/>
          </a:p>
          <a:p>
            <a:pPr lvl="1"/>
            <a:endParaRPr kumimoji="1"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9CAD3AA8-69CA-4743-81F1-EBAFDDBC1DB4}"/>
              </a:ext>
            </a:extLst>
          </p:cNvPr>
          <p:cNvSpPr txBox="1"/>
          <p:nvPr/>
        </p:nvSpPr>
        <p:spPr>
          <a:xfrm>
            <a:off x="3845859" y="6308209"/>
            <a:ext cx="6096000" cy="369332"/>
          </a:xfrm>
          <a:prstGeom prst="rect">
            <a:avLst/>
          </a:prstGeom>
          <a:noFill/>
        </p:spPr>
        <p:txBody>
          <a:bodyPr wrap="square">
            <a:spAutoFit/>
          </a:bodyPr>
          <a:lstStyle/>
          <a:p>
            <a:r>
              <a:rPr lang="ja-JP" altLang="en-US" dirty="0"/>
              <a:t>https://eneken.ieej.or.jp/data/11250.pdf</a:t>
            </a:r>
          </a:p>
        </p:txBody>
      </p:sp>
    </p:spTree>
    <p:extLst>
      <p:ext uri="{BB962C8B-B14F-4D97-AF65-F5344CB8AC3E}">
        <p14:creationId xmlns:p14="http://schemas.microsoft.com/office/powerpoint/2010/main" val="274601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F36D6-8596-B859-132F-894DB89FBF0B}"/>
              </a:ext>
            </a:extLst>
          </p:cNvPr>
          <p:cNvSpPr>
            <a:spLocks noGrp="1"/>
          </p:cNvSpPr>
          <p:nvPr>
            <p:ph type="title"/>
          </p:nvPr>
        </p:nvSpPr>
        <p:spPr/>
        <p:txBody>
          <a:bodyPr/>
          <a:lstStyle/>
          <a:p>
            <a:r>
              <a:rPr kumimoji="1" lang="en-US" altLang="ja-JP" dirty="0"/>
              <a:t>20</a:t>
            </a:r>
            <a:r>
              <a:rPr kumimoji="1" lang="ja-JP" altLang="en-US" dirty="0"/>
              <a:t>兆円の歳入を生むカーボンプライス</a:t>
            </a:r>
            <a:r>
              <a:rPr kumimoji="1" lang="en-US" altLang="ja-JP" dirty="0"/>
              <a:t>2 </a:t>
            </a:r>
            <a:endParaRPr kumimoji="1" lang="ja-JP" altLang="en-US" dirty="0"/>
          </a:p>
        </p:txBody>
      </p:sp>
      <p:sp>
        <p:nvSpPr>
          <p:cNvPr id="3" name="コンテンツ プレースホルダー 2">
            <a:extLst>
              <a:ext uri="{FF2B5EF4-FFF2-40B4-BE49-F238E27FC236}">
                <a16:creationId xmlns:a16="http://schemas.microsoft.com/office/drawing/2014/main" id="{32DFF4B5-C42B-2DA4-E9AC-99F14D35A15B}"/>
              </a:ext>
            </a:extLst>
          </p:cNvPr>
          <p:cNvSpPr>
            <a:spLocks noGrp="1"/>
          </p:cNvSpPr>
          <p:nvPr>
            <p:ph idx="1"/>
          </p:nvPr>
        </p:nvSpPr>
        <p:spPr/>
        <p:txBody>
          <a:bodyPr>
            <a:normAutofit fontScale="70000" lnSpcReduction="20000"/>
          </a:bodyPr>
          <a:lstStyle/>
          <a:p>
            <a:r>
              <a:rPr lang="ja-JP" altLang="en-US" dirty="0"/>
              <a:t>化石燃料賦課金</a:t>
            </a:r>
            <a:endParaRPr lang="en-US" altLang="ja-JP" dirty="0"/>
          </a:p>
          <a:p>
            <a:pPr lvl="1"/>
            <a:r>
              <a:rPr lang="ja-JP" altLang="en-US" dirty="0"/>
              <a:t>化石燃料輸入事業者等を対象に</a:t>
            </a:r>
            <a:r>
              <a:rPr lang="en-US" altLang="ja-JP" dirty="0"/>
              <a:t>2028</a:t>
            </a:r>
            <a:r>
              <a:rPr lang="ja-JP" altLang="en-US" dirty="0"/>
              <a:t>年度に当初は低い負担で導入し、徐々に引き上げ？</a:t>
            </a:r>
            <a:endParaRPr lang="en-US" altLang="ja-JP" dirty="0"/>
          </a:p>
          <a:p>
            <a:r>
              <a:rPr kumimoji="1" lang="ja-JP" altLang="en-US" dirty="0"/>
              <a:t>特定事業者負担金</a:t>
            </a:r>
            <a:endParaRPr kumimoji="1" lang="en-US" altLang="ja-JP" dirty="0"/>
          </a:p>
          <a:p>
            <a:pPr lvl="1"/>
            <a:r>
              <a:rPr kumimoji="1" lang="en-US" altLang="ja-JP" dirty="0"/>
              <a:t>2023</a:t>
            </a:r>
            <a:r>
              <a:rPr kumimoji="1" lang="ja-JP" altLang="en-US" dirty="0"/>
              <a:t>年度から</a:t>
            </a:r>
            <a:r>
              <a:rPr kumimoji="1" lang="en-US" altLang="ja-JP" dirty="0"/>
              <a:t>GX ETS</a:t>
            </a:r>
            <a:r>
              <a:rPr kumimoji="1" lang="ja-JP" altLang="en-US" dirty="0"/>
              <a:t>として試行制度を開始、</a:t>
            </a:r>
            <a:r>
              <a:rPr kumimoji="1" lang="en-US" altLang="ja-JP" dirty="0"/>
              <a:t>2026</a:t>
            </a:r>
            <a:r>
              <a:rPr kumimoji="1" lang="ja-JP" altLang="en-US" dirty="0"/>
              <a:t>年度から本格稼働、</a:t>
            </a:r>
            <a:r>
              <a:rPr kumimoji="1" lang="en-US" altLang="ja-JP" dirty="0"/>
              <a:t>2033</a:t>
            </a:r>
            <a:r>
              <a:rPr kumimoji="1" lang="ja-JP" altLang="en-US" dirty="0"/>
              <a:t>年度から電力部門へのオークション</a:t>
            </a:r>
            <a:endParaRPr kumimoji="1" lang="en-US" altLang="ja-JP" dirty="0"/>
          </a:p>
          <a:p>
            <a:pPr lvl="1"/>
            <a:r>
              <a:rPr kumimoji="1" lang="en-US" altLang="ja-JP" dirty="0"/>
              <a:t>2026</a:t>
            </a:r>
            <a:r>
              <a:rPr kumimoji="1" lang="ja-JP" altLang="en-US" dirty="0"/>
              <a:t>年度の本格稼働に向けて、自主的な部分を義務的に移行？</a:t>
            </a:r>
            <a:endParaRPr kumimoji="1" lang="en-US" altLang="ja-JP" dirty="0"/>
          </a:p>
          <a:p>
            <a:pPr lvl="1"/>
            <a:r>
              <a:rPr lang="en-US" altLang="ja-JP" dirty="0"/>
              <a:t>2033</a:t>
            </a:r>
            <a:r>
              <a:rPr lang="ja-JP" altLang="en-US" dirty="0"/>
              <a:t>年度から電力部門に対してオークションによる排出権の配分</a:t>
            </a:r>
            <a:endParaRPr lang="en-US" altLang="ja-JP" dirty="0"/>
          </a:p>
          <a:p>
            <a:r>
              <a:rPr lang="ja-JP" altLang="en-US" dirty="0"/>
              <a:t>留意点</a:t>
            </a:r>
            <a:endParaRPr lang="en-US" altLang="ja-JP" dirty="0"/>
          </a:p>
          <a:p>
            <a:pPr lvl="1"/>
            <a:r>
              <a:rPr lang="ja-JP" altLang="en-US" dirty="0"/>
              <a:t>同一の炭素排出に対する二重負担の防止など必要な調整措置。既存類似制度の整理と、電力部門へのオークションと化石燃料賦課金の重複を避ける</a:t>
            </a:r>
            <a:endParaRPr lang="en-US" altLang="ja-JP" dirty="0"/>
          </a:p>
          <a:p>
            <a:pPr lvl="1"/>
            <a:r>
              <a:rPr kumimoji="1" lang="ja-JP" altLang="en-US" dirty="0"/>
              <a:t>カーボンプライシングは、エネルギーにかかる負担の総額を中長期的に減少させていく。再エネ賦課金や石油石炭税の負担を置き換えていきながら、負担の総額は引き下げられる</a:t>
            </a:r>
            <a:endParaRPr kumimoji="1" lang="en-US" altLang="ja-JP" dirty="0"/>
          </a:p>
          <a:p>
            <a:pPr lvl="1"/>
            <a:r>
              <a:rPr lang="ja-JP" altLang="en-US" dirty="0"/>
              <a:t>総額</a:t>
            </a:r>
            <a:r>
              <a:rPr lang="en-US" altLang="ja-JP" dirty="0"/>
              <a:t>20</a:t>
            </a:r>
            <a:r>
              <a:rPr lang="ja-JP" altLang="en-US" dirty="0"/>
              <a:t>兆円規模の</a:t>
            </a:r>
            <a:r>
              <a:rPr lang="en-US" altLang="ja-JP" dirty="0"/>
              <a:t>GX</a:t>
            </a:r>
            <a:r>
              <a:rPr lang="ja-JP" altLang="en-US" dirty="0"/>
              <a:t>経済移行債を発行し、今後</a:t>
            </a:r>
            <a:r>
              <a:rPr lang="en-US" altLang="ja-JP" dirty="0"/>
              <a:t>10</a:t>
            </a:r>
            <a:r>
              <a:rPr lang="ja-JP" altLang="en-US" dirty="0"/>
              <a:t>年間で重点分野への投資を進めていくとともに、石油石炭税の税収や再エネ賦課金総額が減少していく中で、</a:t>
            </a:r>
            <a:r>
              <a:rPr lang="en-US" altLang="ja-JP" dirty="0"/>
              <a:t>2050</a:t>
            </a:r>
            <a:r>
              <a:rPr lang="ja-JP" altLang="en-US" dirty="0"/>
              <a:t>年までに</a:t>
            </a:r>
            <a:r>
              <a:rPr lang="en-US" altLang="ja-JP" dirty="0"/>
              <a:t>GX</a:t>
            </a:r>
            <a:r>
              <a:rPr lang="ja-JP" altLang="en-US" dirty="0"/>
              <a:t>経済移行債の償還をカーボンプライシングによって行う</a:t>
            </a:r>
            <a:endParaRPr lang="en-US" altLang="ja-JP" dirty="0"/>
          </a:p>
          <a:p>
            <a:pPr lvl="1"/>
            <a:r>
              <a:rPr lang="ja-JP" altLang="en-US" dirty="0"/>
              <a:t>日本のシナリオ分析 </a:t>
            </a:r>
            <a:r>
              <a:rPr lang="en-US" altLang="ja-JP" dirty="0"/>
              <a:t>(</a:t>
            </a:r>
            <a:r>
              <a:rPr lang="ja-JP" altLang="en-US" dirty="0"/>
              <a:t>データも入手可能</a:t>
            </a:r>
            <a:r>
              <a:rPr lang="en-US" altLang="ja-JP" dirty="0"/>
              <a:t>)</a:t>
            </a:r>
          </a:p>
          <a:p>
            <a:pPr lvl="2"/>
            <a:r>
              <a:rPr kumimoji="1" lang="en-US" altLang="ja-JP" dirty="0">
                <a:hlinkClick r:id="rId2"/>
              </a:rPr>
              <a:t>https://www-iam.nies.go.jp/aim/projects_activities/prov/index_j.html</a:t>
            </a:r>
            <a:endParaRPr kumimoji="1" lang="en-US" altLang="ja-JP" dirty="0"/>
          </a:p>
          <a:p>
            <a:pPr lvl="1"/>
            <a:endParaRPr kumimoji="1"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9CAD3AA8-69CA-4743-81F1-EBAFDDBC1DB4}"/>
              </a:ext>
            </a:extLst>
          </p:cNvPr>
          <p:cNvSpPr txBox="1"/>
          <p:nvPr/>
        </p:nvSpPr>
        <p:spPr>
          <a:xfrm>
            <a:off x="3845859" y="6308209"/>
            <a:ext cx="6096000" cy="369332"/>
          </a:xfrm>
          <a:prstGeom prst="rect">
            <a:avLst/>
          </a:prstGeom>
          <a:noFill/>
        </p:spPr>
        <p:txBody>
          <a:bodyPr wrap="square">
            <a:spAutoFit/>
          </a:bodyPr>
          <a:lstStyle/>
          <a:p>
            <a:r>
              <a:rPr lang="ja-JP" altLang="en-US" dirty="0"/>
              <a:t>https://eneken.ieej.or.jp/data/11250.pdf</a:t>
            </a:r>
          </a:p>
        </p:txBody>
      </p:sp>
    </p:spTree>
    <p:extLst>
      <p:ext uri="{BB962C8B-B14F-4D97-AF65-F5344CB8AC3E}">
        <p14:creationId xmlns:p14="http://schemas.microsoft.com/office/powerpoint/2010/main" val="421754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F36D6-8596-B859-132F-894DB89FBF0B}"/>
              </a:ext>
            </a:extLst>
          </p:cNvPr>
          <p:cNvSpPr>
            <a:spLocks noGrp="1"/>
          </p:cNvSpPr>
          <p:nvPr>
            <p:ph type="title"/>
          </p:nvPr>
        </p:nvSpPr>
        <p:spPr/>
        <p:txBody>
          <a:bodyPr/>
          <a:lstStyle/>
          <a:p>
            <a:r>
              <a:rPr kumimoji="1" lang="en-US" altLang="ja-JP" dirty="0"/>
              <a:t>20</a:t>
            </a:r>
            <a:r>
              <a:rPr kumimoji="1" lang="ja-JP" altLang="en-US" dirty="0"/>
              <a:t>兆円の歳入を生むカーボンプライス</a:t>
            </a:r>
            <a:r>
              <a:rPr lang="en-US" altLang="ja-JP" dirty="0"/>
              <a:t>3</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32DFF4B5-C42B-2DA4-E9AC-99F14D35A15B}"/>
              </a:ext>
            </a:extLst>
          </p:cNvPr>
          <p:cNvSpPr>
            <a:spLocks noGrp="1"/>
          </p:cNvSpPr>
          <p:nvPr>
            <p:ph idx="1"/>
          </p:nvPr>
        </p:nvSpPr>
        <p:spPr>
          <a:xfrm>
            <a:off x="838200" y="1825625"/>
            <a:ext cx="10515600" cy="1159622"/>
          </a:xfrm>
        </p:spPr>
        <p:txBody>
          <a:bodyPr>
            <a:normAutofit fontScale="77500" lnSpcReduction="20000"/>
          </a:bodyPr>
          <a:lstStyle/>
          <a:p>
            <a:r>
              <a:rPr kumimoji="1" lang="ja-JP" altLang="en-US" dirty="0">
                <a:highlight>
                  <a:srgbClr val="FFFF00"/>
                </a:highlight>
              </a:rPr>
              <a:t>排出権価格において、買う側</a:t>
            </a:r>
            <a:r>
              <a:rPr kumimoji="1" lang="en-US" altLang="ja-JP" dirty="0">
                <a:highlight>
                  <a:srgbClr val="FFFF00"/>
                </a:highlight>
              </a:rPr>
              <a:t>(</a:t>
            </a:r>
            <a:r>
              <a:rPr kumimoji="1" lang="ja-JP" altLang="en-US" dirty="0">
                <a:highlight>
                  <a:srgbClr val="FFFF00"/>
                </a:highlight>
              </a:rPr>
              <a:t>カーボンクレジットを生み出す側</a:t>
            </a:r>
            <a:r>
              <a:rPr kumimoji="1" lang="en-US" altLang="ja-JP" dirty="0">
                <a:highlight>
                  <a:srgbClr val="FFFF00"/>
                </a:highlight>
              </a:rPr>
              <a:t>)</a:t>
            </a:r>
            <a:r>
              <a:rPr kumimoji="1" lang="ja-JP" altLang="en-US" dirty="0">
                <a:highlight>
                  <a:srgbClr val="FFFF00"/>
                </a:highlight>
              </a:rPr>
              <a:t>の事情が入っていない？</a:t>
            </a:r>
            <a:endParaRPr kumimoji="1" lang="en-US" altLang="ja-JP" dirty="0">
              <a:highlight>
                <a:srgbClr val="FFFF00"/>
              </a:highlight>
            </a:endParaRPr>
          </a:p>
          <a:p>
            <a:r>
              <a:rPr lang="en-US" altLang="ja-JP" dirty="0"/>
              <a:t>GX</a:t>
            </a:r>
            <a:r>
              <a:rPr lang="ja-JP" altLang="en-US" dirty="0"/>
              <a:t>移行債によって投資されるのは電力会社で、その支払いがカーボンプライシングで後になるってことね</a:t>
            </a:r>
            <a:endParaRPr kumimoji="1"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9CAD3AA8-69CA-4743-81F1-EBAFDDBC1DB4}"/>
              </a:ext>
            </a:extLst>
          </p:cNvPr>
          <p:cNvSpPr txBox="1"/>
          <p:nvPr/>
        </p:nvSpPr>
        <p:spPr>
          <a:xfrm>
            <a:off x="3845859" y="6308209"/>
            <a:ext cx="6096000" cy="369332"/>
          </a:xfrm>
          <a:prstGeom prst="rect">
            <a:avLst/>
          </a:prstGeom>
          <a:noFill/>
        </p:spPr>
        <p:txBody>
          <a:bodyPr wrap="square">
            <a:spAutoFit/>
          </a:bodyPr>
          <a:lstStyle/>
          <a:p>
            <a:r>
              <a:rPr lang="ja-JP" altLang="en-US" dirty="0"/>
              <a:t>https://eneken.ieej.or.jp/data/11250.pdf</a:t>
            </a:r>
          </a:p>
        </p:txBody>
      </p:sp>
      <p:pic>
        <p:nvPicPr>
          <p:cNvPr id="6" name="図 5">
            <a:extLst>
              <a:ext uri="{FF2B5EF4-FFF2-40B4-BE49-F238E27FC236}">
                <a16:creationId xmlns:a16="http://schemas.microsoft.com/office/drawing/2014/main" id="{CBEA7206-3A03-C41C-27A3-7FBD94596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51" y="3049617"/>
            <a:ext cx="5334043" cy="3258592"/>
          </a:xfrm>
          <a:prstGeom prst="rect">
            <a:avLst/>
          </a:prstGeom>
        </p:spPr>
      </p:pic>
      <p:pic>
        <p:nvPicPr>
          <p:cNvPr id="8" name="図 7">
            <a:extLst>
              <a:ext uri="{FF2B5EF4-FFF2-40B4-BE49-F238E27FC236}">
                <a16:creationId xmlns:a16="http://schemas.microsoft.com/office/drawing/2014/main" id="{4F086F96-D80F-7710-26CC-00DB7E0AD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082" y="2909440"/>
            <a:ext cx="5114400" cy="3398769"/>
          </a:xfrm>
          <a:prstGeom prst="rect">
            <a:avLst/>
          </a:prstGeom>
        </p:spPr>
      </p:pic>
    </p:spTree>
    <p:extLst>
      <p:ext uri="{BB962C8B-B14F-4D97-AF65-F5344CB8AC3E}">
        <p14:creationId xmlns:p14="http://schemas.microsoft.com/office/powerpoint/2010/main" val="26276079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TotalTime>
  <Words>2464</Words>
  <Application>Microsoft Office PowerPoint</Application>
  <PresentationFormat>ワイド画面</PresentationFormat>
  <Paragraphs>154</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Hiragino Kaku Gothic ProN</vt:lpstr>
      <vt:lpstr>inherit</vt:lpstr>
      <vt:lpstr>Noto Sans JP</vt:lpstr>
      <vt:lpstr>游ゴシック</vt:lpstr>
      <vt:lpstr>游ゴシック Light</vt:lpstr>
      <vt:lpstr>Arial</vt:lpstr>
      <vt:lpstr>Office テーマ</vt:lpstr>
      <vt:lpstr>PowerPoint プレゼンテーション</vt:lpstr>
      <vt:lpstr>FTとして取り組むべきこと</vt:lpstr>
      <vt:lpstr>みずほの取り組み</vt:lpstr>
      <vt:lpstr>みずほの脱炭素ファイナンス</vt:lpstr>
      <vt:lpstr>日本独自の排出権取引・GX移行国債の事情を踏まえたデフォルト確率や社債価格のシナリオ分析</vt:lpstr>
      <vt:lpstr>IPCC　コスト分析×投資の分析</vt:lpstr>
      <vt:lpstr>20兆円の歳入を生むカーボンプライス1</vt:lpstr>
      <vt:lpstr>20兆円の歳入を生むカーボンプライス2 </vt:lpstr>
      <vt:lpstr>20兆円の歳入を生むカーボンプライス3 </vt:lpstr>
      <vt:lpstr>20兆円の歳入を生むカーボンプライス4 </vt:lpstr>
      <vt:lpstr>FTとしてやれそうなこと</vt:lpstr>
      <vt:lpstr>トリオダス銀行関連</vt:lpstr>
      <vt:lpstr>Chap.5 社会的インパクトがどのように生み出されるのか</vt:lpstr>
      <vt:lpstr>Chap.6 行動をインパクトにつなげる</vt:lpstr>
      <vt:lpstr>Chap.7 測定の基本</vt:lpstr>
      <vt:lpstr>Chap.8 測定手法</vt:lpstr>
      <vt:lpstr>温暖化の仕組み</vt:lpstr>
      <vt:lpstr>COP28の結果</vt:lpstr>
      <vt:lpstr>GX経済移行債</vt:lpstr>
      <vt:lpstr>クライメート・トランジション・ボンド・フレームワーク</vt:lpstr>
      <vt:lpstr>GX経済移行債の問題点</vt:lpstr>
      <vt:lpstr>GX経済移行債支援の対象企業は排出量取引参画を</vt:lpstr>
      <vt:lpstr>排出権取引の制度設計の論点について</vt:lpstr>
      <vt:lpstr>これからやること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航 小松原</dc:creator>
  <cp:lastModifiedBy>航 小松原</cp:lastModifiedBy>
  <cp:revision>1</cp:revision>
  <dcterms:created xsi:type="dcterms:W3CDTF">2023-12-03T01:42:02Z</dcterms:created>
  <dcterms:modified xsi:type="dcterms:W3CDTF">2023-12-04T16:03:54Z</dcterms:modified>
</cp:coreProperties>
</file>