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全体像" id="{B9BB7EE0-1FC8-4E51-AD51-4039ECCE194E}">
          <p14:sldIdLst>
            <p14:sldId id="274"/>
          </p14:sldIdLst>
        </p14:section>
        <p14:section name="A framework for Product Impact weighted accounts" id="{8929E0C2-4E99-4684-8145-E49106A36E21}">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26" autoAdjust="0"/>
    <p:restoredTop sz="94660"/>
  </p:normalViewPr>
  <p:slideViewPr>
    <p:cSldViewPr snapToGrid="0">
      <p:cViewPr varScale="1">
        <p:scale>
          <a:sx n="127" d="100"/>
          <a:sy n="127" d="100"/>
        </p:scale>
        <p:origin x="150"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1C002A-3D76-DD8A-8A0D-ECB57E4B7FD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FD17058-25B8-3EEC-418B-7A1CC52214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AFA1BDD-AF46-01C0-166B-1BC54B3E365B}"/>
              </a:ext>
            </a:extLst>
          </p:cNvPr>
          <p:cNvSpPr>
            <a:spLocks noGrp="1"/>
          </p:cNvSpPr>
          <p:nvPr>
            <p:ph type="dt" sz="half" idx="10"/>
          </p:nvPr>
        </p:nvSpPr>
        <p:spPr/>
        <p:txBody>
          <a:bodyPr/>
          <a:lstStyle/>
          <a:p>
            <a:fld id="{94F56B69-86E0-44B2-9F00-44F756DE14A0}" type="datetimeFigureOut">
              <a:rPr kumimoji="1" lang="ja-JP" altLang="en-US" smtClean="0"/>
              <a:t>2024/2/5</a:t>
            </a:fld>
            <a:endParaRPr kumimoji="1" lang="ja-JP" altLang="en-US"/>
          </a:p>
        </p:txBody>
      </p:sp>
      <p:sp>
        <p:nvSpPr>
          <p:cNvPr id="5" name="フッター プレースホルダー 4">
            <a:extLst>
              <a:ext uri="{FF2B5EF4-FFF2-40B4-BE49-F238E27FC236}">
                <a16:creationId xmlns:a16="http://schemas.microsoft.com/office/drawing/2014/main" id="{35B36EF1-9A4F-1B8E-5191-B8667AC58F0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DDAF86E-FA69-A0F2-5BA0-905E302EAAA1}"/>
              </a:ext>
            </a:extLst>
          </p:cNvPr>
          <p:cNvSpPr>
            <a:spLocks noGrp="1"/>
          </p:cNvSpPr>
          <p:nvPr>
            <p:ph type="sldNum" sz="quarter" idx="12"/>
          </p:nvPr>
        </p:nvSpPr>
        <p:spPr/>
        <p:txBody>
          <a:bodyPr/>
          <a:lstStyle/>
          <a:p>
            <a:fld id="{50457D2E-AB97-45D6-BBCB-B54422AD2A20}" type="slidenum">
              <a:rPr kumimoji="1" lang="ja-JP" altLang="en-US" smtClean="0"/>
              <a:t>‹#›</a:t>
            </a:fld>
            <a:endParaRPr kumimoji="1" lang="ja-JP" altLang="en-US"/>
          </a:p>
        </p:txBody>
      </p:sp>
    </p:spTree>
    <p:extLst>
      <p:ext uri="{BB962C8B-B14F-4D97-AF65-F5344CB8AC3E}">
        <p14:creationId xmlns:p14="http://schemas.microsoft.com/office/powerpoint/2010/main" val="281047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17926B-1C37-07BD-EAC8-4B5E2B746D5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CF3AEE5-2BDB-6D19-E658-857C19EC070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92159C-03BE-9D7F-C25B-A59873C23C7C}"/>
              </a:ext>
            </a:extLst>
          </p:cNvPr>
          <p:cNvSpPr>
            <a:spLocks noGrp="1"/>
          </p:cNvSpPr>
          <p:nvPr>
            <p:ph type="dt" sz="half" idx="10"/>
          </p:nvPr>
        </p:nvSpPr>
        <p:spPr/>
        <p:txBody>
          <a:bodyPr/>
          <a:lstStyle/>
          <a:p>
            <a:fld id="{94F56B69-86E0-44B2-9F00-44F756DE14A0}" type="datetimeFigureOut">
              <a:rPr kumimoji="1" lang="ja-JP" altLang="en-US" smtClean="0"/>
              <a:t>2024/2/5</a:t>
            </a:fld>
            <a:endParaRPr kumimoji="1" lang="ja-JP" altLang="en-US"/>
          </a:p>
        </p:txBody>
      </p:sp>
      <p:sp>
        <p:nvSpPr>
          <p:cNvPr id="5" name="フッター プレースホルダー 4">
            <a:extLst>
              <a:ext uri="{FF2B5EF4-FFF2-40B4-BE49-F238E27FC236}">
                <a16:creationId xmlns:a16="http://schemas.microsoft.com/office/drawing/2014/main" id="{5E008D17-A836-F0A8-F816-1ABB014BE28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3EE2DBF-FA41-7606-6DD0-AFEB33A7CCF3}"/>
              </a:ext>
            </a:extLst>
          </p:cNvPr>
          <p:cNvSpPr>
            <a:spLocks noGrp="1"/>
          </p:cNvSpPr>
          <p:nvPr>
            <p:ph type="sldNum" sz="quarter" idx="12"/>
          </p:nvPr>
        </p:nvSpPr>
        <p:spPr/>
        <p:txBody>
          <a:bodyPr/>
          <a:lstStyle/>
          <a:p>
            <a:fld id="{50457D2E-AB97-45D6-BBCB-B54422AD2A20}" type="slidenum">
              <a:rPr kumimoji="1" lang="ja-JP" altLang="en-US" smtClean="0"/>
              <a:t>‹#›</a:t>
            </a:fld>
            <a:endParaRPr kumimoji="1" lang="ja-JP" altLang="en-US"/>
          </a:p>
        </p:txBody>
      </p:sp>
    </p:spTree>
    <p:extLst>
      <p:ext uri="{BB962C8B-B14F-4D97-AF65-F5344CB8AC3E}">
        <p14:creationId xmlns:p14="http://schemas.microsoft.com/office/powerpoint/2010/main" val="2571347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49488E5-B7C6-4C51-5052-1D7DF63911B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A71EF44-5A15-0115-76B1-5AB27BE8755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A21FC47-2491-6BDF-0335-750E87CEEBF7}"/>
              </a:ext>
            </a:extLst>
          </p:cNvPr>
          <p:cNvSpPr>
            <a:spLocks noGrp="1"/>
          </p:cNvSpPr>
          <p:nvPr>
            <p:ph type="dt" sz="half" idx="10"/>
          </p:nvPr>
        </p:nvSpPr>
        <p:spPr/>
        <p:txBody>
          <a:bodyPr/>
          <a:lstStyle/>
          <a:p>
            <a:fld id="{94F56B69-86E0-44B2-9F00-44F756DE14A0}" type="datetimeFigureOut">
              <a:rPr kumimoji="1" lang="ja-JP" altLang="en-US" smtClean="0"/>
              <a:t>2024/2/5</a:t>
            </a:fld>
            <a:endParaRPr kumimoji="1" lang="ja-JP" altLang="en-US"/>
          </a:p>
        </p:txBody>
      </p:sp>
      <p:sp>
        <p:nvSpPr>
          <p:cNvPr id="5" name="フッター プレースホルダー 4">
            <a:extLst>
              <a:ext uri="{FF2B5EF4-FFF2-40B4-BE49-F238E27FC236}">
                <a16:creationId xmlns:a16="http://schemas.microsoft.com/office/drawing/2014/main" id="{7342AFA0-D9F3-DFC9-651B-0931A6ADE41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529E094-DD08-28A7-BFFD-7F4B901E0119}"/>
              </a:ext>
            </a:extLst>
          </p:cNvPr>
          <p:cNvSpPr>
            <a:spLocks noGrp="1"/>
          </p:cNvSpPr>
          <p:nvPr>
            <p:ph type="sldNum" sz="quarter" idx="12"/>
          </p:nvPr>
        </p:nvSpPr>
        <p:spPr/>
        <p:txBody>
          <a:bodyPr/>
          <a:lstStyle/>
          <a:p>
            <a:fld id="{50457D2E-AB97-45D6-BBCB-B54422AD2A20}" type="slidenum">
              <a:rPr kumimoji="1" lang="ja-JP" altLang="en-US" smtClean="0"/>
              <a:t>‹#›</a:t>
            </a:fld>
            <a:endParaRPr kumimoji="1" lang="ja-JP" altLang="en-US"/>
          </a:p>
        </p:txBody>
      </p:sp>
    </p:spTree>
    <p:extLst>
      <p:ext uri="{BB962C8B-B14F-4D97-AF65-F5344CB8AC3E}">
        <p14:creationId xmlns:p14="http://schemas.microsoft.com/office/powerpoint/2010/main" val="1027544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21DC90-0D48-10E1-90FF-5BC0A2DD1F3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D065AD2-0F68-ED45-59AA-02432A85D5A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7443350-BE34-3903-47B9-928778CB4AF0}"/>
              </a:ext>
            </a:extLst>
          </p:cNvPr>
          <p:cNvSpPr>
            <a:spLocks noGrp="1"/>
          </p:cNvSpPr>
          <p:nvPr>
            <p:ph type="dt" sz="half" idx="10"/>
          </p:nvPr>
        </p:nvSpPr>
        <p:spPr/>
        <p:txBody>
          <a:bodyPr/>
          <a:lstStyle/>
          <a:p>
            <a:fld id="{94F56B69-86E0-44B2-9F00-44F756DE14A0}" type="datetimeFigureOut">
              <a:rPr kumimoji="1" lang="ja-JP" altLang="en-US" smtClean="0"/>
              <a:t>2024/2/5</a:t>
            </a:fld>
            <a:endParaRPr kumimoji="1" lang="ja-JP" altLang="en-US"/>
          </a:p>
        </p:txBody>
      </p:sp>
      <p:sp>
        <p:nvSpPr>
          <p:cNvPr id="5" name="フッター プレースホルダー 4">
            <a:extLst>
              <a:ext uri="{FF2B5EF4-FFF2-40B4-BE49-F238E27FC236}">
                <a16:creationId xmlns:a16="http://schemas.microsoft.com/office/drawing/2014/main" id="{911A9E92-0817-1B81-80F9-DC49E3BB976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151D803-9DDE-BE57-4B5E-3C5252DC8458}"/>
              </a:ext>
            </a:extLst>
          </p:cNvPr>
          <p:cNvSpPr>
            <a:spLocks noGrp="1"/>
          </p:cNvSpPr>
          <p:nvPr>
            <p:ph type="sldNum" sz="quarter" idx="12"/>
          </p:nvPr>
        </p:nvSpPr>
        <p:spPr/>
        <p:txBody>
          <a:bodyPr/>
          <a:lstStyle/>
          <a:p>
            <a:fld id="{50457D2E-AB97-45D6-BBCB-B54422AD2A20}" type="slidenum">
              <a:rPr kumimoji="1" lang="ja-JP" altLang="en-US" smtClean="0"/>
              <a:t>‹#›</a:t>
            </a:fld>
            <a:endParaRPr kumimoji="1" lang="ja-JP" altLang="en-US"/>
          </a:p>
        </p:txBody>
      </p:sp>
    </p:spTree>
    <p:extLst>
      <p:ext uri="{BB962C8B-B14F-4D97-AF65-F5344CB8AC3E}">
        <p14:creationId xmlns:p14="http://schemas.microsoft.com/office/powerpoint/2010/main" val="1115176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77D402-1281-3FF6-2566-648AD9094B6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5975B27-6B30-ABA9-2EB2-1640265013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9292EF0-0717-93E9-075D-79A1044AFAA9}"/>
              </a:ext>
            </a:extLst>
          </p:cNvPr>
          <p:cNvSpPr>
            <a:spLocks noGrp="1"/>
          </p:cNvSpPr>
          <p:nvPr>
            <p:ph type="dt" sz="half" idx="10"/>
          </p:nvPr>
        </p:nvSpPr>
        <p:spPr/>
        <p:txBody>
          <a:bodyPr/>
          <a:lstStyle/>
          <a:p>
            <a:fld id="{94F56B69-86E0-44B2-9F00-44F756DE14A0}" type="datetimeFigureOut">
              <a:rPr kumimoji="1" lang="ja-JP" altLang="en-US" smtClean="0"/>
              <a:t>2024/2/5</a:t>
            </a:fld>
            <a:endParaRPr kumimoji="1" lang="ja-JP" altLang="en-US"/>
          </a:p>
        </p:txBody>
      </p:sp>
      <p:sp>
        <p:nvSpPr>
          <p:cNvPr id="5" name="フッター プレースホルダー 4">
            <a:extLst>
              <a:ext uri="{FF2B5EF4-FFF2-40B4-BE49-F238E27FC236}">
                <a16:creationId xmlns:a16="http://schemas.microsoft.com/office/drawing/2014/main" id="{ED2B7F7A-5C12-4C7D-0B93-D760BDCE2BE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033D5EC-1BBA-0AA5-2F1E-97A7AC329AA6}"/>
              </a:ext>
            </a:extLst>
          </p:cNvPr>
          <p:cNvSpPr>
            <a:spLocks noGrp="1"/>
          </p:cNvSpPr>
          <p:nvPr>
            <p:ph type="sldNum" sz="quarter" idx="12"/>
          </p:nvPr>
        </p:nvSpPr>
        <p:spPr/>
        <p:txBody>
          <a:bodyPr/>
          <a:lstStyle/>
          <a:p>
            <a:fld id="{50457D2E-AB97-45D6-BBCB-B54422AD2A20}" type="slidenum">
              <a:rPr kumimoji="1" lang="ja-JP" altLang="en-US" smtClean="0"/>
              <a:t>‹#›</a:t>
            </a:fld>
            <a:endParaRPr kumimoji="1" lang="ja-JP" altLang="en-US"/>
          </a:p>
        </p:txBody>
      </p:sp>
    </p:spTree>
    <p:extLst>
      <p:ext uri="{BB962C8B-B14F-4D97-AF65-F5344CB8AC3E}">
        <p14:creationId xmlns:p14="http://schemas.microsoft.com/office/powerpoint/2010/main" val="3778654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B5542-C54B-0CF5-47F3-EC1B85D2648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08B575B-B8D3-540A-A36E-217A8E346CC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BD186B9-5526-306D-786E-13908AF56B0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6265A44-B7BE-6A89-F89A-E5B4F03E6894}"/>
              </a:ext>
            </a:extLst>
          </p:cNvPr>
          <p:cNvSpPr>
            <a:spLocks noGrp="1"/>
          </p:cNvSpPr>
          <p:nvPr>
            <p:ph type="dt" sz="half" idx="10"/>
          </p:nvPr>
        </p:nvSpPr>
        <p:spPr/>
        <p:txBody>
          <a:bodyPr/>
          <a:lstStyle/>
          <a:p>
            <a:fld id="{94F56B69-86E0-44B2-9F00-44F756DE14A0}" type="datetimeFigureOut">
              <a:rPr kumimoji="1" lang="ja-JP" altLang="en-US" smtClean="0"/>
              <a:t>2024/2/5</a:t>
            </a:fld>
            <a:endParaRPr kumimoji="1" lang="ja-JP" altLang="en-US"/>
          </a:p>
        </p:txBody>
      </p:sp>
      <p:sp>
        <p:nvSpPr>
          <p:cNvPr id="6" name="フッター プレースホルダー 5">
            <a:extLst>
              <a:ext uri="{FF2B5EF4-FFF2-40B4-BE49-F238E27FC236}">
                <a16:creationId xmlns:a16="http://schemas.microsoft.com/office/drawing/2014/main" id="{AF45B10D-EA05-30FD-EF19-3F8E3A86E3B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E790A65-11CD-C232-E242-3FE2D4914DF8}"/>
              </a:ext>
            </a:extLst>
          </p:cNvPr>
          <p:cNvSpPr>
            <a:spLocks noGrp="1"/>
          </p:cNvSpPr>
          <p:nvPr>
            <p:ph type="sldNum" sz="quarter" idx="12"/>
          </p:nvPr>
        </p:nvSpPr>
        <p:spPr/>
        <p:txBody>
          <a:bodyPr/>
          <a:lstStyle/>
          <a:p>
            <a:fld id="{50457D2E-AB97-45D6-BBCB-B54422AD2A20}" type="slidenum">
              <a:rPr kumimoji="1" lang="ja-JP" altLang="en-US" smtClean="0"/>
              <a:t>‹#›</a:t>
            </a:fld>
            <a:endParaRPr kumimoji="1" lang="ja-JP" altLang="en-US"/>
          </a:p>
        </p:txBody>
      </p:sp>
    </p:spTree>
    <p:extLst>
      <p:ext uri="{BB962C8B-B14F-4D97-AF65-F5344CB8AC3E}">
        <p14:creationId xmlns:p14="http://schemas.microsoft.com/office/powerpoint/2010/main" val="1746817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7A789A-4AE1-08EE-C619-A2082EA173E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C1D5E89-F269-FEF8-0E0B-F5C16F9C00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B4AA442-202E-AA7F-5D31-0B095CC01D5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6E16313-A717-EAF1-4F52-30190EA077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6CFA0C8-EFDF-F780-2B03-7F1F8618EBB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F759AE5-A078-2A09-4B27-4AF07AF4D081}"/>
              </a:ext>
            </a:extLst>
          </p:cNvPr>
          <p:cNvSpPr>
            <a:spLocks noGrp="1"/>
          </p:cNvSpPr>
          <p:nvPr>
            <p:ph type="dt" sz="half" idx="10"/>
          </p:nvPr>
        </p:nvSpPr>
        <p:spPr/>
        <p:txBody>
          <a:bodyPr/>
          <a:lstStyle/>
          <a:p>
            <a:fld id="{94F56B69-86E0-44B2-9F00-44F756DE14A0}" type="datetimeFigureOut">
              <a:rPr kumimoji="1" lang="ja-JP" altLang="en-US" smtClean="0"/>
              <a:t>2024/2/5</a:t>
            </a:fld>
            <a:endParaRPr kumimoji="1" lang="ja-JP" altLang="en-US"/>
          </a:p>
        </p:txBody>
      </p:sp>
      <p:sp>
        <p:nvSpPr>
          <p:cNvPr id="8" name="フッター プレースホルダー 7">
            <a:extLst>
              <a:ext uri="{FF2B5EF4-FFF2-40B4-BE49-F238E27FC236}">
                <a16:creationId xmlns:a16="http://schemas.microsoft.com/office/drawing/2014/main" id="{6FDBF3AE-6E5C-61DD-E572-460FF60C27D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5D7266D-7AD3-538D-0983-6EF391E29864}"/>
              </a:ext>
            </a:extLst>
          </p:cNvPr>
          <p:cNvSpPr>
            <a:spLocks noGrp="1"/>
          </p:cNvSpPr>
          <p:nvPr>
            <p:ph type="sldNum" sz="quarter" idx="12"/>
          </p:nvPr>
        </p:nvSpPr>
        <p:spPr/>
        <p:txBody>
          <a:bodyPr/>
          <a:lstStyle/>
          <a:p>
            <a:fld id="{50457D2E-AB97-45D6-BBCB-B54422AD2A20}" type="slidenum">
              <a:rPr kumimoji="1" lang="ja-JP" altLang="en-US" smtClean="0"/>
              <a:t>‹#›</a:t>
            </a:fld>
            <a:endParaRPr kumimoji="1" lang="ja-JP" altLang="en-US"/>
          </a:p>
        </p:txBody>
      </p:sp>
    </p:spTree>
    <p:extLst>
      <p:ext uri="{BB962C8B-B14F-4D97-AF65-F5344CB8AC3E}">
        <p14:creationId xmlns:p14="http://schemas.microsoft.com/office/powerpoint/2010/main" val="1641593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6A0681-6266-5D55-AAD5-C27D2D268FA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915FB02-D96E-6DAF-CB12-E9676ABFC62C}"/>
              </a:ext>
            </a:extLst>
          </p:cNvPr>
          <p:cNvSpPr>
            <a:spLocks noGrp="1"/>
          </p:cNvSpPr>
          <p:nvPr>
            <p:ph type="dt" sz="half" idx="10"/>
          </p:nvPr>
        </p:nvSpPr>
        <p:spPr/>
        <p:txBody>
          <a:bodyPr/>
          <a:lstStyle/>
          <a:p>
            <a:fld id="{94F56B69-86E0-44B2-9F00-44F756DE14A0}" type="datetimeFigureOut">
              <a:rPr kumimoji="1" lang="ja-JP" altLang="en-US" smtClean="0"/>
              <a:t>2024/2/5</a:t>
            </a:fld>
            <a:endParaRPr kumimoji="1" lang="ja-JP" altLang="en-US"/>
          </a:p>
        </p:txBody>
      </p:sp>
      <p:sp>
        <p:nvSpPr>
          <p:cNvPr id="4" name="フッター プレースホルダー 3">
            <a:extLst>
              <a:ext uri="{FF2B5EF4-FFF2-40B4-BE49-F238E27FC236}">
                <a16:creationId xmlns:a16="http://schemas.microsoft.com/office/drawing/2014/main" id="{E2FB34F2-FB68-AAE0-2949-18A3BF9DBB1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5E877E7-4E43-380B-297F-80C299A05895}"/>
              </a:ext>
            </a:extLst>
          </p:cNvPr>
          <p:cNvSpPr>
            <a:spLocks noGrp="1"/>
          </p:cNvSpPr>
          <p:nvPr>
            <p:ph type="sldNum" sz="quarter" idx="12"/>
          </p:nvPr>
        </p:nvSpPr>
        <p:spPr/>
        <p:txBody>
          <a:bodyPr/>
          <a:lstStyle/>
          <a:p>
            <a:fld id="{50457D2E-AB97-45D6-BBCB-B54422AD2A20}" type="slidenum">
              <a:rPr kumimoji="1" lang="ja-JP" altLang="en-US" smtClean="0"/>
              <a:t>‹#›</a:t>
            </a:fld>
            <a:endParaRPr kumimoji="1" lang="ja-JP" altLang="en-US"/>
          </a:p>
        </p:txBody>
      </p:sp>
    </p:spTree>
    <p:extLst>
      <p:ext uri="{BB962C8B-B14F-4D97-AF65-F5344CB8AC3E}">
        <p14:creationId xmlns:p14="http://schemas.microsoft.com/office/powerpoint/2010/main" val="258868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0457F0C-FCD9-19FC-F717-78FA7B20B6E6}"/>
              </a:ext>
            </a:extLst>
          </p:cNvPr>
          <p:cNvSpPr>
            <a:spLocks noGrp="1"/>
          </p:cNvSpPr>
          <p:nvPr>
            <p:ph type="dt" sz="half" idx="10"/>
          </p:nvPr>
        </p:nvSpPr>
        <p:spPr/>
        <p:txBody>
          <a:bodyPr/>
          <a:lstStyle/>
          <a:p>
            <a:fld id="{94F56B69-86E0-44B2-9F00-44F756DE14A0}" type="datetimeFigureOut">
              <a:rPr kumimoji="1" lang="ja-JP" altLang="en-US" smtClean="0"/>
              <a:t>2024/2/5</a:t>
            </a:fld>
            <a:endParaRPr kumimoji="1" lang="ja-JP" altLang="en-US"/>
          </a:p>
        </p:txBody>
      </p:sp>
      <p:sp>
        <p:nvSpPr>
          <p:cNvPr id="3" name="フッター プレースホルダー 2">
            <a:extLst>
              <a:ext uri="{FF2B5EF4-FFF2-40B4-BE49-F238E27FC236}">
                <a16:creationId xmlns:a16="http://schemas.microsoft.com/office/drawing/2014/main" id="{F67289E5-394A-DE73-B2B6-D64E6368B0D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070E2E6-326D-295E-7C2E-73166D83376E}"/>
              </a:ext>
            </a:extLst>
          </p:cNvPr>
          <p:cNvSpPr>
            <a:spLocks noGrp="1"/>
          </p:cNvSpPr>
          <p:nvPr>
            <p:ph type="sldNum" sz="quarter" idx="12"/>
          </p:nvPr>
        </p:nvSpPr>
        <p:spPr/>
        <p:txBody>
          <a:bodyPr/>
          <a:lstStyle/>
          <a:p>
            <a:fld id="{50457D2E-AB97-45D6-BBCB-B54422AD2A20}" type="slidenum">
              <a:rPr kumimoji="1" lang="ja-JP" altLang="en-US" smtClean="0"/>
              <a:t>‹#›</a:t>
            </a:fld>
            <a:endParaRPr kumimoji="1" lang="ja-JP" altLang="en-US"/>
          </a:p>
        </p:txBody>
      </p:sp>
    </p:spTree>
    <p:extLst>
      <p:ext uri="{BB962C8B-B14F-4D97-AF65-F5344CB8AC3E}">
        <p14:creationId xmlns:p14="http://schemas.microsoft.com/office/powerpoint/2010/main" val="1634208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5FEE8C-895B-06EB-D64A-5779A533073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FDDFA58-EB4B-6CC5-CC8F-CA4A3FE324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7064EA3-3C47-114F-855B-3DE19F301C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7EF35BB-79D4-E72D-8546-9B573EAC2A87}"/>
              </a:ext>
            </a:extLst>
          </p:cNvPr>
          <p:cNvSpPr>
            <a:spLocks noGrp="1"/>
          </p:cNvSpPr>
          <p:nvPr>
            <p:ph type="dt" sz="half" idx="10"/>
          </p:nvPr>
        </p:nvSpPr>
        <p:spPr/>
        <p:txBody>
          <a:bodyPr/>
          <a:lstStyle/>
          <a:p>
            <a:fld id="{94F56B69-86E0-44B2-9F00-44F756DE14A0}" type="datetimeFigureOut">
              <a:rPr kumimoji="1" lang="ja-JP" altLang="en-US" smtClean="0"/>
              <a:t>2024/2/5</a:t>
            </a:fld>
            <a:endParaRPr kumimoji="1" lang="ja-JP" altLang="en-US"/>
          </a:p>
        </p:txBody>
      </p:sp>
      <p:sp>
        <p:nvSpPr>
          <p:cNvPr id="6" name="フッター プレースホルダー 5">
            <a:extLst>
              <a:ext uri="{FF2B5EF4-FFF2-40B4-BE49-F238E27FC236}">
                <a16:creationId xmlns:a16="http://schemas.microsoft.com/office/drawing/2014/main" id="{5BB66469-A56B-E3BA-BC76-714E80D6FBA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B965A97-48C7-71F1-12BA-2B051D11778D}"/>
              </a:ext>
            </a:extLst>
          </p:cNvPr>
          <p:cNvSpPr>
            <a:spLocks noGrp="1"/>
          </p:cNvSpPr>
          <p:nvPr>
            <p:ph type="sldNum" sz="quarter" idx="12"/>
          </p:nvPr>
        </p:nvSpPr>
        <p:spPr/>
        <p:txBody>
          <a:bodyPr/>
          <a:lstStyle/>
          <a:p>
            <a:fld id="{50457D2E-AB97-45D6-BBCB-B54422AD2A20}" type="slidenum">
              <a:rPr kumimoji="1" lang="ja-JP" altLang="en-US" smtClean="0"/>
              <a:t>‹#›</a:t>
            </a:fld>
            <a:endParaRPr kumimoji="1" lang="ja-JP" altLang="en-US"/>
          </a:p>
        </p:txBody>
      </p:sp>
    </p:spTree>
    <p:extLst>
      <p:ext uri="{BB962C8B-B14F-4D97-AF65-F5344CB8AC3E}">
        <p14:creationId xmlns:p14="http://schemas.microsoft.com/office/powerpoint/2010/main" val="2144874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2AEA7A-13A3-F554-E1CB-1D3B8EBA58C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6DE28DD-5CCE-EF4A-CBBA-8DBE6D36D6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0D70E4F-C838-E95D-439E-8129A651B9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99B7097-FC9C-4B00-02BD-06DBF12CCE22}"/>
              </a:ext>
            </a:extLst>
          </p:cNvPr>
          <p:cNvSpPr>
            <a:spLocks noGrp="1"/>
          </p:cNvSpPr>
          <p:nvPr>
            <p:ph type="dt" sz="half" idx="10"/>
          </p:nvPr>
        </p:nvSpPr>
        <p:spPr/>
        <p:txBody>
          <a:bodyPr/>
          <a:lstStyle/>
          <a:p>
            <a:fld id="{94F56B69-86E0-44B2-9F00-44F756DE14A0}" type="datetimeFigureOut">
              <a:rPr kumimoji="1" lang="ja-JP" altLang="en-US" smtClean="0"/>
              <a:t>2024/2/5</a:t>
            </a:fld>
            <a:endParaRPr kumimoji="1" lang="ja-JP" altLang="en-US"/>
          </a:p>
        </p:txBody>
      </p:sp>
      <p:sp>
        <p:nvSpPr>
          <p:cNvPr id="6" name="フッター プレースホルダー 5">
            <a:extLst>
              <a:ext uri="{FF2B5EF4-FFF2-40B4-BE49-F238E27FC236}">
                <a16:creationId xmlns:a16="http://schemas.microsoft.com/office/drawing/2014/main" id="{F49DF8C6-704B-EB6E-ECE7-F73852D5366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6B06464-D495-989C-E163-18160D6F344D}"/>
              </a:ext>
            </a:extLst>
          </p:cNvPr>
          <p:cNvSpPr>
            <a:spLocks noGrp="1"/>
          </p:cNvSpPr>
          <p:nvPr>
            <p:ph type="sldNum" sz="quarter" idx="12"/>
          </p:nvPr>
        </p:nvSpPr>
        <p:spPr/>
        <p:txBody>
          <a:bodyPr/>
          <a:lstStyle/>
          <a:p>
            <a:fld id="{50457D2E-AB97-45D6-BBCB-B54422AD2A20}" type="slidenum">
              <a:rPr kumimoji="1" lang="ja-JP" altLang="en-US" smtClean="0"/>
              <a:t>‹#›</a:t>
            </a:fld>
            <a:endParaRPr kumimoji="1" lang="ja-JP" altLang="en-US"/>
          </a:p>
        </p:txBody>
      </p:sp>
    </p:spTree>
    <p:extLst>
      <p:ext uri="{BB962C8B-B14F-4D97-AF65-F5344CB8AC3E}">
        <p14:creationId xmlns:p14="http://schemas.microsoft.com/office/powerpoint/2010/main" val="2990363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7385810-D96E-8D01-6427-FB096F9DD8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253C34A-D950-3494-DFED-0EAC9F3231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A0A51AF-3359-7FA3-AAEF-6AA961A2AB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F56B69-86E0-44B2-9F00-44F756DE14A0}" type="datetimeFigureOut">
              <a:rPr kumimoji="1" lang="ja-JP" altLang="en-US" smtClean="0"/>
              <a:t>2024/2/5</a:t>
            </a:fld>
            <a:endParaRPr kumimoji="1" lang="ja-JP" altLang="en-US"/>
          </a:p>
        </p:txBody>
      </p:sp>
      <p:sp>
        <p:nvSpPr>
          <p:cNvPr id="5" name="フッター プレースホルダー 4">
            <a:extLst>
              <a:ext uri="{FF2B5EF4-FFF2-40B4-BE49-F238E27FC236}">
                <a16:creationId xmlns:a16="http://schemas.microsoft.com/office/drawing/2014/main" id="{204927C1-B1BC-F5B6-8E24-7E46FD4217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F34D80E-1A0B-C4AB-4198-5A0F202171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457D2E-AB97-45D6-BBCB-B54422AD2A20}" type="slidenum">
              <a:rPr kumimoji="1" lang="ja-JP" altLang="en-US" smtClean="0"/>
              <a:t>‹#›</a:t>
            </a:fld>
            <a:endParaRPr kumimoji="1" lang="ja-JP" altLang="en-US"/>
          </a:p>
        </p:txBody>
      </p:sp>
    </p:spTree>
    <p:extLst>
      <p:ext uri="{BB962C8B-B14F-4D97-AF65-F5344CB8AC3E}">
        <p14:creationId xmlns:p14="http://schemas.microsoft.com/office/powerpoint/2010/main" val="3667281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hbs.edu/impact-weighted-accounts/Documents/Accounting%20for%20Product%20Impact%20in%20the%20Pharmaceuticals%20Industry.pdf?csf=1&amp;web=1&amp;e=8Pells" TargetMode="External"/><Relationship Id="rId13" Type="http://schemas.openxmlformats.org/officeDocument/2006/relationships/hyperlink" Target="https://www.hbs.edu/impact-weighted-accounts/Pages/impact-weighted-accounts/Documents/IWA%20Product%20Impact%20Template_Utilities_WaterUtilities.xlsx" TargetMode="External"/><Relationship Id="rId3" Type="http://schemas.openxmlformats.org/officeDocument/2006/relationships/hyperlink" Target="https://www.hbs.edu/impact-weighted-accounts/Documents/Accounting%20for%20Product%20Impact%20in%20the%20Airlines%20Industry.pdf" TargetMode="External"/><Relationship Id="rId7" Type="http://schemas.openxmlformats.org/officeDocument/2006/relationships/hyperlink" Target="https://www.hbs.edu/impact-weighted-accounts/Documents/Accounting%20for%20Product%20Impact%20in%20the%20Oil%20and%20Gas%20Industry.pdf?csf=1&amp;web=1&amp;e=Vj9Mny" TargetMode="External"/><Relationship Id="rId12" Type="http://schemas.openxmlformats.org/officeDocument/2006/relationships/hyperlink" Target="https://www.hbs.edu/impact-weighted-accounts/Pages/impact-weighted-accounts/documents/IWAI%20Product%20Impact%20Estimates%20for%20Content%20Creation.xlsx" TargetMode="External"/><Relationship Id="rId2" Type="http://schemas.openxmlformats.org/officeDocument/2006/relationships/hyperlink" Target="https://www.hbs.edu/impact-weighted-accounts/Documents/Preliminary-Framework-for-Product-Impact-Weighted-Accounts.pdf" TargetMode="External"/><Relationship Id="rId1" Type="http://schemas.openxmlformats.org/officeDocument/2006/relationships/slideLayout" Target="../slideLayouts/slideLayout2.xml"/><Relationship Id="rId6" Type="http://schemas.openxmlformats.org/officeDocument/2006/relationships/hyperlink" Target="https://www.hbs.edu/impact-weighted-accounts/Pages/impact-weighted-accounts/Documents/Accounting%20for%20Product%20Impact%20in%20the%20Interactive%20Media%20and%20Services%20Industry.pdf?csf=1&amp;web=1&amp;e=whUQ8p" TargetMode="External"/><Relationship Id="rId11" Type="http://schemas.openxmlformats.org/officeDocument/2006/relationships/hyperlink" Target="https://www.hbs.edu/impact-weighted-accounts/Documents/Impact%20Accounting%20for%20Product%20Use%20A%20Framework%20and%20Industry-specific%20Models.pdf?csf=1&amp;web=1&amp;e=kFtTUV" TargetMode="External"/><Relationship Id="rId5" Type="http://schemas.openxmlformats.org/officeDocument/2006/relationships/hyperlink" Target="https://www.hbs.edu/impact-weighted-accounts/Pages/impact-weighted-accounts/Documents/Accounting-Product-Impact-Consumer-Packaged-Foods-Industry.pdf" TargetMode="External"/><Relationship Id="rId10" Type="http://schemas.openxmlformats.org/officeDocument/2006/relationships/hyperlink" Target="https://www.hbs.edu/Documents/Accounting%20for%20Product%20Impact%20in%20the%20Water%20Utilities%20Industry.pdf" TargetMode="External"/><Relationship Id="rId4" Type="http://schemas.openxmlformats.org/officeDocument/2006/relationships/hyperlink" Target="https://www.hbs.edu/impact-weighted-accounts/Documents/Accounting%20for%20Product%20Impact%20in%20the%20Consumer%20Finance%20Industry%20Final%202020.pdf" TargetMode="External"/><Relationship Id="rId9" Type="http://schemas.openxmlformats.org/officeDocument/2006/relationships/hyperlink" Target="https://www.hbs.edu/impact-weighted-accounts/Documents/Accounting%20for%20Product%20Impact%20in%20the%20Telecommunications%20Industry.pdf"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43531E-9419-1A61-E8CE-E0651C668572}"/>
              </a:ext>
            </a:extLst>
          </p:cNvPr>
          <p:cNvSpPr>
            <a:spLocks noGrp="1"/>
          </p:cNvSpPr>
          <p:nvPr>
            <p:ph type="title"/>
          </p:nvPr>
        </p:nvSpPr>
        <p:spPr/>
        <p:txBody>
          <a:bodyPr/>
          <a:lstStyle/>
          <a:p>
            <a:r>
              <a:rPr kumimoji="1" lang="en-US" altLang="ja-JP" dirty="0"/>
              <a:t>HBS</a:t>
            </a:r>
            <a:r>
              <a:rPr kumimoji="1" lang="ja-JP" altLang="en-US" dirty="0"/>
              <a:t>の製品インパクト関連論文</a:t>
            </a:r>
          </a:p>
        </p:txBody>
      </p:sp>
      <p:sp>
        <p:nvSpPr>
          <p:cNvPr id="3" name="コンテンツ プレースホルダー 2">
            <a:extLst>
              <a:ext uri="{FF2B5EF4-FFF2-40B4-BE49-F238E27FC236}">
                <a16:creationId xmlns:a16="http://schemas.microsoft.com/office/drawing/2014/main" id="{6CEFA702-0606-39E0-29A6-2A7CAC2E7BB6}"/>
              </a:ext>
            </a:extLst>
          </p:cNvPr>
          <p:cNvSpPr>
            <a:spLocks noGrp="1"/>
          </p:cNvSpPr>
          <p:nvPr>
            <p:ph idx="1"/>
          </p:nvPr>
        </p:nvSpPr>
        <p:spPr>
          <a:xfrm>
            <a:off x="838199" y="1825625"/>
            <a:ext cx="10807175" cy="4667250"/>
          </a:xfrm>
        </p:spPr>
        <p:txBody>
          <a:bodyPr>
            <a:normAutofit fontScale="62500" lnSpcReduction="20000"/>
          </a:bodyPr>
          <a:lstStyle/>
          <a:p>
            <a:r>
              <a:rPr lang="en-US" altLang="ja-JP" b="0" i="0" u="sng" dirty="0">
                <a:solidFill>
                  <a:srgbClr val="A41034"/>
                </a:solidFill>
                <a:effectLst/>
                <a:latin typeface="Trade Gothic W01 Bold 2"/>
                <a:hlinkClick r:id="rId2"/>
              </a:rPr>
              <a:t>A Framework for Product Impact-Weighted Accounts (pdf)</a:t>
            </a:r>
            <a:endParaRPr lang="en-US" altLang="ja-JP" b="0" i="0" dirty="0">
              <a:solidFill>
                <a:srgbClr val="181818"/>
              </a:solidFill>
              <a:effectLst/>
              <a:latin typeface="Trade Gothic W01 Bold 2"/>
            </a:endParaRPr>
          </a:p>
          <a:p>
            <a:r>
              <a:rPr lang="en-US" altLang="ja-JP" b="0" i="0" u="none" strike="noStrike" dirty="0">
                <a:solidFill>
                  <a:srgbClr val="A41034"/>
                </a:solidFill>
                <a:effectLst/>
                <a:latin typeface="Trade Gothic W01 Bold 2"/>
                <a:hlinkClick r:id="rId3"/>
              </a:rPr>
              <a:t>Accounting for Product Impact in the Airlines Industry (pdf)</a:t>
            </a:r>
            <a:endParaRPr lang="en-US" altLang="ja-JP" b="0" i="0" dirty="0">
              <a:solidFill>
                <a:srgbClr val="181818"/>
              </a:solidFill>
              <a:effectLst/>
              <a:latin typeface="Trade Gothic W01 Bold 2"/>
            </a:endParaRPr>
          </a:p>
          <a:p>
            <a:r>
              <a:rPr lang="en-US" altLang="ja-JP" b="0" i="0" u="none" strike="noStrike" dirty="0">
                <a:solidFill>
                  <a:srgbClr val="A41034"/>
                </a:solidFill>
                <a:effectLst/>
                <a:latin typeface="Trade Gothic W01 Bold 2"/>
                <a:hlinkClick r:id="rId4"/>
              </a:rPr>
              <a:t>Accounting for Product Impact in the Consumer Finance Industry (pdf)</a:t>
            </a:r>
            <a:endParaRPr lang="en-US" altLang="ja-JP" b="0" i="0" dirty="0">
              <a:solidFill>
                <a:srgbClr val="181818"/>
              </a:solidFill>
              <a:effectLst/>
              <a:latin typeface="Trade Gothic W01 Bold 2"/>
            </a:endParaRPr>
          </a:p>
          <a:p>
            <a:r>
              <a:rPr lang="en-US" altLang="ja-JP" b="0" i="0" u="none" strike="noStrike" dirty="0">
                <a:solidFill>
                  <a:srgbClr val="A41034"/>
                </a:solidFill>
                <a:effectLst/>
                <a:latin typeface="Trade Gothic W01 Bold 2"/>
                <a:hlinkClick r:id="rId5"/>
              </a:rPr>
              <a:t>Accounting for Product Impact in the Consumer-Packaged Foods Industry (pdf)</a:t>
            </a:r>
            <a:endParaRPr lang="en-US" altLang="ja-JP" b="0" i="0" dirty="0">
              <a:solidFill>
                <a:srgbClr val="181818"/>
              </a:solidFill>
              <a:effectLst/>
              <a:latin typeface="Trade Gothic W01 Bold 2"/>
            </a:endParaRPr>
          </a:p>
          <a:p>
            <a:r>
              <a:rPr lang="en-US" altLang="ja-JP" b="0" i="0" u="sng" dirty="0">
                <a:solidFill>
                  <a:srgbClr val="A41034"/>
                </a:solidFill>
                <a:effectLst/>
                <a:latin typeface="Trade Gothic W01 Bold 2"/>
                <a:hlinkClick r:id="rId6"/>
              </a:rPr>
              <a:t>Accounting for Product Impact in the Interactive Media and Services Industry (pdf)</a:t>
            </a:r>
            <a:endParaRPr lang="en-US" altLang="ja-JP" b="0" i="0" dirty="0">
              <a:solidFill>
                <a:srgbClr val="181818"/>
              </a:solidFill>
              <a:effectLst/>
              <a:latin typeface="Trade Gothic W01 Bold 2"/>
            </a:endParaRPr>
          </a:p>
          <a:p>
            <a:r>
              <a:rPr lang="en-US" altLang="ja-JP" b="0" i="0" u="none" strike="noStrike" dirty="0">
                <a:solidFill>
                  <a:srgbClr val="A41034"/>
                </a:solidFill>
                <a:effectLst/>
                <a:latin typeface="Trade Gothic W01 Bold 2"/>
                <a:hlinkClick r:id="rId7"/>
              </a:rPr>
              <a:t>Accounting for Product Impact in the Oil and Gas Industry (pdf)</a:t>
            </a:r>
            <a:endParaRPr lang="en-US" altLang="ja-JP" b="0" i="0" dirty="0">
              <a:solidFill>
                <a:srgbClr val="181818"/>
              </a:solidFill>
              <a:effectLst/>
              <a:latin typeface="Trade Gothic W01 Bold 2"/>
            </a:endParaRPr>
          </a:p>
          <a:p>
            <a:r>
              <a:rPr lang="en-US" altLang="ja-JP" b="0" i="0" u="none" strike="noStrike" dirty="0">
                <a:solidFill>
                  <a:srgbClr val="A41034"/>
                </a:solidFill>
                <a:effectLst/>
                <a:latin typeface="Trade Gothic W01 Bold 2"/>
                <a:hlinkClick r:id="rId8"/>
              </a:rPr>
              <a:t>Accounting for Product Impact in the Pharmaceuticals Industry (pdf)</a:t>
            </a:r>
            <a:endParaRPr lang="en-US" altLang="ja-JP" b="0" i="0" dirty="0">
              <a:solidFill>
                <a:srgbClr val="181818"/>
              </a:solidFill>
              <a:effectLst/>
              <a:latin typeface="Trade Gothic W01 Bold 2"/>
            </a:endParaRPr>
          </a:p>
          <a:p>
            <a:r>
              <a:rPr lang="en-US" altLang="ja-JP" b="0" i="0" u="none" strike="noStrike" dirty="0">
                <a:solidFill>
                  <a:srgbClr val="A41034"/>
                </a:solidFill>
                <a:effectLst/>
                <a:latin typeface="Trade Gothic W01 Bold 2"/>
                <a:hlinkClick r:id="rId9"/>
              </a:rPr>
              <a:t>Accounting for Product Impact in the Telecommunications Industry (pdf)</a:t>
            </a:r>
            <a:endParaRPr lang="en-US" altLang="ja-JP" b="0" i="0" dirty="0">
              <a:solidFill>
                <a:srgbClr val="181818"/>
              </a:solidFill>
              <a:effectLst/>
              <a:latin typeface="Trade Gothic W01 Bold 2"/>
            </a:endParaRPr>
          </a:p>
          <a:p>
            <a:r>
              <a:rPr lang="en-US" altLang="ja-JP" b="0" i="0" u="none" strike="noStrike" dirty="0">
                <a:solidFill>
                  <a:srgbClr val="A41034"/>
                </a:solidFill>
                <a:effectLst/>
                <a:latin typeface="Trade Gothic W01 Bold 2"/>
                <a:hlinkClick r:id="rId10"/>
              </a:rPr>
              <a:t>Accounting for Product Impact in the Water Utilities Industry (pdf)</a:t>
            </a:r>
            <a:endParaRPr lang="en-US" altLang="ja-JP" b="0" i="0" dirty="0">
              <a:solidFill>
                <a:srgbClr val="181818"/>
              </a:solidFill>
              <a:effectLst/>
              <a:latin typeface="Trade Gothic W01 Bold 2"/>
            </a:endParaRPr>
          </a:p>
          <a:p>
            <a:r>
              <a:rPr lang="en-US" altLang="ja-JP" b="0" i="0" u="none" strike="noStrike" dirty="0">
                <a:solidFill>
                  <a:srgbClr val="A41034"/>
                </a:solidFill>
                <a:effectLst/>
                <a:latin typeface="Trade Gothic W01 Bold 2"/>
                <a:hlinkClick r:id="rId11"/>
              </a:rPr>
              <a:t>Impact Accounting for Product Use: A Framework and Industry-specific Models (pdf)</a:t>
            </a:r>
            <a:endParaRPr lang="en-US" altLang="ja-JP" b="0" i="0" u="none" strike="noStrike" dirty="0">
              <a:solidFill>
                <a:srgbClr val="A41034"/>
              </a:solidFill>
              <a:effectLst/>
              <a:latin typeface="Trade Gothic W01 Bold 2"/>
            </a:endParaRPr>
          </a:p>
          <a:p>
            <a:pPr lvl="1"/>
            <a:r>
              <a:rPr lang="ja-JP" altLang="en-US" b="0" i="0" dirty="0">
                <a:solidFill>
                  <a:srgbClr val="181818"/>
                </a:solidFill>
                <a:effectLst/>
                <a:latin typeface="Trade Gothic W01 Bold 2"/>
              </a:rPr>
              <a:t>うえにある</a:t>
            </a:r>
            <a:r>
              <a:rPr lang="en-US" altLang="ja-JP" b="0" i="0" dirty="0">
                <a:solidFill>
                  <a:srgbClr val="181818"/>
                </a:solidFill>
                <a:effectLst/>
                <a:latin typeface="Trade Gothic W01 Bold 2"/>
              </a:rPr>
              <a:t>pdf</a:t>
            </a:r>
            <a:r>
              <a:rPr lang="ja-JP" altLang="en-US" b="0" i="0" dirty="0">
                <a:solidFill>
                  <a:srgbClr val="181818"/>
                </a:solidFill>
                <a:effectLst/>
                <a:latin typeface="Trade Gothic W01 Bold 2"/>
              </a:rPr>
              <a:t>をまとめているような論文</a:t>
            </a:r>
            <a:endParaRPr lang="en-US" altLang="ja-JP" b="0" i="0" dirty="0">
              <a:solidFill>
                <a:srgbClr val="181818"/>
              </a:solidFill>
              <a:effectLst/>
              <a:latin typeface="Trade Gothic W01 Bold 2"/>
            </a:endParaRPr>
          </a:p>
          <a:p>
            <a:r>
              <a:rPr lang="en-US" altLang="ja-JP" b="0" i="0" u="none" strike="noStrike" dirty="0">
                <a:solidFill>
                  <a:srgbClr val="A41034"/>
                </a:solidFill>
                <a:effectLst/>
                <a:latin typeface="Trade Gothic W01 Bold 2"/>
                <a:hlinkClick r:id="rId12"/>
              </a:rPr>
              <a:t>Product Impact Dataset</a:t>
            </a:r>
            <a:endParaRPr lang="en-US" altLang="ja-JP" b="0" i="0" dirty="0">
              <a:solidFill>
                <a:srgbClr val="181818"/>
              </a:solidFill>
              <a:effectLst/>
              <a:latin typeface="Trade Gothic W01 Bold 2"/>
            </a:endParaRPr>
          </a:p>
          <a:p>
            <a:pPr lvl="1"/>
            <a:r>
              <a:rPr kumimoji="1" lang="ja-JP" altLang="en-US" dirty="0"/>
              <a:t>上の例のデータをエクセルでまとめている</a:t>
            </a:r>
            <a:r>
              <a:rPr kumimoji="1" lang="en-US" altLang="ja-JP" dirty="0"/>
              <a:t>(</a:t>
            </a:r>
            <a:r>
              <a:rPr kumimoji="1" lang="ja-JP" altLang="en-US" dirty="0"/>
              <a:t>会社名は実名。</a:t>
            </a:r>
            <a:r>
              <a:rPr kumimoji="1" lang="en-US" altLang="ja-JP" dirty="0"/>
              <a:t>2015 - 2018)</a:t>
            </a:r>
          </a:p>
          <a:p>
            <a:r>
              <a:rPr lang="en-US" altLang="ja-JP" b="0" i="0" u="none" strike="noStrike" dirty="0">
                <a:solidFill>
                  <a:srgbClr val="A41034"/>
                </a:solidFill>
                <a:effectLst/>
                <a:latin typeface="Trade Gothic W01 Bold 2"/>
                <a:hlinkClick r:id="rId13"/>
              </a:rPr>
              <a:t>Product Impact Template for Water Utilities Industry (Excel)</a:t>
            </a:r>
            <a:endParaRPr lang="en-US" altLang="ja-JP" b="0" i="0" dirty="0">
              <a:solidFill>
                <a:srgbClr val="181818"/>
              </a:solidFill>
              <a:effectLst/>
              <a:latin typeface="Trade Gothic W01 Bold 2"/>
            </a:endParaRPr>
          </a:p>
          <a:p>
            <a:pPr lvl="1"/>
            <a:r>
              <a:rPr lang="en-US" altLang="ja-JP" dirty="0"/>
              <a:t>Water utility</a:t>
            </a:r>
            <a:r>
              <a:rPr lang="ja-JP" altLang="en-US" dirty="0"/>
              <a:t>　会社の製品インパクトを計算した際</a:t>
            </a:r>
            <a:r>
              <a:rPr lang="ja-JP" altLang="en-US"/>
              <a:t>のエクセル</a:t>
            </a:r>
            <a:endParaRPr lang="en-US" altLang="ja-JP" dirty="0"/>
          </a:p>
        </p:txBody>
      </p:sp>
    </p:spTree>
    <p:extLst>
      <p:ext uri="{BB962C8B-B14F-4D97-AF65-F5344CB8AC3E}">
        <p14:creationId xmlns:p14="http://schemas.microsoft.com/office/powerpoint/2010/main" val="3994416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591EEA-F506-A87D-A5C5-F11DF49599D8}"/>
              </a:ext>
            </a:extLst>
          </p:cNvPr>
          <p:cNvSpPr>
            <a:spLocks noGrp="1"/>
          </p:cNvSpPr>
          <p:nvPr>
            <p:ph type="title"/>
          </p:nvPr>
        </p:nvSpPr>
        <p:spPr/>
        <p:txBody>
          <a:bodyPr/>
          <a:lstStyle/>
          <a:p>
            <a:r>
              <a:rPr lang="en-US" altLang="ja-JP" dirty="0"/>
              <a:t>R</a:t>
            </a:r>
            <a:r>
              <a:rPr kumimoji="1" lang="en-US" altLang="ja-JP" dirty="0"/>
              <a:t>each</a:t>
            </a:r>
            <a:endParaRPr kumimoji="1" lang="ja-JP" altLang="en-US" dirty="0"/>
          </a:p>
        </p:txBody>
      </p:sp>
      <p:sp>
        <p:nvSpPr>
          <p:cNvPr id="3" name="コンテンツ プレースホルダー 2">
            <a:extLst>
              <a:ext uri="{FF2B5EF4-FFF2-40B4-BE49-F238E27FC236}">
                <a16:creationId xmlns:a16="http://schemas.microsoft.com/office/drawing/2014/main" id="{B732CED9-9C1E-1BFD-9FDA-FF5884BC5A94}"/>
              </a:ext>
            </a:extLst>
          </p:cNvPr>
          <p:cNvSpPr>
            <a:spLocks noGrp="1"/>
          </p:cNvSpPr>
          <p:nvPr>
            <p:ph idx="1"/>
          </p:nvPr>
        </p:nvSpPr>
        <p:spPr/>
        <p:txBody>
          <a:bodyPr/>
          <a:lstStyle/>
          <a:p>
            <a:r>
              <a:rPr lang="en-US" altLang="ja-JP" dirty="0"/>
              <a:t>Reach examines how many individuals are reached by the product and the length of time for which the product can be used</a:t>
            </a:r>
          </a:p>
          <a:p>
            <a:pPr lvl="1"/>
            <a:r>
              <a:rPr lang="en-US" altLang="ja-JP" dirty="0"/>
              <a:t>Some sample metrics that can be used to estimate a product’s reach are </a:t>
            </a:r>
            <a:r>
              <a:rPr lang="en-US" altLang="ja-JP" b="1" dirty="0"/>
              <a:t>sales volume or number of customers</a:t>
            </a:r>
          </a:p>
          <a:p>
            <a:pPr lvl="1"/>
            <a:r>
              <a:rPr lang="en-US" altLang="ja-JP" dirty="0"/>
              <a:t>Duration can be estimated with metrics such as </a:t>
            </a:r>
            <a:r>
              <a:rPr lang="en-US" altLang="ja-JP" b="1" dirty="0"/>
              <a:t>average or expected product life</a:t>
            </a:r>
          </a:p>
          <a:p>
            <a:r>
              <a:rPr lang="en-US" altLang="ja-JP" b="1" dirty="0">
                <a:highlight>
                  <a:srgbClr val="FFFF00"/>
                </a:highlight>
              </a:rPr>
              <a:t>Reach</a:t>
            </a:r>
            <a:r>
              <a:rPr lang="ja-JP" altLang="en-US" b="1" dirty="0">
                <a:highlight>
                  <a:srgbClr val="FFFF00"/>
                </a:highlight>
              </a:rPr>
              <a:t>はどのくらいの顧客に届いたか</a:t>
            </a:r>
            <a:r>
              <a:rPr lang="en-US" altLang="ja-JP" b="1" dirty="0">
                <a:highlight>
                  <a:srgbClr val="FFFF00"/>
                </a:highlight>
              </a:rPr>
              <a:t>(</a:t>
            </a:r>
            <a:r>
              <a:rPr lang="ja-JP" altLang="en-US" b="1" dirty="0">
                <a:highlight>
                  <a:srgbClr val="FFFF00"/>
                </a:highlight>
              </a:rPr>
              <a:t>売上 </a:t>
            </a:r>
            <a:r>
              <a:rPr lang="en-US" altLang="ja-JP" b="1" dirty="0">
                <a:highlight>
                  <a:srgbClr val="FFFF00"/>
                </a:highlight>
              </a:rPr>
              <a:t>or </a:t>
            </a:r>
            <a:r>
              <a:rPr lang="ja-JP" altLang="en-US" b="1" dirty="0">
                <a:highlight>
                  <a:srgbClr val="FFFF00"/>
                </a:highlight>
              </a:rPr>
              <a:t>顧客数</a:t>
            </a:r>
            <a:r>
              <a:rPr lang="en-US" altLang="ja-JP" b="1" dirty="0">
                <a:highlight>
                  <a:srgbClr val="FFFF00"/>
                </a:highlight>
              </a:rPr>
              <a:t>)×</a:t>
            </a:r>
            <a:r>
              <a:rPr lang="ja-JP" altLang="en-US" b="1" dirty="0">
                <a:highlight>
                  <a:srgbClr val="FFFF00"/>
                </a:highlight>
              </a:rPr>
              <a:t>どのくらい使えるか </a:t>
            </a:r>
            <a:r>
              <a:rPr lang="en-US" altLang="ja-JP" b="1" dirty="0">
                <a:highlight>
                  <a:srgbClr val="FFFF00"/>
                </a:highlight>
              </a:rPr>
              <a:t>(</a:t>
            </a:r>
            <a:r>
              <a:rPr lang="ja-JP" altLang="en-US" b="1" dirty="0">
                <a:highlight>
                  <a:srgbClr val="FFFF00"/>
                </a:highlight>
              </a:rPr>
              <a:t>平均</a:t>
            </a:r>
            <a:r>
              <a:rPr lang="en-US" altLang="ja-JP" b="1" dirty="0">
                <a:highlight>
                  <a:srgbClr val="FFFF00"/>
                </a:highlight>
              </a:rPr>
              <a:t>/</a:t>
            </a:r>
            <a:r>
              <a:rPr lang="ja-JP" altLang="en-US" b="1" dirty="0">
                <a:highlight>
                  <a:srgbClr val="FFFF00"/>
                </a:highlight>
              </a:rPr>
              <a:t>期待商品寿命</a:t>
            </a:r>
            <a:r>
              <a:rPr lang="en-US" altLang="ja-JP" b="1" dirty="0">
                <a:highlight>
                  <a:srgbClr val="FFFF00"/>
                </a:highlight>
              </a:rPr>
              <a:t>)</a:t>
            </a:r>
          </a:p>
          <a:p>
            <a:pPr lvl="1"/>
            <a:endParaRPr lang="en-US" altLang="ja-JP" b="1" dirty="0"/>
          </a:p>
          <a:p>
            <a:pPr lvl="1"/>
            <a:endParaRPr kumimoji="1" lang="ja-JP" altLang="en-US" dirty="0"/>
          </a:p>
        </p:txBody>
      </p:sp>
    </p:spTree>
    <p:extLst>
      <p:ext uri="{BB962C8B-B14F-4D97-AF65-F5344CB8AC3E}">
        <p14:creationId xmlns:p14="http://schemas.microsoft.com/office/powerpoint/2010/main" val="1536308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A71CAF-38F7-8BD0-FF60-6BFEB9C02CBA}"/>
              </a:ext>
            </a:extLst>
          </p:cNvPr>
          <p:cNvSpPr>
            <a:spLocks noGrp="1"/>
          </p:cNvSpPr>
          <p:nvPr>
            <p:ph type="title"/>
          </p:nvPr>
        </p:nvSpPr>
        <p:spPr/>
        <p:txBody>
          <a:bodyPr/>
          <a:lstStyle/>
          <a:p>
            <a:r>
              <a:rPr kumimoji="1" lang="en-US" altLang="ja-JP" dirty="0"/>
              <a:t>access</a:t>
            </a:r>
            <a:endParaRPr kumimoji="1" lang="ja-JP" altLang="en-US" dirty="0"/>
          </a:p>
        </p:txBody>
      </p:sp>
      <p:sp>
        <p:nvSpPr>
          <p:cNvPr id="3" name="コンテンツ プレースホルダー 2">
            <a:extLst>
              <a:ext uri="{FF2B5EF4-FFF2-40B4-BE49-F238E27FC236}">
                <a16:creationId xmlns:a16="http://schemas.microsoft.com/office/drawing/2014/main" id="{6FA8CFD3-4F0C-C1CD-A679-91115E82FA61}"/>
              </a:ext>
            </a:extLst>
          </p:cNvPr>
          <p:cNvSpPr>
            <a:spLocks noGrp="1"/>
          </p:cNvSpPr>
          <p:nvPr>
            <p:ph idx="1"/>
          </p:nvPr>
        </p:nvSpPr>
        <p:spPr/>
        <p:txBody>
          <a:bodyPr>
            <a:normAutofit fontScale="55000" lnSpcReduction="20000"/>
          </a:bodyPr>
          <a:lstStyle/>
          <a:p>
            <a:r>
              <a:rPr lang="en-US" altLang="ja-JP" dirty="0"/>
              <a:t>Access is how available a product is to consumers. This can be measured through product pricing and efforts to make the product available for underserved populations</a:t>
            </a:r>
          </a:p>
          <a:p>
            <a:pPr lvl="1"/>
            <a:r>
              <a:rPr lang="en-US" altLang="ja-JP" dirty="0"/>
              <a:t>Sample metrics that can be used to estimate affordability include </a:t>
            </a:r>
            <a:r>
              <a:rPr lang="en-US" altLang="ja-JP" b="1" dirty="0"/>
              <a:t>the difference between a product’s price and average pricing in the market</a:t>
            </a:r>
          </a:p>
          <a:p>
            <a:pPr lvl="1"/>
            <a:r>
              <a:rPr lang="en-US" altLang="ja-JP" dirty="0"/>
              <a:t>For example, a consumer-packaged goods company could compare </a:t>
            </a:r>
            <a:r>
              <a:rPr lang="en-US" altLang="ja-JP" b="1" dirty="0"/>
              <a:t>the price per calorie of their own products to the average price per calorie of all alternatives in the relevant product categories</a:t>
            </a:r>
            <a:r>
              <a:rPr lang="en-US" altLang="ja-JP" dirty="0"/>
              <a:t> as identified by a standard research or reporting firm such as Nielsen. </a:t>
            </a:r>
          </a:p>
          <a:p>
            <a:pPr lvl="1"/>
            <a:r>
              <a:rPr lang="en-US" altLang="ja-JP" b="1" dirty="0"/>
              <a:t>Products that are priced below the relevant benchmark are deemed affordable and have a positive impact</a:t>
            </a:r>
            <a:r>
              <a:rPr lang="en-US" altLang="ja-JP" dirty="0"/>
              <a:t>. Products that are priced above the relevant benchmark and luxury products are not deemed affordable and therefore do not have an affordability impact</a:t>
            </a:r>
          </a:p>
          <a:p>
            <a:r>
              <a:rPr lang="en-US" altLang="ja-JP" dirty="0"/>
              <a:t>For a product to qualify as accessible to the underserved</a:t>
            </a:r>
            <a:r>
              <a:rPr lang="en-US" altLang="ja-JP" b="1" dirty="0"/>
              <a:t>, the product must address a UN Sustainable Development Goal</a:t>
            </a:r>
            <a:r>
              <a:rPr lang="en-US" altLang="ja-JP" dirty="0"/>
              <a:t> in a market that would usually not have access to the product</a:t>
            </a:r>
          </a:p>
          <a:p>
            <a:pPr lvl="1"/>
            <a:r>
              <a:rPr lang="en-US" altLang="ja-JP" b="1" dirty="0"/>
              <a:t>cigarettes do not address a sustainable development goal</a:t>
            </a:r>
            <a:r>
              <a:rPr lang="en-US" altLang="ja-JP" dirty="0"/>
              <a:t> but are sold in developing markets. They would not be viewed as products that address an underserved population even though they are serving a developing market </a:t>
            </a:r>
            <a:r>
              <a:rPr lang="en-US" altLang="ja-JP" b="1" dirty="0"/>
              <a:t>because they make no contributions to development</a:t>
            </a:r>
          </a:p>
          <a:p>
            <a:pPr lvl="1"/>
            <a:r>
              <a:rPr lang="en-US" altLang="ja-JP" dirty="0"/>
              <a:t>On the other hand</a:t>
            </a:r>
            <a:r>
              <a:rPr lang="en-US" altLang="ja-JP" b="1" dirty="0"/>
              <a:t>, a pharmaceutical company could estimate the averted medical and mortality costs and productivity gains </a:t>
            </a:r>
            <a:r>
              <a:rPr lang="en-US" altLang="ja-JP" dirty="0"/>
              <a:t>of providing qualified drugs to underserved markets.</a:t>
            </a:r>
          </a:p>
          <a:p>
            <a:r>
              <a:rPr lang="en-US" altLang="ja-JP" b="1" dirty="0">
                <a:highlight>
                  <a:srgbClr val="FFFF00"/>
                </a:highlight>
              </a:rPr>
              <a:t>Access</a:t>
            </a:r>
            <a:r>
              <a:rPr lang="ja-JP" altLang="en-US" b="1" dirty="0">
                <a:highlight>
                  <a:srgbClr val="FFFF00"/>
                </a:highlight>
              </a:rPr>
              <a:t>はどのくらい商品が消費者に利用可能かを表す指標で、価格と利用可能でない人々</a:t>
            </a:r>
            <a:r>
              <a:rPr lang="en-US" altLang="ja-JP" b="1" dirty="0">
                <a:highlight>
                  <a:srgbClr val="FFFF00"/>
                </a:highlight>
              </a:rPr>
              <a:t>(underserved population)</a:t>
            </a:r>
            <a:r>
              <a:rPr lang="ja-JP" altLang="en-US" b="1" dirty="0">
                <a:highlight>
                  <a:srgbClr val="FFFF00"/>
                </a:highlight>
              </a:rPr>
              <a:t>へ商品を届けようとする努力で計算される</a:t>
            </a:r>
            <a:endParaRPr lang="en-US" altLang="ja-JP" b="1" dirty="0">
              <a:highlight>
                <a:srgbClr val="FFFF00"/>
              </a:highlight>
            </a:endParaRPr>
          </a:p>
          <a:p>
            <a:pPr lvl="1"/>
            <a:r>
              <a:rPr lang="ja-JP" altLang="en-US" b="1" dirty="0">
                <a:highlight>
                  <a:srgbClr val="FFFF00"/>
                </a:highlight>
              </a:rPr>
              <a:t>価格は市場価格との差で指標化。例えば、カロリー当たりの価格など。</a:t>
            </a:r>
            <a:endParaRPr lang="en-US" altLang="ja-JP" b="1" dirty="0">
              <a:highlight>
                <a:srgbClr val="FFFF00"/>
              </a:highlight>
            </a:endParaRPr>
          </a:p>
          <a:p>
            <a:pPr lvl="1"/>
            <a:r>
              <a:rPr lang="en-US" altLang="ja-JP" b="1" dirty="0">
                <a:highlight>
                  <a:srgbClr val="FFFF00"/>
                </a:highlight>
              </a:rPr>
              <a:t>Underserved</a:t>
            </a:r>
            <a:r>
              <a:rPr lang="ja-JP" altLang="en-US" b="1" dirty="0">
                <a:highlight>
                  <a:srgbClr val="FFFF00"/>
                </a:highlight>
              </a:rPr>
              <a:t>へ利用可能にするために、</a:t>
            </a:r>
            <a:r>
              <a:rPr lang="en-US" altLang="ja-JP" b="1" dirty="0">
                <a:highlight>
                  <a:srgbClr val="FFFF00"/>
                </a:highlight>
              </a:rPr>
              <a:t>SDGs</a:t>
            </a:r>
            <a:r>
              <a:rPr lang="ja-JP" altLang="en-US" b="1" dirty="0">
                <a:highlight>
                  <a:srgbClr val="FFFF00"/>
                </a:highlight>
              </a:rPr>
              <a:t>のゴールを満たす必要。タバコは途上国でも売れているが、発展に寄与していないのでインパクトはなし。製薬会社は</a:t>
            </a:r>
            <a:r>
              <a:rPr lang="en-US" altLang="ja-JP" b="1" dirty="0">
                <a:highlight>
                  <a:srgbClr val="FFFF00"/>
                </a:highlight>
              </a:rPr>
              <a:t>underserved</a:t>
            </a:r>
            <a:r>
              <a:rPr lang="ja-JP" altLang="en-US" b="1" dirty="0">
                <a:highlight>
                  <a:srgbClr val="FFFF00"/>
                </a:highlight>
              </a:rPr>
              <a:t>への薬の提供による医療費</a:t>
            </a:r>
            <a:r>
              <a:rPr lang="en-US" altLang="ja-JP" b="1" dirty="0">
                <a:highlight>
                  <a:srgbClr val="FFFF00"/>
                </a:highlight>
              </a:rPr>
              <a:t>/</a:t>
            </a:r>
            <a:r>
              <a:rPr lang="ja-JP" altLang="en-US" b="1" dirty="0">
                <a:highlight>
                  <a:srgbClr val="FFFF00"/>
                </a:highlight>
              </a:rPr>
              <a:t>死亡費用の削減や生産性向上を計算できる</a:t>
            </a:r>
            <a:endParaRPr lang="en-US" altLang="ja-JP" b="1" dirty="0">
              <a:highlight>
                <a:srgbClr val="FFFF00"/>
              </a:highlight>
            </a:endParaRPr>
          </a:p>
          <a:p>
            <a:pPr lvl="1"/>
            <a:endParaRPr lang="en-US" altLang="ja-JP" b="1" dirty="0"/>
          </a:p>
          <a:p>
            <a:endParaRPr kumimoji="1" lang="ja-JP" altLang="en-US" dirty="0"/>
          </a:p>
        </p:txBody>
      </p:sp>
    </p:spTree>
    <p:extLst>
      <p:ext uri="{BB962C8B-B14F-4D97-AF65-F5344CB8AC3E}">
        <p14:creationId xmlns:p14="http://schemas.microsoft.com/office/powerpoint/2010/main" val="945011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1F364A-C946-F744-1777-8BAE4A2D588F}"/>
              </a:ext>
            </a:extLst>
          </p:cNvPr>
          <p:cNvSpPr>
            <a:spLocks noGrp="1"/>
          </p:cNvSpPr>
          <p:nvPr>
            <p:ph type="title"/>
          </p:nvPr>
        </p:nvSpPr>
        <p:spPr/>
        <p:txBody>
          <a:bodyPr/>
          <a:lstStyle/>
          <a:p>
            <a:r>
              <a:rPr kumimoji="1" lang="en-US" altLang="ja-JP" dirty="0"/>
              <a:t>quality</a:t>
            </a:r>
            <a:endParaRPr kumimoji="1" lang="ja-JP" altLang="en-US" dirty="0"/>
          </a:p>
        </p:txBody>
      </p:sp>
      <p:sp>
        <p:nvSpPr>
          <p:cNvPr id="3" name="コンテンツ プレースホルダー 2">
            <a:extLst>
              <a:ext uri="{FF2B5EF4-FFF2-40B4-BE49-F238E27FC236}">
                <a16:creationId xmlns:a16="http://schemas.microsoft.com/office/drawing/2014/main" id="{BCEEB831-91D6-EA96-1DA4-6441C2698F85}"/>
              </a:ext>
            </a:extLst>
          </p:cNvPr>
          <p:cNvSpPr>
            <a:spLocks noGrp="1"/>
          </p:cNvSpPr>
          <p:nvPr>
            <p:ph idx="1"/>
          </p:nvPr>
        </p:nvSpPr>
        <p:spPr/>
        <p:txBody>
          <a:bodyPr>
            <a:normAutofit fontScale="55000" lnSpcReduction="20000"/>
          </a:bodyPr>
          <a:lstStyle/>
          <a:p>
            <a:r>
              <a:rPr lang="en-US" altLang="ja-JP" dirty="0"/>
              <a:t>Quality of a product can be measured by the </a:t>
            </a:r>
            <a:r>
              <a:rPr lang="en-US" altLang="ja-JP" b="1" dirty="0"/>
              <a:t>health and safety, effectiveness, and inherent goodness</a:t>
            </a:r>
            <a:r>
              <a:rPr lang="en-US" altLang="ja-JP" dirty="0"/>
              <a:t> of the product. </a:t>
            </a:r>
          </a:p>
          <a:p>
            <a:pPr lvl="1"/>
            <a:r>
              <a:rPr lang="en-US" altLang="ja-JP" dirty="0"/>
              <a:t>The health and safety of a product examines whether the product performs to expected health, safety and privacy standards</a:t>
            </a:r>
          </a:p>
          <a:p>
            <a:pPr lvl="2"/>
            <a:r>
              <a:rPr lang="en-US" altLang="ja-JP" dirty="0"/>
              <a:t>For a packaged food product, its health and safety would not be captured by how healthy the food product is, but by the costs associated with foodborne illnesses from product recalls. </a:t>
            </a:r>
          </a:p>
          <a:p>
            <a:pPr lvl="2"/>
            <a:r>
              <a:rPr lang="en-US" altLang="ja-JP" dirty="0"/>
              <a:t>Other metrics that can capture the health and safety of a product include controversies or data leaks associated with the product</a:t>
            </a:r>
          </a:p>
          <a:p>
            <a:pPr lvl="1"/>
            <a:r>
              <a:rPr lang="en-US" altLang="ja-JP" dirty="0"/>
              <a:t>The effectiveness of a product is whether the product works as it should</a:t>
            </a:r>
          </a:p>
          <a:p>
            <a:pPr lvl="2"/>
            <a:r>
              <a:rPr lang="en-US" altLang="ja-JP" dirty="0"/>
              <a:t>For packaged food products, effectiveness would be where the nutritional value of the product is captured. For example, the whole grains, fiber, added sugar, sodium, and trans-fat content of a product can be translated to costs associated with changes in risk of coronary heart disease or diabetes.</a:t>
            </a:r>
          </a:p>
          <a:p>
            <a:pPr lvl="2"/>
            <a:r>
              <a:rPr lang="en-US" altLang="ja-JP" dirty="0"/>
              <a:t> Where effectiveness cannot be readily observed, </a:t>
            </a:r>
            <a:r>
              <a:rPr lang="en-US" altLang="ja-JP" b="1" dirty="0"/>
              <a:t>customer satisfaction </a:t>
            </a:r>
            <a:r>
              <a:rPr lang="en-US" altLang="ja-JP" dirty="0"/>
              <a:t>can be used as a proxy measure</a:t>
            </a:r>
          </a:p>
          <a:p>
            <a:pPr lvl="1"/>
            <a:r>
              <a:rPr lang="en-US" altLang="ja-JP" dirty="0"/>
              <a:t>the necessity dimension of the product examines whether the product provides some basic need to the population</a:t>
            </a:r>
          </a:p>
          <a:p>
            <a:pPr lvl="2"/>
            <a:r>
              <a:rPr lang="en-US" altLang="ja-JP" b="1" dirty="0"/>
              <a:t>Elasticity can be used </a:t>
            </a:r>
            <a:r>
              <a:rPr lang="en-US" altLang="ja-JP" dirty="0"/>
              <a:t>to identify products that are basic needs</a:t>
            </a:r>
          </a:p>
          <a:p>
            <a:pPr lvl="2"/>
            <a:r>
              <a:rPr lang="en-US" altLang="ja-JP" dirty="0"/>
              <a:t>Some other relevant metrics for estimating how the product addresses a basic need include </a:t>
            </a:r>
            <a:r>
              <a:rPr lang="en-US" altLang="ja-JP" b="1" dirty="0"/>
              <a:t>global economic losses avoided through the product</a:t>
            </a:r>
          </a:p>
          <a:p>
            <a:pPr lvl="2"/>
            <a:r>
              <a:rPr lang="en-US" altLang="ja-JP" dirty="0"/>
              <a:t>the basic need component of a utilities company providing water would be captured </a:t>
            </a:r>
            <a:r>
              <a:rPr lang="en-US" altLang="ja-JP" b="1" dirty="0"/>
              <a:t>through the averted economic losses from sanitation</a:t>
            </a:r>
            <a:r>
              <a:rPr lang="en-US" altLang="ja-JP" dirty="0"/>
              <a:t>. Similarly, the basic need component of certain food products would be the </a:t>
            </a:r>
            <a:r>
              <a:rPr lang="en-US" altLang="ja-JP" b="1" dirty="0"/>
              <a:t>averted economic losses of starvation</a:t>
            </a:r>
          </a:p>
          <a:p>
            <a:r>
              <a:rPr kumimoji="1" lang="en-US" altLang="ja-JP" b="1" dirty="0">
                <a:highlight>
                  <a:srgbClr val="FFFF00"/>
                </a:highlight>
              </a:rPr>
              <a:t>Quality</a:t>
            </a:r>
            <a:r>
              <a:rPr kumimoji="1" lang="ja-JP" altLang="en-US" b="1" dirty="0">
                <a:highlight>
                  <a:srgbClr val="FFFF00"/>
                </a:highlight>
              </a:rPr>
              <a:t>は健康</a:t>
            </a:r>
            <a:r>
              <a:rPr kumimoji="1" lang="en-US" altLang="ja-JP" b="1" dirty="0">
                <a:highlight>
                  <a:srgbClr val="FFFF00"/>
                </a:highlight>
              </a:rPr>
              <a:t>/</a:t>
            </a:r>
            <a:r>
              <a:rPr kumimoji="1" lang="ja-JP" altLang="en-US" b="1" dirty="0">
                <a:highlight>
                  <a:srgbClr val="FFFF00"/>
                </a:highlight>
              </a:rPr>
              <a:t>安全性、効率性、</a:t>
            </a:r>
            <a:r>
              <a:rPr kumimoji="1" lang="en-US" altLang="ja-JP" b="1" dirty="0">
                <a:highlight>
                  <a:srgbClr val="FFFF00"/>
                </a:highlight>
              </a:rPr>
              <a:t>inherent goodness</a:t>
            </a:r>
            <a:r>
              <a:rPr kumimoji="1" lang="ja-JP" altLang="en-US" b="1" dirty="0">
                <a:highlight>
                  <a:srgbClr val="FFFF00"/>
                </a:highlight>
              </a:rPr>
              <a:t>で測定可能</a:t>
            </a:r>
            <a:endParaRPr kumimoji="1" lang="en-US" altLang="ja-JP" b="1" dirty="0">
              <a:highlight>
                <a:srgbClr val="FFFF00"/>
              </a:highlight>
            </a:endParaRPr>
          </a:p>
          <a:p>
            <a:pPr lvl="1"/>
            <a:r>
              <a:rPr lang="ja-JP" altLang="en-US" b="1" dirty="0">
                <a:highlight>
                  <a:srgbClr val="FFFF00"/>
                </a:highlight>
              </a:rPr>
              <a:t>健康</a:t>
            </a:r>
            <a:r>
              <a:rPr lang="en-US" altLang="ja-JP" b="1" dirty="0">
                <a:highlight>
                  <a:srgbClr val="FFFF00"/>
                </a:highlight>
              </a:rPr>
              <a:t>/</a:t>
            </a:r>
            <a:r>
              <a:rPr lang="ja-JP" altLang="en-US" b="1" dirty="0">
                <a:highlight>
                  <a:srgbClr val="FFFF00"/>
                </a:highlight>
              </a:rPr>
              <a:t>安全性は、製品がいかに期待された健康</a:t>
            </a:r>
            <a:r>
              <a:rPr lang="en-US" altLang="ja-JP" b="1" dirty="0">
                <a:highlight>
                  <a:srgbClr val="FFFF00"/>
                </a:highlight>
              </a:rPr>
              <a:t>/</a:t>
            </a:r>
            <a:r>
              <a:rPr lang="ja-JP" altLang="en-US" b="1" dirty="0">
                <a:highlight>
                  <a:srgbClr val="FFFF00"/>
                </a:highlight>
              </a:rPr>
              <a:t>安全</a:t>
            </a:r>
            <a:r>
              <a:rPr lang="en-US" altLang="ja-JP" b="1" dirty="0">
                <a:highlight>
                  <a:srgbClr val="FFFF00"/>
                </a:highlight>
              </a:rPr>
              <a:t>/</a:t>
            </a:r>
            <a:r>
              <a:rPr lang="ja-JP" altLang="en-US" b="1" dirty="0">
                <a:highlight>
                  <a:srgbClr val="FFFF00"/>
                </a:highlight>
              </a:rPr>
              <a:t>プライバシー標準を実現できたか。例えば、食品の安全</a:t>
            </a:r>
            <a:r>
              <a:rPr lang="en-US" altLang="ja-JP" b="1" dirty="0">
                <a:highlight>
                  <a:srgbClr val="FFFF00"/>
                </a:highlight>
              </a:rPr>
              <a:t>/</a:t>
            </a:r>
            <a:r>
              <a:rPr lang="ja-JP" altLang="en-US" b="1" dirty="0">
                <a:highlight>
                  <a:srgbClr val="FFFF00"/>
                </a:highlight>
              </a:rPr>
              <a:t>健康は、その商品がどのくらい健康であるかではなく、その食品によって食中毒を引き起こした場合のコストによってとらえることができる。</a:t>
            </a:r>
            <a:endParaRPr lang="en-US" altLang="ja-JP" b="1" dirty="0">
              <a:highlight>
                <a:srgbClr val="FFFF00"/>
              </a:highlight>
            </a:endParaRPr>
          </a:p>
          <a:p>
            <a:pPr lvl="1"/>
            <a:r>
              <a:rPr lang="ja-JP" altLang="en-US" b="1" dirty="0">
                <a:highlight>
                  <a:srgbClr val="FFFF00"/>
                </a:highlight>
              </a:rPr>
              <a:t>効率性は、製品が仕様通りに動いているか。例えば、食品なら含まれている成分から心臓病や肥満になるリスクに関連した費用。測れない場合、顧客満足度を代理に使うことも可能。</a:t>
            </a:r>
            <a:endParaRPr lang="en-US" altLang="ja-JP" b="1" dirty="0">
              <a:highlight>
                <a:srgbClr val="FFFF00"/>
              </a:highlight>
            </a:endParaRPr>
          </a:p>
          <a:p>
            <a:pPr lvl="1"/>
            <a:r>
              <a:rPr kumimoji="1" lang="en-US" altLang="ja-JP" b="1" dirty="0">
                <a:highlight>
                  <a:srgbClr val="FFFF00"/>
                </a:highlight>
              </a:rPr>
              <a:t>Inherent goodness</a:t>
            </a:r>
            <a:r>
              <a:rPr kumimoji="1" lang="ja-JP" altLang="en-US" b="1" dirty="0">
                <a:highlight>
                  <a:srgbClr val="FFFF00"/>
                </a:highlight>
              </a:rPr>
              <a:t>は基本的なニーズを満たしているか。価格弾性力</a:t>
            </a:r>
            <a:r>
              <a:rPr lang="ja-JP" altLang="en-US" b="1" dirty="0">
                <a:highlight>
                  <a:srgbClr val="FFFF00"/>
                </a:highlight>
              </a:rPr>
              <a:t>は使える。また、製品による世界経済の損失の回避額。水道会社なら公衆衛生を保たなかった場合の損失や、食品会社は飢餓が生じた場合のロスなどが該当する</a:t>
            </a:r>
            <a:endParaRPr lang="en-US" altLang="ja-JP" b="1" dirty="0">
              <a:highlight>
                <a:srgbClr val="FFFF00"/>
              </a:highlight>
            </a:endParaRPr>
          </a:p>
        </p:txBody>
      </p:sp>
    </p:spTree>
    <p:extLst>
      <p:ext uri="{BB962C8B-B14F-4D97-AF65-F5344CB8AC3E}">
        <p14:creationId xmlns:p14="http://schemas.microsoft.com/office/powerpoint/2010/main" val="2086062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96B9D1-1149-6A9E-123C-2A53E70B1644}"/>
              </a:ext>
            </a:extLst>
          </p:cNvPr>
          <p:cNvSpPr>
            <a:spLocks noGrp="1"/>
          </p:cNvSpPr>
          <p:nvPr>
            <p:ph type="title"/>
          </p:nvPr>
        </p:nvSpPr>
        <p:spPr/>
        <p:txBody>
          <a:bodyPr/>
          <a:lstStyle/>
          <a:p>
            <a:r>
              <a:rPr kumimoji="1" lang="en-US" altLang="ja-JP" dirty="0"/>
              <a:t>optionality</a:t>
            </a:r>
            <a:endParaRPr kumimoji="1" lang="ja-JP" altLang="en-US" dirty="0"/>
          </a:p>
        </p:txBody>
      </p:sp>
      <p:sp>
        <p:nvSpPr>
          <p:cNvPr id="3" name="コンテンツ プレースホルダー 2">
            <a:extLst>
              <a:ext uri="{FF2B5EF4-FFF2-40B4-BE49-F238E27FC236}">
                <a16:creationId xmlns:a16="http://schemas.microsoft.com/office/drawing/2014/main" id="{E51F83B2-D801-3B69-D5D1-9362264C7D2D}"/>
              </a:ext>
            </a:extLst>
          </p:cNvPr>
          <p:cNvSpPr>
            <a:spLocks noGrp="1"/>
          </p:cNvSpPr>
          <p:nvPr>
            <p:ph idx="1"/>
          </p:nvPr>
        </p:nvSpPr>
        <p:spPr/>
        <p:txBody>
          <a:bodyPr>
            <a:normAutofit fontScale="70000" lnSpcReduction="20000"/>
          </a:bodyPr>
          <a:lstStyle/>
          <a:p>
            <a:r>
              <a:rPr lang="en-US" altLang="ja-JP" dirty="0"/>
              <a:t>Optionality of a product is the extent to which consumers have free will and full information in their purchasing choices. The optionality in product choice is composed by </a:t>
            </a:r>
            <a:r>
              <a:rPr lang="en-US" altLang="ja-JP" b="1" dirty="0"/>
              <a:t>information availability, monopolistic nature of the industry, and decision altering characteristics</a:t>
            </a:r>
          </a:p>
          <a:p>
            <a:pPr lvl="1"/>
            <a:r>
              <a:rPr lang="en-US" altLang="ja-JP" dirty="0"/>
              <a:t>Under information availability, sample metrics would include </a:t>
            </a:r>
            <a:r>
              <a:rPr lang="en-US" altLang="ja-JP" b="1" dirty="0"/>
              <a:t>labeling and marketing controversies</a:t>
            </a:r>
            <a:r>
              <a:rPr lang="en-US" altLang="ja-JP" dirty="0"/>
              <a:t>. For example, a water utilities company could use </a:t>
            </a:r>
            <a:r>
              <a:rPr lang="en-US" altLang="ja-JP" b="1" dirty="0"/>
              <a:t>warning letters and fines around improper marketing</a:t>
            </a:r>
            <a:r>
              <a:rPr lang="en-US" altLang="ja-JP" dirty="0"/>
              <a:t> to estimate the costs of inaccurate information to consumers</a:t>
            </a:r>
          </a:p>
          <a:p>
            <a:pPr lvl="1"/>
            <a:r>
              <a:rPr lang="en-US" altLang="ja-JP" dirty="0"/>
              <a:t>To identify products in an industry with monopolistic behavior, </a:t>
            </a:r>
            <a:r>
              <a:rPr lang="en-US" altLang="ja-JP" b="1" dirty="0"/>
              <a:t>the Herfindahl-Hirschman Index (HHI) or four-firm concentration ration (CR4)</a:t>
            </a:r>
            <a:r>
              <a:rPr lang="en-US" altLang="ja-JP" dirty="0"/>
              <a:t> can be used. </a:t>
            </a:r>
          </a:p>
          <a:p>
            <a:pPr lvl="2"/>
            <a:r>
              <a:rPr lang="en-US" altLang="ja-JP" dirty="0"/>
              <a:t>Monopolistic industries such as the pharmaceutical industry can estimate extractive rents to consumers by using the excess of costs associated with marketing to research and development</a:t>
            </a:r>
          </a:p>
          <a:p>
            <a:pPr lvl="1"/>
            <a:r>
              <a:rPr lang="en-US" altLang="ja-JP" dirty="0"/>
              <a:t>For decision altering products, sample metrics include </a:t>
            </a:r>
            <a:r>
              <a:rPr lang="en-US" altLang="ja-JP" b="1" dirty="0"/>
              <a:t>how addictive a product is</a:t>
            </a:r>
            <a:r>
              <a:rPr lang="en-US" altLang="ja-JP" dirty="0"/>
              <a:t>. A tobacco company could estimate the productivity and treatment costs associated with addiction itself</a:t>
            </a:r>
          </a:p>
          <a:p>
            <a:r>
              <a:rPr kumimoji="1" lang="en-US" altLang="ja-JP" b="1" dirty="0">
                <a:highlight>
                  <a:srgbClr val="FFFF00"/>
                </a:highlight>
              </a:rPr>
              <a:t>Optionality</a:t>
            </a:r>
            <a:r>
              <a:rPr kumimoji="1" lang="ja-JP" altLang="en-US" b="1" dirty="0">
                <a:highlight>
                  <a:srgbClr val="FFFF00"/>
                </a:highlight>
              </a:rPr>
              <a:t>は購入する選択をする際の情報の利用可能性</a:t>
            </a:r>
            <a:r>
              <a:rPr kumimoji="1" lang="en-US" altLang="ja-JP" b="1" dirty="0">
                <a:highlight>
                  <a:srgbClr val="FFFF00"/>
                </a:highlight>
              </a:rPr>
              <a:t>/</a:t>
            </a:r>
            <a:r>
              <a:rPr kumimoji="1" lang="ja-JP" altLang="en-US" b="1" dirty="0">
                <a:highlight>
                  <a:srgbClr val="FFFF00"/>
                </a:highlight>
              </a:rPr>
              <a:t>独占市場</a:t>
            </a:r>
            <a:r>
              <a:rPr kumimoji="1" lang="en-US" altLang="ja-JP" b="1" dirty="0">
                <a:highlight>
                  <a:srgbClr val="FFFF00"/>
                </a:highlight>
              </a:rPr>
              <a:t>/</a:t>
            </a:r>
            <a:r>
              <a:rPr kumimoji="1" lang="ja-JP" altLang="en-US" b="1" dirty="0">
                <a:highlight>
                  <a:srgbClr val="FFFF00"/>
                </a:highlight>
              </a:rPr>
              <a:t>中毒性によって計算できる</a:t>
            </a:r>
            <a:endParaRPr kumimoji="1" lang="en-US" altLang="ja-JP" b="1" dirty="0">
              <a:highlight>
                <a:srgbClr val="FFFF00"/>
              </a:highlight>
            </a:endParaRPr>
          </a:p>
          <a:p>
            <a:pPr lvl="1"/>
            <a:r>
              <a:rPr lang="ja-JP" altLang="en-US" b="1" dirty="0">
                <a:highlight>
                  <a:srgbClr val="FFFF00"/>
                </a:highlight>
              </a:rPr>
              <a:t>情報の利用可能性はラベルやマーケティングに対する苦情で測定できる。苦情の手紙や不適切なマーケティングに伴う罰金で測定可能</a:t>
            </a:r>
            <a:endParaRPr lang="en-US" altLang="ja-JP" b="1" dirty="0">
              <a:highlight>
                <a:srgbClr val="FFFF00"/>
              </a:highlight>
            </a:endParaRPr>
          </a:p>
          <a:p>
            <a:pPr lvl="1"/>
            <a:r>
              <a:rPr lang="ja-JP" altLang="en-US" b="1" dirty="0">
                <a:highlight>
                  <a:srgbClr val="FFFF00"/>
                </a:highlight>
              </a:rPr>
              <a:t>独占市場は、</a:t>
            </a:r>
            <a:r>
              <a:rPr lang="en-US" altLang="ja-JP" b="1" dirty="0">
                <a:highlight>
                  <a:srgbClr val="FFFF00"/>
                </a:highlight>
              </a:rPr>
              <a:t>HHI/CR4</a:t>
            </a:r>
            <a:r>
              <a:rPr lang="ja-JP" altLang="en-US" b="1" dirty="0">
                <a:highlight>
                  <a:srgbClr val="FFFF00"/>
                </a:highlight>
              </a:rPr>
              <a:t>などの指標で測定可能</a:t>
            </a:r>
            <a:endParaRPr lang="en-US" altLang="ja-JP" b="1" dirty="0">
              <a:highlight>
                <a:srgbClr val="FFFF00"/>
              </a:highlight>
            </a:endParaRPr>
          </a:p>
          <a:p>
            <a:pPr lvl="1"/>
            <a:r>
              <a:rPr kumimoji="1" lang="ja-JP" altLang="en-US" b="1" dirty="0">
                <a:highlight>
                  <a:srgbClr val="FFFF00"/>
                </a:highlight>
              </a:rPr>
              <a:t>中毒性。例えば、たばこ会社は中毒性による生産性と治療費を計算する。</a:t>
            </a:r>
          </a:p>
        </p:txBody>
      </p:sp>
    </p:spTree>
    <p:extLst>
      <p:ext uri="{BB962C8B-B14F-4D97-AF65-F5344CB8AC3E}">
        <p14:creationId xmlns:p14="http://schemas.microsoft.com/office/powerpoint/2010/main" val="1347218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12EF2A-0231-5F73-0A5E-F841D848FCC1}"/>
              </a:ext>
            </a:extLst>
          </p:cNvPr>
          <p:cNvSpPr>
            <a:spLocks noGrp="1"/>
          </p:cNvSpPr>
          <p:nvPr>
            <p:ph type="title"/>
          </p:nvPr>
        </p:nvSpPr>
        <p:spPr/>
        <p:txBody>
          <a:bodyPr/>
          <a:lstStyle/>
          <a:p>
            <a:r>
              <a:rPr kumimoji="1" lang="en-US" altLang="ja-JP" dirty="0"/>
              <a:t>Environmental use</a:t>
            </a:r>
            <a:endParaRPr kumimoji="1" lang="ja-JP" altLang="en-US" dirty="0"/>
          </a:p>
        </p:txBody>
      </p:sp>
      <p:sp>
        <p:nvSpPr>
          <p:cNvPr id="3" name="コンテンツ プレースホルダー 2">
            <a:extLst>
              <a:ext uri="{FF2B5EF4-FFF2-40B4-BE49-F238E27FC236}">
                <a16:creationId xmlns:a16="http://schemas.microsoft.com/office/drawing/2014/main" id="{438D17BE-BED0-0F89-1089-4E6C4D8ABA92}"/>
              </a:ext>
            </a:extLst>
          </p:cNvPr>
          <p:cNvSpPr>
            <a:spLocks noGrp="1"/>
          </p:cNvSpPr>
          <p:nvPr>
            <p:ph idx="1"/>
          </p:nvPr>
        </p:nvSpPr>
        <p:spPr/>
        <p:txBody>
          <a:bodyPr/>
          <a:lstStyle/>
          <a:p>
            <a:r>
              <a:rPr lang="en-US" altLang="ja-JP" dirty="0"/>
              <a:t>Environmental impacts from product usage include </a:t>
            </a:r>
            <a:r>
              <a:rPr lang="en-US" altLang="ja-JP" b="1" dirty="0"/>
              <a:t>emissions and other pollutants to the environment and efficiencies enabled through product use</a:t>
            </a:r>
          </a:p>
          <a:p>
            <a:pPr lvl="1"/>
            <a:r>
              <a:rPr lang="en-US" altLang="ja-JP" dirty="0"/>
              <a:t>Some sample metrics that capture the efficiency of a product are </a:t>
            </a:r>
            <a:r>
              <a:rPr lang="en-US" altLang="ja-JP" b="1" dirty="0"/>
              <a:t>carbon or particulate emissions from use or energy required from use.</a:t>
            </a:r>
            <a:r>
              <a:rPr lang="en-US" altLang="ja-JP" dirty="0"/>
              <a:t> A consumer-packaged goods company could identify the carbon cost of emissions that would be used for cooking and storage of the product</a:t>
            </a:r>
            <a:endParaRPr kumimoji="1" lang="ja-JP" altLang="en-US" b="1" dirty="0"/>
          </a:p>
        </p:txBody>
      </p:sp>
    </p:spTree>
    <p:extLst>
      <p:ext uri="{BB962C8B-B14F-4D97-AF65-F5344CB8AC3E}">
        <p14:creationId xmlns:p14="http://schemas.microsoft.com/office/powerpoint/2010/main" val="3323522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E50AA5-FD4D-3978-4333-F71E52BE2A88}"/>
              </a:ext>
            </a:extLst>
          </p:cNvPr>
          <p:cNvSpPr>
            <a:spLocks noGrp="1"/>
          </p:cNvSpPr>
          <p:nvPr>
            <p:ph type="title"/>
          </p:nvPr>
        </p:nvSpPr>
        <p:spPr/>
        <p:txBody>
          <a:bodyPr/>
          <a:lstStyle/>
          <a:p>
            <a:r>
              <a:rPr kumimoji="1" lang="en-US" altLang="ja-JP" dirty="0"/>
              <a:t>End of life recyclability</a:t>
            </a:r>
            <a:endParaRPr kumimoji="1" lang="ja-JP" altLang="en-US" dirty="0"/>
          </a:p>
        </p:txBody>
      </p:sp>
      <p:sp>
        <p:nvSpPr>
          <p:cNvPr id="3" name="コンテンツ プレースホルダー 2">
            <a:extLst>
              <a:ext uri="{FF2B5EF4-FFF2-40B4-BE49-F238E27FC236}">
                <a16:creationId xmlns:a16="http://schemas.microsoft.com/office/drawing/2014/main" id="{A8D9CAA5-4F39-2A13-0696-78EE8EEEA448}"/>
              </a:ext>
            </a:extLst>
          </p:cNvPr>
          <p:cNvSpPr>
            <a:spLocks noGrp="1"/>
          </p:cNvSpPr>
          <p:nvPr>
            <p:ph idx="1"/>
          </p:nvPr>
        </p:nvSpPr>
        <p:spPr/>
        <p:txBody>
          <a:bodyPr/>
          <a:lstStyle/>
          <a:p>
            <a:r>
              <a:rPr lang="en-US" altLang="ja-JP" dirty="0"/>
              <a:t>End of life environmental impacts are based on the end of life treatment of the product.</a:t>
            </a:r>
          </a:p>
          <a:p>
            <a:pPr lvl="1"/>
            <a:r>
              <a:rPr lang="en-US" altLang="ja-JP" dirty="0"/>
              <a:t>Sample metrics could include </a:t>
            </a:r>
            <a:r>
              <a:rPr lang="en-US" altLang="ja-JP" b="1" dirty="0"/>
              <a:t>volume or percentage recyclability and recoverability</a:t>
            </a:r>
            <a:r>
              <a:rPr lang="en-US" altLang="ja-JP" dirty="0"/>
              <a:t>. A pharmaceutical company could identify the associated carbon costs with the end of life treatment of products sold</a:t>
            </a:r>
            <a:endParaRPr kumimoji="1" lang="ja-JP" altLang="en-US" dirty="0"/>
          </a:p>
        </p:txBody>
      </p:sp>
    </p:spTree>
    <p:extLst>
      <p:ext uri="{BB962C8B-B14F-4D97-AF65-F5344CB8AC3E}">
        <p14:creationId xmlns:p14="http://schemas.microsoft.com/office/powerpoint/2010/main" val="4178144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EDD3DF-A54C-B193-5B2A-BB4F03B74601}"/>
              </a:ext>
            </a:extLst>
          </p:cNvPr>
          <p:cNvSpPr>
            <a:spLocks noGrp="1"/>
          </p:cNvSpPr>
          <p:nvPr>
            <p:ph type="title"/>
          </p:nvPr>
        </p:nvSpPr>
        <p:spPr/>
        <p:txBody>
          <a:bodyPr/>
          <a:lstStyle/>
          <a:p>
            <a:r>
              <a:rPr kumimoji="1" lang="en-US" altLang="ja-JP" dirty="0"/>
              <a:t>5 application of the product impact framework</a:t>
            </a:r>
            <a:endParaRPr kumimoji="1" lang="ja-JP" altLang="en-US" dirty="0"/>
          </a:p>
        </p:txBody>
      </p:sp>
      <p:sp>
        <p:nvSpPr>
          <p:cNvPr id="3" name="コンテンツ プレースホルダー 2">
            <a:extLst>
              <a:ext uri="{FF2B5EF4-FFF2-40B4-BE49-F238E27FC236}">
                <a16:creationId xmlns:a16="http://schemas.microsoft.com/office/drawing/2014/main" id="{C8BC2A70-F651-8971-BC1E-0288DA748478}"/>
              </a:ext>
            </a:extLst>
          </p:cNvPr>
          <p:cNvSpPr>
            <a:spLocks noGrp="1"/>
          </p:cNvSpPr>
          <p:nvPr>
            <p:ph idx="1"/>
          </p:nvPr>
        </p:nvSpPr>
        <p:spPr/>
        <p:txBody>
          <a:bodyPr>
            <a:normAutofit fontScale="92500" lnSpcReduction="20000"/>
          </a:bodyPr>
          <a:lstStyle/>
          <a:p>
            <a:r>
              <a:rPr lang="en-US" altLang="ja-JP" dirty="0"/>
              <a:t>We focus our impact estimates on those of passenger fleet vehicles</a:t>
            </a:r>
          </a:p>
          <a:p>
            <a:r>
              <a:rPr kumimoji="1" lang="en-US" altLang="ja-JP" dirty="0"/>
              <a:t>5.1 Data collection process</a:t>
            </a:r>
          </a:p>
          <a:p>
            <a:pPr lvl="1"/>
            <a:r>
              <a:rPr lang="en-US" altLang="ja-JP" dirty="0"/>
              <a:t>The examples below are based on publicly disclosed data and industry-wide assumptions</a:t>
            </a:r>
          </a:p>
          <a:p>
            <a:pPr lvl="1"/>
            <a:r>
              <a:rPr lang="en-US" altLang="ja-JP" dirty="0"/>
              <a:t>Company datapoints reflect information found in the most recent annual financial statements such as the company’s Form 10-K and annual sustainability reports which often disclose SASB and GRI metrics. These examples make use of existing data and metrics from the perspective of incorporating publicly available data rather than judgement of materiality. </a:t>
            </a:r>
          </a:p>
          <a:p>
            <a:pPr lvl="1"/>
            <a:r>
              <a:rPr lang="en-US" altLang="ja-JP" dirty="0"/>
              <a:t>Industry-wide assumptions come from government agencies such as the US Department of Transportation or the Food and Drug Administration. Given the methodology determines monetary impacts, the industry wide assumptions inevitably rely on some market-determined price and valuations</a:t>
            </a:r>
            <a:endParaRPr kumimoji="1" lang="ja-JP" altLang="en-US" dirty="0"/>
          </a:p>
        </p:txBody>
      </p:sp>
    </p:spTree>
    <p:extLst>
      <p:ext uri="{BB962C8B-B14F-4D97-AF65-F5344CB8AC3E}">
        <p14:creationId xmlns:p14="http://schemas.microsoft.com/office/powerpoint/2010/main" val="2699308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207F2A-51C2-FF92-C294-F20A4AAC29F6}"/>
              </a:ext>
            </a:extLst>
          </p:cNvPr>
          <p:cNvSpPr>
            <a:spLocks noGrp="1"/>
          </p:cNvSpPr>
          <p:nvPr>
            <p:ph type="title"/>
          </p:nvPr>
        </p:nvSpPr>
        <p:spPr/>
        <p:txBody>
          <a:bodyPr/>
          <a:lstStyle/>
          <a:p>
            <a:r>
              <a:rPr kumimoji="1" lang="en-US" altLang="ja-JP" dirty="0"/>
              <a:t>6 automobile manufacturing application of the product impact framework</a:t>
            </a:r>
            <a:endParaRPr kumimoji="1" lang="ja-JP" altLang="en-US" dirty="0"/>
          </a:p>
        </p:txBody>
      </p:sp>
      <p:pic>
        <p:nvPicPr>
          <p:cNvPr id="5" name="図 4">
            <a:extLst>
              <a:ext uri="{FF2B5EF4-FFF2-40B4-BE49-F238E27FC236}">
                <a16:creationId xmlns:a16="http://schemas.microsoft.com/office/drawing/2014/main" id="{CBCE271C-016A-CC68-D62F-DA48E99E2B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5987" y="1690688"/>
            <a:ext cx="9280026" cy="4869019"/>
          </a:xfrm>
          <a:prstGeom prst="rect">
            <a:avLst/>
          </a:prstGeom>
        </p:spPr>
      </p:pic>
    </p:spTree>
    <p:extLst>
      <p:ext uri="{BB962C8B-B14F-4D97-AF65-F5344CB8AC3E}">
        <p14:creationId xmlns:p14="http://schemas.microsoft.com/office/powerpoint/2010/main" val="3591371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5F3E49-0212-3F47-B4BC-3A141D653D40}"/>
              </a:ext>
            </a:extLst>
          </p:cNvPr>
          <p:cNvSpPr>
            <a:spLocks noGrp="1"/>
          </p:cNvSpPr>
          <p:nvPr>
            <p:ph type="title"/>
          </p:nvPr>
        </p:nvSpPr>
        <p:spPr/>
        <p:txBody>
          <a:bodyPr/>
          <a:lstStyle/>
          <a:p>
            <a:r>
              <a:rPr kumimoji="1" lang="en-US" altLang="ja-JP" dirty="0"/>
              <a:t>Reach</a:t>
            </a:r>
            <a:endParaRPr kumimoji="1" lang="ja-JP" altLang="en-US" dirty="0"/>
          </a:p>
        </p:txBody>
      </p:sp>
      <p:sp>
        <p:nvSpPr>
          <p:cNvPr id="3" name="コンテンツ プレースホルダー 2">
            <a:extLst>
              <a:ext uri="{FF2B5EF4-FFF2-40B4-BE49-F238E27FC236}">
                <a16:creationId xmlns:a16="http://schemas.microsoft.com/office/drawing/2014/main" id="{9A79461F-28AD-2635-A3EE-FB13D394E492}"/>
              </a:ext>
            </a:extLst>
          </p:cNvPr>
          <p:cNvSpPr>
            <a:spLocks noGrp="1"/>
          </p:cNvSpPr>
          <p:nvPr>
            <p:ph idx="1"/>
          </p:nvPr>
        </p:nvSpPr>
        <p:spPr>
          <a:xfrm>
            <a:off x="838200" y="4375517"/>
            <a:ext cx="10515600" cy="1801446"/>
          </a:xfrm>
        </p:spPr>
        <p:txBody>
          <a:bodyPr>
            <a:normAutofit fontScale="77500" lnSpcReduction="20000"/>
          </a:bodyPr>
          <a:lstStyle/>
          <a:p>
            <a:r>
              <a:rPr lang="en-US" altLang="ja-JP" dirty="0"/>
              <a:t>average annual mileage in the United States are used</a:t>
            </a:r>
          </a:p>
          <a:p>
            <a:pPr lvl="1"/>
            <a:r>
              <a:rPr lang="en-US" altLang="ja-JP" dirty="0"/>
              <a:t>Although annual mileage is specific to the United States, this does not indicate that the framework itself is only applicable in the United States. Instead, </a:t>
            </a:r>
            <a:r>
              <a:rPr lang="en-US" altLang="ja-JP" b="1" dirty="0"/>
              <a:t>this is indicative of how an estimate can be influenced by data availability</a:t>
            </a:r>
          </a:p>
          <a:p>
            <a:r>
              <a:rPr lang="en-US" altLang="ja-JP" dirty="0"/>
              <a:t>If a company were to apply this framework, </a:t>
            </a:r>
            <a:r>
              <a:rPr lang="en-US" altLang="ja-JP" b="1" dirty="0"/>
              <a:t>internal data on product life could be applied instead </a:t>
            </a:r>
            <a:r>
              <a:rPr lang="en-US" altLang="ja-JP" dirty="0"/>
              <a:t>of calculating duration from a localized assumption</a:t>
            </a:r>
            <a:endParaRPr kumimoji="1" lang="ja-JP" altLang="en-US" b="1" dirty="0"/>
          </a:p>
        </p:txBody>
      </p:sp>
      <p:pic>
        <p:nvPicPr>
          <p:cNvPr id="5" name="図 4">
            <a:extLst>
              <a:ext uri="{FF2B5EF4-FFF2-40B4-BE49-F238E27FC236}">
                <a16:creationId xmlns:a16="http://schemas.microsoft.com/office/drawing/2014/main" id="{4A5F9F3D-66D5-02FE-D7E0-6BB6CCFEE0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1052" y="681037"/>
            <a:ext cx="8080052" cy="3463935"/>
          </a:xfrm>
          <a:prstGeom prst="rect">
            <a:avLst/>
          </a:prstGeom>
        </p:spPr>
      </p:pic>
    </p:spTree>
    <p:extLst>
      <p:ext uri="{BB962C8B-B14F-4D97-AF65-F5344CB8AC3E}">
        <p14:creationId xmlns:p14="http://schemas.microsoft.com/office/powerpoint/2010/main" val="3516733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23E584-3BDA-948A-32BF-1CAAE16F1AA1}"/>
              </a:ext>
            </a:extLst>
          </p:cNvPr>
          <p:cNvSpPr>
            <a:spLocks noGrp="1"/>
          </p:cNvSpPr>
          <p:nvPr>
            <p:ph type="title"/>
          </p:nvPr>
        </p:nvSpPr>
        <p:spPr/>
        <p:txBody>
          <a:bodyPr/>
          <a:lstStyle/>
          <a:p>
            <a:r>
              <a:rPr kumimoji="1" lang="en-US" altLang="ja-JP" dirty="0"/>
              <a:t>Access- affordability</a:t>
            </a:r>
            <a:endParaRPr kumimoji="1" lang="ja-JP" altLang="en-US" dirty="0"/>
          </a:p>
        </p:txBody>
      </p:sp>
      <p:sp>
        <p:nvSpPr>
          <p:cNvPr id="3" name="コンテンツ プレースホルダー 2">
            <a:extLst>
              <a:ext uri="{FF2B5EF4-FFF2-40B4-BE49-F238E27FC236}">
                <a16:creationId xmlns:a16="http://schemas.microsoft.com/office/drawing/2014/main" id="{84ECBCF2-5F2C-E82D-BFD0-379BF6B797E9}"/>
              </a:ext>
            </a:extLst>
          </p:cNvPr>
          <p:cNvSpPr>
            <a:spLocks noGrp="1"/>
          </p:cNvSpPr>
          <p:nvPr>
            <p:ph idx="1"/>
          </p:nvPr>
        </p:nvSpPr>
        <p:spPr>
          <a:xfrm>
            <a:off x="838200" y="1825625"/>
            <a:ext cx="4262792" cy="4351338"/>
          </a:xfrm>
        </p:spPr>
        <p:txBody>
          <a:bodyPr/>
          <a:lstStyle/>
          <a:p>
            <a:r>
              <a:rPr kumimoji="1" lang="en-US" altLang="ja-JP" dirty="0"/>
              <a:t>kk</a:t>
            </a:r>
            <a:endParaRPr kumimoji="1" lang="ja-JP" altLang="en-US" dirty="0"/>
          </a:p>
        </p:txBody>
      </p:sp>
      <p:pic>
        <p:nvPicPr>
          <p:cNvPr id="5" name="図 4">
            <a:extLst>
              <a:ext uri="{FF2B5EF4-FFF2-40B4-BE49-F238E27FC236}">
                <a16:creationId xmlns:a16="http://schemas.microsoft.com/office/drawing/2014/main" id="{1F8F4508-F700-5F63-3154-5B6735D97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6066" y="0"/>
            <a:ext cx="5492091" cy="6858000"/>
          </a:xfrm>
          <a:prstGeom prst="rect">
            <a:avLst/>
          </a:prstGeom>
        </p:spPr>
      </p:pic>
    </p:spTree>
    <p:extLst>
      <p:ext uri="{BB962C8B-B14F-4D97-AF65-F5344CB8AC3E}">
        <p14:creationId xmlns:p14="http://schemas.microsoft.com/office/powerpoint/2010/main" val="888206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F3B57F4-2E86-A8B1-6E0A-2F61EAC5F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336" y="1328444"/>
            <a:ext cx="7897327" cy="4201111"/>
          </a:xfrm>
          <a:prstGeom prst="rect">
            <a:avLst/>
          </a:prstGeom>
        </p:spPr>
      </p:pic>
    </p:spTree>
    <p:extLst>
      <p:ext uri="{BB962C8B-B14F-4D97-AF65-F5344CB8AC3E}">
        <p14:creationId xmlns:p14="http://schemas.microsoft.com/office/powerpoint/2010/main" val="3734628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6CF4E8-EA35-46EB-3E99-2180A45ADDF1}"/>
              </a:ext>
            </a:extLst>
          </p:cNvPr>
          <p:cNvSpPr>
            <a:spLocks noGrp="1"/>
          </p:cNvSpPr>
          <p:nvPr>
            <p:ph type="title"/>
          </p:nvPr>
        </p:nvSpPr>
        <p:spPr/>
        <p:txBody>
          <a:bodyPr/>
          <a:lstStyle/>
          <a:p>
            <a:r>
              <a:rPr kumimoji="1" lang="en-US" altLang="ja-JP" dirty="0"/>
              <a:t>1 introduction</a:t>
            </a:r>
            <a:endParaRPr kumimoji="1" lang="ja-JP" altLang="en-US" dirty="0"/>
          </a:p>
        </p:txBody>
      </p:sp>
      <p:sp>
        <p:nvSpPr>
          <p:cNvPr id="3" name="コンテンツ プレースホルダー 2">
            <a:extLst>
              <a:ext uri="{FF2B5EF4-FFF2-40B4-BE49-F238E27FC236}">
                <a16:creationId xmlns:a16="http://schemas.microsoft.com/office/drawing/2014/main" id="{0881290F-BE0E-AAA9-8A92-4501274DFE8C}"/>
              </a:ext>
            </a:extLst>
          </p:cNvPr>
          <p:cNvSpPr>
            <a:spLocks noGrp="1"/>
          </p:cNvSpPr>
          <p:nvPr>
            <p:ph idx="1"/>
          </p:nvPr>
        </p:nvSpPr>
        <p:spPr/>
        <p:txBody>
          <a:bodyPr>
            <a:normAutofit fontScale="70000" lnSpcReduction="20000"/>
          </a:bodyPr>
          <a:lstStyle/>
          <a:p>
            <a:r>
              <a:rPr lang="en-US" altLang="ja-JP" dirty="0"/>
              <a:t>As of 2017, 75% of the largest 100 companies in each of 49 countries (75% of 4,900 companies) were issuing sustainability reports with ESG data, a marked increase from the 12% in 1993.1</a:t>
            </a:r>
          </a:p>
          <a:p>
            <a:r>
              <a:rPr lang="en-US" altLang="ja-JP" dirty="0"/>
              <a:t>Product impact refers to impact that occurs once a company has transferred control of goods or services, which is consistent with traditional accounting recognition of a sale</a:t>
            </a:r>
          </a:p>
          <a:p>
            <a:r>
              <a:rPr lang="en-US" altLang="ja-JP" dirty="0"/>
              <a:t>Of the 56 companies that have experimented with monetary impact valuation, only twenty percent estimate product impact. 4</a:t>
            </a:r>
          </a:p>
          <a:p>
            <a:pPr lvl="1"/>
            <a:r>
              <a:rPr lang="en-US" altLang="ja-JP" dirty="0"/>
              <a:t>NS Rail applies a monetary value to the mobility trains provide, whereas Safaricom measures the value of secure financial connectivity created by M-</a:t>
            </a:r>
            <a:r>
              <a:rPr lang="en-US" altLang="ja-JP" dirty="0" err="1"/>
              <a:t>Pesa</a:t>
            </a:r>
            <a:r>
              <a:rPr lang="en-US" altLang="ja-JP" dirty="0"/>
              <a:t>.</a:t>
            </a:r>
          </a:p>
          <a:p>
            <a:r>
              <a:rPr lang="en-US" altLang="ja-JP" dirty="0">
                <a:highlight>
                  <a:srgbClr val="FFFF00"/>
                </a:highlight>
              </a:rPr>
              <a:t>As demonstrated, </a:t>
            </a:r>
            <a:r>
              <a:rPr lang="en-US" altLang="ja-JP" b="1" dirty="0">
                <a:highlight>
                  <a:srgbClr val="FFFF00"/>
                </a:highlight>
              </a:rPr>
              <a:t>the dimensions on which these companies measure product impact are highly specific to individual products</a:t>
            </a:r>
            <a:r>
              <a:rPr lang="en-US" altLang="ja-JP" dirty="0">
                <a:highlight>
                  <a:srgbClr val="FFFF00"/>
                </a:highlight>
              </a:rPr>
              <a:t>. Therein lies the difficulty with measuring product impact: such impacts, in contrast to employment or environmental impacts from operations, </a:t>
            </a:r>
            <a:r>
              <a:rPr lang="en-US" altLang="ja-JP" b="1" dirty="0">
                <a:highlight>
                  <a:srgbClr val="FFFF00"/>
                </a:highlight>
              </a:rPr>
              <a:t>tend to be highly idiosyncratic limiting the ability to generalize and scale such measurements</a:t>
            </a:r>
            <a:r>
              <a:rPr lang="en-US" altLang="ja-JP" dirty="0">
                <a:highlight>
                  <a:srgbClr val="FFFF00"/>
                </a:highlight>
              </a:rPr>
              <a:t>.</a:t>
            </a:r>
          </a:p>
          <a:p>
            <a:pPr lvl="1"/>
            <a:r>
              <a:rPr lang="ja-JP" altLang="en-US" dirty="0">
                <a:highlight>
                  <a:srgbClr val="FFFF00"/>
                </a:highlight>
              </a:rPr>
              <a:t>論文の中でも、製品インパクトは雇用・環境と異なり各企業固有のものであり、一般化が難しいことを認めている。</a:t>
            </a:r>
            <a:endParaRPr lang="en-US" altLang="ja-JP" dirty="0">
              <a:highlight>
                <a:srgbClr val="FFFF00"/>
              </a:highlight>
            </a:endParaRPr>
          </a:p>
          <a:p>
            <a:pPr marL="0" indent="0">
              <a:buNone/>
            </a:pPr>
            <a:endParaRPr kumimoji="1" lang="ja-JP" altLang="en-US" dirty="0"/>
          </a:p>
        </p:txBody>
      </p:sp>
    </p:spTree>
    <p:extLst>
      <p:ext uri="{BB962C8B-B14F-4D97-AF65-F5344CB8AC3E}">
        <p14:creationId xmlns:p14="http://schemas.microsoft.com/office/powerpoint/2010/main" val="1559435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4FAC2B-3786-A2DA-E203-A1CDF40C29D2}"/>
              </a:ext>
            </a:extLst>
          </p:cNvPr>
          <p:cNvSpPr>
            <a:spLocks noGrp="1"/>
          </p:cNvSpPr>
          <p:nvPr>
            <p:ph type="title"/>
          </p:nvPr>
        </p:nvSpPr>
        <p:spPr/>
        <p:txBody>
          <a:bodyPr/>
          <a:lstStyle/>
          <a:p>
            <a:r>
              <a:rPr kumimoji="1" lang="en-US" altLang="ja-JP" dirty="0"/>
              <a:t>2.1 companies</a:t>
            </a:r>
            <a:endParaRPr kumimoji="1" lang="ja-JP" altLang="en-US" dirty="0"/>
          </a:p>
        </p:txBody>
      </p:sp>
      <p:sp>
        <p:nvSpPr>
          <p:cNvPr id="3" name="コンテンツ プレースホルダー 2">
            <a:extLst>
              <a:ext uri="{FF2B5EF4-FFF2-40B4-BE49-F238E27FC236}">
                <a16:creationId xmlns:a16="http://schemas.microsoft.com/office/drawing/2014/main" id="{67559B97-4EF1-0D2D-7197-698F1AEFF14F}"/>
              </a:ext>
            </a:extLst>
          </p:cNvPr>
          <p:cNvSpPr>
            <a:spLocks noGrp="1"/>
          </p:cNvSpPr>
          <p:nvPr>
            <p:ph idx="1"/>
          </p:nvPr>
        </p:nvSpPr>
        <p:spPr>
          <a:xfrm>
            <a:off x="838200" y="1825625"/>
            <a:ext cx="10515600" cy="1454124"/>
          </a:xfrm>
        </p:spPr>
        <p:txBody>
          <a:bodyPr/>
          <a:lstStyle/>
          <a:p>
            <a:r>
              <a:rPr lang="en-US" altLang="ja-JP" dirty="0"/>
              <a:t>the Handbook for Product Social Impact has created a consensus-based methodology to inform companies on how they can assess the impacts of products.5</a:t>
            </a:r>
          </a:p>
          <a:p>
            <a:endParaRPr kumimoji="1" lang="ja-JP" altLang="en-US" dirty="0"/>
          </a:p>
        </p:txBody>
      </p:sp>
      <p:pic>
        <p:nvPicPr>
          <p:cNvPr id="5" name="図 4">
            <a:extLst>
              <a:ext uri="{FF2B5EF4-FFF2-40B4-BE49-F238E27FC236}">
                <a16:creationId xmlns:a16="http://schemas.microsoft.com/office/drawing/2014/main" id="{3F5361B9-BC05-5F56-5C0B-844A4D3BD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7390" y="3105422"/>
            <a:ext cx="9110185" cy="3552740"/>
          </a:xfrm>
          <a:prstGeom prst="rect">
            <a:avLst/>
          </a:prstGeom>
        </p:spPr>
      </p:pic>
    </p:spTree>
    <p:extLst>
      <p:ext uri="{BB962C8B-B14F-4D97-AF65-F5344CB8AC3E}">
        <p14:creationId xmlns:p14="http://schemas.microsoft.com/office/powerpoint/2010/main" val="4012426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FCC25C2E-E1A1-78DC-6965-F764FB25D6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992" y="99548"/>
            <a:ext cx="11222016" cy="6658904"/>
          </a:xfrm>
          <a:prstGeom prst="rect">
            <a:avLst/>
          </a:prstGeom>
        </p:spPr>
      </p:pic>
    </p:spTree>
    <p:extLst>
      <p:ext uri="{BB962C8B-B14F-4D97-AF65-F5344CB8AC3E}">
        <p14:creationId xmlns:p14="http://schemas.microsoft.com/office/powerpoint/2010/main" val="3617619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C2D24-147A-90AA-40A3-3E151EB42CE4}"/>
              </a:ext>
            </a:extLst>
          </p:cNvPr>
          <p:cNvSpPr>
            <a:spLocks noGrp="1"/>
          </p:cNvSpPr>
          <p:nvPr>
            <p:ph type="title"/>
          </p:nvPr>
        </p:nvSpPr>
        <p:spPr/>
        <p:txBody>
          <a:bodyPr/>
          <a:lstStyle/>
          <a:p>
            <a:r>
              <a:rPr kumimoji="1" lang="en-US" altLang="ja-JP" dirty="0"/>
              <a:t>2.2 Investors</a:t>
            </a:r>
            <a:endParaRPr kumimoji="1" lang="ja-JP" altLang="en-US" dirty="0"/>
          </a:p>
        </p:txBody>
      </p:sp>
      <p:pic>
        <p:nvPicPr>
          <p:cNvPr id="5" name="図 4">
            <a:extLst>
              <a:ext uri="{FF2B5EF4-FFF2-40B4-BE49-F238E27FC236}">
                <a16:creationId xmlns:a16="http://schemas.microsoft.com/office/drawing/2014/main" id="{FC954FC6-D5A7-1E08-8210-1B94B493F3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2906" y="1268935"/>
            <a:ext cx="8029946" cy="5589065"/>
          </a:xfrm>
          <a:prstGeom prst="rect">
            <a:avLst/>
          </a:prstGeom>
        </p:spPr>
      </p:pic>
    </p:spTree>
    <p:extLst>
      <p:ext uri="{BB962C8B-B14F-4D97-AF65-F5344CB8AC3E}">
        <p14:creationId xmlns:p14="http://schemas.microsoft.com/office/powerpoint/2010/main" val="3296465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791BF5-98BB-8AC9-166F-511DE4C97FA9}"/>
              </a:ext>
            </a:extLst>
          </p:cNvPr>
          <p:cNvSpPr>
            <a:spLocks noGrp="1"/>
          </p:cNvSpPr>
          <p:nvPr>
            <p:ph type="title"/>
          </p:nvPr>
        </p:nvSpPr>
        <p:spPr/>
        <p:txBody>
          <a:bodyPr/>
          <a:lstStyle/>
          <a:p>
            <a:r>
              <a:rPr kumimoji="1" lang="en-US" altLang="ja-JP" dirty="0"/>
              <a:t>3.1 Framework design principle</a:t>
            </a:r>
            <a:endParaRPr kumimoji="1" lang="ja-JP" altLang="en-US" dirty="0"/>
          </a:p>
        </p:txBody>
      </p:sp>
      <p:sp>
        <p:nvSpPr>
          <p:cNvPr id="3" name="コンテンツ プレースホルダー 2">
            <a:extLst>
              <a:ext uri="{FF2B5EF4-FFF2-40B4-BE49-F238E27FC236}">
                <a16:creationId xmlns:a16="http://schemas.microsoft.com/office/drawing/2014/main" id="{8D40AE43-064C-5C16-29D1-6EA4CF2F088D}"/>
              </a:ext>
            </a:extLst>
          </p:cNvPr>
          <p:cNvSpPr>
            <a:spLocks noGrp="1"/>
          </p:cNvSpPr>
          <p:nvPr>
            <p:ph idx="1"/>
          </p:nvPr>
        </p:nvSpPr>
        <p:spPr/>
        <p:txBody>
          <a:bodyPr>
            <a:normAutofit fontScale="85000" lnSpcReduction="20000"/>
          </a:bodyPr>
          <a:lstStyle/>
          <a:p>
            <a:r>
              <a:rPr lang="en-US" altLang="ja-JP" dirty="0"/>
              <a:t>In designing a standard product impact measurement framework, the five preliminary design principles for creating a methodology for impact-weighted accounts were applied.21</a:t>
            </a:r>
          </a:p>
          <a:p>
            <a:pPr lvl="1"/>
            <a:r>
              <a:rPr lang="en-US" altLang="ja-JP" b="1" dirty="0"/>
              <a:t>Consistency</a:t>
            </a:r>
            <a:r>
              <a:rPr lang="en-US" altLang="ja-JP" dirty="0"/>
              <a:t> ensures the framework has constant units, scale, and approach.</a:t>
            </a:r>
          </a:p>
          <a:p>
            <a:pPr lvl="1"/>
            <a:r>
              <a:rPr lang="en-US" altLang="ja-JP" b="1" dirty="0"/>
              <a:t>Incentive alignment </a:t>
            </a:r>
            <a:r>
              <a:rPr lang="en-US" altLang="ja-JP" dirty="0"/>
              <a:t>encourages consideration of the behavior that is incentivized by the framework to ensure it is aligned with positive social and environmental impact</a:t>
            </a:r>
          </a:p>
          <a:p>
            <a:pPr lvl="1"/>
            <a:r>
              <a:rPr lang="en-US" altLang="ja-JP" b="1" dirty="0"/>
              <a:t>Best-in-class</a:t>
            </a:r>
            <a:r>
              <a:rPr lang="en-US" altLang="ja-JP" dirty="0"/>
              <a:t> benchmarking protects the impact of a product or industry from moving towards an unwanted average</a:t>
            </a:r>
          </a:p>
          <a:p>
            <a:pPr lvl="1"/>
            <a:r>
              <a:rPr lang="en-US" altLang="ja-JP" b="1" dirty="0"/>
              <a:t>Conservatism</a:t>
            </a:r>
            <a:r>
              <a:rPr lang="en-US" altLang="ja-JP" dirty="0"/>
              <a:t> bases the framework in feasible assumptions and comparisons</a:t>
            </a:r>
          </a:p>
          <a:p>
            <a:pPr lvl="1"/>
            <a:r>
              <a:rPr lang="en-US" altLang="ja-JP" b="1" dirty="0">
                <a:highlight>
                  <a:srgbClr val="FFFF00"/>
                </a:highlight>
              </a:rPr>
              <a:t>the scope of impacts considered is limited to first-order effects </a:t>
            </a:r>
            <a:r>
              <a:rPr lang="en-US" altLang="ja-JP" dirty="0">
                <a:highlight>
                  <a:srgbClr val="FFFF00"/>
                </a:highlight>
              </a:rPr>
              <a:t>from general usage of the product or service</a:t>
            </a:r>
          </a:p>
          <a:p>
            <a:pPr lvl="2"/>
            <a:r>
              <a:rPr lang="en-US" altLang="ja-JP" dirty="0">
                <a:highlight>
                  <a:srgbClr val="FFFF00"/>
                </a:highlight>
              </a:rPr>
              <a:t>We recognize this excludes impacts to both broader stakeholders in the value chain and higher-order impacts to the direct stakeholder, but make this limitation to allow for clear delineation and attribution</a:t>
            </a:r>
          </a:p>
          <a:p>
            <a:pPr lvl="2"/>
            <a:r>
              <a:rPr kumimoji="1" lang="ja-JP" altLang="en-US" dirty="0">
                <a:highlight>
                  <a:srgbClr val="FFFF00"/>
                </a:highlight>
              </a:rPr>
              <a:t>論文では、</a:t>
            </a:r>
            <a:r>
              <a:rPr kumimoji="1" lang="en-US" altLang="ja-JP" dirty="0">
                <a:highlight>
                  <a:srgbClr val="FFFF00"/>
                </a:highlight>
              </a:rPr>
              <a:t>1</a:t>
            </a:r>
            <a:r>
              <a:rPr kumimoji="1" lang="ja-JP" altLang="en-US" dirty="0">
                <a:highlight>
                  <a:srgbClr val="FFFF00"/>
                </a:highlight>
              </a:rPr>
              <a:t>次の効果までに制限すると明記している。</a:t>
            </a:r>
          </a:p>
        </p:txBody>
      </p:sp>
    </p:spTree>
    <p:extLst>
      <p:ext uri="{BB962C8B-B14F-4D97-AF65-F5344CB8AC3E}">
        <p14:creationId xmlns:p14="http://schemas.microsoft.com/office/powerpoint/2010/main" val="1108527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1592F8-5EA6-8075-3832-0B979518119D}"/>
              </a:ext>
            </a:extLst>
          </p:cNvPr>
          <p:cNvSpPr>
            <a:spLocks noGrp="1"/>
          </p:cNvSpPr>
          <p:nvPr>
            <p:ph type="title"/>
          </p:nvPr>
        </p:nvSpPr>
        <p:spPr/>
        <p:txBody>
          <a:bodyPr/>
          <a:lstStyle/>
          <a:p>
            <a:r>
              <a:rPr kumimoji="1" lang="en-US" altLang="ja-JP" dirty="0"/>
              <a:t>3.2 building the framework</a:t>
            </a:r>
            <a:endParaRPr kumimoji="1" lang="ja-JP" altLang="en-US" dirty="0"/>
          </a:p>
        </p:txBody>
      </p:sp>
      <p:sp>
        <p:nvSpPr>
          <p:cNvPr id="3" name="コンテンツ プレースホルダー 2">
            <a:extLst>
              <a:ext uri="{FF2B5EF4-FFF2-40B4-BE49-F238E27FC236}">
                <a16:creationId xmlns:a16="http://schemas.microsoft.com/office/drawing/2014/main" id="{D8836C08-4DD7-9B3F-F21F-68600BA496B9}"/>
              </a:ext>
            </a:extLst>
          </p:cNvPr>
          <p:cNvSpPr>
            <a:spLocks noGrp="1"/>
          </p:cNvSpPr>
          <p:nvPr>
            <p:ph idx="1"/>
          </p:nvPr>
        </p:nvSpPr>
        <p:spPr>
          <a:xfrm>
            <a:off x="498764" y="1481177"/>
            <a:ext cx="10855036" cy="4688229"/>
          </a:xfrm>
        </p:spPr>
        <p:txBody>
          <a:bodyPr>
            <a:normAutofit fontScale="55000" lnSpcReduction="20000"/>
          </a:bodyPr>
          <a:lstStyle/>
          <a:p>
            <a:r>
              <a:rPr lang="en-US" altLang="ja-JP" dirty="0"/>
              <a:t>a thought experiment was conducted in which the product impact of two products with identical features and qualities are compared. </a:t>
            </a:r>
            <a:r>
              <a:rPr lang="en-US" altLang="ja-JP" b="1" dirty="0"/>
              <a:t>All else equal, the product with greater reach would have greater impact</a:t>
            </a:r>
            <a:r>
              <a:rPr lang="en-US" altLang="ja-JP" dirty="0"/>
              <a:t>. Therefore, </a:t>
            </a:r>
            <a:r>
              <a:rPr lang="en-US" altLang="ja-JP" b="1" dirty="0"/>
              <a:t>reach </a:t>
            </a:r>
            <a:r>
              <a:rPr lang="en-US" altLang="ja-JP" dirty="0"/>
              <a:t>must be a dimension of product impact, composed of a product’s quantity and duration</a:t>
            </a:r>
          </a:p>
          <a:p>
            <a:pPr lvl="1"/>
            <a:r>
              <a:rPr lang="en-US" altLang="ja-JP" b="1" dirty="0">
                <a:highlight>
                  <a:srgbClr val="FFFF00"/>
                </a:highlight>
              </a:rPr>
              <a:t>Reach</a:t>
            </a:r>
            <a:r>
              <a:rPr lang="ja-JP" altLang="en-US" dirty="0">
                <a:highlight>
                  <a:srgbClr val="FFFF00"/>
                </a:highlight>
              </a:rPr>
              <a:t>・・・性質が同じ二つの商品を比べたとき、リーチの大きい商品</a:t>
            </a:r>
            <a:r>
              <a:rPr lang="en-US" altLang="ja-JP" dirty="0">
                <a:highlight>
                  <a:srgbClr val="FFFF00"/>
                </a:highlight>
              </a:rPr>
              <a:t>(</a:t>
            </a:r>
            <a:r>
              <a:rPr lang="ja-JP" altLang="en-US" dirty="0">
                <a:highlight>
                  <a:srgbClr val="FFFF00"/>
                </a:highlight>
              </a:rPr>
              <a:t>販売量と持続長さ</a:t>
            </a:r>
            <a:r>
              <a:rPr lang="en-US" altLang="ja-JP" dirty="0">
                <a:highlight>
                  <a:srgbClr val="FFFF00"/>
                </a:highlight>
              </a:rPr>
              <a:t>)</a:t>
            </a:r>
            <a:r>
              <a:rPr lang="ja-JP" altLang="en-US" dirty="0">
                <a:highlight>
                  <a:srgbClr val="FFFF00"/>
                </a:highlight>
              </a:rPr>
              <a:t>のほうがインパクトが大きいだろう。</a:t>
            </a:r>
            <a:endParaRPr lang="en-US" altLang="ja-JP" dirty="0">
              <a:highlight>
                <a:srgbClr val="FFFF00"/>
              </a:highlight>
            </a:endParaRPr>
          </a:p>
          <a:p>
            <a:r>
              <a:rPr lang="en-US" altLang="ja-JP" dirty="0"/>
              <a:t>additional thought experiments can be conducted to explore the elements of a customer’s interaction with a product. Consider the impact of designer handbags and water where both products have the same reach. </a:t>
            </a:r>
          </a:p>
          <a:p>
            <a:pPr lvl="1"/>
            <a:r>
              <a:rPr lang="en-US" altLang="ja-JP" dirty="0"/>
              <a:t>Water would be viewed as more impactful because of the inherent goodness of the product. While water is a basic need that provides sanitation and prevents dehydration, a designer handbag is a luxury item with lower inherent utility. This example illustrates that quality is a dimension of a product’s impact. </a:t>
            </a:r>
          </a:p>
          <a:p>
            <a:pPr lvl="1"/>
            <a:r>
              <a:rPr lang="en-US" altLang="ja-JP" dirty="0"/>
              <a:t>To specify, </a:t>
            </a:r>
            <a:r>
              <a:rPr lang="en-US" altLang="ja-JP" b="1" dirty="0"/>
              <a:t>quality</a:t>
            </a:r>
            <a:r>
              <a:rPr lang="en-US" altLang="ja-JP" dirty="0"/>
              <a:t> as a dimension of impact therefore captures the extent to which a product provides a basic need of inherent goodness and the effectiveness of a product which can be measured by customer satisfaction, rather than the level of craftsmanship or leather that might be used in a designer bag</a:t>
            </a:r>
          </a:p>
          <a:p>
            <a:pPr lvl="1"/>
            <a:r>
              <a:rPr lang="en-US" altLang="ja-JP" b="1" dirty="0">
                <a:highlight>
                  <a:srgbClr val="FFFF00"/>
                </a:highlight>
              </a:rPr>
              <a:t>Quality</a:t>
            </a:r>
            <a:r>
              <a:rPr lang="ja-JP" altLang="en-US" b="1" dirty="0">
                <a:highlight>
                  <a:srgbClr val="FFFF00"/>
                </a:highlight>
              </a:rPr>
              <a:t>・・・</a:t>
            </a:r>
            <a:r>
              <a:rPr lang="ja-JP" altLang="en-US" dirty="0">
                <a:highlight>
                  <a:srgbClr val="FFFF00"/>
                </a:highlight>
              </a:rPr>
              <a:t>同じ</a:t>
            </a:r>
            <a:r>
              <a:rPr lang="en-US" altLang="ja-JP" dirty="0">
                <a:highlight>
                  <a:srgbClr val="FFFF00"/>
                </a:highlight>
              </a:rPr>
              <a:t>access</a:t>
            </a:r>
            <a:r>
              <a:rPr lang="ja-JP" altLang="en-US" dirty="0">
                <a:highlight>
                  <a:srgbClr val="FFFF00"/>
                </a:highlight>
              </a:rPr>
              <a:t>の水とデザイナーハンドバックを比べたときに、水の方が</a:t>
            </a:r>
            <a:r>
              <a:rPr lang="en-US" altLang="ja-JP" dirty="0">
                <a:highlight>
                  <a:srgbClr val="FFFF00"/>
                </a:highlight>
              </a:rPr>
              <a:t>inherent goodness</a:t>
            </a:r>
            <a:r>
              <a:rPr lang="ja-JP" altLang="en-US" dirty="0">
                <a:highlight>
                  <a:srgbClr val="FFFF00"/>
                </a:highlight>
              </a:rPr>
              <a:t>があるため、インパクトが大きい</a:t>
            </a:r>
            <a:r>
              <a:rPr lang="en-US" altLang="ja-JP" dirty="0">
                <a:highlight>
                  <a:srgbClr val="FFFF00"/>
                </a:highlight>
              </a:rPr>
              <a:t>(</a:t>
            </a:r>
            <a:r>
              <a:rPr lang="ja-JP" altLang="en-US" dirty="0">
                <a:highlight>
                  <a:srgbClr val="FFFF00"/>
                </a:highlight>
              </a:rPr>
              <a:t>公衆衛生の提供と脱水予防</a:t>
            </a:r>
            <a:r>
              <a:rPr lang="en-US" altLang="ja-JP" dirty="0">
                <a:highlight>
                  <a:srgbClr val="FFFF00"/>
                </a:highlight>
              </a:rPr>
              <a:t>)</a:t>
            </a:r>
            <a:r>
              <a:rPr lang="ja-JP" altLang="en-US" dirty="0">
                <a:highlight>
                  <a:srgbClr val="FFFF00"/>
                </a:highlight>
              </a:rPr>
              <a:t>。技術の高さや皮の質ではなく、人間に対する本源的な価値や顧客満足度で測れるような効率性</a:t>
            </a:r>
            <a:endParaRPr lang="en-US" altLang="ja-JP" dirty="0">
              <a:highlight>
                <a:srgbClr val="FFFF00"/>
              </a:highlight>
            </a:endParaRPr>
          </a:p>
          <a:p>
            <a:r>
              <a:rPr lang="en-US" altLang="ja-JP" dirty="0"/>
              <a:t>consider the impact of a generic and prescription drug where both products have the same reach and quality, but the generic has a lower price. The lower priced generic would be viewed as more </a:t>
            </a:r>
            <a:r>
              <a:rPr lang="en-US" altLang="ja-JP" b="1" dirty="0"/>
              <a:t>impactful</a:t>
            </a:r>
            <a:r>
              <a:rPr lang="en-US" altLang="ja-JP" dirty="0"/>
              <a:t> since its pricing makes it more </a:t>
            </a:r>
            <a:r>
              <a:rPr lang="en-US" altLang="ja-JP" b="1" dirty="0"/>
              <a:t>accessible</a:t>
            </a:r>
            <a:r>
              <a:rPr lang="en-US" altLang="ja-JP" dirty="0"/>
              <a:t> to consumers.</a:t>
            </a:r>
          </a:p>
          <a:p>
            <a:pPr lvl="1"/>
            <a:r>
              <a:rPr lang="en-US" altLang="ja-JP" b="1" dirty="0">
                <a:highlight>
                  <a:srgbClr val="FFFF00"/>
                </a:highlight>
              </a:rPr>
              <a:t>Access</a:t>
            </a:r>
            <a:r>
              <a:rPr lang="ja-JP" altLang="en-US" dirty="0">
                <a:highlight>
                  <a:srgbClr val="FFFF00"/>
                </a:highlight>
              </a:rPr>
              <a:t>・・・ジェネリックと普通の薬を比べたときに、安いほうがよい</a:t>
            </a:r>
            <a:endParaRPr lang="en-US" altLang="ja-JP" dirty="0">
              <a:highlight>
                <a:srgbClr val="FFFF00"/>
              </a:highlight>
            </a:endParaRPr>
          </a:p>
          <a:p>
            <a:r>
              <a:rPr lang="en-US" altLang="ja-JP" dirty="0"/>
              <a:t>Cigarettes have accessible pricing (especially in the absence of taxes), broad reach, and high customer satisfaction but are generally accepted as a product that is unequivocally bad. Regardless of the negative impacts of cigarettes, the product maintains broad reach due its addictive nature. Therefore, a dimension that product impact should capture is </a:t>
            </a:r>
            <a:r>
              <a:rPr lang="en-US" altLang="ja-JP" b="1" dirty="0"/>
              <a:t>consumer optionality </a:t>
            </a:r>
            <a:r>
              <a:rPr lang="en-US" altLang="ja-JP" dirty="0"/>
              <a:t>(i.e. if the consumer has the freedom to make choices). </a:t>
            </a:r>
            <a:r>
              <a:rPr lang="en-US" altLang="ja-JP" b="1" dirty="0"/>
              <a:t>In cases of addictive products or monopolies</a:t>
            </a:r>
            <a:r>
              <a:rPr lang="en-US" altLang="ja-JP" dirty="0"/>
              <a:t> this optionality is limited</a:t>
            </a:r>
          </a:p>
          <a:p>
            <a:pPr lvl="1"/>
            <a:r>
              <a:rPr lang="en-US" altLang="ja-JP" b="1" dirty="0">
                <a:highlight>
                  <a:srgbClr val="FFFF00"/>
                </a:highlight>
              </a:rPr>
              <a:t>Optionality</a:t>
            </a:r>
            <a:r>
              <a:rPr lang="ja-JP" altLang="en-US" dirty="0">
                <a:highlight>
                  <a:srgbClr val="FFFF00"/>
                </a:highlight>
              </a:rPr>
              <a:t>・・・タバコは依存性があるために買ってしまう。消費者に選択の自由があること。依存性のある商品や独占市場はダメ</a:t>
            </a:r>
            <a:endParaRPr lang="en-US" altLang="ja-JP" dirty="0">
              <a:highlight>
                <a:srgbClr val="FFFF00"/>
              </a:highlight>
            </a:endParaRPr>
          </a:p>
          <a:p>
            <a:endParaRPr kumimoji="1" lang="ja-JP" altLang="en-US" dirty="0"/>
          </a:p>
        </p:txBody>
      </p:sp>
    </p:spTree>
    <p:extLst>
      <p:ext uri="{BB962C8B-B14F-4D97-AF65-F5344CB8AC3E}">
        <p14:creationId xmlns:p14="http://schemas.microsoft.com/office/powerpoint/2010/main" val="1028185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4E9A0E-B62D-481F-15E2-79A2EB6872E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1C56DC7-05B9-5AC7-C132-0F680FFB5FF2}"/>
              </a:ext>
            </a:extLst>
          </p:cNvPr>
          <p:cNvSpPr>
            <a:spLocks noGrp="1"/>
          </p:cNvSpPr>
          <p:nvPr>
            <p:ph type="title"/>
          </p:nvPr>
        </p:nvSpPr>
        <p:spPr/>
        <p:txBody>
          <a:bodyPr/>
          <a:lstStyle/>
          <a:p>
            <a:r>
              <a:rPr kumimoji="1" lang="en-US" altLang="ja-JP" dirty="0"/>
              <a:t>3.2 building the framework2</a:t>
            </a:r>
            <a:endParaRPr kumimoji="1" lang="ja-JP" altLang="en-US" dirty="0"/>
          </a:p>
        </p:txBody>
      </p:sp>
      <p:sp>
        <p:nvSpPr>
          <p:cNvPr id="3" name="コンテンツ プレースホルダー 2">
            <a:extLst>
              <a:ext uri="{FF2B5EF4-FFF2-40B4-BE49-F238E27FC236}">
                <a16:creationId xmlns:a16="http://schemas.microsoft.com/office/drawing/2014/main" id="{43411C3F-E25C-02B2-254F-0D5AAA6738FA}"/>
              </a:ext>
            </a:extLst>
          </p:cNvPr>
          <p:cNvSpPr>
            <a:spLocks noGrp="1"/>
          </p:cNvSpPr>
          <p:nvPr>
            <p:ph idx="1"/>
          </p:nvPr>
        </p:nvSpPr>
        <p:spPr>
          <a:xfrm>
            <a:off x="498764" y="1481178"/>
            <a:ext cx="10855036" cy="1738116"/>
          </a:xfrm>
        </p:spPr>
        <p:txBody>
          <a:bodyPr>
            <a:normAutofit fontScale="70000" lnSpcReduction="20000"/>
          </a:bodyPr>
          <a:lstStyle/>
          <a:p>
            <a:r>
              <a:rPr lang="en-US" altLang="ja-JP" dirty="0"/>
              <a:t>consider various products that produce energy, such as coal and solar. If the two products had the same price, reach, quality, and optionality, solar energy would have greater positive impact than coal because solar energy produces fewer emissions than coal when used. A product’s environmental impact through usage </a:t>
            </a:r>
            <a:r>
              <a:rPr lang="en-US" altLang="ja-JP" b="1" dirty="0"/>
              <a:t>efficiency</a:t>
            </a:r>
            <a:r>
              <a:rPr lang="en-US" altLang="ja-JP" dirty="0"/>
              <a:t> and end of life </a:t>
            </a:r>
            <a:r>
              <a:rPr lang="en-US" altLang="ja-JP" b="1" dirty="0"/>
              <a:t>recyclability</a:t>
            </a:r>
            <a:r>
              <a:rPr lang="en-US" altLang="ja-JP" dirty="0"/>
              <a:t> is a dimension of capturing a product’s overall impacts</a:t>
            </a:r>
          </a:p>
          <a:p>
            <a:pPr lvl="1"/>
            <a:r>
              <a:rPr lang="ja-JP" altLang="en-US" dirty="0">
                <a:highlight>
                  <a:srgbClr val="FFFF00"/>
                </a:highlight>
              </a:rPr>
              <a:t>太陽光発電は石炭よりもエコなのでインパクトが大きい</a:t>
            </a:r>
            <a:endParaRPr lang="en-US" altLang="ja-JP" dirty="0">
              <a:highlight>
                <a:srgbClr val="FFFF00"/>
              </a:highlight>
            </a:endParaRPr>
          </a:p>
          <a:p>
            <a:pPr lvl="1"/>
            <a:endParaRPr lang="en-US" altLang="ja-JP" dirty="0"/>
          </a:p>
          <a:p>
            <a:endParaRPr kumimoji="1" lang="ja-JP" altLang="en-US" dirty="0"/>
          </a:p>
        </p:txBody>
      </p:sp>
      <p:pic>
        <p:nvPicPr>
          <p:cNvPr id="5" name="図 4">
            <a:extLst>
              <a:ext uri="{FF2B5EF4-FFF2-40B4-BE49-F238E27FC236}">
                <a16:creationId xmlns:a16="http://schemas.microsoft.com/office/drawing/2014/main" id="{E3002CC8-33EF-CD3B-BF16-4C2B9154ED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539" y="3096758"/>
            <a:ext cx="8934922" cy="3495434"/>
          </a:xfrm>
          <a:prstGeom prst="rect">
            <a:avLst/>
          </a:prstGeom>
        </p:spPr>
      </p:pic>
    </p:spTree>
    <p:extLst>
      <p:ext uri="{BB962C8B-B14F-4D97-AF65-F5344CB8AC3E}">
        <p14:creationId xmlns:p14="http://schemas.microsoft.com/office/powerpoint/2010/main" val="265156263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741</TotalTime>
  <Words>2571</Words>
  <Application>Microsoft Office PowerPoint</Application>
  <PresentationFormat>ワイド画面</PresentationFormat>
  <Paragraphs>110</Paragraphs>
  <Slides>19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19</vt:i4>
      </vt:variant>
    </vt:vector>
  </HeadingPairs>
  <TitlesOfParts>
    <vt:vector size="24" baseType="lpstr">
      <vt:lpstr>Trade Gothic W01 Bold 2</vt:lpstr>
      <vt:lpstr>游ゴシック</vt:lpstr>
      <vt:lpstr>游ゴシック Light</vt:lpstr>
      <vt:lpstr>Arial</vt:lpstr>
      <vt:lpstr>Office テーマ</vt:lpstr>
      <vt:lpstr>HBSの製品インパクト関連論文</vt:lpstr>
      <vt:lpstr>PowerPoint プレゼンテーション</vt:lpstr>
      <vt:lpstr>1 introduction</vt:lpstr>
      <vt:lpstr>2.1 companies</vt:lpstr>
      <vt:lpstr>PowerPoint プレゼンテーション</vt:lpstr>
      <vt:lpstr>2.2 Investors</vt:lpstr>
      <vt:lpstr>3.1 Framework design principle</vt:lpstr>
      <vt:lpstr>3.2 building the framework</vt:lpstr>
      <vt:lpstr>3.2 building the framework2</vt:lpstr>
      <vt:lpstr>Reach</vt:lpstr>
      <vt:lpstr>access</vt:lpstr>
      <vt:lpstr>quality</vt:lpstr>
      <vt:lpstr>optionality</vt:lpstr>
      <vt:lpstr>Environmental use</vt:lpstr>
      <vt:lpstr>End of life recyclability</vt:lpstr>
      <vt:lpstr>5 application of the product impact framework</vt:lpstr>
      <vt:lpstr>6 automobile manufacturing application of the product impact framework</vt:lpstr>
      <vt:lpstr>Reach</vt:lpstr>
      <vt:lpstr>Access- affordability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航 小松原</dc:creator>
  <cp:lastModifiedBy>航 小松原</cp:lastModifiedBy>
  <cp:revision>16</cp:revision>
  <dcterms:created xsi:type="dcterms:W3CDTF">2024-02-05T11:40:47Z</dcterms:created>
  <dcterms:modified xsi:type="dcterms:W3CDTF">2024-02-06T00:02:02Z</dcterms:modified>
</cp:coreProperties>
</file>