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小松原" userId="1500defb24281381" providerId="LiveId" clId="{16A36A18-E2D3-4647-9C6C-3E536E106C12}"/>
    <pc:docChg chg="custSel addSld delSld modSld sldOrd">
      <pc:chgData name="航 小松原" userId="1500defb24281381" providerId="LiveId" clId="{16A36A18-E2D3-4647-9C6C-3E536E106C12}" dt="2024-04-02T13:49:57.046" v="2907" actId="20577"/>
      <pc:docMkLst>
        <pc:docMk/>
      </pc:docMkLst>
      <pc:sldChg chg="modSp mod">
        <pc:chgData name="航 小松原" userId="1500defb24281381" providerId="LiveId" clId="{16A36A18-E2D3-4647-9C6C-3E536E106C12}" dt="2024-04-02T13:49:50.127" v="2898" actId="20577"/>
        <pc:sldMkLst>
          <pc:docMk/>
          <pc:sldMk cId="2794080780" sldId="257"/>
        </pc:sldMkLst>
        <pc:spChg chg="mod">
          <ac:chgData name="航 小松原" userId="1500defb24281381" providerId="LiveId" clId="{16A36A18-E2D3-4647-9C6C-3E536E106C12}" dt="2024-04-02T13:45:12.446" v="2629" actId="6549"/>
          <ac:spMkLst>
            <pc:docMk/>
            <pc:sldMk cId="2794080780" sldId="257"/>
            <ac:spMk id="2" creationId="{F9095146-5F2A-452F-CD52-08118492EE14}"/>
          </ac:spMkLst>
        </pc:spChg>
        <pc:spChg chg="mod">
          <ac:chgData name="航 小松原" userId="1500defb24281381" providerId="LiveId" clId="{16A36A18-E2D3-4647-9C6C-3E536E106C12}" dt="2024-04-02T13:49:50.127" v="2898" actId="20577"/>
          <ac:spMkLst>
            <pc:docMk/>
            <pc:sldMk cId="2794080780" sldId="257"/>
            <ac:spMk id="3" creationId="{8596B05C-FD4A-4ACC-DF18-13E4739E062F}"/>
          </ac:spMkLst>
        </pc:spChg>
      </pc:sldChg>
      <pc:sldChg chg="addSp modSp new mod ord">
        <pc:chgData name="航 小松原" userId="1500defb24281381" providerId="LiveId" clId="{16A36A18-E2D3-4647-9C6C-3E536E106C12}" dt="2024-04-02T13:25:36.321" v="320" actId="1076"/>
        <pc:sldMkLst>
          <pc:docMk/>
          <pc:sldMk cId="269505810" sldId="258"/>
        </pc:sldMkLst>
        <pc:spChg chg="mod">
          <ac:chgData name="航 小松原" userId="1500defb24281381" providerId="LiveId" clId="{16A36A18-E2D3-4647-9C6C-3E536E106C12}" dt="2024-04-02T13:21:25.735" v="95" actId="20577"/>
          <ac:spMkLst>
            <pc:docMk/>
            <pc:sldMk cId="269505810" sldId="258"/>
            <ac:spMk id="2" creationId="{FCF57D0B-7B93-81EE-C624-F49827BAAAD6}"/>
          </ac:spMkLst>
        </pc:spChg>
        <pc:spChg chg="mod">
          <ac:chgData name="航 小松原" userId="1500defb24281381" providerId="LiveId" clId="{16A36A18-E2D3-4647-9C6C-3E536E106C12}" dt="2024-04-02T13:24:56.464" v="311" actId="27636"/>
          <ac:spMkLst>
            <pc:docMk/>
            <pc:sldMk cId="269505810" sldId="258"/>
            <ac:spMk id="3" creationId="{9833E7FB-ABE0-5FEA-ED0C-8E31B772B553}"/>
          </ac:spMkLst>
        </pc:spChg>
        <pc:picChg chg="add mod">
          <ac:chgData name="航 小松原" userId="1500defb24281381" providerId="LiveId" clId="{16A36A18-E2D3-4647-9C6C-3E536E106C12}" dt="2024-04-02T13:25:36.321" v="320" actId="1076"/>
          <ac:picMkLst>
            <pc:docMk/>
            <pc:sldMk cId="269505810" sldId="258"/>
            <ac:picMk id="5" creationId="{BF3F08BA-72E2-F040-0D20-7D665A9A17B8}"/>
          </ac:picMkLst>
        </pc:picChg>
        <pc:picChg chg="add mod">
          <ac:chgData name="航 小松原" userId="1500defb24281381" providerId="LiveId" clId="{16A36A18-E2D3-4647-9C6C-3E536E106C12}" dt="2024-04-02T13:25:31.614" v="318" actId="1076"/>
          <ac:picMkLst>
            <pc:docMk/>
            <pc:sldMk cId="269505810" sldId="258"/>
            <ac:picMk id="7" creationId="{C6473853-7FEA-B011-0533-F4DBEE19181F}"/>
          </ac:picMkLst>
        </pc:picChg>
      </pc:sldChg>
      <pc:sldChg chg="modSp new mod">
        <pc:chgData name="航 小松原" userId="1500defb24281381" providerId="LiveId" clId="{16A36A18-E2D3-4647-9C6C-3E536E106C12}" dt="2024-04-02T13:49:16.565" v="2888" actId="20577"/>
        <pc:sldMkLst>
          <pc:docMk/>
          <pc:sldMk cId="1449567545" sldId="259"/>
        </pc:sldMkLst>
        <pc:spChg chg="mod">
          <ac:chgData name="航 小松原" userId="1500defb24281381" providerId="LiveId" clId="{16A36A18-E2D3-4647-9C6C-3E536E106C12}" dt="2024-04-02T13:25:49.552" v="346" actId="20577"/>
          <ac:spMkLst>
            <pc:docMk/>
            <pc:sldMk cId="1449567545" sldId="259"/>
            <ac:spMk id="2" creationId="{9509D988-1ECF-F9B4-BF58-7CFBC4ABE265}"/>
          </ac:spMkLst>
        </pc:spChg>
        <pc:spChg chg="mod">
          <ac:chgData name="航 小松原" userId="1500defb24281381" providerId="LiveId" clId="{16A36A18-E2D3-4647-9C6C-3E536E106C12}" dt="2024-04-02T13:49:16.565" v="2888" actId="20577"/>
          <ac:spMkLst>
            <pc:docMk/>
            <pc:sldMk cId="1449567545" sldId="259"/>
            <ac:spMk id="3" creationId="{2C499EEC-875B-23D1-48A8-8E076C781C86}"/>
          </ac:spMkLst>
        </pc:spChg>
      </pc:sldChg>
      <pc:sldChg chg="modSp new mod">
        <pc:chgData name="航 小松原" userId="1500defb24281381" providerId="LiveId" clId="{16A36A18-E2D3-4647-9C6C-3E536E106C12}" dt="2024-04-02T13:49:57.046" v="2907" actId="20577"/>
        <pc:sldMkLst>
          <pc:docMk/>
          <pc:sldMk cId="3453850996" sldId="260"/>
        </pc:sldMkLst>
        <pc:spChg chg="mod">
          <ac:chgData name="航 小松原" userId="1500defb24281381" providerId="LiveId" clId="{16A36A18-E2D3-4647-9C6C-3E536E106C12}" dt="2024-04-02T13:38:16.793" v="1698" actId="20577"/>
          <ac:spMkLst>
            <pc:docMk/>
            <pc:sldMk cId="3453850996" sldId="260"/>
            <ac:spMk id="2" creationId="{D32D04B2-34C9-635F-29FB-16AD0953F19C}"/>
          </ac:spMkLst>
        </pc:spChg>
        <pc:spChg chg="mod">
          <ac:chgData name="航 小松原" userId="1500defb24281381" providerId="LiveId" clId="{16A36A18-E2D3-4647-9C6C-3E536E106C12}" dt="2024-04-02T13:49:57.046" v="2907" actId="20577"/>
          <ac:spMkLst>
            <pc:docMk/>
            <pc:sldMk cId="3453850996" sldId="260"/>
            <ac:spMk id="3" creationId="{95E40132-8F5D-1701-D2B0-6C969B9E6BC7}"/>
          </ac:spMkLst>
        </pc:spChg>
      </pc:sldChg>
      <pc:sldChg chg="add del">
        <pc:chgData name="航 小松原" userId="1500defb24281381" providerId="LiveId" clId="{16A36A18-E2D3-4647-9C6C-3E536E106C12}" dt="2024-04-02T13:45:09.944" v="2628" actId="47"/>
        <pc:sldMkLst>
          <pc:docMk/>
          <pc:sldMk cId="1893338427"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B734A-AFEE-062B-3E68-72F13B3EE94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E94B7BD-E1CD-B72F-E16D-BD1F2FAC3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DEC3978-F215-A9AF-5DBC-407B42C16C67}"/>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31BE644A-B751-C427-1754-706C9D4701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B1E1E3-620C-D104-816F-4991131603DB}"/>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12758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E9C71-E120-CCD5-C3EE-FC31BC1D2A6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DE8349-6EDC-0CF5-EADD-606049E2D1D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EECD4A-492F-F880-7259-444617EC9090}"/>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C5454A96-4EAF-2C99-ED4F-0F7A1329A0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6DB6D4-8B25-3F28-CA4D-8ADAD6C1785E}"/>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387936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3C6CE4B-EB6D-5A71-E870-83407B46C0F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AEE1D6-14F2-AD28-1028-81089DC6E9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71DC15-351E-119B-FA20-9DCDAF7497A3}"/>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1F8E1F8E-F253-4792-1E8D-9A4752329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2D6B80-5DE7-AA7E-4AD3-7C9A75655B45}"/>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41985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DC72B-BA0E-3AAC-FE30-9DE462AD6F0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4CB255-8D6C-ACCB-178C-67926586E91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8DA6F7-EA16-3D56-EFC4-CD804AD47F26}"/>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D1768BF9-0041-B78F-9FD2-26D88EA0E6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CB7A3F-DDE7-96E9-EFEF-10E3ED43529B}"/>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293672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3B609-A5DB-049A-C245-B1872092165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D3B05-B037-1395-8004-EA0B272F7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9D70A89-F879-CF05-18CE-B178FCEBE121}"/>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745492B5-A6FF-49CF-0A16-5864930194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1C483A-21CB-403D-417D-E8936D76EF0C}"/>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139870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CBFFED-26AF-1CAF-D0E3-4C73A48880D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6245CE-75FF-7C6F-5A28-E0582BD8AB7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F6E357-841C-7790-9835-4F46216D2A8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6185290-D55A-33A7-A834-A266B3C38CB3}"/>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8F3BE6F2-92BB-7C75-5959-5EE5399CE5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CFF26C-09A3-4CA7-9274-D076F30B7924}"/>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373010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50614-3271-20C5-192D-E095ED9B5A8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36D4C4-3053-191A-9BDE-8FBAF1255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3F8424E-50F3-00F7-AE73-CB14F6600A7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109EA1-2CB8-6B05-0A5E-901991715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9BC6A-BECD-965E-B44D-4F7CE3EDB4E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6DA666E-7F52-1E59-92D3-0E89F50C7A65}"/>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8" name="フッター プレースホルダー 7">
            <a:extLst>
              <a:ext uri="{FF2B5EF4-FFF2-40B4-BE49-F238E27FC236}">
                <a16:creationId xmlns:a16="http://schemas.microsoft.com/office/drawing/2014/main" id="{C91A57A5-69E3-3BFB-2A15-C2F66F82F1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158FA28-6EBB-6D54-DE61-E1D4F0D07879}"/>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356097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B9164-C8B9-DE54-3EB2-0578D0630D1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71E18A-801F-E97A-EA77-DB6FB3360914}"/>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4" name="フッター プレースホルダー 3">
            <a:extLst>
              <a:ext uri="{FF2B5EF4-FFF2-40B4-BE49-F238E27FC236}">
                <a16:creationId xmlns:a16="http://schemas.microsoft.com/office/drawing/2014/main" id="{90DFACAA-7A64-36CF-CBB3-3C2F777C78F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5B3035-CFC2-E5B9-CBA3-E555284E4149}"/>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8004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02794F-AF45-F2F7-59C4-BA9A77A56D03}"/>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3" name="フッター プレースホルダー 2">
            <a:extLst>
              <a:ext uri="{FF2B5EF4-FFF2-40B4-BE49-F238E27FC236}">
                <a16:creationId xmlns:a16="http://schemas.microsoft.com/office/drawing/2014/main" id="{A79A20BB-D917-7FC6-532D-EF2C259DFE2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A6FD13-A833-4073-910A-4A15EB61F779}"/>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14283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6A5058-99E5-881E-9EA0-6FF03D9C15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F7D8F9-6233-E981-2459-63A13F0E1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D76B54-26A9-C320-A4AD-2D2A3CB39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FDC3DF-1A6F-E4F5-7779-1E109187C5BD}"/>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0BC3AFB8-32F8-BF01-6A1D-A23C26DAD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1DB459-2D53-723A-A034-474E7F825CBF}"/>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382493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7A1C2-DE1F-4E8A-87CC-61EE8C0345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7923264-056D-1C61-EF40-B39868DE5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459305E-C547-024F-C006-72C5278E0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290D3E-86B3-4F0C-85FD-6B68A5526E4F}"/>
              </a:ext>
            </a:extLst>
          </p:cNvPr>
          <p:cNvSpPr>
            <a:spLocks noGrp="1"/>
          </p:cNvSpPr>
          <p:nvPr>
            <p:ph type="dt" sz="half" idx="10"/>
          </p:nvPr>
        </p:nvSpPr>
        <p:spPr/>
        <p:txBody>
          <a:bodyPr/>
          <a:lstStyle/>
          <a:p>
            <a:fld id="{22DCD257-0ADA-429F-B767-F75DF103A8F0}" type="datetimeFigureOut">
              <a:rPr kumimoji="1" lang="ja-JP" altLang="en-US" smtClean="0"/>
              <a:t>2024/4/2</a:t>
            </a:fld>
            <a:endParaRPr kumimoji="1" lang="ja-JP" altLang="en-US"/>
          </a:p>
        </p:txBody>
      </p:sp>
      <p:sp>
        <p:nvSpPr>
          <p:cNvPr id="6" name="フッター プレースホルダー 5">
            <a:extLst>
              <a:ext uri="{FF2B5EF4-FFF2-40B4-BE49-F238E27FC236}">
                <a16:creationId xmlns:a16="http://schemas.microsoft.com/office/drawing/2014/main" id="{629AD5C4-87A1-DBB8-01B8-5B6B66EB64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C4E303-E1BA-44C1-04D0-522300E7863C}"/>
              </a:ext>
            </a:extLst>
          </p:cNvPr>
          <p:cNvSpPr>
            <a:spLocks noGrp="1"/>
          </p:cNvSpPr>
          <p:nvPr>
            <p:ph type="sldNum" sz="quarter" idx="12"/>
          </p:nvPr>
        </p:nvSpPr>
        <p:spPr/>
        <p:txBody>
          <a:body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135039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F92ECD-D77C-614C-D398-8844555FC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88ECA6-7589-42C1-A0DA-E351FBE29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41124C-0BE9-3C12-6132-D637E7F29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CD257-0ADA-429F-B767-F75DF103A8F0}" type="datetimeFigureOut">
              <a:rPr kumimoji="1" lang="ja-JP" altLang="en-US" smtClean="0"/>
              <a:t>2024/4/2</a:t>
            </a:fld>
            <a:endParaRPr kumimoji="1" lang="ja-JP" altLang="en-US"/>
          </a:p>
        </p:txBody>
      </p:sp>
      <p:sp>
        <p:nvSpPr>
          <p:cNvPr id="5" name="フッター プレースホルダー 4">
            <a:extLst>
              <a:ext uri="{FF2B5EF4-FFF2-40B4-BE49-F238E27FC236}">
                <a16:creationId xmlns:a16="http://schemas.microsoft.com/office/drawing/2014/main" id="{2FF04979-E05D-9FEE-05D1-65F92C048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9851E58-E605-66E0-7354-B166A9239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7869E-589F-4F55-A9D2-C4439DE7982B}" type="slidenum">
              <a:rPr kumimoji="1" lang="ja-JP" altLang="en-US" smtClean="0"/>
              <a:t>‹#›</a:t>
            </a:fld>
            <a:endParaRPr kumimoji="1" lang="ja-JP" altLang="en-US"/>
          </a:p>
        </p:txBody>
      </p:sp>
    </p:spTree>
    <p:extLst>
      <p:ext uri="{BB962C8B-B14F-4D97-AF65-F5344CB8AC3E}">
        <p14:creationId xmlns:p14="http://schemas.microsoft.com/office/powerpoint/2010/main" val="56160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06E81-EE10-2559-FDDD-CC293E902436}"/>
              </a:ext>
            </a:extLst>
          </p:cNvPr>
          <p:cNvSpPr>
            <a:spLocks noGrp="1"/>
          </p:cNvSpPr>
          <p:nvPr>
            <p:ph type="ctrTitle"/>
          </p:nvPr>
        </p:nvSpPr>
        <p:spPr/>
        <p:txBody>
          <a:bodyPr/>
          <a:lstStyle/>
          <a:p>
            <a:r>
              <a:rPr kumimoji="1" lang="ja-JP" altLang="en-US" dirty="0"/>
              <a:t>地球温暖化のイシュー</a:t>
            </a:r>
          </a:p>
        </p:txBody>
      </p:sp>
      <p:sp>
        <p:nvSpPr>
          <p:cNvPr id="3" name="字幕 2">
            <a:extLst>
              <a:ext uri="{FF2B5EF4-FFF2-40B4-BE49-F238E27FC236}">
                <a16:creationId xmlns:a16="http://schemas.microsoft.com/office/drawing/2014/main" id="{05A5CD11-14BC-1E3B-9F31-9622F223595E}"/>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321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F57D0B-7B93-81EE-C624-F49827BAAAD6}"/>
              </a:ext>
            </a:extLst>
          </p:cNvPr>
          <p:cNvSpPr>
            <a:spLocks noGrp="1"/>
          </p:cNvSpPr>
          <p:nvPr>
            <p:ph type="title"/>
          </p:nvPr>
        </p:nvSpPr>
        <p:spPr/>
        <p:txBody>
          <a:bodyPr/>
          <a:lstStyle/>
          <a:p>
            <a:r>
              <a:rPr kumimoji="1" lang="ja-JP" altLang="en-US" dirty="0"/>
              <a:t>地球温暖化の何が問題なのか？？</a:t>
            </a:r>
          </a:p>
        </p:txBody>
      </p:sp>
      <p:sp>
        <p:nvSpPr>
          <p:cNvPr id="3" name="コンテンツ プレースホルダー 2">
            <a:extLst>
              <a:ext uri="{FF2B5EF4-FFF2-40B4-BE49-F238E27FC236}">
                <a16:creationId xmlns:a16="http://schemas.microsoft.com/office/drawing/2014/main" id="{9833E7FB-ABE0-5FEA-ED0C-8E31B772B553}"/>
              </a:ext>
            </a:extLst>
          </p:cNvPr>
          <p:cNvSpPr>
            <a:spLocks noGrp="1"/>
          </p:cNvSpPr>
          <p:nvPr>
            <p:ph idx="1"/>
          </p:nvPr>
        </p:nvSpPr>
        <p:spPr>
          <a:xfrm>
            <a:off x="838200" y="1560760"/>
            <a:ext cx="10515600" cy="927998"/>
          </a:xfrm>
        </p:spPr>
        <p:txBody>
          <a:bodyPr>
            <a:normAutofit fontScale="77500" lnSpcReduction="20000"/>
          </a:bodyPr>
          <a:lstStyle/>
          <a:p>
            <a:r>
              <a:rPr kumimoji="1" lang="ja-JP" altLang="en-US" dirty="0"/>
              <a:t>ハリケーンが増える、雪が降らなくなる、海面が上がる、暑くなる</a:t>
            </a:r>
            <a:r>
              <a:rPr kumimoji="1" lang="en-US" altLang="ja-JP" dirty="0" err="1"/>
              <a:t>etc</a:t>
            </a:r>
            <a:r>
              <a:rPr kumimoji="1" lang="ja-JP" altLang="en-US" dirty="0"/>
              <a:t>などわかっているが、ちゃんと問題を認識していないことに気づく</a:t>
            </a:r>
            <a:endParaRPr kumimoji="1" lang="en-US" altLang="ja-JP" dirty="0"/>
          </a:p>
          <a:p>
            <a:r>
              <a:rPr kumimoji="1" lang="en-US" altLang="ja-JP" dirty="0"/>
              <a:t>ChatGPT4</a:t>
            </a:r>
            <a:r>
              <a:rPr kumimoji="1" lang="ja-JP" altLang="en-US" dirty="0"/>
              <a:t>に聞いてみた</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BF3F08BA-72E2-F040-0D20-7D665A9A1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3" y="2488758"/>
            <a:ext cx="5941086" cy="4189733"/>
          </a:xfrm>
          <a:prstGeom prst="rect">
            <a:avLst/>
          </a:prstGeom>
        </p:spPr>
      </p:pic>
      <p:pic>
        <p:nvPicPr>
          <p:cNvPr id="7" name="図 6">
            <a:extLst>
              <a:ext uri="{FF2B5EF4-FFF2-40B4-BE49-F238E27FC236}">
                <a16:creationId xmlns:a16="http://schemas.microsoft.com/office/drawing/2014/main" id="{C6473853-7FEA-B011-0533-F4DBEE191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4750" y="2886323"/>
            <a:ext cx="6397250" cy="2967035"/>
          </a:xfrm>
          <a:prstGeom prst="rect">
            <a:avLst/>
          </a:prstGeom>
        </p:spPr>
      </p:pic>
    </p:spTree>
    <p:extLst>
      <p:ext uri="{BB962C8B-B14F-4D97-AF65-F5344CB8AC3E}">
        <p14:creationId xmlns:p14="http://schemas.microsoft.com/office/powerpoint/2010/main" val="26950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9D988-1ECF-F9B4-BF58-7CFBC4ABE265}"/>
              </a:ext>
            </a:extLst>
          </p:cNvPr>
          <p:cNvSpPr>
            <a:spLocks noGrp="1"/>
          </p:cNvSpPr>
          <p:nvPr>
            <p:ph type="title"/>
          </p:nvPr>
        </p:nvSpPr>
        <p:spPr/>
        <p:txBody>
          <a:bodyPr/>
          <a:lstStyle/>
          <a:p>
            <a:r>
              <a:rPr kumimoji="1" lang="ja-JP" altLang="en-US" dirty="0"/>
              <a:t>問題の整理</a:t>
            </a:r>
          </a:p>
        </p:txBody>
      </p:sp>
      <p:sp>
        <p:nvSpPr>
          <p:cNvPr id="3" name="コンテンツ プレースホルダー 2">
            <a:extLst>
              <a:ext uri="{FF2B5EF4-FFF2-40B4-BE49-F238E27FC236}">
                <a16:creationId xmlns:a16="http://schemas.microsoft.com/office/drawing/2014/main" id="{2C499EEC-875B-23D1-48A8-8E076C781C86}"/>
              </a:ext>
            </a:extLst>
          </p:cNvPr>
          <p:cNvSpPr>
            <a:spLocks noGrp="1"/>
          </p:cNvSpPr>
          <p:nvPr>
            <p:ph idx="1"/>
          </p:nvPr>
        </p:nvSpPr>
        <p:spPr/>
        <p:txBody>
          <a:bodyPr>
            <a:normAutofit fontScale="47500" lnSpcReduction="20000"/>
          </a:bodyPr>
          <a:lstStyle/>
          <a:p>
            <a:r>
              <a:rPr kumimoji="1" lang="ja-JP" altLang="en-US" dirty="0"/>
              <a:t>気候変動</a:t>
            </a:r>
            <a:endParaRPr kumimoji="1" lang="en-US" altLang="ja-JP" dirty="0"/>
          </a:p>
          <a:p>
            <a:pPr lvl="1"/>
            <a:r>
              <a:rPr kumimoji="1" lang="ja-JP" altLang="en-US" dirty="0"/>
              <a:t>極端な気象</a:t>
            </a:r>
            <a:r>
              <a:rPr lang="en-US" altLang="ja-JP" dirty="0"/>
              <a:t>, </a:t>
            </a:r>
            <a:r>
              <a:rPr lang="ja-JP" altLang="en-US" dirty="0"/>
              <a:t>海面上昇</a:t>
            </a:r>
            <a:r>
              <a:rPr lang="en-US" altLang="ja-JP" dirty="0"/>
              <a:t>, </a:t>
            </a:r>
            <a:r>
              <a:rPr kumimoji="1" lang="ja-JP" altLang="en-US" dirty="0"/>
              <a:t>気候パターンの変化</a:t>
            </a:r>
            <a:endParaRPr kumimoji="1" lang="en-US" altLang="ja-JP" dirty="0"/>
          </a:p>
          <a:p>
            <a:r>
              <a:rPr kumimoji="1" lang="ja-JP" altLang="en-US" dirty="0"/>
              <a:t>環境</a:t>
            </a:r>
            <a:endParaRPr kumimoji="1" lang="en-US" altLang="ja-JP" dirty="0"/>
          </a:p>
          <a:p>
            <a:pPr lvl="1"/>
            <a:r>
              <a:rPr kumimoji="1" lang="ja-JP" altLang="en-US" dirty="0"/>
              <a:t>生態系の変化</a:t>
            </a:r>
            <a:r>
              <a:rPr kumimoji="1" lang="en-US" altLang="ja-JP" dirty="0"/>
              <a:t>, </a:t>
            </a:r>
            <a:r>
              <a:rPr kumimoji="1" lang="ja-JP" altLang="en-US" dirty="0"/>
              <a:t>海洋の酸化</a:t>
            </a:r>
            <a:r>
              <a:rPr kumimoji="1" lang="en-US" altLang="ja-JP" dirty="0"/>
              <a:t>, </a:t>
            </a:r>
            <a:r>
              <a:rPr kumimoji="1" lang="ja-JP" altLang="en-US" dirty="0"/>
              <a:t>氷河と永久凍土の融解</a:t>
            </a:r>
            <a:endParaRPr kumimoji="1" lang="en-US" altLang="ja-JP" dirty="0"/>
          </a:p>
          <a:p>
            <a:r>
              <a:rPr lang="ja-JP" altLang="en-US" dirty="0"/>
              <a:t>社会経済</a:t>
            </a:r>
            <a:endParaRPr lang="en-US" altLang="ja-JP" dirty="0"/>
          </a:p>
          <a:p>
            <a:pPr lvl="1"/>
            <a:r>
              <a:rPr lang="ja-JP" altLang="en-US" dirty="0"/>
              <a:t>農業</a:t>
            </a:r>
            <a:r>
              <a:rPr lang="en-US" altLang="ja-JP" dirty="0"/>
              <a:t>, </a:t>
            </a:r>
            <a:r>
              <a:rPr lang="ja-JP" altLang="en-US" dirty="0"/>
              <a:t>健康</a:t>
            </a:r>
            <a:r>
              <a:rPr lang="en-US" altLang="ja-JP" dirty="0"/>
              <a:t>, </a:t>
            </a:r>
            <a:r>
              <a:rPr lang="ja-JP" altLang="en-US" dirty="0"/>
              <a:t>経済的損失</a:t>
            </a:r>
            <a:r>
              <a:rPr lang="en-US" altLang="ja-JP" dirty="0"/>
              <a:t>, </a:t>
            </a:r>
            <a:r>
              <a:rPr kumimoji="1" lang="ja-JP" altLang="en-US" dirty="0"/>
              <a:t>移住と紛争</a:t>
            </a:r>
            <a:endParaRPr kumimoji="1" lang="en-US" altLang="ja-JP" dirty="0"/>
          </a:p>
          <a:p>
            <a:r>
              <a:rPr lang="ja-JP" altLang="en-US" dirty="0"/>
              <a:t>その他</a:t>
            </a:r>
            <a:endParaRPr lang="en-US" altLang="ja-JP" dirty="0"/>
          </a:p>
          <a:p>
            <a:pPr lvl="1"/>
            <a:r>
              <a:rPr kumimoji="1" lang="ja-JP" altLang="en-US" dirty="0"/>
              <a:t>エネルギー供給</a:t>
            </a:r>
            <a:r>
              <a:rPr kumimoji="1" lang="en-US" altLang="ja-JP" dirty="0"/>
              <a:t>, </a:t>
            </a:r>
            <a:r>
              <a:rPr kumimoji="1" lang="ja-JP" altLang="en-US" dirty="0"/>
              <a:t>水資源</a:t>
            </a:r>
            <a:endParaRPr kumimoji="1" lang="en-US" altLang="ja-JP" dirty="0"/>
          </a:p>
          <a:p>
            <a:pPr lvl="1"/>
            <a:endParaRPr kumimoji="1" lang="en-US" altLang="ja-JP" dirty="0"/>
          </a:p>
          <a:p>
            <a:r>
              <a:rPr lang="ja-JP" altLang="en-US" dirty="0"/>
              <a:t>これらの何が問題なのか？</a:t>
            </a:r>
            <a:endParaRPr lang="en-US" altLang="ja-JP" dirty="0"/>
          </a:p>
          <a:p>
            <a:pPr lvl="1"/>
            <a:r>
              <a:rPr kumimoji="1" lang="ja-JP" altLang="en-US" dirty="0"/>
              <a:t>台風が増えたとしても、治水や街づくりをきちんとすれば被害を小さく抑えられるのでは？</a:t>
            </a:r>
            <a:endParaRPr kumimoji="1" lang="en-US" altLang="ja-JP" dirty="0"/>
          </a:p>
          <a:p>
            <a:pPr lvl="1"/>
            <a:r>
              <a:rPr lang="ja-JP" altLang="en-US" dirty="0"/>
              <a:t>洪水が起きて問題ならば、洪水の起きない地域に引っ越せばよいのでは？</a:t>
            </a:r>
            <a:endParaRPr lang="en-US" altLang="ja-JP" dirty="0"/>
          </a:p>
          <a:p>
            <a:pPr lvl="1"/>
            <a:r>
              <a:rPr lang="ja-JP" altLang="en-US" dirty="0"/>
              <a:t>高温による熱射病の心配があるならば、昼に外に出なければよいのでは？</a:t>
            </a:r>
            <a:endParaRPr lang="en-US" altLang="ja-JP" dirty="0"/>
          </a:p>
          <a:p>
            <a:pPr lvl="1"/>
            <a:endParaRPr lang="en-US" altLang="ja-JP" dirty="0"/>
          </a:p>
          <a:p>
            <a:r>
              <a:rPr lang="ja-JP" altLang="en-US" dirty="0"/>
              <a:t>これらの問題を</a:t>
            </a:r>
            <a:endParaRPr lang="en-US" altLang="ja-JP" dirty="0"/>
          </a:p>
          <a:p>
            <a:pPr lvl="1"/>
            <a:r>
              <a:rPr lang="ja-JP" altLang="en-US" dirty="0"/>
              <a:t>人の生命が脅かされることを「問題」</a:t>
            </a:r>
            <a:endParaRPr lang="en-US" altLang="ja-JP" dirty="0"/>
          </a:p>
          <a:p>
            <a:pPr lvl="1"/>
            <a:r>
              <a:rPr lang="ja-JP" altLang="en-US" dirty="0"/>
              <a:t>他に代替手段があるならば「不便」</a:t>
            </a:r>
            <a:endParaRPr lang="en-US" altLang="ja-JP" dirty="0"/>
          </a:p>
          <a:p>
            <a:r>
              <a:rPr lang="ja-JP" altLang="en-US" dirty="0"/>
              <a:t>と捉えて整理しなおす。</a:t>
            </a:r>
            <a:endParaRPr lang="en-US" altLang="ja-JP" dirty="0"/>
          </a:p>
          <a:p>
            <a:r>
              <a:rPr lang="en-US" altLang="ja-JP" dirty="0"/>
              <a:t>※【</a:t>
            </a:r>
            <a:r>
              <a:rPr lang="ja-JP" altLang="en-US" dirty="0"/>
              <a:t>免責</a:t>
            </a:r>
            <a:r>
              <a:rPr lang="en-US" altLang="ja-JP" dirty="0"/>
              <a:t>】</a:t>
            </a:r>
            <a:r>
              <a:rPr lang="ja-JP" altLang="en-US" dirty="0"/>
              <a:t>倫理的、現実的かは置いておいて、死ぬかどうかという視点で考えたらこうなると言っています。私の個人的主張を表すものではありません。</a:t>
            </a:r>
            <a:endParaRPr lang="en-US" altLang="ja-JP" dirty="0"/>
          </a:p>
        </p:txBody>
      </p:sp>
    </p:spTree>
    <p:extLst>
      <p:ext uri="{BB962C8B-B14F-4D97-AF65-F5344CB8AC3E}">
        <p14:creationId xmlns:p14="http://schemas.microsoft.com/office/powerpoint/2010/main" val="1449567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95146-5F2A-452F-CD52-08118492EE14}"/>
              </a:ext>
            </a:extLst>
          </p:cNvPr>
          <p:cNvSpPr>
            <a:spLocks noGrp="1"/>
          </p:cNvSpPr>
          <p:nvPr>
            <p:ph type="title"/>
          </p:nvPr>
        </p:nvSpPr>
        <p:spPr>
          <a:xfrm>
            <a:off x="631466" y="264698"/>
            <a:ext cx="10515600" cy="1325563"/>
          </a:xfrm>
        </p:spPr>
        <p:txBody>
          <a:bodyPr/>
          <a:lstStyle/>
          <a:p>
            <a:r>
              <a:rPr kumimoji="1" lang="ja-JP" altLang="en-US" dirty="0"/>
              <a:t>人類の生命が脅かされるか</a:t>
            </a:r>
          </a:p>
        </p:txBody>
      </p:sp>
      <p:sp>
        <p:nvSpPr>
          <p:cNvPr id="3" name="コンテンツ プレースホルダー 2">
            <a:extLst>
              <a:ext uri="{FF2B5EF4-FFF2-40B4-BE49-F238E27FC236}">
                <a16:creationId xmlns:a16="http://schemas.microsoft.com/office/drawing/2014/main" id="{8596B05C-FD4A-4ACC-DF18-13E4739E062F}"/>
              </a:ext>
            </a:extLst>
          </p:cNvPr>
          <p:cNvSpPr>
            <a:spLocks noGrp="1"/>
          </p:cNvSpPr>
          <p:nvPr>
            <p:ph idx="1"/>
          </p:nvPr>
        </p:nvSpPr>
        <p:spPr>
          <a:xfrm>
            <a:off x="357809" y="1375576"/>
            <a:ext cx="11545294" cy="5295568"/>
          </a:xfrm>
        </p:spPr>
        <p:txBody>
          <a:bodyPr>
            <a:normAutofit fontScale="55000" lnSpcReduction="20000"/>
          </a:bodyPr>
          <a:lstStyle/>
          <a:p>
            <a:pPr lvl="1"/>
            <a:r>
              <a:rPr lang="ja-JP" altLang="en-US" dirty="0"/>
              <a:t>大雨・・・不便？</a:t>
            </a:r>
            <a:endParaRPr kumimoji="1" lang="en-US" altLang="ja-JP" dirty="0"/>
          </a:p>
          <a:p>
            <a:pPr lvl="2"/>
            <a:r>
              <a:rPr lang="ja-JP" altLang="en-US" dirty="0"/>
              <a:t>問題なし。降った雨を適切に海へ戻す治水システムを作ればよい。東京など住む</a:t>
            </a:r>
            <a:r>
              <a:rPr lang="en-US" altLang="ja-JP" dirty="0"/>
              <a:t>or</a:t>
            </a:r>
            <a:r>
              <a:rPr lang="ja-JP" altLang="en-US" dirty="0"/>
              <a:t>川の近くに住まない、高い土地に住む。下水処理が間に合わなくなり水質汚染があるという意味では問題あり</a:t>
            </a:r>
            <a:endParaRPr lang="en-US" altLang="ja-JP" dirty="0"/>
          </a:p>
          <a:p>
            <a:pPr lvl="1"/>
            <a:r>
              <a:rPr kumimoji="1" lang="ja-JP" altLang="en-US" dirty="0"/>
              <a:t>ハリケーン・竜巻・・・問題</a:t>
            </a:r>
            <a:endParaRPr kumimoji="1" lang="en-US" altLang="ja-JP" dirty="0"/>
          </a:p>
          <a:p>
            <a:pPr lvl="2"/>
            <a:r>
              <a:rPr lang="ja-JP" altLang="en-US" dirty="0"/>
              <a:t>問題あり。急に発生する、死ぬ危険性</a:t>
            </a:r>
            <a:endParaRPr lang="en-US" altLang="ja-JP" dirty="0"/>
          </a:p>
          <a:p>
            <a:pPr lvl="2"/>
            <a:r>
              <a:rPr lang="ja-JP" altLang="en-US" dirty="0"/>
              <a:t>堅い建物に住めば防げる？</a:t>
            </a:r>
            <a:endParaRPr lang="en-US" altLang="ja-JP" dirty="0"/>
          </a:p>
          <a:p>
            <a:pPr lvl="1"/>
            <a:r>
              <a:rPr lang="ja-JP" altLang="en-US" dirty="0"/>
              <a:t>干ばつ・・・問題</a:t>
            </a:r>
            <a:endParaRPr kumimoji="1" lang="en-US" altLang="ja-JP" dirty="0"/>
          </a:p>
          <a:p>
            <a:pPr lvl="2"/>
            <a:r>
              <a:rPr kumimoji="1" lang="ja-JP" altLang="en-US" dirty="0"/>
              <a:t>飲み水の確保ができなくなる。農作物が育たない。干ばつ自体が問題ではなくて、水や食糧危機になることが問題</a:t>
            </a:r>
            <a:endParaRPr kumimoji="1" lang="en-US" altLang="ja-JP" dirty="0"/>
          </a:p>
          <a:p>
            <a:pPr lvl="2"/>
            <a:r>
              <a:rPr kumimoji="1" lang="ja-JP" altLang="en-US" dirty="0"/>
              <a:t>海水から真水に変換する技術があれば解決</a:t>
            </a:r>
            <a:endParaRPr kumimoji="1" lang="en-US" altLang="ja-JP" dirty="0"/>
          </a:p>
          <a:p>
            <a:pPr lvl="1"/>
            <a:r>
              <a:rPr lang="ja-JP" altLang="en-US" dirty="0"/>
              <a:t>熱波・・・不便</a:t>
            </a:r>
            <a:endParaRPr lang="en-US" altLang="ja-JP" dirty="0"/>
          </a:p>
          <a:p>
            <a:pPr lvl="2"/>
            <a:r>
              <a:rPr kumimoji="1" lang="ja-JP" altLang="en-US" dirty="0"/>
              <a:t>家にこもればよいので問題なし。高齢者や途上国では危険</a:t>
            </a:r>
            <a:endParaRPr kumimoji="1" lang="en-US" altLang="ja-JP" dirty="0"/>
          </a:p>
          <a:p>
            <a:pPr lvl="2"/>
            <a:r>
              <a:rPr kumimoji="1" lang="ja-JP" altLang="en-US" dirty="0"/>
              <a:t>不便かもしれないが、命に別状はない。</a:t>
            </a:r>
            <a:endParaRPr kumimoji="1" lang="en-US" altLang="ja-JP" dirty="0"/>
          </a:p>
          <a:p>
            <a:pPr lvl="1"/>
            <a:r>
              <a:rPr lang="ja-JP" altLang="en-US" dirty="0"/>
              <a:t>未知のウイルスが氷河から放たれる・・・問題</a:t>
            </a:r>
            <a:endParaRPr lang="en-US" altLang="ja-JP" dirty="0"/>
          </a:p>
          <a:p>
            <a:pPr lvl="2"/>
            <a:r>
              <a:rPr kumimoji="1" lang="ja-JP" altLang="en-US" dirty="0"/>
              <a:t>問題あり</a:t>
            </a:r>
            <a:endParaRPr kumimoji="1" lang="en-US" altLang="ja-JP" dirty="0"/>
          </a:p>
          <a:p>
            <a:pPr lvl="1"/>
            <a:r>
              <a:rPr kumimoji="1" lang="ja-JP" altLang="en-US" dirty="0"/>
              <a:t>感染症の範囲が北上する・・・問題</a:t>
            </a:r>
            <a:endParaRPr kumimoji="1" lang="en-US" altLang="ja-JP" dirty="0"/>
          </a:p>
          <a:p>
            <a:pPr lvl="2"/>
            <a:r>
              <a:rPr lang="ja-JP" altLang="en-US" dirty="0"/>
              <a:t>問題あり</a:t>
            </a:r>
            <a:endParaRPr lang="en-US" altLang="ja-JP" dirty="0"/>
          </a:p>
          <a:p>
            <a:pPr lvl="1"/>
            <a:r>
              <a:rPr kumimoji="1" lang="ja-JP" altLang="en-US" dirty="0"/>
              <a:t>氷河が解ける・・・不便</a:t>
            </a:r>
            <a:endParaRPr kumimoji="1" lang="en-US" altLang="ja-JP" dirty="0"/>
          </a:p>
          <a:p>
            <a:pPr lvl="2"/>
            <a:r>
              <a:rPr lang="ja-JP" altLang="en-US" dirty="0"/>
              <a:t>問題なし。地政学的なリスクは生じる。沈むところもあるが、移動すればよい。海水を氷にする技術ないの？</a:t>
            </a:r>
            <a:endParaRPr lang="en-US" altLang="ja-JP" dirty="0"/>
          </a:p>
          <a:p>
            <a:pPr lvl="1"/>
            <a:r>
              <a:rPr kumimoji="1" lang="ja-JP" altLang="en-US" dirty="0"/>
              <a:t>自然が失われる・・・不便</a:t>
            </a:r>
            <a:r>
              <a:rPr kumimoji="1" lang="en-US" altLang="ja-JP" dirty="0"/>
              <a:t>?</a:t>
            </a:r>
          </a:p>
          <a:p>
            <a:pPr lvl="2"/>
            <a:r>
              <a:rPr lang="ja-JP" altLang="en-US" dirty="0"/>
              <a:t>問題なし？人間にとって大事な植物等は育てればよい？絶滅しても困らない？松茸とかは食えなくなるかもだけど</a:t>
            </a:r>
            <a:endParaRPr lang="en-US" altLang="ja-JP" dirty="0"/>
          </a:p>
          <a:p>
            <a:pPr lvl="2"/>
            <a:r>
              <a:rPr lang="ja-JP" altLang="en-US" dirty="0"/>
              <a:t>水質が汚くなるかもしれない</a:t>
            </a:r>
            <a:endParaRPr lang="en-US" altLang="ja-JP" dirty="0"/>
          </a:p>
          <a:p>
            <a:pPr lvl="1"/>
            <a:r>
              <a:rPr lang="ja-JP" altLang="en-US" dirty="0"/>
              <a:t>四季がなくなる・・・不便</a:t>
            </a:r>
            <a:endParaRPr lang="en-US" altLang="ja-JP" dirty="0"/>
          </a:p>
          <a:p>
            <a:pPr lvl="2"/>
            <a:r>
              <a:rPr lang="ja-JP" altLang="en-US" dirty="0"/>
              <a:t>問題なし。さみしいけど</a:t>
            </a:r>
            <a:endParaRPr lang="en-US" altLang="ja-JP" dirty="0"/>
          </a:p>
          <a:p>
            <a:pPr lvl="1"/>
            <a:r>
              <a:rPr kumimoji="1" lang="ja-JP" altLang="en-US" dirty="0"/>
              <a:t>海洋酸性化・・・不便</a:t>
            </a:r>
            <a:r>
              <a:rPr kumimoji="1" lang="en-US" altLang="ja-JP" dirty="0"/>
              <a:t>?</a:t>
            </a:r>
          </a:p>
          <a:p>
            <a:pPr lvl="2"/>
            <a:r>
              <a:rPr lang="ja-JP" altLang="en-US" dirty="0"/>
              <a:t>魚が食えなくなるかもだけど、他に影響ある？</a:t>
            </a:r>
            <a:endParaRPr lang="en-US" altLang="ja-JP" dirty="0"/>
          </a:p>
          <a:p>
            <a:pPr lvl="2"/>
            <a:r>
              <a:rPr kumimoji="1" lang="ja-JP" altLang="en-US" dirty="0"/>
              <a:t>サンゴ礁の退化は観光資源の減少という意味では問題だが、他の仕事をやれば問題なし。その仕事しかないことの方が問題では</a:t>
            </a:r>
            <a:endParaRPr kumimoji="1" lang="en-US" altLang="ja-JP" dirty="0"/>
          </a:p>
          <a:p>
            <a:pPr lvl="1"/>
            <a:r>
              <a:rPr lang="ja-JP" altLang="en-US" dirty="0"/>
              <a:t>氷河が解けてメタンが出てきて温暖化が加速する</a:t>
            </a:r>
            <a:endParaRPr lang="en-US" altLang="ja-JP" dirty="0"/>
          </a:p>
          <a:p>
            <a:pPr lvl="1"/>
            <a:endParaRPr kumimoji="1" lang="en-US" altLang="ja-JP" dirty="0"/>
          </a:p>
          <a:p>
            <a:pPr lvl="1"/>
            <a:endParaRPr kumimoji="1" lang="ja-JP" altLang="en-US" dirty="0"/>
          </a:p>
        </p:txBody>
      </p:sp>
    </p:spTree>
    <p:extLst>
      <p:ext uri="{BB962C8B-B14F-4D97-AF65-F5344CB8AC3E}">
        <p14:creationId xmlns:p14="http://schemas.microsoft.com/office/powerpoint/2010/main" val="279408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D04B2-34C9-635F-29FB-16AD0953F19C}"/>
              </a:ext>
            </a:extLst>
          </p:cNvPr>
          <p:cNvSpPr>
            <a:spLocks noGrp="1"/>
          </p:cNvSpPr>
          <p:nvPr>
            <p:ph type="title"/>
          </p:nvPr>
        </p:nvSpPr>
        <p:spPr/>
        <p:txBody>
          <a:bodyPr/>
          <a:lstStyle/>
          <a:p>
            <a:r>
              <a:rPr kumimoji="1" lang="ja-JP" altLang="en-US" dirty="0"/>
              <a:t>解決策は脱炭素だけか</a:t>
            </a:r>
          </a:p>
        </p:txBody>
      </p:sp>
      <p:sp>
        <p:nvSpPr>
          <p:cNvPr id="3" name="コンテンツ プレースホルダー 2">
            <a:extLst>
              <a:ext uri="{FF2B5EF4-FFF2-40B4-BE49-F238E27FC236}">
                <a16:creationId xmlns:a16="http://schemas.microsoft.com/office/drawing/2014/main" id="{95E40132-8F5D-1701-D2B0-6C969B9E6BC7}"/>
              </a:ext>
            </a:extLst>
          </p:cNvPr>
          <p:cNvSpPr>
            <a:spLocks noGrp="1"/>
          </p:cNvSpPr>
          <p:nvPr>
            <p:ph idx="1"/>
          </p:nvPr>
        </p:nvSpPr>
        <p:spPr>
          <a:xfrm>
            <a:off x="124570" y="1435211"/>
            <a:ext cx="11547945" cy="4806564"/>
          </a:xfrm>
        </p:spPr>
        <p:txBody>
          <a:bodyPr>
            <a:noAutofit/>
          </a:bodyPr>
          <a:lstStyle/>
          <a:p>
            <a:pPr lvl="1"/>
            <a:r>
              <a:rPr lang="ja-JP" altLang="en-US" sz="1050" dirty="0"/>
              <a:t>大雨・・・不便</a:t>
            </a:r>
            <a:r>
              <a:rPr lang="en-US" altLang="ja-JP" sz="1050"/>
              <a:t>?</a:t>
            </a:r>
            <a:r>
              <a:rPr lang="ja-JP" altLang="en-US" sz="1050"/>
              <a:t>→</a:t>
            </a:r>
            <a:r>
              <a:rPr lang="ja-JP" altLang="en-US" sz="1050" b="1" dirty="0">
                <a:solidFill>
                  <a:srgbClr val="FF0000"/>
                </a:solidFill>
              </a:rPr>
              <a:t>大量の水に対する下水処理の仕組みを作る</a:t>
            </a:r>
            <a:endParaRPr kumimoji="1" lang="en-US" altLang="ja-JP" sz="1050" b="1" dirty="0">
              <a:solidFill>
                <a:srgbClr val="FF0000"/>
              </a:solidFill>
            </a:endParaRPr>
          </a:p>
          <a:p>
            <a:pPr lvl="2"/>
            <a:r>
              <a:rPr lang="ja-JP" altLang="en-US" sz="1050" dirty="0"/>
              <a:t>問題なし。降った雨を適切に海へ戻す治水システムを作ればよい。東京など住む</a:t>
            </a:r>
            <a:r>
              <a:rPr lang="en-US" altLang="ja-JP" sz="1050" dirty="0"/>
              <a:t>or</a:t>
            </a:r>
            <a:r>
              <a:rPr lang="ja-JP" altLang="en-US" sz="1050" dirty="0"/>
              <a:t>川の近くに住まない、高い土地に住む。下水処理が間に合わなくなり水質汚染があるという意味では問題あり</a:t>
            </a:r>
            <a:endParaRPr lang="en-US" altLang="ja-JP" sz="1050" dirty="0"/>
          </a:p>
          <a:p>
            <a:pPr lvl="1"/>
            <a:r>
              <a:rPr kumimoji="1" lang="ja-JP" altLang="en-US" sz="1050" dirty="0"/>
              <a:t>ハリケーン・竜巻・・・問題→</a:t>
            </a:r>
            <a:r>
              <a:rPr kumimoji="1" lang="ja-JP" altLang="en-US" sz="1050" b="1" dirty="0">
                <a:solidFill>
                  <a:srgbClr val="FF0000"/>
                </a:solidFill>
              </a:rPr>
              <a:t>ハリケーンの予測システム</a:t>
            </a:r>
            <a:endParaRPr kumimoji="1" lang="en-US" altLang="ja-JP" sz="1050" b="1" dirty="0">
              <a:solidFill>
                <a:srgbClr val="FF0000"/>
              </a:solidFill>
            </a:endParaRPr>
          </a:p>
          <a:p>
            <a:pPr lvl="2"/>
            <a:r>
              <a:rPr lang="ja-JP" altLang="en-US" sz="1050" dirty="0"/>
              <a:t>問題あり。急に発生する、死ぬ危険性</a:t>
            </a:r>
            <a:endParaRPr lang="en-US" altLang="ja-JP" sz="1050" dirty="0"/>
          </a:p>
          <a:p>
            <a:pPr lvl="2"/>
            <a:r>
              <a:rPr lang="ja-JP" altLang="en-US" sz="1050" dirty="0"/>
              <a:t>堅い建物に住めば防げる？</a:t>
            </a:r>
            <a:endParaRPr lang="en-US" altLang="ja-JP" sz="1050" dirty="0"/>
          </a:p>
          <a:p>
            <a:pPr lvl="1"/>
            <a:r>
              <a:rPr lang="ja-JP" altLang="en-US" sz="1050" dirty="0"/>
              <a:t>干ばつ・・・問題→</a:t>
            </a:r>
            <a:r>
              <a:rPr lang="ja-JP" altLang="en-US" sz="1050" b="1" dirty="0">
                <a:solidFill>
                  <a:srgbClr val="FF0000"/>
                </a:solidFill>
              </a:rPr>
              <a:t>少量の水で育つ作物を作る。海水から真水を作る技術の開発</a:t>
            </a:r>
            <a:endParaRPr kumimoji="1" lang="en-US" altLang="ja-JP" sz="1050" b="1" dirty="0">
              <a:solidFill>
                <a:srgbClr val="FF0000"/>
              </a:solidFill>
            </a:endParaRPr>
          </a:p>
          <a:p>
            <a:pPr lvl="2"/>
            <a:r>
              <a:rPr kumimoji="1" lang="ja-JP" altLang="en-US" sz="1050" dirty="0"/>
              <a:t>飲み水の確保ができなくなる。農作物が育たない。干ばつ自体が問題ではなくて、水や食糧危機になることが問題</a:t>
            </a:r>
            <a:r>
              <a:rPr lang="ja-JP" altLang="en-US" sz="1050" dirty="0"/>
              <a:t>。</a:t>
            </a:r>
            <a:r>
              <a:rPr kumimoji="1" lang="ja-JP" altLang="en-US" sz="1050" dirty="0"/>
              <a:t>海水から真水に変換する技術があれば解決</a:t>
            </a:r>
            <a:endParaRPr kumimoji="1" lang="en-US" altLang="ja-JP" sz="1050" dirty="0"/>
          </a:p>
          <a:p>
            <a:pPr lvl="1"/>
            <a:r>
              <a:rPr lang="ja-JP" altLang="en-US" sz="1050" dirty="0"/>
              <a:t>熱波・・・不便</a:t>
            </a:r>
            <a:endParaRPr lang="en-US" altLang="ja-JP" sz="1050" dirty="0"/>
          </a:p>
          <a:p>
            <a:pPr lvl="2"/>
            <a:r>
              <a:rPr kumimoji="1" lang="ja-JP" altLang="en-US" sz="1050" dirty="0"/>
              <a:t>家にこもればよいので問題なし。高齢者や途上国では危険</a:t>
            </a:r>
            <a:r>
              <a:rPr lang="ja-JP" altLang="en-US" sz="1050" dirty="0"/>
              <a:t>。</a:t>
            </a:r>
            <a:r>
              <a:rPr kumimoji="1" lang="ja-JP" altLang="en-US" sz="1050" dirty="0"/>
              <a:t>不便かもしれないが、命に別状はない。</a:t>
            </a:r>
            <a:endParaRPr kumimoji="1" lang="en-US" altLang="ja-JP" sz="1050" dirty="0"/>
          </a:p>
          <a:p>
            <a:pPr lvl="1"/>
            <a:r>
              <a:rPr lang="ja-JP" altLang="en-US" sz="1050" dirty="0"/>
              <a:t>未知のウイルスが氷河から放たれる・・・問題→</a:t>
            </a:r>
            <a:r>
              <a:rPr lang="ja-JP" altLang="en-US" sz="1050" b="1" dirty="0">
                <a:solidFill>
                  <a:srgbClr val="FF0000"/>
                </a:solidFill>
              </a:rPr>
              <a:t>ワクチン開発の技術を向上させる</a:t>
            </a:r>
            <a:endParaRPr lang="en-US" altLang="ja-JP" sz="1050" b="1" dirty="0">
              <a:solidFill>
                <a:srgbClr val="FF0000"/>
              </a:solidFill>
            </a:endParaRPr>
          </a:p>
          <a:p>
            <a:pPr lvl="2"/>
            <a:r>
              <a:rPr kumimoji="1" lang="ja-JP" altLang="en-US" sz="1050" dirty="0"/>
              <a:t>問題あり</a:t>
            </a:r>
            <a:endParaRPr kumimoji="1" lang="en-US" altLang="ja-JP" sz="1050" dirty="0"/>
          </a:p>
          <a:p>
            <a:pPr lvl="1"/>
            <a:r>
              <a:rPr kumimoji="1" lang="ja-JP" altLang="en-US" sz="1050" dirty="0"/>
              <a:t>感染症の範囲が北上する・・・問題</a:t>
            </a:r>
            <a:r>
              <a:rPr lang="ja-JP" altLang="en-US" sz="1050" dirty="0"/>
              <a:t>→</a:t>
            </a:r>
            <a:r>
              <a:rPr lang="ja-JP" altLang="en-US" sz="1050" b="1" dirty="0">
                <a:solidFill>
                  <a:srgbClr val="FF0000"/>
                </a:solidFill>
              </a:rPr>
              <a:t>ワクチン開発の技術を向上させる</a:t>
            </a:r>
            <a:endParaRPr kumimoji="1" lang="en-US" altLang="ja-JP" sz="1050" dirty="0"/>
          </a:p>
          <a:p>
            <a:pPr lvl="2"/>
            <a:r>
              <a:rPr lang="ja-JP" altLang="en-US" sz="1050" dirty="0"/>
              <a:t>問題あり</a:t>
            </a:r>
            <a:endParaRPr lang="en-US" altLang="ja-JP" sz="1050" dirty="0"/>
          </a:p>
          <a:p>
            <a:pPr lvl="1"/>
            <a:r>
              <a:rPr kumimoji="1" lang="ja-JP" altLang="en-US" sz="1050" dirty="0"/>
              <a:t>氷河が解ける・・・</a:t>
            </a:r>
            <a:r>
              <a:rPr lang="ja-JP" altLang="en-US" sz="1050" dirty="0"/>
              <a:t>不便</a:t>
            </a:r>
            <a:endParaRPr kumimoji="1" lang="en-US" altLang="ja-JP" sz="1050" dirty="0"/>
          </a:p>
          <a:p>
            <a:pPr lvl="2"/>
            <a:r>
              <a:rPr lang="ja-JP" altLang="en-US" sz="1050" dirty="0"/>
              <a:t>問題なし。地政学的なリスクは生じる。沈むところもあるが、移動すればよい。海水を氷にする技術ないの？</a:t>
            </a:r>
            <a:endParaRPr lang="en-US" altLang="ja-JP" sz="1050" dirty="0"/>
          </a:p>
          <a:p>
            <a:pPr lvl="1"/>
            <a:r>
              <a:rPr kumimoji="1" lang="ja-JP" altLang="en-US" sz="1050" dirty="0"/>
              <a:t>自然が失われる・・・不便</a:t>
            </a:r>
            <a:r>
              <a:rPr kumimoji="1" lang="en-US" altLang="ja-JP" sz="1050" dirty="0"/>
              <a:t>?</a:t>
            </a:r>
          </a:p>
          <a:p>
            <a:pPr lvl="2"/>
            <a:r>
              <a:rPr lang="ja-JP" altLang="en-US" sz="1050" dirty="0"/>
              <a:t>問題なし？人間にとって大事な植物等は育てればよい？絶滅しても困らない？松茸とかは食えなくなるかもだけど。水質が汚くなるかもしれない</a:t>
            </a:r>
            <a:endParaRPr lang="en-US" altLang="ja-JP" sz="1050" dirty="0"/>
          </a:p>
          <a:p>
            <a:pPr lvl="1"/>
            <a:r>
              <a:rPr lang="ja-JP" altLang="en-US" sz="1050" dirty="0"/>
              <a:t>四季がなくなる・・・不便</a:t>
            </a:r>
            <a:endParaRPr lang="en-US" altLang="ja-JP" sz="1050" dirty="0"/>
          </a:p>
          <a:p>
            <a:pPr lvl="2"/>
            <a:r>
              <a:rPr lang="ja-JP" altLang="en-US" sz="1050" dirty="0"/>
              <a:t>問題なし。さみしいけど</a:t>
            </a:r>
            <a:endParaRPr lang="en-US" altLang="ja-JP" sz="1050" dirty="0"/>
          </a:p>
          <a:p>
            <a:pPr lvl="1"/>
            <a:r>
              <a:rPr kumimoji="1" lang="ja-JP" altLang="en-US" sz="1050" dirty="0"/>
              <a:t>海洋酸性化・・・不便</a:t>
            </a:r>
            <a:r>
              <a:rPr kumimoji="1" lang="en-US" altLang="ja-JP" sz="1050" dirty="0"/>
              <a:t>?</a:t>
            </a:r>
          </a:p>
          <a:p>
            <a:pPr lvl="2"/>
            <a:r>
              <a:rPr lang="ja-JP" altLang="en-US" sz="1050" dirty="0"/>
              <a:t>魚が食えなくなるかもだけど、他に影響ある？</a:t>
            </a:r>
            <a:r>
              <a:rPr kumimoji="1" lang="ja-JP" altLang="en-US" sz="1050" dirty="0"/>
              <a:t>サンゴ礁の退化は観光資源の減少という意味では問題だが、他の仕事をやれば問題なし。その仕事しかないことの方が問題では</a:t>
            </a:r>
            <a:endParaRPr kumimoji="1" lang="en-US" altLang="ja-JP" sz="1050" dirty="0"/>
          </a:p>
          <a:p>
            <a:pPr lvl="1"/>
            <a:endParaRPr lang="en-US" altLang="ja-JP" sz="1050" dirty="0"/>
          </a:p>
          <a:p>
            <a:pPr lvl="1"/>
            <a:r>
              <a:rPr lang="ja-JP" altLang="en-US" sz="1050" b="1" dirty="0">
                <a:solidFill>
                  <a:srgbClr val="FF0000"/>
                </a:solidFill>
              </a:rPr>
              <a:t>脱炭素を否定するつもりはないが、今から脱炭素をしても温暖化は止まらない</a:t>
            </a:r>
            <a:r>
              <a:rPr lang="en-US" altLang="ja-JP" sz="1050" b="1" dirty="0">
                <a:solidFill>
                  <a:srgbClr val="FF0000"/>
                </a:solidFill>
              </a:rPr>
              <a:t>(</a:t>
            </a:r>
            <a:r>
              <a:rPr lang="ja-JP" altLang="en-US" sz="1050" b="1" dirty="0">
                <a:solidFill>
                  <a:srgbClr val="FF0000"/>
                </a:solidFill>
              </a:rPr>
              <a:t>最悪でなくなるだけで</a:t>
            </a:r>
            <a:r>
              <a:rPr lang="en-US" altLang="ja-JP" sz="1050" b="1" dirty="0">
                <a:solidFill>
                  <a:srgbClr val="FF0000"/>
                </a:solidFill>
              </a:rPr>
              <a:t>)</a:t>
            </a:r>
            <a:r>
              <a:rPr lang="ja-JP" altLang="en-US" sz="1050" b="1" dirty="0">
                <a:solidFill>
                  <a:srgbClr val="FF0000"/>
                </a:solidFill>
              </a:rPr>
              <a:t>ので、むしろ赤字の技術開発をそろそろ始めるべきではないか</a:t>
            </a:r>
            <a:endParaRPr lang="en-US" altLang="ja-JP" sz="1050" b="1" dirty="0">
              <a:solidFill>
                <a:srgbClr val="FF0000"/>
              </a:solidFill>
            </a:endParaRPr>
          </a:p>
          <a:p>
            <a:pPr lvl="1"/>
            <a:r>
              <a:rPr lang="ja-JP" altLang="en-US" sz="1050" b="1" dirty="0">
                <a:solidFill>
                  <a:srgbClr val="FF0000"/>
                </a:solidFill>
              </a:rPr>
              <a:t>あと、人間を暑さに強くする、泥水でも飲める、少しの食料で生きれるように改造する、もありうる</a:t>
            </a:r>
            <a:endParaRPr kumimoji="1" lang="ja-JP" altLang="en-US" sz="1050" b="1" dirty="0">
              <a:solidFill>
                <a:srgbClr val="FF0000"/>
              </a:solidFill>
            </a:endParaRPr>
          </a:p>
        </p:txBody>
      </p:sp>
    </p:spTree>
    <p:extLst>
      <p:ext uri="{BB962C8B-B14F-4D97-AF65-F5344CB8AC3E}">
        <p14:creationId xmlns:p14="http://schemas.microsoft.com/office/powerpoint/2010/main" val="34538509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6832</TotalTime>
  <Words>1023</Words>
  <Application>Microsoft Office PowerPoint</Application>
  <PresentationFormat>ワイド画面</PresentationFormat>
  <Paragraphs>76</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地球温暖化のイシュー</vt:lpstr>
      <vt:lpstr>地球温暖化の何が問題なのか？？</vt:lpstr>
      <vt:lpstr>問題の整理</vt:lpstr>
      <vt:lpstr>人類の生命が脅かされるか</vt:lpstr>
      <vt:lpstr>解決策は脱炭素だけか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地球温暖化のイシュー</dc:title>
  <dc:creator>航 小松原</dc:creator>
  <cp:lastModifiedBy>航 小松原</cp:lastModifiedBy>
  <cp:revision>1</cp:revision>
  <dcterms:created xsi:type="dcterms:W3CDTF">2024-03-17T13:01:52Z</dcterms:created>
  <dcterms:modified xsi:type="dcterms:W3CDTF">2024-04-02T13:49:58Z</dcterms:modified>
</cp:coreProperties>
</file>