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9DCF27-E173-E2A9-0C65-37B60E5200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33D9124-E2A4-0FB9-E893-BE66E6F1AC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963073C-EC9B-8042-49EB-1AB29D1FD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A1FD0-46D5-4E64-8EA6-EB853F199F2E}" type="datetimeFigureOut">
              <a:rPr kumimoji="1" lang="ja-JP" altLang="en-US" smtClean="0"/>
              <a:t>2023/10/13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D5BC5BD-1C27-9F7F-E6F0-43858B184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7581FAE-F5E1-CC69-C5E5-D491466AE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7184A-3B19-40FD-960B-D89ACBB61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7432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DE9AC6-F03C-A2A8-639E-5F9109C45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25C85F3-B70B-D3DF-9A7A-767E88EA14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6F814A4-640A-4CD3-69A2-0F4A24B7F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A1FD0-46D5-4E64-8EA6-EB853F199F2E}" type="datetimeFigureOut">
              <a:rPr kumimoji="1" lang="ja-JP" altLang="en-US" smtClean="0"/>
              <a:t>2023/10/13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5B91DFC-FCCC-FE85-48B4-B3445E3E3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2A3F14C-10C1-BB33-2E69-0FA863825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7184A-3B19-40FD-960B-D89ACBB61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0636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B851B20-A0EA-0523-F486-1BE6782194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4EE582F-7627-E626-4352-A8311620D5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6DBAB85-D47F-0928-2048-5584CB03C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A1FD0-46D5-4E64-8EA6-EB853F199F2E}" type="datetimeFigureOut">
              <a:rPr kumimoji="1" lang="ja-JP" altLang="en-US" smtClean="0"/>
              <a:t>2023/10/13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58FD342-34CD-4C39-8924-8AC619E3E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83076E0-7574-DFC9-37FE-7F78B82CC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7184A-3B19-40FD-960B-D89ACBB61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847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77ED6F-977C-1F29-7495-FB8DA9949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00A3DE-2797-9837-34AD-843749B56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73322D9-3525-40AB-E187-AF3422CEE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A1FD0-46D5-4E64-8EA6-EB853F199F2E}" type="datetimeFigureOut">
              <a:rPr kumimoji="1" lang="ja-JP" altLang="en-US" smtClean="0"/>
              <a:t>2023/10/13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8A7CC9F-D4BC-D09E-41A8-0D85832B9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185302F-1963-2A60-3E78-017D7F14B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7184A-3B19-40FD-960B-D89ACBB61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1367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6A52C-E3BA-D83A-ED94-DD0FECB6E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B00D472-AA42-96D4-B88B-A966FC7714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20F81A5-D512-AC5C-3C70-C5AC711A0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A1FD0-46D5-4E64-8EA6-EB853F199F2E}" type="datetimeFigureOut">
              <a:rPr kumimoji="1" lang="ja-JP" altLang="en-US" smtClean="0"/>
              <a:t>2023/10/13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335EFDC-5519-7E80-6761-D1E87863A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5FCDA25-B2C0-8F45-9966-3CF8F059A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7184A-3B19-40FD-960B-D89ACBB61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9616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A8E78B-48B5-D6AC-0BA4-E93578A37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C08BAE6-4EE4-DC7D-D075-F3AF7B5245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1A38326-CF90-00CD-3EFC-B5456BA1DB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63653CA-FA90-F4CF-7DD1-8235FE902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A1FD0-46D5-4E64-8EA6-EB853F199F2E}" type="datetimeFigureOut">
              <a:rPr kumimoji="1" lang="ja-JP" altLang="en-US" smtClean="0"/>
              <a:t>2023/10/13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0146476-A4E4-5273-87F2-A9CEABEFD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0294131-CEC0-9313-730E-3F38120ED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7184A-3B19-40FD-960B-D89ACBB61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5264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4E5D65-9E28-9DD8-B5E9-800CBD40C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2299CBA-9FA2-2E57-9CEE-8A4311F694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9AC843E-4A31-FF7B-747F-64D493DE19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A547B03-1EA2-4A7A-A3B6-313907F9B9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8F9A9BD-C3FA-7AF0-193C-826327D460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8B85EB7-E623-B75B-D6B8-DC92D47FB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A1FD0-46D5-4E64-8EA6-EB853F199F2E}" type="datetimeFigureOut">
              <a:rPr kumimoji="1" lang="ja-JP" altLang="en-US" smtClean="0"/>
              <a:t>2023/10/13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5804313-375C-A6E4-24CD-76850EA8A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98F8375-D240-58D5-09A3-58613B29A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7184A-3B19-40FD-960B-D89ACBB61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8540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74DA07-BF93-DA12-5A09-D43550AA3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0BFB220-15A1-AB8E-3B7A-606998C6A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A1FD0-46D5-4E64-8EA6-EB853F199F2E}" type="datetimeFigureOut">
              <a:rPr kumimoji="1" lang="ja-JP" altLang="en-US" smtClean="0"/>
              <a:t>2023/10/13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C8C3FE0-613F-29E5-5D07-05AEEBBC6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896E073-7A9D-1684-B3DD-FFDDD8203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7184A-3B19-40FD-960B-D89ACBB61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3532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2C62041-C1BE-7A84-1A51-62D478C7D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A1FD0-46D5-4E64-8EA6-EB853F199F2E}" type="datetimeFigureOut">
              <a:rPr kumimoji="1" lang="ja-JP" altLang="en-US" smtClean="0"/>
              <a:t>2023/10/13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F7E31BB-AEA5-01BB-9C89-DC4394784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C0438F6-0871-9D92-E052-ED22C1459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7184A-3B19-40FD-960B-D89ACBB61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4125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0B113C-E9C9-D881-D5C1-4A729D52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22416B6-DCD1-D23F-D4FA-39B77CB13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94280A8-0390-FB41-500E-72F0754C9E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E38DA51-8934-A3FC-DD9E-D80473480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A1FD0-46D5-4E64-8EA6-EB853F199F2E}" type="datetimeFigureOut">
              <a:rPr kumimoji="1" lang="ja-JP" altLang="en-US" smtClean="0"/>
              <a:t>2023/10/13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8B6D5B7-0F03-E66C-B136-F458B8280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68B0DC5-1F60-47FD-BAF5-57DE62820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7184A-3B19-40FD-960B-D89ACBB61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7506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AD7DF5-E387-1AF8-744B-36C26C940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CEFFDD6-E8F4-9E1A-3642-8CB0F992D7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AA8CFB1-5FB9-D0FE-1FE9-004B6C95A5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B5DEB3B-4646-8B08-B265-0691669E3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A1FD0-46D5-4E64-8EA6-EB853F199F2E}" type="datetimeFigureOut">
              <a:rPr kumimoji="1" lang="ja-JP" altLang="en-US" smtClean="0"/>
              <a:t>2023/10/13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1219228-4A80-83EB-D4D9-0859D4C66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660207A-607F-7A0C-AE63-AE5B395AB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7184A-3B19-40FD-960B-D89ACBB61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1242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4FE9B0F-4610-AB6B-5E15-2BC0A0C03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F23035D-6C49-8084-472C-F8A37DF57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54F0714-7E64-B8C3-6984-8244F5812E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A1FD0-46D5-4E64-8EA6-EB853F199F2E}" type="datetimeFigureOut">
              <a:rPr kumimoji="1" lang="ja-JP" altLang="en-US" smtClean="0"/>
              <a:t>2023/10/13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CBCDE2E-BF63-8711-875A-9924B5B768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3D30BCA-E031-5438-3D41-C0ADCBE044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7184A-3B19-40FD-960B-D89ACBB61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6120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tm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tmp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mp"/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mp"/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5FD778-F028-CE33-3C08-46D30B1311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sz="3200" dirty="0"/>
              <a:t>Are sustainable companies more likely to default? </a:t>
            </a:r>
            <a:r>
              <a:rPr lang="en-US" altLang="ja-JP" sz="3200" dirty="0"/>
              <a:t>Evidence from the dynamics between credit and ESG ratings</a:t>
            </a:r>
            <a:endParaRPr kumimoji="1" lang="ja-JP" altLang="en-US" sz="32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84B68EC-3ACC-BA67-B0E4-2E6DC2CFEE2C}"/>
              </a:ext>
            </a:extLst>
          </p:cNvPr>
          <p:cNvSpPr txBox="1"/>
          <p:nvPr/>
        </p:nvSpPr>
        <p:spPr>
          <a:xfrm>
            <a:off x="3048000" y="371049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https://www.mdpi.com/2071-1050/13/15/8568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D9551315-83C5-A2E0-DB13-210DECEA42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642" y="4280365"/>
            <a:ext cx="5349704" cy="2415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923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1632EE-FCC3-7A70-7BA5-F0B6CACB0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ロバストネス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E535C38-CD00-CE2B-E2AA-1CDA2700F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いくつかのロバストネスチェックを行う</a:t>
            </a:r>
            <a:r>
              <a:rPr lang="ja-JP" altLang="en-US" dirty="0"/>
              <a:t>（省略）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78496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86AD96-CDD6-0676-CDFA-E3864C2A2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467" y="1171037"/>
            <a:ext cx="2873644" cy="1325563"/>
          </a:xfrm>
        </p:spPr>
        <p:txBody>
          <a:bodyPr>
            <a:noAutofit/>
          </a:bodyPr>
          <a:lstStyle/>
          <a:p>
            <a:r>
              <a:rPr kumimoji="1" lang="en-US" altLang="ja-JP" sz="2800" dirty="0"/>
              <a:t>How ESG Affected Corporate Credit Risk and Performance?</a:t>
            </a:r>
            <a:endParaRPr kumimoji="1" lang="ja-JP" altLang="en-US" sz="28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BC34373-72D7-7EBF-48FD-E57893417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491" y="3809408"/>
            <a:ext cx="2997631" cy="2227182"/>
          </a:xfrm>
        </p:spPr>
        <p:txBody>
          <a:bodyPr/>
          <a:lstStyle/>
          <a:p>
            <a:r>
              <a:rPr kumimoji="1" lang="en-US" altLang="ja-JP" dirty="0"/>
              <a:t>Rohit </a:t>
            </a:r>
            <a:r>
              <a:rPr kumimoji="1" lang="en-US" altLang="ja-JP" dirty="0" err="1"/>
              <a:t>Mendiratta</a:t>
            </a:r>
            <a:r>
              <a:rPr kumimoji="1" lang="en-US" altLang="ja-JP" dirty="0"/>
              <a:t>, Hitendra D. </a:t>
            </a:r>
            <a:r>
              <a:rPr kumimoji="1" lang="en-US" altLang="ja-JP" dirty="0" err="1"/>
              <a:t>Varsani</a:t>
            </a:r>
            <a:r>
              <a:rPr kumimoji="1" lang="en-US" altLang="ja-JP" dirty="0"/>
              <a:t>, and Guido Giese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8E30DAA9-3930-7B27-5CFA-CC92DE3986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8988" y="459407"/>
            <a:ext cx="4286592" cy="5453196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D8909CE-D595-8364-457F-61EAB1271643}"/>
              </a:ext>
            </a:extLst>
          </p:cNvPr>
          <p:cNvSpPr txBox="1"/>
          <p:nvPr/>
        </p:nvSpPr>
        <p:spPr>
          <a:xfrm>
            <a:off x="3946256" y="6053486"/>
            <a:ext cx="60947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200" dirty="0"/>
              <a:t>https://www.msci.com/documents/10199/19248715/Foundations-of-ESG-Investing-in-Corporate-Bonds-How-ESG-Affects-Corporate-Credit-Risk-and-Performance+(002).pdf</a:t>
            </a:r>
          </a:p>
        </p:txBody>
      </p:sp>
    </p:spTree>
    <p:extLst>
      <p:ext uri="{BB962C8B-B14F-4D97-AF65-F5344CB8AC3E}">
        <p14:creationId xmlns:p14="http://schemas.microsoft.com/office/powerpoint/2010/main" val="4187594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C28CB8-5327-B2E5-53EE-FC18157BE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Key findings</a:t>
            </a:r>
            <a:r>
              <a:rPr lang="ja-JP" altLang="en-US" dirty="0"/>
              <a:t> </a:t>
            </a:r>
            <a:r>
              <a:rPr lang="en-US" altLang="ja-JP" dirty="0"/>
              <a:t>&amp;</a:t>
            </a:r>
            <a:r>
              <a:rPr lang="ja-JP" altLang="en-US" dirty="0"/>
              <a:t> </a:t>
            </a:r>
            <a:r>
              <a:rPr lang="en-US" altLang="ja-JP" dirty="0"/>
              <a:t>Abstract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AD476BC-2F5F-D5C2-D11A-DC4F13B30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ja-JP" altLang="en-US" dirty="0"/>
              <a:t>この論文は、社債のポートフォリオに</a:t>
            </a:r>
            <a:r>
              <a:rPr kumimoji="1" lang="en-US" altLang="ja-JP" dirty="0"/>
              <a:t>ESG</a:t>
            </a:r>
            <a:r>
              <a:rPr kumimoji="1" lang="ja-JP" altLang="en-US" dirty="0"/>
              <a:t>ファクターを組み込んだ時のリスクとパフォーマンス</a:t>
            </a:r>
            <a:r>
              <a:rPr lang="ja-JP" altLang="en-US" dirty="0"/>
              <a:t>を分析</a:t>
            </a:r>
            <a:endParaRPr lang="en-US" altLang="ja-JP" dirty="0"/>
          </a:p>
          <a:p>
            <a:r>
              <a:rPr kumimoji="1" lang="en-US" altLang="ja-JP" dirty="0"/>
              <a:t>ESG rating</a:t>
            </a:r>
            <a:r>
              <a:rPr kumimoji="1" lang="ja-JP" altLang="en-US" dirty="0"/>
              <a:t>は</a:t>
            </a:r>
            <a:r>
              <a:rPr kumimoji="1" lang="en-US" altLang="ja-JP" dirty="0"/>
              <a:t>credit rating</a:t>
            </a:r>
            <a:r>
              <a:rPr kumimoji="1" lang="ja-JP" altLang="en-US" dirty="0"/>
              <a:t>とは異なる特徴を持ち、リスクとパフォーマンスに対して追加的な情報を持つ</a:t>
            </a:r>
            <a:endParaRPr kumimoji="1" lang="en-US" altLang="ja-JP" dirty="0"/>
          </a:p>
          <a:p>
            <a:r>
              <a:rPr lang="en-US" altLang="ja-JP" dirty="0"/>
              <a:t>MSCI</a:t>
            </a:r>
            <a:r>
              <a:rPr lang="ja-JP" altLang="en-US" dirty="0"/>
              <a:t>の総合</a:t>
            </a:r>
            <a:r>
              <a:rPr lang="en-US" altLang="ja-JP" dirty="0"/>
              <a:t>ESG rating</a:t>
            </a:r>
            <a:r>
              <a:rPr lang="ja-JP" altLang="en-US" dirty="0"/>
              <a:t>は、個々の</a:t>
            </a:r>
            <a:r>
              <a:rPr lang="en-US" altLang="ja-JP" dirty="0"/>
              <a:t>E,S,G</a:t>
            </a:r>
            <a:r>
              <a:rPr lang="ja-JP" altLang="en-US" dirty="0"/>
              <a:t>スコアよりもリスクをより減らす結果が得られた。個々のスコアでは</a:t>
            </a:r>
            <a:endParaRPr lang="en-US" altLang="ja-JP" dirty="0"/>
          </a:p>
          <a:p>
            <a:pPr lvl="1"/>
            <a:r>
              <a:rPr lang="en-US" altLang="ja-JP" dirty="0"/>
              <a:t>S</a:t>
            </a:r>
            <a:r>
              <a:rPr lang="ja-JP" altLang="en-US" dirty="0"/>
              <a:t>がリターンに最も影響を与えた</a:t>
            </a:r>
            <a:endParaRPr lang="en-US" altLang="ja-JP" dirty="0"/>
          </a:p>
          <a:p>
            <a:pPr lvl="1"/>
            <a:r>
              <a:rPr lang="en-US" altLang="ja-JP" dirty="0"/>
              <a:t>E</a:t>
            </a:r>
            <a:r>
              <a:rPr lang="ja-JP" altLang="en-US" dirty="0"/>
              <a:t>がユニバース間の中でリスクが最も異なった</a:t>
            </a:r>
            <a:endParaRPr lang="en-US" altLang="ja-JP" dirty="0"/>
          </a:p>
          <a:p>
            <a:r>
              <a:rPr lang="ja-JP" altLang="en-US" dirty="0"/>
              <a:t>社債のボンドを保有する人の</a:t>
            </a:r>
            <a:r>
              <a:rPr lang="en-US" altLang="ja-JP" dirty="0"/>
              <a:t>ESG</a:t>
            </a:r>
            <a:r>
              <a:rPr lang="ja-JP" altLang="en-US" dirty="0"/>
              <a:t>に関する主な注目点は、</a:t>
            </a:r>
            <a:r>
              <a:rPr lang="en-US" altLang="ja-JP" dirty="0"/>
              <a:t>upside</a:t>
            </a:r>
            <a:r>
              <a:rPr lang="ja-JP" altLang="en-US" dirty="0"/>
              <a:t>をとらえようとするよりは、</a:t>
            </a:r>
            <a:r>
              <a:rPr lang="en-US" altLang="ja-JP" dirty="0"/>
              <a:t>downside risk</a:t>
            </a:r>
            <a:r>
              <a:rPr lang="ja-JP" altLang="en-US" dirty="0"/>
              <a:t>を軽減しようとすること</a:t>
            </a:r>
            <a:endParaRPr lang="en-US" altLang="ja-JP" dirty="0"/>
          </a:p>
          <a:p>
            <a:r>
              <a:rPr lang="en-US" altLang="ja-JP" dirty="0"/>
              <a:t>High-Yield (HY</a:t>
            </a:r>
            <a:r>
              <a:rPr lang="ja-JP" altLang="en-US" dirty="0"/>
              <a:t>、ハイイールド債、ジャンク債</a:t>
            </a:r>
            <a:r>
              <a:rPr lang="en-US" altLang="ja-JP" dirty="0"/>
              <a:t>) bonds</a:t>
            </a:r>
            <a:r>
              <a:rPr lang="ja-JP" altLang="en-US" dirty="0"/>
              <a:t>のほうが</a:t>
            </a:r>
            <a:r>
              <a:rPr lang="en-US" altLang="ja-JP" dirty="0"/>
              <a:t>investment-grade (IG</a:t>
            </a:r>
            <a:r>
              <a:rPr lang="ja-JP" altLang="en-US" dirty="0"/>
              <a:t>、投資適格債券</a:t>
            </a:r>
            <a:r>
              <a:rPr lang="en-US" altLang="ja-JP" dirty="0"/>
              <a:t>) bonds</a:t>
            </a:r>
            <a:r>
              <a:rPr lang="ja-JP" altLang="en-US" dirty="0"/>
              <a:t>よりも</a:t>
            </a:r>
            <a:r>
              <a:rPr lang="en-US" altLang="ja-JP" dirty="0"/>
              <a:t>ESG</a:t>
            </a:r>
            <a:r>
              <a:rPr lang="ja-JP" altLang="en-US" dirty="0"/>
              <a:t>の影響を受けていた</a:t>
            </a:r>
            <a:r>
              <a:rPr lang="en-US" altLang="ja-JP" dirty="0"/>
              <a:t>.IG bonds</a:t>
            </a:r>
            <a:r>
              <a:rPr lang="ja-JP" altLang="en-US" dirty="0"/>
              <a:t>ではより長期で影響を受けていた。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919999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3104FB-C53B-F4B4-4210-9D44F916C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Introduction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1313A9A-00C5-3AFB-B15F-4262A2F19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/>
              <a:t>Desclee</a:t>
            </a:r>
            <a:r>
              <a:rPr kumimoji="1" lang="en-US" altLang="ja-JP" dirty="0"/>
              <a:t> et al (2016)</a:t>
            </a:r>
          </a:p>
          <a:p>
            <a:pPr lvl="1"/>
            <a:r>
              <a:rPr lang="en-US" altLang="ja-JP" dirty="0"/>
              <a:t>Higher-ESG-rated corporate bonds</a:t>
            </a:r>
            <a:r>
              <a:rPr lang="ja-JP" altLang="en-US" dirty="0"/>
              <a:t>はシステマティックリスクが低く、スプレッドが低く、高い評価を得ている。</a:t>
            </a:r>
            <a:endParaRPr lang="en-US" altLang="ja-JP" dirty="0"/>
          </a:p>
          <a:p>
            <a:pPr lvl="1"/>
            <a:r>
              <a:rPr kumimoji="1" lang="en-US" altLang="ja-JP" dirty="0"/>
              <a:t>G</a:t>
            </a:r>
            <a:r>
              <a:rPr kumimoji="1" lang="ja-JP" altLang="en-US" dirty="0"/>
              <a:t>スコアの高い発行体は</a:t>
            </a:r>
            <a:r>
              <a:rPr kumimoji="1" lang="en-US" altLang="ja-JP" dirty="0"/>
              <a:t>credit-rating downgrades</a:t>
            </a:r>
            <a:r>
              <a:rPr kumimoji="1" lang="ja-JP" altLang="en-US" dirty="0"/>
              <a:t>の頻度が低い</a:t>
            </a:r>
            <a:endParaRPr kumimoji="1" lang="en-US" altLang="ja-JP" dirty="0"/>
          </a:p>
          <a:p>
            <a:r>
              <a:rPr lang="en-US" altLang="ja-JP" dirty="0" err="1"/>
              <a:t>Bahra</a:t>
            </a:r>
            <a:r>
              <a:rPr lang="en-US" altLang="ja-JP" dirty="0"/>
              <a:t> and </a:t>
            </a:r>
            <a:r>
              <a:rPr lang="en-US" altLang="ja-JP" dirty="0" err="1"/>
              <a:t>Thukral</a:t>
            </a:r>
            <a:r>
              <a:rPr lang="en-US" altLang="ja-JP" dirty="0"/>
              <a:t> (2020)</a:t>
            </a:r>
          </a:p>
          <a:p>
            <a:pPr lvl="1"/>
            <a:r>
              <a:rPr kumimoji="1" lang="ja-JP" altLang="en-US" dirty="0"/>
              <a:t>社債市場において、</a:t>
            </a:r>
            <a:r>
              <a:rPr kumimoji="1" lang="en-US" altLang="ja-JP" dirty="0"/>
              <a:t>MSCI ESG score</a:t>
            </a:r>
            <a:r>
              <a:rPr kumimoji="1" lang="ja-JP" altLang="en-US" dirty="0"/>
              <a:t>と個々のスコアとの関連を調査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3</a:t>
            </a:r>
            <a:r>
              <a:rPr kumimoji="1" lang="ja-JP" altLang="en-US" dirty="0"/>
              <a:t>つのスコアの間の相関は非常に低い</a:t>
            </a:r>
            <a:r>
              <a:rPr kumimoji="1" lang="en-US" altLang="ja-JP" dirty="0"/>
              <a:t>(Giese, Lee, and Nagy (2020)</a:t>
            </a:r>
            <a:r>
              <a:rPr kumimoji="1" lang="ja-JP" altLang="en-US" dirty="0"/>
              <a:t>と一致</a:t>
            </a:r>
            <a:r>
              <a:rPr kumimoji="1" lang="en-US" altLang="ja-JP" dirty="0"/>
              <a:t>)</a:t>
            </a:r>
          </a:p>
          <a:p>
            <a:pPr lvl="1"/>
            <a:r>
              <a:rPr lang="en-US" altLang="ja-JP" dirty="0"/>
              <a:t>MSCI ESG score</a:t>
            </a:r>
            <a:r>
              <a:rPr lang="ja-JP" altLang="en-US" dirty="0"/>
              <a:t>と</a:t>
            </a:r>
            <a:r>
              <a:rPr lang="en-US" altLang="ja-JP" dirty="0"/>
              <a:t>credit rating</a:t>
            </a:r>
            <a:r>
              <a:rPr lang="ja-JP" altLang="en-US" dirty="0"/>
              <a:t>の間に大きな相関はない。</a:t>
            </a:r>
            <a:r>
              <a:rPr lang="en-US" altLang="ja-JP" dirty="0"/>
              <a:t>MSCI ESG score</a:t>
            </a:r>
            <a:r>
              <a:rPr lang="ja-JP" altLang="en-US" dirty="0"/>
              <a:t>は</a:t>
            </a:r>
            <a:r>
              <a:rPr lang="en-US" altLang="ja-JP" dirty="0"/>
              <a:t>credit rating</a:t>
            </a:r>
            <a:r>
              <a:rPr lang="ja-JP" altLang="en-US" dirty="0"/>
              <a:t>に対して追加的な情報をもたらし、リスクの軽減や、</a:t>
            </a:r>
            <a:r>
              <a:rPr lang="en-US" altLang="ja-JP" dirty="0"/>
              <a:t>risk-adjusted return</a:t>
            </a:r>
            <a:r>
              <a:rPr lang="ja-JP" altLang="en-US" dirty="0"/>
              <a:t>の改善に役立つ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818417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812C7D-49F6-FA1F-2645-E9E516277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ESG</a:t>
            </a:r>
            <a:r>
              <a:rPr lang="ja-JP" altLang="en-US" dirty="0"/>
              <a:t>が</a:t>
            </a:r>
            <a:r>
              <a:rPr lang="en-US" altLang="ja-JP" dirty="0"/>
              <a:t>corporate bond</a:t>
            </a:r>
            <a:r>
              <a:rPr lang="ja-JP" altLang="en-US" dirty="0"/>
              <a:t>のパフォーマンスに影響を与える</a:t>
            </a:r>
            <a:r>
              <a:rPr lang="en-US" altLang="ja-JP" dirty="0"/>
              <a:t>channel</a:t>
            </a:r>
            <a:r>
              <a:rPr lang="ja-JP" altLang="en-US" dirty="0"/>
              <a:t>（株の場合）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A944B2-56EC-B804-5D77-8EA09B5A1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ja-JP" dirty="0"/>
              <a:t>Cash flow channel</a:t>
            </a:r>
          </a:p>
          <a:p>
            <a:pPr lvl="1"/>
            <a:r>
              <a:rPr lang="ja-JP" altLang="en-US" dirty="0"/>
              <a:t>高</a:t>
            </a:r>
            <a:r>
              <a:rPr lang="en-US" altLang="ja-JP" dirty="0"/>
              <a:t>ESG</a:t>
            </a:r>
            <a:r>
              <a:rPr lang="ja-JP" altLang="en-US" dirty="0"/>
              <a:t>スコアの企業は競争力があり、</a:t>
            </a:r>
            <a:r>
              <a:rPr lang="en-US" altLang="ja-JP" dirty="0"/>
              <a:t>abnormal return</a:t>
            </a:r>
            <a:r>
              <a:rPr lang="ja-JP" altLang="en-US" dirty="0"/>
              <a:t>を生み出せるので、利益率も上がり配当も上がる</a:t>
            </a:r>
            <a:endParaRPr kumimoji="1" lang="en-US" altLang="ja-JP" dirty="0"/>
          </a:p>
          <a:p>
            <a:r>
              <a:rPr lang="en-US" altLang="ja-JP" dirty="0"/>
              <a:t>Idiosyncratic-risk channel</a:t>
            </a:r>
          </a:p>
          <a:p>
            <a:pPr lvl="1"/>
            <a:r>
              <a:rPr lang="ja-JP" altLang="en-US" dirty="0"/>
              <a:t>高</a:t>
            </a:r>
            <a:r>
              <a:rPr lang="en-US" altLang="ja-JP" dirty="0"/>
              <a:t>ESG</a:t>
            </a:r>
            <a:r>
              <a:rPr lang="ja-JP" altLang="en-US" dirty="0"/>
              <a:t>スコアの企業は会社特有のビジネスやオペレーションリスクの管理が上手で、株価に影響を与えるような事象を被る確率が低い。結果として、株価に反映される個社特有の</a:t>
            </a:r>
            <a:r>
              <a:rPr lang="en-US" altLang="ja-JP" dirty="0"/>
              <a:t>tail risk</a:t>
            </a:r>
            <a:r>
              <a:rPr lang="ja-JP" altLang="en-US" dirty="0"/>
              <a:t>は低くなる</a:t>
            </a:r>
            <a:endParaRPr lang="en-US" altLang="ja-JP" dirty="0"/>
          </a:p>
          <a:p>
            <a:pPr lvl="1"/>
            <a:r>
              <a:rPr lang="ja-JP" altLang="en-US" dirty="0"/>
              <a:t>（一般的には企業特有のリスク）</a:t>
            </a:r>
            <a:endParaRPr lang="en-US" altLang="ja-JP" dirty="0"/>
          </a:p>
          <a:p>
            <a:r>
              <a:rPr lang="en-US" altLang="ja-JP" dirty="0"/>
              <a:t>Systematic-risk channel</a:t>
            </a:r>
          </a:p>
          <a:p>
            <a:pPr lvl="1"/>
            <a:r>
              <a:rPr lang="ja-JP" altLang="en-US" dirty="0"/>
              <a:t>高</a:t>
            </a:r>
            <a:r>
              <a:rPr lang="en-US" altLang="ja-JP" dirty="0"/>
              <a:t>ESG</a:t>
            </a:r>
            <a:r>
              <a:rPr lang="ja-JP" altLang="en-US" dirty="0"/>
              <a:t>企業はシステマティックリスクへの</a:t>
            </a:r>
            <a:r>
              <a:rPr lang="en-US" altLang="ja-JP" dirty="0"/>
              <a:t>exposure</a:t>
            </a:r>
            <a:r>
              <a:rPr lang="ja-JP" altLang="en-US" dirty="0"/>
              <a:t>が低い。したがって、期待資本コストが低く、</a:t>
            </a:r>
            <a:r>
              <a:rPr lang="en-US" altLang="ja-JP" dirty="0"/>
              <a:t>Discounted-Cash-Flow (DCF) model</a:t>
            </a:r>
            <a:r>
              <a:rPr lang="ja-JP" altLang="en-US" dirty="0"/>
              <a:t>による企業価値評価が高く出る</a:t>
            </a:r>
            <a:endParaRPr lang="en-US" altLang="ja-JP" dirty="0"/>
          </a:p>
          <a:p>
            <a:r>
              <a:rPr lang="ja-JP" altLang="en-US" dirty="0"/>
              <a:t>これらが</a:t>
            </a:r>
            <a:r>
              <a:rPr lang="en-US" altLang="ja-JP" dirty="0"/>
              <a:t>bond</a:t>
            </a:r>
            <a:r>
              <a:rPr lang="ja-JP" altLang="en-US" dirty="0"/>
              <a:t>の場合はどうなるのか検証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0997802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3EC76B-9BD4-A76B-1CF7-30E4FFA33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Data and Methodology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B9BA887-4206-718A-70D7-370A6FF0E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97663"/>
          </a:xfrm>
        </p:spPr>
        <p:txBody>
          <a:bodyPr>
            <a:normAutofit lnSpcReduction="10000"/>
          </a:bodyPr>
          <a:lstStyle/>
          <a:p>
            <a:r>
              <a:rPr lang="ja-JP" altLang="en-US" dirty="0"/>
              <a:t>使用したインデックス</a:t>
            </a:r>
            <a:endParaRPr lang="en-US" altLang="ja-JP" dirty="0"/>
          </a:p>
          <a:p>
            <a:pPr lvl="1"/>
            <a:r>
              <a:rPr kumimoji="1" lang="en-US" altLang="ja-JP" dirty="0"/>
              <a:t>MSCI USD Investment</a:t>
            </a:r>
            <a:r>
              <a:rPr lang="en-US" altLang="ja-JP" dirty="0"/>
              <a:t> Grade (USD IG) Corporate Bond Index</a:t>
            </a:r>
          </a:p>
          <a:p>
            <a:pPr lvl="1"/>
            <a:r>
              <a:rPr kumimoji="1" lang="en-US" altLang="ja-JP" dirty="0"/>
              <a:t>MSCI USD High Yield (USD HY) Corporate Bond Index</a:t>
            </a:r>
          </a:p>
          <a:p>
            <a:pPr lvl="1"/>
            <a:r>
              <a:rPr kumimoji="1" lang="en-US" altLang="ja-JP" dirty="0"/>
              <a:t>MSCI EUR Investment</a:t>
            </a:r>
            <a:r>
              <a:rPr lang="en-US" altLang="ja-JP" dirty="0"/>
              <a:t> Grade (EUR IG) Corporate Bond Index</a:t>
            </a:r>
          </a:p>
          <a:p>
            <a:pPr lvl="1"/>
            <a:r>
              <a:rPr kumimoji="1" lang="en-US" altLang="ja-JP" dirty="0"/>
              <a:t>MSCI EUR High Yield (EUR HY) Corporate Bond Index</a:t>
            </a:r>
          </a:p>
          <a:p>
            <a:pPr lvl="1"/>
            <a:r>
              <a:rPr kumimoji="1" lang="en-US" altLang="ja-JP" dirty="0"/>
              <a:t>2014/1 – 2020/6</a:t>
            </a:r>
          </a:p>
          <a:p>
            <a:endParaRPr kumimoji="1" lang="en-US" altLang="ja-JP" dirty="0"/>
          </a:p>
          <a:p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5892FB50-F9A8-D3D8-ECF1-4E9C3C296D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538" y="4051807"/>
            <a:ext cx="8465632" cy="2570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8867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3EC76B-9BD4-A76B-1CF7-30E4FFA33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Data and Methodology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B9BA887-4206-718A-70D7-370A6FF0E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8173"/>
            <a:ext cx="10515600" cy="2087697"/>
          </a:xfrm>
        </p:spPr>
        <p:txBody>
          <a:bodyPr>
            <a:normAutofit fontScale="70000" lnSpcReduction="20000"/>
          </a:bodyPr>
          <a:lstStyle/>
          <a:p>
            <a:r>
              <a:rPr lang="en-US" altLang="ja-JP" dirty="0"/>
              <a:t>Duration</a:t>
            </a:r>
            <a:r>
              <a:rPr lang="ja-JP" altLang="en-US" dirty="0"/>
              <a:t>と</a:t>
            </a:r>
            <a:r>
              <a:rPr lang="en-US" altLang="ja-JP" dirty="0"/>
              <a:t>ESG</a:t>
            </a:r>
            <a:r>
              <a:rPr lang="ja-JP" altLang="en-US" dirty="0"/>
              <a:t>の影響を分離するために、</a:t>
            </a:r>
            <a:r>
              <a:rPr lang="en-US" altLang="ja-JP" dirty="0"/>
              <a:t>duration-neutral terciles</a:t>
            </a:r>
            <a:r>
              <a:rPr lang="ja-JP" altLang="en-US" dirty="0"/>
              <a:t>を作ることが考えられるが、</a:t>
            </a:r>
            <a:r>
              <a:rPr lang="en-US" altLang="ja-JP" dirty="0"/>
              <a:t>duration</a:t>
            </a:r>
            <a:r>
              <a:rPr lang="ja-JP" altLang="en-US" dirty="0"/>
              <a:t>による影響はほｔんどないことがわかったので考慮しない</a:t>
            </a:r>
            <a:endParaRPr lang="en-US" altLang="ja-JP" dirty="0"/>
          </a:p>
          <a:p>
            <a:r>
              <a:rPr lang="en-US" altLang="ja-JP" dirty="0"/>
              <a:t>The idiosyncratic- and systematic-risk channels rely on an excess-return risk model based on a cross-sectional regression accounting for both traditional (e.g., duration-times-spread [DTS] sector exposure) and credit style factors (e.g., quality, value, size, carry, risk, and liquidity, all scaled by spread duration). ??</a:t>
            </a:r>
            <a:endParaRPr kumimoji="1" lang="en-US" altLang="ja-JP" dirty="0"/>
          </a:p>
          <a:p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B5D6E9EE-E21D-FF31-0B41-418F5A311C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529" y="2931400"/>
            <a:ext cx="7668678" cy="380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6365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9B9EF8-4B07-1EFC-FE8E-BA8347EDC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ESG and traditional corporate bond metrics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7C01187-B22B-BC99-A2D7-D23D9F6003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70729" cy="4458938"/>
          </a:xfrm>
        </p:spPr>
        <p:txBody>
          <a:bodyPr>
            <a:normAutofit lnSpcReduction="10000"/>
          </a:bodyPr>
          <a:lstStyle/>
          <a:p>
            <a:r>
              <a:rPr kumimoji="1" lang="en-US" altLang="ja-JP" dirty="0"/>
              <a:t>OAS (option-adjusted spread)</a:t>
            </a:r>
          </a:p>
          <a:p>
            <a:pPr lvl="1"/>
            <a:r>
              <a:rPr lang="ja-JP" altLang="en-US" dirty="0"/>
              <a:t>信用リスクの市場価格を反映、デフォルト確率に関係</a:t>
            </a:r>
            <a:endParaRPr lang="en-US" altLang="ja-JP" dirty="0"/>
          </a:p>
          <a:p>
            <a:pPr lvl="1"/>
            <a:r>
              <a:rPr kumimoji="1" lang="ja-JP" altLang="en-US" dirty="0"/>
              <a:t>信用スコアが低いと、</a:t>
            </a:r>
            <a:r>
              <a:rPr kumimoji="1" lang="en-US" altLang="ja-JP" dirty="0"/>
              <a:t>OAS</a:t>
            </a:r>
            <a:r>
              <a:rPr kumimoji="1" lang="ja-JP" altLang="en-US" dirty="0"/>
              <a:t>は大きくなる</a:t>
            </a:r>
            <a:endParaRPr kumimoji="1" lang="en-US" altLang="ja-JP" dirty="0"/>
          </a:p>
          <a:p>
            <a:r>
              <a:rPr lang="en-US" altLang="ja-JP" dirty="0"/>
              <a:t>Merton</a:t>
            </a:r>
            <a:r>
              <a:rPr lang="ja-JP" altLang="en-US" dirty="0"/>
              <a:t>のモデルを考えると、</a:t>
            </a:r>
            <a:r>
              <a:rPr lang="en-US" altLang="ja-JP" dirty="0"/>
              <a:t>ESG</a:t>
            </a:r>
            <a:r>
              <a:rPr lang="ja-JP" altLang="en-US" dirty="0"/>
              <a:t>ファクターは</a:t>
            </a:r>
            <a:r>
              <a:rPr lang="en-US" altLang="ja-JP" dirty="0"/>
              <a:t>credit quality</a:t>
            </a:r>
            <a:r>
              <a:rPr lang="ja-JP" altLang="en-US" dirty="0"/>
              <a:t>と満期に対して非線形に作用するはず</a:t>
            </a:r>
            <a:endParaRPr lang="en-US" altLang="ja-JP" dirty="0"/>
          </a:p>
          <a:p>
            <a:r>
              <a:rPr lang="ja-JP" altLang="en-US" dirty="0"/>
              <a:t>このモデルによると、</a:t>
            </a:r>
            <a:r>
              <a:rPr lang="en-US" altLang="ja-JP" dirty="0"/>
              <a:t>ESG</a:t>
            </a:r>
            <a:r>
              <a:rPr lang="ja-JP" altLang="en-US" dirty="0"/>
              <a:t>は</a:t>
            </a:r>
            <a:r>
              <a:rPr lang="en-US" altLang="ja-JP" dirty="0"/>
              <a:t>HY</a:t>
            </a:r>
            <a:r>
              <a:rPr lang="ja-JP" altLang="en-US" dirty="0"/>
              <a:t>のほうが効くはずで、</a:t>
            </a:r>
            <a:r>
              <a:rPr lang="en-US" altLang="ja-JP" dirty="0"/>
              <a:t>IG</a:t>
            </a:r>
            <a:r>
              <a:rPr lang="ja-JP" altLang="en-US" dirty="0"/>
              <a:t>の中でも長期のほうが効くはず。</a:t>
            </a:r>
            <a:r>
              <a:rPr lang="en-US" altLang="ja-JP" dirty="0"/>
              <a:t>HY</a:t>
            </a:r>
            <a:r>
              <a:rPr lang="ja-JP" altLang="en-US" dirty="0"/>
              <a:t>は短期のほうが大きい</a:t>
            </a:r>
            <a:endParaRPr lang="en-US" altLang="ja-JP" dirty="0"/>
          </a:p>
          <a:p>
            <a:pPr lvl="1"/>
            <a:r>
              <a:rPr lang="ja-JP" altLang="en-US" dirty="0"/>
              <a:t>この図はおそらくイメージ図</a:t>
            </a:r>
            <a:r>
              <a:rPr lang="en-US" altLang="ja-JP" dirty="0"/>
              <a:t>?</a:t>
            </a:r>
          </a:p>
          <a:p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389145F0-F376-E354-AFBB-CB33D930D0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279" y="2701717"/>
            <a:ext cx="3951677" cy="402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4392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369D74-7652-F559-5722-06D1D9398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OAS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986D482-CE8B-ADAA-D96C-83CA3D644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5917"/>
            <a:ext cx="10515600" cy="1095805"/>
          </a:xfrm>
        </p:spPr>
        <p:txBody>
          <a:bodyPr>
            <a:normAutofit fontScale="70000" lnSpcReduction="20000"/>
          </a:bodyPr>
          <a:lstStyle/>
          <a:p>
            <a:r>
              <a:rPr kumimoji="1" lang="en-US" altLang="ja-JP" dirty="0"/>
              <a:t>Duration</a:t>
            </a:r>
            <a:r>
              <a:rPr kumimoji="1" lang="ja-JP" altLang="en-US" dirty="0"/>
              <a:t>による影響はほとんどないので無視している。</a:t>
            </a:r>
            <a:r>
              <a:rPr kumimoji="1" lang="en-US" altLang="ja-JP" dirty="0"/>
              <a:t>(</a:t>
            </a:r>
            <a:r>
              <a:rPr kumimoji="1" lang="ja-JP" altLang="en-US" dirty="0"/>
              <a:t>コントロール変数とはしていない</a:t>
            </a:r>
            <a:r>
              <a:rPr kumimoji="1" lang="en-US" altLang="ja-JP" dirty="0"/>
              <a:t>)</a:t>
            </a:r>
          </a:p>
          <a:p>
            <a:r>
              <a:rPr lang="en-US" altLang="ja-JP" dirty="0"/>
              <a:t>4a</a:t>
            </a:r>
            <a:r>
              <a:rPr lang="ja-JP" altLang="en-US" dirty="0"/>
              <a:t>によると、</a:t>
            </a:r>
            <a:r>
              <a:rPr lang="en-US" altLang="ja-JP" dirty="0"/>
              <a:t>ESG</a:t>
            </a:r>
            <a:r>
              <a:rPr lang="ja-JP" altLang="en-US" dirty="0"/>
              <a:t>スコアを使った時の</a:t>
            </a:r>
            <a:r>
              <a:rPr lang="en-US" altLang="ja-JP" dirty="0"/>
              <a:t>OAS</a:t>
            </a:r>
            <a:r>
              <a:rPr lang="ja-JP" altLang="en-US" dirty="0"/>
              <a:t>差が最も大きいので、個々の指標よりも</a:t>
            </a:r>
            <a:r>
              <a:rPr lang="en-US" altLang="ja-JP" dirty="0"/>
              <a:t>ESG</a:t>
            </a:r>
            <a:r>
              <a:rPr lang="ja-JP" altLang="en-US" dirty="0"/>
              <a:t>指標のほうがより良い指標。</a:t>
            </a:r>
            <a:endParaRPr lang="en-US" altLang="ja-JP" dirty="0"/>
          </a:p>
          <a:p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8F788BEC-C95C-FD23-1BB9-65BD1E0DE3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11" y="2647494"/>
            <a:ext cx="5385337" cy="408652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1689E3EC-1C66-91EF-77A2-1B2A861842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2122" y="3073720"/>
            <a:ext cx="6176883" cy="1970913"/>
          </a:xfrm>
          <a:prstGeom prst="rect">
            <a:avLst/>
          </a:prstGeom>
        </p:spPr>
      </p:pic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C9029338-5B9E-46BA-DA8C-8DFF357CB667}"/>
              </a:ext>
            </a:extLst>
          </p:cNvPr>
          <p:cNvSpPr txBox="1">
            <a:spLocks/>
          </p:cNvSpPr>
          <p:nvPr/>
        </p:nvSpPr>
        <p:spPr>
          <a:xfrm>
            <a:off x="6275521" y="5412083"/>
            <a:ext cx="5262967" cy="109580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Ratio 2/1</a:t>
            </a:r>
            <a:r>
              <a:rPr lang="ja-JP" altLang="en-US" dirty="0"/>
              <a:t>も</a:t>
            </a:r>
            <a:r>
              <a:rPr lang="en-US" altLang="ja-JP" dirty="0"/>
              <a:t>3/1</a:t>
            </a:r>
            <a:r>
              <a:rPr lang="ja-JP" altLang="en-US" dirty="0"/>
              <a:t>も</a:t>
            </a:r>
            <a:r>
              <a:rPr lang="en-US" altLang="ja-JP" dirty="0"/>
              <a:t>HY</a:t>
            </a:r>
            <a:r>
              <a:rPr lang="ja-JP" altLang="en-US" dirty="0"/>
              <a:t>のほうが</a:t>
            </a:r>
            <a:r>
              <a:rPr lang="en-US" altLang="ja-JP" dirty="0"/>
              <a:t>IG</a:t>
            </a:r>
            <a:r>
              <a:rPr lang="ja-JP" altLang="en-US" dirty="0"/>
              <a:t>よりも大きいので、</a:t>
            </a:r>
            <a:r>
              <a:rPr lang="en-US" altLang="ja-JP" dirty="0"/>
              <a:t>ESG</a:t>
            </a:r>
            <a:r>
              <a:rPr lang="ja-JP" altLang="en-US" dirty="0"/>
              <a:t>の影響が大きい。</a:t>
            </a:r>
          </a:p>
        </p:txBody>
      </p:sp>
    </p:spTree>
    <p:extLst>
      <p:ext uri="{BB962C8B-B14F-4D97-AF65-F5344CB8AC3E}">
        <p14:creationId xmlns:p14="http://schemas.microsoft.com/office/powerpoint/2010/main" val="34432497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49E7B5-A118-B906-4AC0-1EA09E3D0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OAS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45FD58C-98D7-2F3C-4288-A73552DD8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50789"/>
          </a:xfrm>
        </p:spPr>
        <p:txBody>
          <a:bodyPr/>
          <a:lstStyle/>
          <a:p>
            <a:r>
              <a:rPr kumimoji="1" lang="en-US" altLang="ja-JP" dirty="0"/>
              <a:t>USD/EUR HY</a:t>
            </a:r>
            <a:r>
              <a:rPr kumimoji="1" lang="ja-JP" altLang="en-US" dirty="0"/>
              <a:t>では短期、</a:t>
            </a:r>
            <a:r>
              <a:rPr kumimoji="1" lang="en-US" altLang="ja-JP" dirty="0"/>
              <a:t>EUR IG</a:t>
            </a:r>
            <a:r>
              <a:rPr kumimoji="1" lang="ja-JP" altLang="en-US" dirty="0"/>
              <a:t>では長期のほうが大きく、マートンのモデルから予測されることと一致。</a:t>
            </a:r>
            <a:r>
              <a:rPr kumimoji="1" lang="en-US" altLang="ja-JP" dirty="0"/>
              <a:t>USD IG</a:t>
            </a:r>
            <a:r>
              <a:rPr kumimoji="1" lang="ja-JP" altLang="en-US" dirty="0"/>
              <a:t>については微妙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ED0A2509-207C-869B-DF60-59D23A4BF3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281" y="3211351"/>
            <a:ext cx="11193437" cy="357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778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6BD590-083C-1F26-3274-2F410B3FB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Abstract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89C2945-7897-3B3A-590C-8292BCA4E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2002</a:t>
            </a:r>
            <a:r>
              <a:rPr kumimoji="1" lang="ja-JP" altLang="en-US" dirty="0"/>
              <a:t>年から</a:t>
            </a:r>
            <a:r>
              <a:rPr kumimoji="1" lang="en-US" altLang="ja-JP" dirty="0"/>
              <a:t>2017</a:t>
            </a:r>
            <a:r>
              <a:rPr kumimoji="1" lang="ja-JP" altLang="en-US" dirty="0"/>
              <a:t>年のアメリカの上場企業</a:t>
            </a:r>
            <a:r>
              <a:rPr kumimoji="1" lang="en-US" altLang="ja-JP" dirty="0"/>
              <a:t>902</a:t>
            </a:r>
            <a:r>
              <a:rPr kumimoji="1" lang="ja-JP" altLang="en-US" dirty="0"/>
              <a:t>社</a:t>
            </a:r>
            <a:endParaRPr kumimoji="1" lang="en-US" altLang="ja-JP" dirty="0"/>
          </a:p>
          <a:p>
            <a:r>
              <a:rPr kumimoji="1" lang="en-US" altLang="ja-JP" dirty="0"/>
              <a:t>S&amp;P credit rating</a:t>
            </a:r>
            <a:r>
              <a:rPr kumimoji="1" lang="ja-JP" altLang="en-US" dirty="0"/>
              <a:t>を</a:t>
            </a:r>
            <a:r>
              <a:rPr kumimoji="1" lang="en-US" altLang="ja-JP" dirty="0"/>
              <a:t>rating transition matrix</a:t>
            </a:r>
            <a:r>
              <a:rPr kumimoji="1" lang="ja-JP" altLang="en-US" dirty="0"/>
              <a:t>によってデフォルト確率に変換</a:t>
            </a:r>
            <a:endParaRPr kumimoji="1" lang="en-US" altLang="ja-JP" dirty="0"/>
          </a:p>
          <a:p>
            <a:r>
              <a:rPr lang="ja-JP" altLang="en-US" dirty="0"/>
              <a:t>デフォルト確率は</a:t>
            </a:r>
            <a:r>
              <a:rPr lang="en-US" altLang="ja-JP" dirty="0"/>
              <a:t>ESG</a:t>
            </a:r>
            <a:r>
              <a:rPr lang="ja-JP" altLang="en-US" dirty="0"/>
              <a:t>パフォーマンスが高い企業で低いことが判明</a:t>
            </a:r>
            <a:endParaRPr lang="en-US" altLang="ja-JP" dirty="0"/>
          </a:p>
          <a:p>
            <a:r>
              <a:rPr kumimoji="1" lang="en-US" altLang="ja-JP" dirty="0"/>
              <a:t>ESG</a:t>
            </a:r>
            <a:r>
              <a:rPr kumimoji="1" lang="ja-JP" altLang="en-US" dirty="0"/>
              <a:t>やその構成要素の影響度は時間によって変化した</a:t>
            </a:r>
            <a:endParaRPr kumimoji="1" lang="en-US" altLang="ja-JP" dirty="0"/>
          </a:p>
          <a:p>
            <a:r>
              <a:rPr lang="ja-JP" altLang="en-US" dirty="0"/>
              <a:t>エネルギーセクターが最も</a:t>
            </a:r>
            <a:r>
              <a:rPr lang="en-US" altLang="ja-JP" dirty="0"/>
              <a:t>ESG</a:t>
            </a:r>
            <a:r>
              <a:rPr lang="ja-JP" altLang="en-US" dirty="0"/>
              <a:t>の影響を受けた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919888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D99FE8-6372-BE5F-B161-05F8B604C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Cash Flow Channel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4A67D0-1852-05A9-7DAE-D20C3D02B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33073"/>
          </a:xfrm>
        </p:spPr>
        <p:txBody>
          <a:bodyPr/>
          <a:lstStyle/>
          <a:p>
            <a:r>
              <a:rPr kumimoji="1" lang="en-US" altLang="ja-JP" dirty="0"/>
              <a:t>Step1 : High ESG</a:t>
            </a:r>
            <a:r>
              <a:rPr kumimoji="1" lang="ja-JP" altLang="en-US" dirty="0"/>
              <a:t>スコアの会社はより競争力があるか？</a:t>
            </a:r>
            <a:endParaRPr kumimoji="1" lang="en-US" altLang="ja-JP" dirty="0"/>
          </a:p>
          <a:p>
            <a:pPr lvl="1"/>
            <a:r>
              <a:rPr lang="en-US" altLang="ja-JP" dirty="0"/>
              <a:t>Profit margin</a:t>
            </a:r>
            <a:r>
              <a:rPr lang="ja-JP" altLang="en-US" dirty="0"/>
              <a:t>の点で競争力あり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9C973866-A1B9-0C14-C747-04FF6E9728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853" y="556097"/>
            <a:ext cx="6100201" cy="791956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F40769DE-FDBF-AC74-8615-292F7A3BD1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770" y="2893635"/>
            <a:ext cx="9594166" cy="3783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6388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D99FE8-6372-BE5F-B161-05F8B604C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Cash Flow Channel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4A67D0-1852-05A9-7DAE-D20C3D02B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33073"/>
          </a:xfrm>
        </p:spPr>
        <p:txBody>
          <a:bodyPr/>
          <a:lstStyle/>
          <a:p>
            <a:r>
              <a:rPr kumimoji="1" lang="en-US" altLang="ja-JP" dirty="0"/>
              <a:t>Step2 : High ESG</a:t>
            </a:r>
            <a:r>
              <a:rPr kumimoji="1" lang="ja-JP" altLang="en-US" dirty="0"/>
              <a:t>スコアの会社はより</a:t>
            </a:r>
            <a:r>
              <a:rPr lang="ja-JP" altLang="en-US" dirty="0"/>
              <a:t>利益を上げているか</a:t>
            </a:r>
            <a:r>
              <a:rPr lang="en-US" altLang="ja-JP" dirty="0"/>
              <a:t>?</a:t>
            </a:r>
            <a:endParaRPr kumimoji="1" lang="en-US" altLang="ja-JP" dirty="0"/>
          </a:p>
          <a:p>
            <a:pPr lvl="1"/>
            <a:r>
              <a:rPr lang="en-US" altLang="ja-JP" dirty="0"/>
              <a:t>ROE</a:t>
            </a:r>
            <a:r>
              <a:rPr lang="ja-JP" altLang="en-US" dirty="0"/>
              <a:t>の点で勝っている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9C973866-A1B9-0C14-C747-04FF6E9728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853" y="556097"/>
            <a:ext cx="6100201" cy="791956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0AF392F3-C356-AB13-B10F-A1FC0A4AC5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307" y="2837067"/>
            <a:ext cx="10515600" cy="3845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0949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D99FE8-6372-BE5F-B161-05F8B604C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Cash Flow Channel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4A67D0-1852-05A9-7DAE-D20C3D02B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33073"/>
          </a:xfrm>
        </p:spPr>
        <p:txBody>
          <a:bodyPr>
            <a:normAutofit fontScale="85000" lnSpcReduction="10000"/>
          </a:bodyPr>
          <a:lstStyle/>
          <a:p>
            <a:r>
              <a:rPr kumimoji="1" lang="en-US" altLang="ja-JP" dirty="0"/>
              <a:t>Step3 : High ESG</a:t>
            </a:r>
            <a:r>
              <a:rPr kumimoji="1" lang="ja-JP" altLang="en-US" dirty="0"/>
              <a:t>スコアの会社は</a:t>
            </a:r>
            <a:r>
              <a:rPr kumimoji="1" lang="en-US" altLang="ja-JP" dirty="0"/>
              <a:t>Interest Coverage Ratio</a:t>
            </a:r>
            <a:r>
              <a:rPr kumimoji="1" lang="ja-JP" altLang="en-US" dirty="0"/>
              <a:t>が大きいか？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平均的に成り立つ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9C973866-A1B9-0C14-C747-04FF6E9728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853" y="556097"/>
            <a:ext cx="6100201" cy="791956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80723DBB-BE6C-A6B9-6E0C-328845032D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192" y="2684453"/>
            <a:ext cx="10091321" cy="3938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4925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D99FE8-6372-BE5F-B161-05F8B604C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Cash Flow Channel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4A67D0-1852-05A9-7DAE-D20C3D02B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33073"/>
          </a:xfrm>
        </p:spPr>
        <p:txBody>
          <a:bodyPr>
            <a:normAutofit fontScale="62500" lnSpcReduction="20000"/>
          </a:bodyPr>
          <a:lstStyle/>
          <a:p>
            <a:r>
              <a:rPr kumimoji="1" lang="en-US" altLang="ja-JP" dirty="0"/>
              <a:t>Step4 : High ESG</a:t>
            </a:r>
            <a:r>
              <a:rPr kumimoji="1" lang="ja-JP" altLang="en-US" dirty="0"/>
              <a:t>スコアの会社は</a:t>
            </a:r>
            <a:r>
              <a:rPr kumimoji="1" lang="en-US" altLang="ja-JP" dirty="0"/>
              <a:t>Distance to Default</a:t>
            </a:r>
            <a:r>
              <a:rPr kumimoji="1" lang="ja-JP" altLang="en-US" dirty="0"/>
              <a:t>が大きいか？</a:t>
            </a:r>
            <a:endParaRPr kumimoji="1" lang="en-US" altLang="ja-JP" dirty="0"/>
          </a:p>
          <a:p>
            <a:pPr lvl="1"/>
            <a:r>
              <a:rPr lang="en-US" altLang="ja-JP" dirty="0"/>
              <a:t>Merton model</a:t>
            </a:r>
            <a:r>
              <a:rPr lang="ja-JP" altLang="en-US" dirty="0"/>
              <a:t>の</a:t>
            </a:r>
            <a:r>
              <a:rPr lang="en-US" altLang="ja-JP" dirty="0"/>
              <a:t>Distance to Default</a:t>
            </a:r>
            <a:r>
              <a:rPr lang="ja-JP" altLang="en-US" dirty="0"/>
              <a:t>は観測が難しいので、</a:t>
            </a:r>
            <a:r>
              <a:rPr lang="en-US" altLang="ja-JP" dirty="0"/>
              <a:t>credit quality</a:t>
            </a:r>
            <a:r>
              <a:rPr lang="ja-JP" altLang="en-US" dirty="0"/>
              <a:t>で代用。これは、</a:t>
            </a:r>
            <a:r>
              <a:rPr lang="en-US" altLang="ja-JP" dirty="0"/>
              <a:t>market-value-weighted average credit rating</a:t>
            </a:r>
            <a:r>
              <a:rPr lang="ja-JP" altLang="en-US" dirty="0"/>
              <a:t>で定義される。</a:t>
            </a:r>
            <a:endParaRPr lang="en-US" altLang="ja-JP" dirty="0"/>
          </a:p>
          <a:p>
            <a:pPr lvl="1"/>
            <a:r>
              <a:rPr lang="en-US" altLang="ja-JP" dirty="0"/>
              <a:t>High ESG </a:t>
            </a:r>
            <a:r>
              <a:rPr lang="ja-JP" altLang="en-US" dirty="0"/>
              <a:t>スコアの会社のほうがデフォルト確率は少ない</a:t>
            </a:r>
            <a:endParaRPr lang="en-US" altLang="ja-JP" dirty="0"/>
          </a:p>
          <a:p>
            <a:pPr lvl="1"/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9C973866-A1B9-0C14-C747-04FF6E9728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853" y="556097"/>
            <a:ext cx="6100201" cy="791956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A48AA81F-31B3-2958-840E-64A2B4D3E4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401" y="2893635"/>
            <a:ext cx="9799198" cy="3761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4807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70A881-0FED-8278-CB84-875B664DC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Systematic-Risk channel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5A0D790-6F4E-A2E1-590A-6BBB4B4A1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32334"/>
          </a:xfrm>
        </p:spPr>
        <p:txBody>
          <a:bodyPr>
            <a:normAutofit lnSpcReduction="10000"/>
          </a:bodyPr>
          <a:lstStyle/>
          <a:p>
            <a:r>
              <a:rPr lang="en-US" altLang="ja-JP" dirty="0"/>
              <a:t>Step 1 : Lower systematic risk</a:t>
            </a:r>
          </a:p>
          <a:p>
            <a:pPr lvl="1"/>
            <a:r>
              <a:rPr kumimoji="1" lang="en-US" altLang="ja-JP" dirty="0"/>
              <a:t>Systematic volatility</a:t>
            </a:r>
            <a:endParaRPr kumimoji="1" lang="ja-JP" altLang="en-US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82E170AF-B1DD-B9BB-666F-467CE5B975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2725" y="681037"/>
            <a:ext cx="4790528" cy="659566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9BFF567E-0A07-6C26-30F9-BF85D1925A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89" y="3429000"/>
            <a:ext cx="5613375" cy="2121736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EDA68235-2B91-32C5-11F1-A6B16C076D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960" y="3140003"/>
            <a:ext cx="5878293" cy="2410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1579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70A881-0FED-8278-CB84-875B664DC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Systematic-Risk channel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5A0D790-6F4E-A2E1-590A-6BBB4B4A1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49563"/>
            <a:ext cx="11035053" cy="1061161"/>
          </a:xfrm>
        </p:spPr>
        <p:txBody>
          <a:bodyPr>
            <a:normAutofit fontScale="55000" lnSpcReduction="20000"/>
          </a:bodyPr>
          <a:lstStyle/>
          <a:p>
            <a:r>
              <a:rPr lang="en-US" altLang="ja-JP" dirty="0"/>
              <a:t>Step 2 : lower cost of capital</a:t>
            </a:r>
          </a:p>
          <a:p>
            <a:pPr lvl="1"/>
            <a:r>
              <a:rPr lang="en-US" altLang="ja-JP" dirty="0"/>
              <a:t>(Fig. 12) Cost of capital</a:t>
            </a:r>
            <a:r>
              <a:rPr lang="ja-JP" altLang="en-US" dirty="0"/>
              <a:t>は</a:t>
            </a:r>
            <a:r>
              <a:rPr lang="en-US" altLang="ja-JP" dirty="0"/>
              <a:t>average credit spread </a:t>
            </a:r>
            <a:r>
              <a:rPr lang="ja-JP" altLang="en-US" dirty="0"/>
              <a:t>で測定可能</a:t>
            </a:r>
            <a:endParaRPr lang="en-US" altLang="ja-JP" dirty="0"/>
          </a:p>
          <a:p>
            <a:pPr lvl="1"/>
            <a:r>
              <a:rPr lang="en-US" altLang="ja-JP" dirty="0"/>
              <a:t>Credit rating</a:t>
            </a:r>
            <a:r>
              <a:rPr lang="ja-JP" altLang="en-US" dirty="0"/>
              <a:t>が</a:t>
            </a:r>
            <a:r>
              <a:rPr lang="en-US" altLang="ja-JP" dirty="0"/>
              <a:t>ESG risk</a:t>
            </a:r>
            <a:r>
              <a:rPr lang="ja-JP" altLang="en-US" dirty="0"/>
              <a:t>を</a:t>
            </a:r>
            <a:r>
              <a:rPr lang="en-US" altLang="ja-JP" dirty="0"/>
              <a:t>cost of capital</a:t>
            </a:r>
            <a:r>
              <a:rPr lang="ja-JP" altLang="en-US" dirty="0"/>
              <a:t>の点で反映しているか調べるために、</a:t>
            </a:r>
            <a:r>
              <a:rPr lang="en-US" altLang="ja-JP" dirty="0"/>
              <a:t>carry exposure</a:t>
            </a:r>
            <a:r>
              <a:rPr lang="ja-JP" altLang="en-US" dirty="0"/>
              <a:t>を測定</a:t>
            </a:r>
            <a:endParaRPr lang="en-US" altLang="ja-JP" dirty="0"/>
          </a:p>
          <a:p>
            <a:pPr lvl="1"/>
            <a:r>
              <a:rPr lang="en-US" altLang="ja-JP" dirty="0"/>
              <a:t>(Fig. 13) </a:t>
            </a:r>
            <a:r>
              <a:rPr lang="ja-JP" altLang="en-US" dirty="0"/>
              <a:t>高</a:t>
            </a:r>
            <a:r>
              <a:rPr lang="en-US" altLang="ja-JP" dirty="0"/>
              <a:t>ESG</a:t>
            </a:r>
            <a:r>
              <a:rPr lang="ja-JP" altLang="en-US" dirty="0"/>
              <a:t>スコアの企業は低</a:t>
            </a:r>
            <a:r>
              <a:rPr lang="en-US" altLang="ja-JP" dirty="0"/>
              <a:t>ESG</a:t>
            </a:r>
            <a:r>
              <a:rPr lang="ja-JP" altLang="en-US" dirty="0"/>
              <a:t>スコアの企業と同じくらいの結果なので、</a:t>
            </a:r>
            <a:r>
              <a:rPr lang="en-US" altLang="ja-JP" dirty="0"/>
              <a:t>ESG</a:t>
            </a:r>
            <a:r>
              <a:rPr lang="ja-JP" altLang="en-US" dirty="0"/>
              <a:t>リスクは</a:t>
            </a:r>
            <a:r>
              <a:rPr lang="en-US" altLang="ja-JP" dirty="0"/>
              <a:t>credit rating</a:t>
            </a:r>
            <a:r>
              <a:rPr lang="ja-JP" altLang="en-US" dirty="0"/>
              <a:t>に完全には反映されていない</a:t>
            </a:r>
            <a:endParaRPr lang="en-US" altLang="ja-JP" dirty="0"/>
          </a:p>
          <a:p>
            <a:pPr lvl="1"/>
            <a:endParaRPr lang="en-US" altLang="ja-JP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82E170AF-B1DD-B9BB-666F-467CE5B975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2725" y="681037"/>
            <a:ext cx="4790528" cy="659566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A5F39824-AC8F-747A-83E1-D10E43A06D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365" y="3267854"/>
            <a:ext cx="3501461" cy="3322374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63CEE938-22B1-8F0B-12C3-F478A59BBA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5797" y="3350637"/>
            <a:ext cx="7727455" cy="306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2419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70A881-0FED-8278-CB84-875B664DC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Systematic-Risk channel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5A0D790-6F4E-A2E1-590A-6BBB4B4A1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49563"/>
            <a:ext cx="11035053" cy="1061161"/>
          </a:xfrm>
        </p:spPr>
        <p:txBody>
          <a:bodyPr>
            <a:normAutofit/>
          </a:bodyPr>
          <a:lstStyle/>
          <a:p>
            <a:r>
              <a:rPr lang="en-US" altLang="ja-JP" dirty="0"/>
              <a:t>Step 3 : Higher valuation</a:t>
            </a:r>
          </a:p>
          <a:p>
            <a:pPr lvl="1"/>
            <a:r>
              <a:rPr lang="en-US" altLang="ja-JP" dirty="0"/>
              <a:t>Average sector-neutral value exposure 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82E170AF-B1DD-B9BB-666F-467CE5B975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2725" y="681037"/>
            <a:ext cx="4790528" cy="659566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B1628CAF-0BB8-8BCE-A54D-0257066334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8" y="2300771"/>
            <a:ext cx="10403229" cy="4266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7865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BE138B-7D07-B274-5CC7-C108327E8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Idiosyncratic-Risk Channel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7AC1F81-2954-9C16-2893-5A8D32D6E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Step 1 : Better risk management</a:t>
            </a:r>
          </a:p>
          <a:p>
            <a:pPr lvl="1"/>
            <a:r>
              <a:rPr kumimoji="1" lang="en-US" altLang="ja-JP" dirty="0"/>
              <a:t>Risk management</a:t>
            </a:r>
            <a:r>
              <a:rPr kumimoji="1" lang="ja-JP" altLang="en-US" dirty="0"/>
              <a:t>は市場で観測できないが、</a:t>
            </a:r>
            <a:r>
              <a:rPr kumimoji="1" lang="en-US" altLang="ja-JP" dirty="0"/>
              <a:t>MSCI ESG rating</a:t>
            </a:r>
            <a:r>
              <a:rPr kumimoji="1" lang="ja-JP" altLang="en-US" dirty="0"/>
              <a:t>のコアのロジックに該当するため、</a:t>
            </a:r>
            <a:r>
              <a:rPr kumimoji="1" lang="en-US" altLang="ja-JP" dirty="0"/>
              <a:t>transmission channel</a:t>
            </a:r>
            <a:r>
              <a:rPr kumimoji="1" lang="ja-JP" altLang="en-US" dirty="0"/>
              <a:t>の</a:t>
            </a:r>
            <a:r>
              <a:rPr kumimoji="1" lang="en-US" altLang="ja-JP" dirty="0"/>
              <a:t>step2,3</a:t>
            </a:r>
            <a:r>
              <a:rPr kumimoji="1" lang="ja-JP" altLang="en-US" dirty="0"/>
              <a:t>がこれに該当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E8A95696-44F6-F958-8E5B-10FFDDE856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7695" y="600568"/>
            <a:ext cx="4632009" cy="60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6566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BE138B-7D07-B274-5CC7-C108327E8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Idiosyncratic-Risk Channel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7AC1F81-2954-9C16-2893-5A8D32D6E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78829"/>
          </a:xfrm>
        </p:spPr>
        <p:txBody>
          <a:bodyPr/>
          <a:lstStyle/>
          <a:p>
            <a:r>
              <a:rPr lang="en-US" altLang="ja-JP" dirty="0"/>
              <a:t>Step 2 : Lower likelihood of severe incident</a:t>
            </a:r>
          </a:p>
          <a:p>
            <a:pPr lvl="1"/>
            <a:r>
              <a:rPr lang="en-US" altLang="ja-JP" dirty="0"/>
              <a:t>residual return (</a:t>
            </a:r>
            <a:r>
              <a:rPr lang="ja-JP" altLang="en-US" dirty="0"/>
              <a:t>残差収益</a:t>
            </a:r>
            <a:r>
              <a:rPr lang="en-US" altLang="ja-JP" dirty="0"/>
              <a:t>)</a:t>
            </a:r>
          </a:p>
          <a:p>
            <a:pPr lvl="1"/>
            <a:endParaRPr lang="en-US" altLang="ja-JP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E8A95696-44F6-F958-8E5B-10FFDDE856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7695" y="600568"/>
            <a:ext cx="4632009" cy="608300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E12DA67A-D3E3-E4C9-1DDF-59029BD5F0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927" y="2839391"/>
            <a:ext cx="6852103" cy="3712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8783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BE138B-7D07-B274-5CC7-C108327E8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Idiosyncratic-Risk Channel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7AC1F81-2954-9C16-2893-5A8D32D6E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78829"/>
          </a:xfrm>
        </p:spPr>
        <p:txBody>
          <a:bodyPr/>
          <a:lstStyle/>
          <a:p>
            <a:r>
              <a:rPr lang="en-US" altLang="ja-JP" dirty="0"/>
              <a:t>Step 3 : Lower idiosyncratic risk</a:t>
            </a:r>
          </a:p>
          <a:p>
            <a:pPr lvl="1"/>
            <a:r>
              <a:rPr lang="en-US" altLang="ja-JP" dirty="0"/>
              <a:t>Average residual volatility</a:t>
            </a:r>
          </a:p>
          <a:p>
            <a:pPr lvl="1"/>
            <a:endParaRPr lang="en-US" altLang="ja-JP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E8A95696-44F6-F958-8E5B-10FFDDE856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7695" y="600568"/>
            <a:ext cx="4632009" cy="60830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219C8DE0-E793-98F1-849D-C740C76A8E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427" y="2839391"/>
            <a:ext cx="10570084" cy="3953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314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1DF0BF-B02F-DF1C-579E-CC7130FEB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イントロ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D5939EC-5D79-1DD3-FF23-55AB97E85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S&amp;P</a:t>
            </a:r>
            <a:r>
              <a:rPr kumimoji="1" lang="ja-JP" altLang="en-US" dirty="0"/>
              <a:t>は</a:t>
            </a:r>
            <a:r>
              <a:rPr kumimoji="1" lang="en-US" altLang="ja-JP" dirty="0"/>
              <a:t>credit rating</a:t>
            </a:r>
            <a:r>
              <a:rPr kumimoji="1" lang="ja-JP" altLang="en-US" dirty="0"/>
              <a:t>に</a:t>
            </a:r>
            <a:r>
              <a:rPr kumimoji="1" lang="en-US" altLang="ja-JP" dirty="0"/>
              <a:t>ESG</a:t>
            </a:r>
            <a:r>
              <a:rPr kumimoji="1" lang="ja-JP" altLang="en-US" dirty="0"/>
              <a:t>リスクファクターを入れ始めた</a:t>
            </a:r>
            <a:r>
              <a:rPr kumimoji="1" lang="en-US" altLang="ja-JP" dirty="0"/>
              <a:t>[1]</a:t>
            </a:r>
          </a:p>
          <a:p>
            <a:r>
              <a:rPr lang="en-US" altLang="ja-JP" dirty="0"/>
              <a:t>Rating class</a:t>
            </a:r>
            <a:r>
              <a:rPr lang="ja-JP" altLang="en-US" dirty="0"/>
              <a:t>ではなく、デフォルト確率を用いたのは、</a:t>
            </a:r>
            <a:r>
              <a:rPr lang="en-US" altLang="ja-JP" dirty="0"/>
              <a:t>rating</a:t>
            </a:r>
            <a:r>
              <a:rPr lang="ja-JP" altLang="en-US" dirty="0"/>
              <a:t>が等間隔ではないため</a:t>
            </a:r>
            <a:endParaRPr lang="en-US" altLang="ja-JP" dirty="0"/>
          </a:p>
          <a:p>
            <a:pPr lvl="1"/>
            <a:r>
              <a:rPr kumimoji="1" lang="en-US" altLang="ja-JP" dirty="0"/>
              <a:t>B -&gt; BB</a:t>
            </a:r>
            <a:r>
              <a:rPr kumimoji="1" lang="ja-JP" altLang="en-US" dirty="0"/>
              <a:t>と</a:t>
            </a:r>
            <a:r>
              <a:rPr kumimoji="1" lang="en-US" altLang="ja-JP" dirty="0"/>
              <a:t>AA -&gt; AAA</a:t>
            </a:r>
            <a:r>
              <a:rPr kumimoji="1" lang="ja-JP" altLang="en-US" dirty="0"/>
              <a:t>では異なる</a:t>
            </a:r>
            <a:endParaRPr kumimoji="1" lang="en-US" altLang="ja-JP" dirty="0"/>
          </a:p>
          <a:p>
            <a:r>
              <a:rPr lang="en-US" altLang="ja-JP" dirty="0"/>
              <a:t>Rating transition(?)</a:t>
            </a:r>
            <a:r>
              <a:rPr lang="ja-JP" altLang="en-US" dirty="0"/>
              <a:t>は安定的で結果の解釈性が上がる</a:t>
            </a:r>
            <a:endParaRPr lang="en-US" altLang="ja-JP" dirty="0"/>
          </a:p>
          <a:p>
            <a:r>
              <a:rPr kumimoji="1" lang="en-US" altLang="ja-JP" dirty="0"/>
              <a:t>ESG</a:t>
            </a:r>
            <a:r>
              <a:rPr kumimoji="1" lang="ja-JP" altLang="en-US" dirty="0"/>
              <a:t>ファクターの時間経過を観測したところ、</a:t>
            </a:r>
            <a:r>
              <a:rPr kumimoji="1" lang="en-US" altLang="ja-JP" dirty="0"/>
              <a:t>financial distress/regulatory shock</a:t>
            </a:r>
            <a:r>
              <a:rPr kumimoji="1" lang="ja-JP" altLang="en-US" dirty="0"/>
              <a:t>時に大きな影響を受ける</a:t>
            </a:r>
            <a:endParaRPr kumimoji="1" lang="en-US" altLang="ja-JP" dirty="0"/>
          </a:p>
          <a:p>
            <a:r>
              <a:rPr kumimoji="1" lang="en-US" altLang="ja-JP" dirty="0"/>
              <a:t>Energy(+/financial/IT )</a:t>
            </a:r>
            <a:r>
              <a:rPr kumimoji="1" lang="ja-JP" altLang="en-US" dirty="0"/>
              <a:t>セクターは特に負の相関がある</a:t>
            </a:r>
            <a:endParaRPr kumimoji="1" lang="en-US" altLang="ja-JP" dirty="0"/>
          </a:p>
          <a:p>
            <a:r>
              <a:rPr lang="en-US" altLang="ja-JP" dirty="0"/>
              <a:t>ESG</a:t>
            </a:r>
            <a:r>
              <a:rPr lang="ja-JP" altLang="en-US" dirty="0"/>
              <a:t>を構成要素に分解し、特に</a:t>
            </a:r>
            <a:r>
              <a:rPr lang="en-US" altLang="ja-JP" dirty="0"/>
              <a:t>Social</a:t>
            </a:r>
            <a:r>
              <a:rPr lang="ja-JP" altLang="en-US" dirty="0"/>
              <a:t>が大きな影響を持つことが分かった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136502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9C2C9C-8D5F-563C-6ADF-31250064F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Comments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1147E4B-FB99-2634-3F6A-BCF87D89C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ESG</a:t>
            </a:r>
            <a:r>
              <a:rPr kumimoji="1" lang="ja-JP" altLang="en-US" dirty="0"/>
              <a:t>は</a:t>
            </a:r>
            <a:r>
              <a:rPr kumimoji="1" lang="en-US" altLang="ja-JP" dirty="0"/>
              <a:t>credit rating</a:t>
            </a:r>
            <a:r>
              <a:rPr kumimoji="1" lang="ja-JP" altLang="en-US" dirty="0"/>
              <a:t>でとらえられない</a:t>
            </a:r>
            <a:r>
              <a:rPr kumimoji="1" lang="en-US" altLang="ja-JP" dirty="0"/>
              <a:t>tail risk</a:t>
            </a:r>
            <a:r>
              <a:rPr kumimoji="1" lang="ja-JP" altLang="en-US" dirty="0"/>
              <a:t>を明らかにするか？</a:t>
            </a:r>
            <a:endParaRPr kumimoji="1" lang="en-US" altLang="ja-JP" dirty="0"/>
          </a:p>
          <a:p>
            <a:pPr lvl="1"/>
            <a:r>
              <a:rPr lang="en-US" altLang="ja-JP" dirty="0"/>
              <a:t>ESG rating</a:t>
            </a:r>
            <a:r>
              <a:rPr lang="ja-JP" altLang="en-US" dirty="0"/>
              <a:t>は追加的な情報をもたらす</a:t>
            </a:r>
            <a:endParaRPr lang="en-US" altLang="ja-JP" dirty="0"/>
          </a:p>
          <a:p>
            <a:r>
              <a:rPr kumimoji="1" lang="ja-JP" altLang="en-US" dirty="0"/>
              <a:t>結論として、</a:t>
            </a:r>
            <a:r>
              <a:rPr kumimoji="1" lang="en-US" altLang="ja-JP" dirty="0"/>
              <a:t>MSCI ESG Rating</a:t>
            </a:r>
            <a:r>
              <a:rPr kumimoji="1" lang="ja-JP" altLang="en-US" dirty="0"/>
              <a:t>は</a:t>
            </a:r>
            <a:r>
              <a:rPr kumimoji="1" lang="en-US" altLang="ja-JP" dirty="0"/>
              <a:t>risk</a:t>
            </a:r>
            <a:r>
              <a:rPr kumimoji="1" lang="ja-JP" altLang="en-US" dirty="0"/>
              <a:t>評価に対して</a:t>
            </a:r>
            <a:r>
              <a:rPr kumimoji="1" lang="en-US" altLang="ja-JP" dirty="0"/>
              <a:t>credit rating</a:t>
            </a:r>
            <a:r>
              <a:rPr kumimoji="1" lang="ja-JP" altLang="en-US" dirty="0"/>
              <a:t>ではとらえきれない追加的な情報をもらたす</a:t>
            </a:r>
          </a:p>
        </p:txBody>
      </p:sp>
    </p:spTree>
    <p:extLst>
      <p:ext uri="{BB962C8B-B14F-4D97-AF65-F5344CB8AC3E}">
        <p14:creationId xmlns:p14="http://schemas.microsoft.com/office/powerpoint/2010/main" val="330720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C67018-E761-CF37-B511-9857F6973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理論的基礎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4F0DD38-D3DB-D182-6BA6-BE72D0DAB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235" y="1308847"/>
            <a:ext cx="11519647" cy="5271247"/>
          </a:xfrm>
        </p:spPr>
        <p:txBody>
          <a:bodyPr>
            <a:normAutofit fontScale="55000" lnSpcReduction="20000"/>
          </a:bodyPr>
          <a:lstStyle/>
          <a:p>
            <a:r>
              <a:rPr kumimoji="1" lang="en-US" altLang="ja-JP" dirty="0"/>
              <a:t>Seltzer et al[16]</a:t>
            </a:r>
          </a:p>
          <a:p>
            <a:pPr lvl="1"/>
            <a:r>
              <a:rPr lang="ja-JP" altLang="en-US" dirty="0"/>
              <a:t>環境スコアの低い企業は</a:t>
            </a:r>
            <a:r>
              <a:rPr lang="en-US" altLang="ja-JP" dirty="0"/>
              <a:t>credit rating</a:t>
            </a:r>
            <a:r>
              <a:rPr lang="ja-JP" altLang="en-US" dirty="0"/>
              <a:t>が低く、イールドスプレッドが高い。この効果は環境規制がより厳しい国にある企業で顕著</a:t>
            </a:r>
            <a:endParaRPr lang="en-US" altLang="ja-JP" dirty="0"/>
          </a:p>
          <a:p>
            <a:r>
              <a:rPr lang="en-US" altLang="ja-JP" dirty="0" err="1"/>
              <a:t>Oikonomou</a:t>
            </a:r>
            <a:r>
              <a:rPr lang="en-US" altLang="ja-JP" dirty="0"/>
              <a:t> et al [17]</a:t>
            </a:r>
          </a:p>
          <a:p>
            <a:pPr lvl="1"/>
            <a:r>
              <a:rPr lang="ja-JP" altLang="en-US" dirty="0"/>
              <a:t>企業の</a:t>
            </a:r>
            <a:r>
              <a:rPr lang="en-US" altLang="ja-JP" dirty="0"/>
              <a:t>CSP</a:t>
            </a:r>
            <a:r>
              <a:rPr lang="ja-JP" altLang="en-US" dirty="0"/>
              <a:t>はボンドのイールドスプレッドを（特に長期の場合に）減らし、デフォルトリスクが下がる</a:t>
            </a:r>
            <a:endParaRPr lang="en-US" altLang="ja-JP" dirty="0"/>
          </a:p>
          <a:p>
            <a:r>
              <a:rPr lang="en-US" altLang="ja-JP" dirty="0" err="1"/>
              <a:t>Attig</a:t>
            </a:r>
            <a:r>
              <a:rPr lang="en-US" altLang="ja-JP" dirty="0"/>
              <a:t> et al [18]</a:t>
            </a:r>
          </a:p>
          <a:p>
            <a:pPr lvl="1"/>
            <a:r>
              <a:rPr lang="ja-JP" altLang="en-US" dirty="0"/>
              <a:t>社会的に善い行いは</a:t>
            </a:r>
            <a:r>
              <a:rPr lang="en-US" altLang="ja-JP" dirty="0"/>
              <a:t>credit rating</a:t>
            </a:r>
            <a:r>
              <a:rPr lang="ja-JP" altLang="en-US" dirty="0"/>
              <a:t>にいい影響を与える</a:t>
            </a:r>
            <a:endParaRPr lang="en-US" altLang="ja-JP" dirty="0"/>
          </a:p>
          <a:p>
            <a:r>
              <a:rPr kumimoji="1" lang="en-US" altLang="ja-JP" dirty="0" err="1"/>
              <a:t>Jiraporn</a:t>
            </a:r>
            <a:r>
              <a:rPr kumimoji="1" lang="en-US" altLang="ja-JP" dirty="0"/>
              <a:t> et al [19]</a:t>
            </a:r>
          </a:p>
          <a:p>
            <a:pPr lvl="1"/>
            <a:r>
              <a:rPr lang="ja-JP" altLang="en-US" dirty="0"/>
              <a:t>企業の</a:t>
            </a:r>
            <a:r>
              <a:rPr lang="en-US" altLang="ja-JP" dirty="0"/>
              <a:t>ESG</a:t>
            </a:r>
            <a:r>
              <a:rPr lang="ja-JP" altLang="en-US" dirty="0"/>
              <a:t>パフォーマンスは企業のボンドの</a:t>
            </a:r>
            <a:r>
              <a:rPr lang="en-US" altLang="ja-JP" dirty="0"/>
              <a:t>credit rating</a:t>
            </a:r>
            <a:r>
              <a:rPr lang="ja-JP" altLang="en-US" dirty="0"/>
              <a:t>に良い影響を与える</a:t>
            </a:r>
            <a:endParaRPr lang="en-US" altLang="ja-JP" dirty="0"/>
          </a:p>
          <a:p>
            <a:r>
              <a:rPr kumimoji="1" lang="en-US" altLang="ja-JP" dirty="0" err="1"/>
              <a:t>Stellner</a:t>
            </a:r>
            <a:r>
              <a:rPr kumimoji="1" lang="en-US" altLang="ja-JP" dirty="0"/>
              <a:t> et al. [20]</a:t>
            </a:r>
          </a:p>
          <a:p>
            <a:pPr lvl="1"/>
            <a:r>
              <a:rPr kumimoji="1" lang="ja-JP" altLang="en-US" dirty="0"/>
              <a:t>ユーロ圏において、</a:t>
            </a:r>
            <a:r>
              <a:rPr kumimoji="1" lang="en-US" altLang="ja-JP" dirty="0"/>
              <a:t>ESG</a:t>
            </a:r>
            <a:r>
              <a:rPr kumimoji="1" lang="ja-JP" altLang="en-US" dirty="0"/>
              <a:t>のパフォーマンスと企業の</a:t>
            </a:r>
            <a:r>
              <a:rPr kumimoji="1" lang="en-US" altLang="ja-JP" dirty="0"/>
              <a:t>credit rating</a:t>
            </a:r>
            <a:r>
              <a:rPr kumimoji="1" lang="ja-JP" altLang="en-US" dirty="0"/>
              <a:t>の間には統計的に関係はない</a:t>
            </a:r>
            <a:endParaRPr kumimoji="1" lang="en-US" altLang="ja-JP" dirty="0"/>
          </a:p>
          <a:p>
            <a:r>
              <a:rPr lang="en-US" altLang="ja-JP" dirty="0" err="1"/>
              <a:t>Badayi</a:t>
            </a:r>
            <a:r>
              <a:rPr lang="en-US" altLang="ja-JP" dirty="0"/>
              <a:t> et al [21]</a:t>
            </a:r>
          </a:p>
          <a:p>
            <a:pPr lvl="1"/>
            <a:r>
              <a:rPr kumimoji="1" lang="ja-JP" altLang="en-US" dirty="0"/>
              <a:t>発展途上国において、企業の</a:t>
            </a:r>
            <a:r>
              <a:rPr kumimoji="1" lang="en-US" altLang="ja-JP" dirty="0"/>
              <a:t>CSR</a:t>
            </a:r>
            <a:r>
              <a:rPr kumimoji="1" lang="ja-JP" altLang="en-US" dirty="0"/>
              <a:t>活動のデフォルト確率における影響を調査。</a:t>
            </a:r>
            <a:r>
              <a:rPr kumimoji="1" lang="en-US" altLang="ja-JP" dirty="0"/>
              <a:t>CSR</a:t>
            </a:r>
            <a:r>
              <a:rPr kumimoji="1" lang="ja-JP" altLang="en-US" dirty="0"/>
              <a:t>活動をするとデフォルト確率が減る</a:t>
            </a:r>
            <a:endParaRPr kumimoji="1" lang="en-US" altLang="ja-JP" dirty="0"/>
          </a:p>
          <a:p>
            <a:r>
              <a:rPr lang="en-US" altLang="ja-JP" dirty="0"/>
              <a:t>Drago et al[22]</a:t>
            </a:r>
          </a:p>
          <a:p>
            <a:pPr lvl="1"/>
            <a:r>
              <a:rPr kumimoji="1" lang="en-US" altLang="ja-JP" dirty="0"/>
              <a:t>CSR rating upgrade</a:t>
            </a:r>
            <a:r>
              <a:rPr kumimoji="1" lang="ja-JP" altLang="en-US" dirty="0"/>
              <a:t>のアナウンスの後に、</a:t>
            </a:r>
            <a:r>
              <a:rPr kumimoji="1" lang="en-US" altLang="ja-JP" dirty="0"/>
              <a:t>CDS</a:t>
            </a:r>
            <a:r>
              <a:rPr kumimoji="1" lang="ja-JP" altLang="en-US" dirty="0"/>
              <a:t>スプレッドが減少</a:t>
            </a:r>
            <a:endParaRPr kumimoji="1" lang="en-US" altLang="ja-JP" dirty="0"/>
          </a:p>
          <a:p>
            <a:r>
              <a:rPr kumimoji="1" lang="en-US" altLang="ja-JP" dirty="0" err="1"/>
              <a:t>Borghesi</a:t>
            </a:r>
            <a:r>
              <a:rPr kumimoji="1" lang="en-US" altLang="ja-JP" dirty="0"/>
              <a:t> et al[26]</a:t>
            </a:r>
          </a:p>
          <a:p>
            <a:pPr lvl="1"/>
            <a:r>
              <a:rPr lang="en-US" altLang="ja-JP" dirty="0"/>
              <a:t>ESG</a:t>
            </a:r>
            <a:r>
              <a:rPr lang="ja-JP" altLang="en-US" dirty="0"/>
              <a:t>パフォーマンスは業種ごとに異なる</a:t>
            </a:r>
            <a:endParaRPr lang="en-US" altLang="ja-JP" dirty="0"/>
          </a:p>
          <a:p>
            <a:r>
              <a:rPr kumimoji="1" lang="en-US" altLang="ja-JP" dirty="0"/>
              <a:t>[27]</a:t>
            </a:r>
          </a:p>
          <a:p>
            <a:pPr lvl="1"/>
            <a:r>
              <a:rPr lang="ja-JP" altLang="en-US" dirty="0"/>
              <a:t>エナジーセクターは特に環境の点で</a:t>
            </a:r>
            <a:r>
              <a:rPr lang="en-US" altLang="ja-JP" dirty="0"/>
              <a:t>CSR</a:t>
            </a:r>
            <a:r>
              <a:rPr lang="ja-JP" altLang="en-US" dirty="0"/>
              <a:t>の役割が大きい</a:t>
            </a:r>
            <a:endParaRPr lang="en-US" altLang="ja-JP" dirty="0"/>
          </a:p>
          <a:p>
            <a:r>
              <a:rPr kumimoji="1" lang="en-US" altLang="ja-JP" dirty="0" err="1"/>
              <a:t>Patari</a:t>
            </a:r>
            <a:r>
              <a:rPr kumimoji="1" lang="en-US" altLang="ja-JP" dirty="0"/>
              <a:t> et al [28]</a:t>
            </a:r>
          </a:p>
          <a:p>
            <a:pPr lvl="1"/>
            <a:r>
              <a:rPr lang="en-US" altLang="ja-JP" dirty="0"/>
              <a:t>CSR</a:t>
            </a:r>
            <a:r>
              <a:rPr lang="ja-JP" altLang="en-US" dirty="0"/>
              <a:t>を強くしても利益率に変化はないが、エネルギーセクターへの影響の心配は負の影響を与える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84453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2277B3-730E-0762-8D30-9F681F852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Data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2FABC0C-6BE4-B95A-BA2B-F2E6F8325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1178"/>
            <a:ext cx="10515600" cy="1840940"/>
          </a:xfrm>
        </p:spPr>
        <p:txBody>
          <a:bodyPr>
            <a:normAutofit fontScale="85000" lnSpcReduction="20000"/>
          </a:bodyPr>
          <a:lstStyle/>
          <a:p>
            <a:r>
              <a:rPr kumimoji="1" lang="ja-JP" altLang="en-US" dirty="0"/>
              <a:t>各々の</a:t>
            </a:r>
            <a:r>
              <a:rPr kumimoji="1" lang="en-US" altLang="ja-JP" dirty="0"/>
              <a:t>rating class</a:t>
            </a:r>
            <a:r>
              <a:rPr lang="ja-JP" altLang="en-US" dirty="0"/>
              <a:t>におけるデフォルト確率は</a:t>
            </a:r>
            <a:r>
              <a:rPr lang="en-US" altLang="ja-JP" dirty="0"/>
              <a:t>average one-year US credit rating transition matrices provided by S&amp;P [29-38]</a:t>
            </a:r>
          </a:p>
          <a:p>
            <a:r>
              <a:rPr kumimoji="1" lang="en-US" altLang="ja-JP" dirty="0"/>
              <a:t>ESG</a:t>
            </a:r>
            <a:r>
              <a:rPr kumimoji="1" lang="ja-JP" altLang="en-US" dirty="0"/>
              <a:t>スコアは</a:t>
            </a:r>
            <a:r>
              <a:rPr kumimoji="1" lang="en-US" altLang="ja-JP" dirty="0"/>
              <a:t>Thompson Reuters Refinitiv Eikon </a:t>
            </a:r>
            <a:r>
              <a:rPr kumimoji="1" lang="ja-JP" altLang="en-US" dirty="0"/>
              <a:t>から取得</a:t>
            </a:r>
            <a:endParaRPr kumimoji="1" lang="en-US" altLang="ja-JP" dirty="0"/>
          </a:p>
          <a:p>
            <a:pPr lvl="1"/>
            <a:r>
              <a:rPr lang="en-US" altLang="ja-JP" dirty="0"/>
              <a:t>Capelle-</a:t>
            </a:r>
            <a:r>
              <a:rPr lang="en-US" altLang="ja-JP" dirty="0" err="1"/>
              <a:t>Blancard</a:t>
            </a:r>
            <a:r>
              <a:rPr lang="en-US" altLang="ja-JP" dirty="0"/>
              <a:t> et al [39]</a:t>
            </a:r>
            <a:r>
              <a:rPr lang="ja-JP" altLang="en-US" dirty="0"/>
              <a:t>と同様に、</a:t>
            </a:r>
            <a:r>
              <a:rPr lang="en-US" altLang="ja-JP" dirty="0"/>
              <a:t>ESG rating</a:t>
            </a:r>
            <a:r>
              <a:rPr lang="ja-JP" altLang="en-US" dirty="0"/>
              <a:t>は</a:t>
            </a:r>
            <a:r>
              <a:rPr lang="en-US" altLang="ja-JP" dirty="0"/>
              <a:t>1</a:t>
            </a:r>
            <a:r>
              <a:rPr lang="ja-JP" altLang="en-US" dirty="0"/>
              <a:t>年遅れたものを使用。</a:t>
            </a:r>
            <a:endParaRPr lang="en-US" altLang="ja-JP" dirty="0"/>
          </a:p>
          <a:p>
            <a:pPr lvl="1"/>
            <a:r>
              <a:rPr lang="ja-JP" altLang="en-US" dirty="0"/>
              <a:t>これによって、</a:t>
            </a:r>
            <a:r>
              <a:rPr lang="en-US" altLang="ja-JP" dirty="0"/>
              <a:t>endogeneity</a:t>
            </a:r>
            <a:r>
              <a:rPr lang="ja-JP" altLang="en-US" dirty="0"/>
              <a:t>と</a:t>
            </a:r>
            <a:r>
              <a:rPr lang="en-US" altLang="ja-JP" dirty="0"/>
              <a:t>simultaneity bias</a:t>
            </a:r>
            <a:r>
              <a:rPr lang="ja-JP" altLang="en-US" dirty="0"/>
              <a:t>を軽減</a:t>
            </a:r>
            <a:endParaRPr lang="en-US" altLang="ja-JP" dirty="0"/>
          </a:p>
          <a:p>
            <a:pPr lvl="1"/>
            <a:r>
              <a:rPr kumimoji="1" lang="en-US" altLang="ja-JP" dirty="0"/>
              <a:t>Credit rating </a:t>
            </a:r>
            <a:r>
              <a:rPr kumimoji="1" lang="ja-JP" altLang="en-US" dirty="0"/>
              <a:t>会社</a:t>
            </a:r>
            <a:r>
              <a:rPr lang="ja-JP" altLang="en-US" dirty="0"/>
              <a:t>は評価の前にその年の</a:t>
            </a:r>
            <a:r>
              <a:rPr lang="en-US" altLang="ja-JP" dirty="0"/>
              <a:t>ESG</a:t>
            </a:r>
            <a:r>
              <a:rPr lang="ja-JP" altLang="en-US" dirty="0"/>
              <a:t>パフォーマンスを参照できない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D23B71AD-69C4-43E6-6BB2-50C215CC26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492" y="3216934"/>
            <a:ext cx="6424107" cy="356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279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FA7009-8961-BD8C-3EE5-19DA5EDDB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手法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89CF923-A256-5485-BCD5-CAA1037E06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ja-JP" altLang="en-US" dirty="0"/>
                  <a:t>最小二乗法の回帰</a:t>
                </a:r>
                <a:endParaRPr lang="en-US" altLang="ja-JP" dirty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𝑆𝑐𝑜𝑟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endParaRPr kumimoji="1" lang="en-US" altLang="ja-JP" b="0" dirty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kumimoji="1" lang="ja-JP" altLang="en-US" dirty="0"/>
                  <a:t> </a:t>
                </a:r>
                <a:r>
                  <a:rPr kumimoji="1" lang="en-US" altLang="ja-JP" dirty="0"/>
                  <a:t>: </a:t>
                </a:r>
                <a:r>
                  <a:rPr kumimoji="1" lang="ja-JP" altLang="en-US" dirty="0"/>
                  <a:t>企業</a:t>
                </a:r>
                <a:endParaRPr kumimoji="1" lang="en-US" altLang="ja-JP" dirty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ja-JP" altLang="en-US" dirty="0"/>
                  <a:t> </a:t>
                </a:r>
                <a:r>
                  <a:rPr kumimoji="1" lang="en-US" altLang="ja-JP" dirty="0"/>
                  <a:t>: </a:t>
                </a:r>
                <a:r>
                  <a:rPr kumimoji="1" lang="ja-JP" altLang="en-US" dirty="0"/>
                  <a:t>年</a:t>
                </a:r>
                <a:endParaRPr kumimoji="1" lang="en-US" altLang="ja-JP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kumimoji="1" lang="ja-JP" altLang="en-US" dirty="0"/>
                  <a:t> </a:t>
                </a:r>
                <a:r>
                  <a:rPr kumimoji="1" lang="en-US" altLang="ja-JP" dirty="0"/>
                  <a:t>: industry-fixed effect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kumimoji="1" lang="ja-JP" altLang="en-US" dirty="0"/>
                  <a:t> </a:t>
                </a:r>
                <a:r>
                  <a:rPr kumimoji="1" lang="en-US" altLang="ja-JP" dirty="0"/>
                  <a:t>: year-fixed effect</a:t>
                </a:r>
              </a:p>
              <a:p>
                <a:pPr lvl="1"/>
                <a:r>
                  <a:rPr kumimoji="1" lang="ja-JP" altLang="en-US" dirty="0"/>
                  <a:t>他の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kumimoji="1" lang="ja-JP" altLang="en-US" dirty="0"/>
                  <a:t>個の独立な制御変数は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1×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kumimoji="1" lang="ja-JP" altLang="en-US" dirty="0"/>
                  <a:t>ベクター</a:t>
                </a:r>
                <a14:m>
                  <m:oMath xmlns:m="http://schemas.openxmlformats.org/officeDocument/2006/math">
                    <m:r>
                      <a:rPr kumimoji="1" lang="en-US" altLang="ja-JP" b="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kumimoji="1" lang="ja-JP" altLang="en-US" dirty="0"/>
                  <a:t>と</a:t>
                </a:r>
                <a14:m>
                  <m:oMath xmlns:m="http://schemas.openxmlformats.org/officeDocument/2006/math">
                    <m:r>
                      <a:rPr kumimoji="1" lang="en-US" altLang="ja-JP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kumimoji="1" lang="en-US" altLang="ja-JP" b="0" i="1" dirty="0" smtClean="0">
                        <a:latin typeface="Cambria Math" panose="02040503050406030204" pitchFamily="18" charset="0"/>
                      </a:rPr>
                      <m:t>×1</m:t>
                    </m:r>
                  </m:oMath>
                </a14:m>
                <a:r>
                  <a:rPr kumimoji="1" lang="ja-JP" altLang="en-US" dirty="0"/>
                  <a:t>ベクター</a:t>
                </a:r>
                <a14:m>
                  <m:oMath xmlns:m="http://schemas.openxmlformats.org/officeDocument/2006/math">
                    <m:r>
                      <a:rPr kumimoji="1" lang="en-US" altLang="ja-JP" b="0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kumimoji="1" lang="en-US" altLang="ja-JP" b="0" i="1" dirty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kumimoji="1" lang="ja-JP" altLang="en-US" dirty="0"/>
                  <a:t>で表現</a:t>
                </a:r>
                <a:endParaRPr kumimoji="1" lang="en-US" altLang="ja-JP" dirty="0"/>
              </a:p>
              <a:p>
                <a:r>
                  <a:rPr kumimoji="1" lang="en-US" altLang="ja-JP" dirty="0"/>
                  <a:t>Shumway [40]</a:t>
                </a:r>
                <a:r>
                  <a:rPr kumimoji="1" lang="ja-JP" altLang="en-US" dirty="0"/>
                  <a:t>の開発した手法を採用</a:t>
                </a:r>
                <a:endParaRPr kumimoji="1" lang="en-US" altLang="ja-JP" dirty="0"/>
              </a:p>
              <a:p>
                <a:r>
                  <a:rPr lang="en-US" altLang="ja-JP" dirty="0"/>
                  <a:t>Global Industry Classification Standard’s (GICS)</a:t>
                </a:r>
                <a:r>
                  <a:rPr lang="ja-JP" altLang="en-US" dirty="0"/>
                  <a:t>によって、</a:t>
                </a:r>
                <a:r>
                  <a:rPr lang="en-US" altLang="ja-JP" dirty="0"/>
                  <a:t>11</a:t>
                </a:r>
                <a:r>
                  <a:rPr lang="ja-JP" altLang="en-US" dirty="0"/>
                  <a:t>セクターに分割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189CF923-A256-5485-BCD5-CAA1037E06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406" b="-26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348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AC8604-7833-0F40-9B2C-A995E5A17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結果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63EE31D-81E3-3EFC-69EC-DFE212289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0624" y="1438088"/>
            <a:ext cx="10515600" cy="505199"/>
          </a:xfrm>
        </p:spPr>
        <p:txBody>
          <a:bodyPr/>
          <a:lstStyle/>
          <a:p>
            <a:r>
              <a:rPr kumimoji="1" lang="en-US" altLang="ja-JP" dirty="0"/>
              <a:t>ESG</a:t>
            </a:r>
            <a:r>
              <a:rPr kumimoji="1" lang="ja-JP" altLang="en-US" dirty="0"/>
              <a:t>スコアが</a:t>
            </a:r>
            <a:r>
              <a:rPr kumimoji="1" lang="en-US" altLang="ja-JP" dirty="0"/>
              <a:t>1</a:t>
            </a:r>
            <a:r>
              <a:rPr kumimoji="1" lang="ja-JP" altLang="en-US" dirty="0"/>
              <a:t>単位上がると、デフォルト確率は</a:t>
            </a:r>
            <a:r>
              <a:rPr kumimoji="1" lang="en-US" altLang="ja-JP" dirty="0"/>
              <a:t>0.0062%</a:t>
            </a:r>
            <a:r>
              <a:rPr kumimoji="1" lang="ja-JP" altLang="en-US" dirty="0"/>
              <a:t>下がる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DF9C2E2F-B3C2-5441-F569-2D70348CA5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16" y="2123636"/>
            <a:ext cx="11959767" cy="417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166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5549C5-5AB4-CF65-4337-E62E50CCD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年ごとの結果</a:t>
            </a:r>
            <a:r>
              <a:rPr kumimoji="1" lang="en-US" altLang="ja-JP" dirty="0"/>
              <a:t>(model (5)-(8))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443D137A-73B4-46EA-B209-B99F59A32D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59729"/>
            <a:ext cx="5388679" cy="5364148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E374FFA-1D18-3BDD-4AF5-FFEB69C4A4C4}"/>
              </a:ext>
            </a:extLst>
          </p:cNvPr>
          <p:cNvSpPr txBox="1"/>
          <p:nvPr/>
        </p:nvSpPr>
        <p:spPr>
          <a:xfrm>
            <a:off x="6598024" y="1690688"/>
            <a:ext cx="53250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2007-2008</a:t>
            </a:r>
            <a:r>
              <a:rPr kumimoji="1" lang="ja-JP" altLang="en-US" dirty="0"/>
              <a:t>に大きくなっている。</a:t>
            </a:r>
            <a:endParaRPr kumimoji="1" lang="en-US" altLang="ja-JP" dirty="0"/>
          </a:p>
          <a:p>
            <a:r>
              <a:rPr kumimoji="1" lang="ja-JP" altLang="en-US" dirty="0"/>
              <a:t>このときに</a:t>
            </a:r>
            <a:r>
              <a:rPr kumimoji="1" lang="en-US" altLang="ja-JP" dirty="0"/>
              <a:t>rating agency</a:t>
            </a:r>
            <a:r>
              <a:rPr kumimoji="1" lang="ja-JP" altLang="en-US" dirty="0"/>
              <a:t>がスコアを再定義した？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en-US" altLang="ja-JP" dirty="0"/>
              <a:t>2016</a:t>
            </a:r>
            <a:r>
              <a:rPr kumimoji="1" lang="ja-JP" altLang="en-US" dirty="0"/>
              <a:t>年から再び影響が大きくなっているのは、世界の潮流と一致する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en-US" altLang="ja-JP" dirty="0"/>
              <a:t>G</a:t>
            </a:r>
            <a:r>
              <a:rPr kumimoji="1" lang="ja-JP" altLang="en-US" dirty="0"/>
              <a:t>は他と違って、変動が少ない。</a:t>
            </a:r>
            <a:r>
              <a:rPr kumimoji="1" lang="en-US" altLang="ja-JP" dirty="0"/>
              <a:t>(learning effect of market participant [44])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45727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86CB29-7FBD-9EE9-CC60-86A037387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業種ごと</a:t>
            </a:r>
            <a:r>
              <a:rPr kumimoji="1" lang="en-US" altLang="ja-JP" dirty="0"/>
              <a:t>(model (5)-(8))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AF75F62-E9E1-40C5-61A5-D6CE777C0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0271" y="1413248"/>
            <a:ext cx="5589494" cy="4351338"/>
          </a:xfrm>
        </p:spPr>
        <p:txBody>
          <a:bodyPr>
            <a:normAutofit fontScale="92500" lnSpcReduction="20000"/>
          </a:bodyPr>
          <a:lstStyle/>
          <a:p>
            <a:r>
              <a:rPr lang="en-US" altLang="ja-JP" dirty="0"/>
              <a:t>ESG</a:t>
            </a:r>
          </a:p>
          <a:p>
            <a:pPr lvl="1"/>
            <a:r>
              <a:rPr kumimoji="1" lang="en-US" altLang="ja-JP" dirty="0"/>
              <a:t>Energy, financial, Real Estate</a:t>
            </a:r>
            <a:r>
              <a:rPr kumimoji="1" lang="ja-JP" altLang="en-US" dirty="0"/>
              <a:t>が最も大きい影響</a:t>
            </a:r>
            <a:endParaRPr kumimoji="1" lang="en-US" altLang="ja-JP" dirty="0"/>
          </a:p>
          <a:p>
            <a:r>
              <a:rPr lang="en-US" altLang="ja-JP" dirty="0"/>
              <a:t>E</a:t>
            </a:r>
          </a:p>
          <a:p>
            <a:pPr lvl="1"/>
            <a:r>
              <a:rPr kumimoji="1" lang="en-US" altLang="ja-JP" dirty="0"/>
              <a:t>Energy, Financial, communication service</a:t>
            </a:r>
          </a:p>
          <a:p>
            <a:pPr lvl="1"/>
            <a:r>
              <a:rPr lang="en-US" altLang="ja-JP" dirty="0"/>
              <a:t>Industrials, Consumer Discretionary</a:t>
            </a:r>
            <a:r>
              <a:rPr lang="ja-JP" altLang="en-US" dirty="0"/>
              <a:t>は正の相関</a:t>
            </a:r>
            <a:endParaRPr lang="en-US" altLang="ja-JP" dirty="0"/>
          </a:p>
          <a:p>
            <a:r>
              <a:rPr kumimoji="1" lang="en-US" altLang="ja-JP" dirty="0"/>
              <a:t>S</a:t>
            </a:r>
          </a:p>
          <a:p>
            <a:pPr lvl="1"/>
            <a:r>
              <a:rPr lang="en-US" altLang="ja-JP" dirty="0"/>
              <a:t>Financial, energy, IT</a:t>
            </a:r>
          </a:p>
          <a:p>
            <a:r>
              <a:rPr kumimoji="1" lang="en-US" altLang="ja-JP" dirty="0"/>
              <a:t>G</a:t>
            </a:r>
          </a:p>
          <a:p>
            <a:pPr lvl="1"/>
            <a:r>
              <a:rPr lang="en-US" altLang="ja-JP" dirty="0"/>
              <a:t>Energy, Consumer Discretionary, IT</a:t>
            </a:r>
          </a:p>
          <a:p>
            <a:pPr lvl="1"/>
            <a:r>
              <a:rPr kumimoji="1" lang="en-US" altLang="ja-JP" dirty="0"/>
              <a:t>Industries, Utilities</a:t>
            </a:r>
            <a:r>
              <a:rPr kumimoji="1" lang="ja-JP" altLang="en-US" dirty="0"/>
              <a:t>は正の相関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0B8FFA8D-E4D1-7A17-74B5-9351D594C4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235" y="1327459"/>
            <a:ext cx="5422071" cy="5355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944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7686</TotalTime>
  <Words>1949</Words>
  <Application>Microsoft Office PowerPoint</Application>
  <PresentationFormat>ワイド画面</PresentationFormat>
  <Paragraphs>164</Paragraphs>
  <Slides>30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30</vt:i4>
      </vt:variant>
    </vt:vector>
  </HeadingPairs>
  <TitlesOfParts>
    <vt:vector size="35" baseType="lpstr">
      <vt:lpstr>游ゴシック</vt:lpstr>
      <vt:lpstr>游ゴシック Light</vt:lpstr>
      <vt:lpstr>Arial</vt:lpstr>
      <vt:lpstr>Cambria Math</vt:lpstr>
      <vt:lpstr>Office テーマ</vt:lpstr>
      <vt:lpstr>Are sustainable companies more likely to default? Evidence from the dynamics between credit and ESG ratings</vt:lpstr>
      <vt:lpstr>Abstract</vt:lpstr>
      <vt:lpstr>イントロ</vt:lpstr>
      <vt:lpstr>理論的基礎</vt:lpstr>
      <vt:lpstr>Data</vt:lpstr>
      <vt:lpstr>手法</vt:lpstr>
      <vt:lpstr>結果</vt:lpstr>
      <vt:lpstr>年ごとの結果(model (5)-(8))</vt:lpstr>
      <vt:lpstr>業種ごと(model (5)-(8))</vt:lpstr>
      <vt:lpstr>ロバストネス</vt:lpstr>
      <vt:lpstr>How ESG Affected Corporate Credit Risk and Performance?</vt:lpstr>
      <vt:lpstr>Key findings &amp; Abstract</vt:lpstr>
      <vt:lpstr>Introduction</vt:lpstr>
      <vt:lpstr>ESGがcorporate bondのパフォーマンスに影響を与えるchannel（株の場合）</vt:lpstr>
      <vt:lpstr>Data and Methodology</vt:lpstr>
      <vt:lpstr>Data and Methodology</vt:lpstr>
      <vt:lpstr>ESG and traditional corporate bond metrics</vt:lpstr>
      <vt:lpstr>OAS</vt:lpstr>
      <vt:lpstr>OAS</vt:lpstr>
      <vt:lpstr>Cash Flow Channel</vt:lpstr>
      <vt:lpstr>Cash Flow Channel</vt:lpstr>
      <vt:lpstr>Cash Flow Channel</vt:lpstr>
      <vt:lpstr>Cash Flow Channel</vt:lpstr>
      <vt:lpstr>Systematic-Risk channel</vt:lpstr>
      <vt:lpstr>Systematic-Risk channel</vt:lpstr>
      <vt:lpstr>Systematic-Risk channel</vt:lpstr>
      <vt:lpstr>Idiosyncratic-Risk Channel</vt:lpstr>
      <vt:lpstr>Idiosyncratic-Risk Channel</vt:lpstr>
      <vt:lpstr>Idiosyncratic-Risk Channel</vt:lpstr>
      <vt:lpstr>Comments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Are sustainable companies more likely to default? Evidence from the dynamics between credit and ESG ratings</dc:title>
  <dc:creator>航 小松原</dc:creator>
  <cp:lastModifiedBy>航 小松原</cp:lastModifiedBy>
  <cp:revision>11</cp:revision>
  <dcterms:created xsi:type="dcterms:W3CDTF">2023-10-09T05:45:04Z</dcterms:created>
  <dcterms:modified xsi:type="dcterms:W3CDTF">2023-10-15T02:48:48Z</dcterms:modified>
</cp:coreProperties>
</file>