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航 小松原" userId="1500defb24281381" providerId="LiveId" clId="{8D19B651-410F-48F0-9932-69F6A7226584}"/>
    <pc:docChg chg="undo custSel addSld delSld modSld">
      <pc:chgData name="航 小松原" userId="1500defb24281381" providerId="LiveId" clId="{8D19B651-410F-48F0-9932-69F6A7226584}" dt="2023-08-30T14:17:14.111" v="6237" actId="20577"/>
      <pc:docMkLst>
        <pc:docMk/>
      </pc:docMkLst>
      <pc:sldChg chg="modSp mod">
        <pc:chgData name="航 小松原" userId="1500defb24281381" providerId="LiveId" clId="{8D19B651-410F-48F0-9932-69F6A7226584}" dt="2023-08-30T09:49:19.076" v="646" actId="20577"/>
        <pc:sldMkLst>
          <pc:docMk/>
          <pc:sldMk cId="1750954726" sldId="258"/>
        </pc:sldMkLst>
        <pc:spChg chg="mod">
          <ac:chgData name="航 小松原" userId="1500defb24281381" providerId="LiveId" clId="{8D19B651-410F-48F0-9932-69F6A7226584}" dt="2023-08-30T09:49:19.076" v="646" actId="20577"/>
          <ac:spMkLst>
            <pc:docMk/>
            <pc:sldMk cId="1750954726" sldId="258"/>
            <ac:spMk id="3" creationId="{F3F4A4AE-777C-5504-AB92-642EA91879BA}"/>
          </ac:spMkLst>
        </pc:spChg>
      </pc:sldChg>
      <pc:sldChg chg="new del">
        <pc:chgData name="航 小松原" userId="1500defb24281381" providerId="LiveId" clId="{8D19B651-410F-48F0-9932-69F6A7226584}" dt="2023-08-30T07:58:10.799" v="24" actId="47"/>
        <pc:sldMkLst>
          <pc:docMk/>
          <pc:sldMk cId="1810650072" sldId="263"/>
        </pc:sldMkLst>
      </pc:sldChg>
      <pc:sldChg chg="addSp modSp new mod">
        <pc:chgData name="航 小松原" userId="1500defb24281381" providerId="LiveId" clId="{8D19B651-410F-48F0-9932-69F6A7226584}" dt="2023-08-30T07:12:44.038" v="9" actId="1076"/>
        <pc:sldMkLst>
          <pc:docMk/>
          <pc:sldMk cId="480685109" sldId="264"/>
        </pc:sldMkLst>
        <pc:picChg chg="add mod">
          <ac:chgData name="航 小松原" userId="1500defb24281381" providerId="LiveId" clId="{8D19B651-410F-48F0-9932-69F6A7226584}" dt="2023-08-30T07:11:52.639" v="5" actId="1076"/>
          <ac:picMkLst>
            <pc:docMk/>
            <pc:sldMk cId="480685109" sldId="264"/>
            <ac:picMk id="3" creationId="{C0B4BACF-E6E4-A33B-8BBF-F8B0A81148FB}"/>
          </ac:picMkLst>
        </pc:picChg>
        <pc:picChg chg="add mod">
          <ac:chgData name="航 小松原" userId="1500defb24281381" providerId="LiveId" clId="{8D19B651-410F-48F0-9932-69F6A7226584}" dt="2023-08-30T07:12:28.578" v="7" actId="1076"/>
          <ac:picMkLst>
            <pc:docMk/>
            <pc:sldMk cId="480685109" sldId="264"/>
            <ac:picMk id="5" creationId="{857B9A34-BDE4-D14D-ACF9-CC3FC4E3C038}"/>
          </ac:picMkLst>
        </pc:picChg>
        <pc:picChg chg="add mod">
          <ac:chgData name="航 小松原" userId="1500defb24281381" providerId="LiveId" clId="{8D19B651-410F-48F0-9932-69F6A7226584}" dt="2023-08-30T07:12:44.038" v="9" actId="1076"/>
          <ac:picMkLst>
            <pc:docMk/>
            <pc:sldMk cId="480685109" sldId="264"/>
            <ac:picMk id="7" creationId="{C708442E-EC5E-6B35-FCCB-3088B3B9F59B}"/>
          </ac:picMkLst>
        </pc:picChg>
      </pc:sldChg>
      <pc:sldChg chg="addSp modSp new mod">
        <pc:chgData name="航 小松原" userId="1500defb24281381" providerId="LiveId" clId="{8D19B651-410F-48F0-9932-69F6A7226584}" dt="2023-08-30T07:57:57.667" v="23" actId="1076"/>
        <pc:sldMkLst>
          <pc:docMk/>
          <pc:sldMk cId="1491285427" sldId="265"/>
        </pc:sldMkLst>
        <pc:picChg chg="add mod">
          <ac:chgData name="航 小松原" userId="1500defb24281381" providerId="LiveId" clId="{8D19B651-410F-48F0-9932-69F6A7226584}" dt="2023-08-30T07:14:05.578" v="12" actId="1076"/>
          <ac:picMkLst>
            <pc:docMk/>
            <pc:sldMk cId="1491285427" sldId="265"/>
            <ac:picMk id="3" creationId="{B341F67E-969C-2C0E-043B-C8AEBA88A9F8}"/>
          </ac:picMkLst>
        </pc:picChg>
        <pc:picChg chg="add mod">
          <ac:chgData name="航 小松原" userId="1500defb24281381" providerId="LiveId" clId="{8D19B651-410F-48F0-9932-69F6A7226584}" dt="2023-08-30T07:57:52.111" v="20" actId="1076"/>
          <ac:picMkLst>
            <pc:docMk/>
            <pc:sldMk cId="1491285427" sldId="265"/>
            <ac:picMk id="5" creationId="{E92B6CA9-3FFA-8DA2-B4FD-71AABE577D73}"/>
          </ac:picMkLst>
        </pc:picChg>
        <pc:picChg chg="add mod">
          <ac:chgData name="航 小松原" userId="1500defb24281381" providerId="LiveId" clId="{8D19B651-410F-48F0-9932-69F6A7226584}" dt="2023-08-30T07:57:57.667" v="23" actId="1076"/>
          <ac:picMkLst>
            <pc:docMk/>
            <pc:sldMk cId="1491285427" sldId="265"/>
            <ac:picMk id="7" creationId="{20BB548E-DC70-C8EF-7048-578CF9C51ACF}"/>
          </ac:picMkLst>
        </pc:picChg>
      </pc:sldChg>
      <pc:sldChg chg="addSp modSp new mod">
        <pc:chgData name="航 小松原" userId="1500defb24281381" providerId="LiveId" clId="{8D19B651-410F-48F0-9932-69F6A7226584}" dt="2023-08-30T07:59:43.131" v="31" actId="1076"/>
        <pc:sldMkLst>
          <pc:docMk/>
          <pc:sldMk cId="614668838" sldId="266"/>
        </pc:sldMkLst>
        <pc:picChg chg="add mod">
          <ac:chgData name="航 小松原" userId="1500defb24281381" providerId="LiveId" clId="{8D19B651-410F-48F0-9932-69F6A7226584}" dt="2023-08-30T07:58:30.270" v="27" actId="1076"/>
          <ac:picMkLst>
            <pc:docMk/>
            <pc:sldMk cId="614668838" sldId="266"/>
            <ac:picMk id="3" creationId="{DA655A9F-3A0A-746C-9E58-1B2AEA723859}"/>
          </ac:picMkLst>
        </pc:picChg>
        <pc:picChg chg="add mod">
          <ac:chgData name="航 小松原" userId="1500defb24281381" providerId="LiveId" clId="{8D19B651-410F-48F0-9932-69F6A7226584}" dt="2023-08-30T07:59:43.131" v="31" actId="1076"/>
          <ac:picMkLst>
            <pc:docMk/>
            <pc:sldMk cId="614668838" sldId="266"/>
            <ac:picMk id="5" creationId="{D7D39D32-92C4-6F99-72F7-F0F07F063448}"/>
          </ac:picMkLst>
        </pc:picChg>
      </pc:sldChg>
      <pc:sldChg chg="addSp modSp new mod">
        <pc:chgData name="航 小松原" userId="1500defb24281381" providerId="LiveId" clId="{8D19B651-410F-48F0-9932-69F6A7226584}" dt="2023-08-30T08:01:46.596" v="37" actId="1076"/>
        <pc:sldMkLst>
          <pc:docMk/>
          <pc:sldMk cId="1006843071" sldId="267"/>
        </pc:sldMkLst>
        <pc:picChg chg="add mod">
          <ac:chgData name="航 小松原" userId="1500defb24281381" providerId="LiveId" clId="{8D19B651-410F-48F0-9932-69F6A7226584}" dt="2023-08-30T08:01:13.588" v="35" actId="14100"/>
          <ac:picMkLst>
            <pc:docMk/>
            <pc:sldMk cId="1006843071" sldId="267"/>
            <ac:picMk id="3" creationId="{D39793E5-97B8-B3C7-156E-422410BF68B1}"/>
          </ac:picMkLst>
        </pc:picChg>
        <pc:picChg chg="add mod">
          <ac:chgData name="航 小松原" userId="1500defb24281381" providerId="LiveId" clId="{8D19B651-410F-48F0-9932-69F6A7226584}" dt="2023-08-30T08:01:46.596" v="37" actId="1076"/>
          <ac:picMkLst>
            <pc:docMk/>
            <pc:sldMk cId="1006843071" sldId="267"/>
            <ac:picMk id="5" creationId="{AC742548-B81B-D85B-DFF1-2D2148041186}"/>
          </ac:picMkLst>
        </pc:picChg>
      </pc:sldChg>
      <pc:sldChg chg="addSp modSp new mod">
        <pc:chgData name="航 小松原" userId="1500defb24281381" providerId="LiveId" clId="{8D19B651-410F-48F0-9932-69F6A7226584}" dt="2023-08-30T08:07:28.068" v="489" actId="1076"/>
        <pc:sldMkLst>
          <pc:docMk/>
          <pc:sldMk cId="3352011482" sldId="268"/>
        </pc:sldMkLst>
        <pc:spChg chg="add mod">
          <ac:chgData name="航 小松原" userId="1500defb24281381" providerId="LiveId" clId="{8D19B651-410F-48F0-9932-69F6A7226584}" dt="2023-08-30T08:07:28.068" v="489" actId="1076"/>
          <ac:spMkLst>
            <pc:docMk/>
            <pc:sldMk cId="3352011482" sldId="268"/>
            <ac:spMk id="6" creationId="{2ACD210C-F88A-1B91-EC64-D092D6DDD742}"/>
          </ac:spMkLst>
        </pc:spChg>
        <pc:picChg chg="add mod">
          <ac:chgData name="航 小松原" userId="1500defb24281381" providerId="LiveId" clId="{8D19B651-410F-48F0-9932-69F6A7226584}" dt="2023-08-30T08:04:05.803" v="40" actId="1076"/>
          <ac:picMkLst>
            <pc:docMk/>
            <pc:sldMk cId="3352011482" sldId="268"/>
            <ac:picMk id="3" creationId="{EFC06B8F-B06B-7B59-440C-30AF81FB804C}"/>
          </ac:picMkLst>
        </pc:picChg>
        <pc:picChg chg="add mod">
          <ac:chgData name="航 小松原" userId="1500defb24281381" providerId="LiveId" clId="{8D19B651-410F-48F0-9932-69F6A7226584}" dt="2023-08-30T08:04:33.710" v="42" actId="1076"/>
          <ac:picMkLst>
            <pc:docMk/>
            <pc:sldMk cId="3352011482" sldId="268"/>
            <ac:picMk id="5" creationId="{E129F21B-5BEE-19A9-06E0-7816CAACB629}"/>
          </ac:picMkLst>
        </pc:picChg>
      </pc:sldChg>
      <pc:sldChg chg="addSp delSp modSp new mod">
        <pc:chgData name="航 小松原" userId="1500defb24281381" providerId="LiveId" clId="{8D19B651-410F-48F0-9932-69F6A7226584}" dt="2023-08-30T09:40:14.907" v="547" actId="1076"/>
        <pc:sldMkLst>
          <pc:docMk/>
          <pc:sldMk cId="3399435733" sldId="269"/>
        </pc:sldMkLst>
        <pc:spChg chg="mod">
          <ac:chgData name="航 小松原" userId="1500defb24281381" providerId="LiveId" clId="{8D19B651-410F-48F0-9932-69F6A7226584}" dt="2023-08-30T08:23:32.275" v="537" actId="27636"/>
          <ac:spMkLst>
            <pc:docMk/>
            <pc:sldMk cId="3399435733" sldId="269"/>
            <ac:spMk id="2" creationId="{E74F7C0C-E792-94D7-8836-4E86F212EF85}"/>
          </ac:spMkLst>
        </pc:spChg>
        <pc:spChg chg="del mod">
          <ac:chgData name="航 小松原" userId="1500defb24281381" providerId="LiveId" clId="{8D19B651-410F-48F0-9932-69F6A7226584}" dt="2023-08-30T09:37:57.004" v="539" actId="478"/>
          <ac:spMkLst>
            <pc:docMk/>
            <pc:sldMk cId="3399435733" sldId="269"/>
            <ac:spMk id="3" creationId="{EB15CD02-E0B5-C0D8-ED94-816C7EFE2AFE}"/>
          </ac:spMkLst>
        </pc:spChg>
        <pc:picChg chg="add mod">
          <ac:chgData name="航 小松原" userId="1500defb24281381" providerId="LiveId" clId="{8D19B651-410F-48F0-9932-69F6A7226584}" dt="2023-08-30T09:39:00.033" v="543" actId="1076"/>
          <ac:picMkLst>
            <pc:docMk/>
            <pc:sldMk cId="3399435733" sldId="269"/>
            <ac:picMk id="5" creationId="{DB05AE97-B950-8245-7FEC-98DADE663C6C}"/>
          </ac:picMkLst>
        </pc:picChg>
        <pc:picChg chg="add mod">
          <ac:chgData name="航 小松原" userId="1500defb24281381" providerId="LiveId" clId="{8D19B651-410F-48F0-9932-69F6A7226584}" dt="2023-08-30T09:40:14.907" v="547" actId="1076"/>
          <ac:picMkLst>
            <pc:docMk/>
            <pc:sldMk cId="3399435733" sldId="269"/>
            <ac:picMk id="7" creationId="{0F1EE89F-D849-7550-A241-49C614582E76}"/>
          </ac:picMkLst>
        </pc:picChg>
      </pc:sldChg>
      <pc:sldChg chg="modSp new mod">
        <pc:chgData name="航 小松原" userId="1500defb24281381" providerId="LiveId" clId="{8D19B651-410F-48F0-9932-69F6A7226584}" dt="2023-08-30T10:00:02.733" v="1543" actId="27636"/>
        <pc:sldMkLst>
          <pc:docMk/>
          <pc:sldMk cId="3277603637" sldId="270"/>
        </pc:sldMkLst>
        <pc:spChg chg="mod">
          <ac:chgData name="航 小松原" userId="1500defb24281381" providerId="LiveId" clId="{8D19B651-410F-48F0-9932-69F6A7226584}" dt="2023-08-30T09:50:55.531" v="665" actId="20577"/>
          <ac:spMkLst>
            <pc:docMk/>
            <pc:sldMk cId="3277603637" sldId="270"/>
            <ac:spMk id="2" creationId="{300D7F1D-67C4-EAF8-437E-B21BB91DD87A}"/>
          </ac:spMkLst>
        </pc:spChg>
        <pc:spChg chg="mod">
          <ac:chgData name="航 小松原" userId="1500defb24281381" providerId="LiveId" clId="{8D19B651-410F-48F0-9932-69F6A7226584}" dt="2023-08-30T10:00:02.733" v="1543" actId="27636"/>
          <ac:spMkLst>
            <pc:docMk/>
            <pc:sldMk cId="3277603637" sldId="270"/>
            <ac:spMk id="3" creationId="{AE83C443-9042-99F8-582B-5B4A764FA802}"/>
          </ac:spMkLst>
        </pc:spChg>
      </pc:sldChg>
      <pc:sldChg chg="modSp new mod">
        <pc:chgData name="航 小松原" userId="1500defb24281381" providerId="LiveId" clId="{8D19B651-410F-48F0-9932-69F6A7226584}" dt="2023-08-30T11:24:51.087" v="3276" actId="20577"/>
        <pc:sldMkLst>
          <pc:docMk/>
          <pc:sldMk cId="1535473091" sldId="271"/>
        </pc:sldMkLst>
        <pc:spChg chg="mod">
          <ac:chgData name="航 小松原" userId="1500defb24281381" providerId="LiveId" clId="{8D19B651-410F-48F0-9932-69F6A7226584}" dt="2023-08-30T11:08:21.692" v="1576" actId="20577"/>
          <ac:spMkLst>
            <pc:docMk/>
            <pc:sldMk cId="1535473091" sldId="271"/>
            <ac:spMk id="2" creationId="{5279B938-F670-8150-D420-29610E28A7C2}"/>
          </ac:spMkLst>
        </pc:spChg>
        <pc:spChg chg="mod">
          <ac:chgData name="航 小松原" userId="1500defb24281381" providerId="LiveId" clId="{8D19B651-410F-48F0-9932-69F6A7226584}" dt="2023-08-30T11:24:51.087" v="3276" actId="20577"/>
          <ac:spMkLst>
            <pc:docMk/>
            <pc:sldMk cId="1535473091" sldId="271"/>
            <ac:spMk id="3" creationId="{DEDADE89-4BAC-010E-2927-980AC0C17749}"/>
          </ac:spMkLst>
        </pc:spChg>
      </pc:sldChg>
      <pc:sldChg chg="addSp delSp modSp new mod">
        <pc:chgData name="航 小松原" userId="1500defb24281381" providerId="LiveId" clId="{8D19B651-410F-48F0-9932-69F6A7226584}" dt="2023-08-30T11:20:43.679" v="2660" actId="14"/>
        <pc:sldMkLst>
          <pc:docMk/>
          <pc:sldMk cId="3696316995" sldId="272"/>
        </pc:sldMkLst>
        <pc:spChg chg="mod">
          <ac:chgData name="航 小松原" userId="1500defb24281381" providerId="LiveId" clId="{8D19B651-410F-48F0-9932-69F6A7226584}" dt="2023-08-30T11:12:14.731" v="1790" actId="20577"/>
          <ac:spMkLst>
            <pc:docMk/>
            <pc:sldMk cId="3696316995" sldId="272"/>
            <ac:spMk id="2" creationId="{4AC05AEB-08C4-55A4-6C8F-CC3CEEDF8CF3}"/>
          </ac:spMkLst>
        </pc:spChg>
        <pc:spChg chg="add del mod">
          <ac:chgData name="航 小松原" userId="1500defb24281381" providerId="LiveId" clId="{8D19B651-410F-48F0-9932-69F6A7226584}" dt="2023-08-30T11:20:43.679" v="2660" actId="14"/>
          <ac:spMkLst>
            <pc:docMk/>
            <pc:sldMk cId="3696316995" sldId="272"/>
            <ac:spMk id="3" creationId="{9C7DEAC8-3F7F-A7A5-ACBA-B7AB9B5537F4}"/>
          </ac:spMkLst>
        </pc:spChg>
        <pc:spChg chg="add mod">
          <ac:chgData name="航 小松原" userId="1500defb24281381" providerId="LiveId" clId="{8D19B651-410F-48F0-9932-69F6A7226584}" dt="2023-08-30T11:12:32.421" v="1796" actId="1076"/>
          <ac:spMkLst>
            <pc:docMk/>
            <pc:sldMk cId="3696316995" sldId="272"/>
            <ac:spMk id="5" creationId="{D56BF6BC-B84F-8156-829B-7F9B583D62CA}"/>
          </ac:spMkLst>
        </pc:spChg>
      </pc:sldChg>
      <pc:sldChg chg="addSp modSp new mod">
        <pc:chgData name="航 小松原" userId="1500defb24281381" providerId="LiveId" clId="{8D19B651-410F-48F0-9932-69F6A7226584}" dt="2023-08-30T11:39:40.650" v="5086" actId="1076"/>
        <pc:sldMkLst>
          <pc:docMk/>
          <pc:sldMk cId="3946229122" sldId="273"/>
        </pc:sldMkLst>
        <pc:spChg chg="mod">
          <ac:chgData name="航 小松原" userId="1500defb24281381" providerId="LiveId" clId="{8D19B651-410F-48F0-9932-69F6A7226584}" dt="2023-08-30T11:39:40.650" v="5086" actId="1076"/>
          <ac:spMkLst>
            <pc:docMk/>
            <pc:sldMk cId="3946229122" sldId="273"/>
            <ac:spMk id="2" creationId="{D14023F6-F132-9879-9579-82FEC10FA465}"/>
          </ac:spMkLst>
        </pc:spChg>
        <pc:spChg chg="mod">
          <ac:chgData name="航 小松原" userId="1500defb24281381" providerId="LiveId" clId="{8D19B651-410F-48F0-9932-69F6A7226584}" dt="2023-08-30T11:27:15.299" v="3620" actId="27636"/>
          <ac:spMkLst>
            <pc:docMk/>
            <pc:sldMk cId="3946229122" sldId="273"/>
            <ac:spMk id="3" creationId="{F08BD361-E405-B2BE-63D9-C09DA21C3CA1}"/>
          </ac:spMkLst>
        </pc:spChg>
        <pc:spChg chg="add mod">
          <ac:chgData name="航 小松原" userId="1500defb24281381" providerId="LiveId" clId="{8D19B651-410F-48F0-9932-69F6A7226584}" dt="2023-08-30T11:22:09.724" v="2743" actId="1582"/>
          <ac:spMkLst>
            <pc:docMk/>
            <pc:sldMk cId="3946229122" sldId="273"/>
            <ac:spMk id="6" creationId="{16037DF0-12F6-1B3D-DF81-3159056F7AD1}"/>
          </ac:spMkLst>
        </pc:spChg>
        <pc:spChg chg="add mod">
          <ac:chgData name="航 小松原" userId="1500defb24281381" providerId="LiveId" clId="{8D19B651-410F-48F0-9932-69F6A7226584}" dt="2023-08-30T11:22:22.633" v="2747" actId="14100"/>
          <ac:spMkLst>
            <pc:docMk/>
            <pc:sldMk cId="3946229122" sldId="273"/>
            <ac:spMk id="7" creationId="{4746AE01-65A9-052E-CDEE-919F09A01844}"/>
          </ac:spMkLst>
        </pc:spChg>
        <pc:picChg chg="add mod">
          <ac:chgData name="航 小松原" userId="1500defb24281381" providerId="LiveId" clId="{8D19B651-410F-48F0-9932-69F6A7226584}" dt="2023-08-30T11:21:54.015" v="2739" actId="1076"/>
          <ac:picMkLst>
            <pc:docMk/>
            <pc:sldMk cId="3946229122" sldId="273"/>
            <ac:picMk id="4" creationId="{5D45E3A2-A89E-C23D-B60A-7CA813ADC75C}"/>
          </ac:picMkLst>
        </pc:picChg>
        <pc:picChg chg="add mod">
          <ac:chgData name="航 小松原" userId="1500defb24281381" providerId="LiveId" clId="{8D19B651-410F-48F0-9932-69F6A7226584}" dt="2023-08-30T11:21:53.332" v="2738" actId="1076"/>
          <ac:picMkLst>
            <pc:docMk/>
            <pc:sldMk cId="3946229122" sldId="273"/>
            <ac:picMk id="5" creationId="{9AA3E056-CB9C-E885-2931-DE8E826DDA54}"/>
          </ac:picMkLst>
        </pc:picChg>
      </pc:sldChg>
      <pc:sldChg chg="addSp delSp modSp add mod">
        <pc:chgData name="航 小松原" userId="1500defb24281381" providerId="LiveId" clId="{8D19B651-410F-48F0-9932-69F6A7226584}" dt="2023-08-30T11:39:47.433" v="5110" actId="20577"/>
        <pc:sldMkLst>
          <pc:docMk/>
          <pc:sldMk cId="2330725890" sldId="274"/>
        </pc:sldMkLst>
        <pc:spChg chg="mod">
          <ac:chgData name="航 小松原" userId="1500defb24281381" providerId="LiveId" clId="{8D19B651-410F-48F0-9932-69F6A7226584}" dt="2023-08-30T11:39:47.433" v="5110" actId="20577"/>
          <ac:spMkLst>
            <pc:docMk/>
            <pc:sldMk cId="2330725890" sldId="274"/>
            <ac:spMk id="2" creationId="{D14023F6-F132-9879-9579-82FEC10FA465}"/>
          </ac:spMkLst>
        </pc:spChg>
        <pc:spChg chg="mod">
          <ac:chgData name="航 小松原" userId="1500defb24281381" providerId="LiveId" clId="{8D19B651-410F-48F0-9932-69F6A7226584}" dt="2023-08-30T11:32:52.442" v="4602" actId="20577"/>
          <ac:spMkLst>
            <pc:docMk/>
            <pc:sldMk cId="2330725890" sldId="274"/>
            <ac:spMk id="3" creationId="{F08BD361-E405-B2BE-63D9-C09DA21C3CA1}"/>
          </ac:spMkLst>
        </pc:spChg>
        <pc:spChg chg="del">
          <ac:chgData name="航 小松原" userId="1500defb24281381" providerId="LiveId" clId="{8D19B651-410F-48F0-9932-69F6A7226584}" dt="2023-08-30T11:27:27.142" v="3627" actId="478"/>
          <ac:spMkLst>
            <pc:docMk/>
            <pc:sldMk cId="2330725890" sldId="274"/>
            <ac:spMk id="6" creationId="{16037DF0-12F6-1B3D-DF81-3159056F7AD1}"/>
          </ac:spMkLst>
        </pc:spChg>
        <pc:spChg chg="del">
          <ac:chgData name="航 小松原" userId="1500defb24281381" providerId="LiveId" clId="{8D19B651-410F-48F0-9932-69F6A7226584}" dt="2023-08-30T11:27:28.494" v="3629" actId="478"/>
          <ac:spMkLst>
            <pc:docMk/>
            <pc:sldMk cId="2330725890" sldId="274"/>
            <ac:spMk id="7" creationId="{4746AE01-65A9-052E-CDEE-919F09A01844}"/>
          </ac:spMkLst>
        </pc:spChg>
        <pc:spChg chg="add mod">
          <ac:chgData name="航 小松原" userId="1500defb24281381" providerId="LiveId" clId="{8D19B651-410F-48F0-9932-69F6A7226584}" dt="2023-08-30T11:36:07.075" v="4672" actId="1076"/>
          <ac:spMkLst>
            <pc:docMk/>
            <pc:sldMk cId="2330725890" sldId="274"/>
            <ac:spMk id="8" creationId="{249EB981-1FF2-EDE6-7171-04F79B2DD465}"/>
          </ac:spMkLst>
        </pc:spChg>
        <pc:spChg chg="add mod">
          <ac:chgData name="航 小松原" userId="1500defb24281381" providerId="LiveId" clId="{8D19B651-410F-48F0-9932-69F6A7226584}" dt="2023-08-30T11:36:10.795" v="4674" actId="1076"/>
          <ac:spMkLst>
            <pc:docMk/>
            <pc:sldMk cId="2330725890" sldId="274"/>
            <ac:spMk id="12" creationId="{443CDB71-EA21-8C89-582C-5A089A599D5B}"/>
          </ac:spMkLst>
        </pc:spChg>
        <pc:spChg chg="add mod">
          <ac:chgData name="航 小松原" userId="1500defb24281381" providerId="LiveId" clId="{8D19B651-410F-48F0-9932-69F6A7226584}" dt="2023-08-30T11:38:28.273" v="5030" actId="20577"/>
          <ac:spMkLst>
            <pc:docMk/>
            <pc:sldMk cId="2330725890" sldId="274"/>
            <ac:spMk id="13" creationId="{E10A2E1C-9ACF-BF38-2922-A58614FD0BAD}"/>
          </ac:spMkLst>
        </pc:spChg>
        <pc:picChg chg="del">
          <ac:chgData name="航 小松原" userId="1500defb24281381" providerId="LiveId" clId="{8D19B651-410F-48F0-9932-69F6A7226584}" dt="2023-08-30T11:27:26.025" v="3626" actId="478"/>
          <ac:picMkLst>
            <pc:docMk/>
            <pc:sldMk cId="2330725890" sldId="274"/>
            <ac:picMk id="4" creationId="{5D45E3A2-A89E-C23D-B60A-7CA813ADC75C}"/>
          </ac:picMkLst>
        </pc:picChg>
        <pc:picChg chg="del">
          <ac:chgData name="航 小松原" userId="1500defb24281381" providerId="LiveId" clId="{8D19B651-410F-48F0-9932-69F6A7226584}" dt="2023-08-30T11:27:27.752" v="3628" actId="478"/>
          <ac:picMkLst>
            <pc:docMk/>
            <pc:sldMk cId="2330725890" sldId="274"/>
            <ac:picMk id="5" creationId="{9AA3E056-CB9C-E885-2931-DE8E826DDA54}"/>
          </ac:picMkLst>
        </pc:picChg>
        <pc:picChg chg="add del mod">
          <ac:chgData name="航 小松原" userId="1500defb24281381" providerId="LiveId" clId="{8D19B651-410F-48F0-9932-69F6A7226584}" dt="2023-08-30T11:37:13.020" v="4699" actId="478"/>
          <ac:picMkLst>
            <pc:docMk/>
            <pc:sldMk cId="2330725890" sldId="274"/>
            <ac:picMk id="10" creationId="{0F8A0880-A397-4459-1FB3-EB1BF4271021}"/>
          </ac:picMkLst>
        </pc:picChg>
        <pc:picChg chg="add mod">
          <ac:chgData name="航 小松原" userId="1500defb24281381" providerId="LiveId" clId="{8D19B651-410F-48F0-9932-69F6A7226584}" dt="2023-08-30T11:38:40.334" v="5032" actId="1076"/>
          <ac:picMkLst>
            <pc:docMk/>
            <pc:sldMk cId="2330725890" sldId="274"/>
            <ac:picMk id="15" creationId="{141023D6-6FE8-D785-3ABB-632182C562D1}"/>
          </ac:picMkLst>
        </pc:picChg>
      </pc:sldChg>
      <pc:sldChg chg="addSp delSp modSp add mod">
        <pc:chgData name="航 小松原" userId="1500defb24281381" providerId="LiveId" clId="{8D19B651-410F-48F0-9932-69F6A7226584}" dt="2023-08-30T14:17:14.111" v="6237" actId="20577"/>
        <pc:sldMkLst>
          <pc:docMk/>
          <pc:sldMk cId="996913757" sldId="275"/>
        </pc:sldMkLst>
        <pc:spChg chg="mod">
          <ac:chgData name="航 小松原" userId="1500defb24281381" providerId="LiveId" clId="{8D19B651-410F-48F0-9932-69F6A7226584}" dt="2023-08-30T11:39:57.281" v="5130" actId="20577"/>
          <ac:spMkLst>
            <pc:docMk/>
            <pc:sldMk cId="996913757" sldId="275"/>
            <ac:spMk id="2" creationId="{D14023F6-F132-9879-9579-82FEC10FA465}"/>
          </ac:spMkLst>
        </pc:spChg>
        <pc:spChg chg="mod">
          <ac:chgData name="航 小松原" userId="1500defb24281381" providerId="LiveId" clId="{8D19B651-410F-48F0-9932-69F6A7226584}" dt="2023-08-30T14:17:14.111" v="6237" actId="20577"/>
          <ac:spMkLst>
            <pc:docMk/>
            <pc:sldMk cId="996913757" sldId="275"/>
            <ac:spMk id="3" creationId="{F08BD361-E405-B2BE-63D9-C09DA21C3CA1}"/>
          </ac:spMkLst>
        </pc:spChg>
        <pc:spChg chg="add mod">
          <ac:chgData name="航 小松原" userId="1500defb24281381" providerId="LiveId" clId="{8D19B651-410F-48F0-9932-69F6A7226584}" dt="2023-08-30T14:15:24.858" v="5824" actId="113"/>
          <ac:spMkLst>
            <pc:docMk/>
            <pc:sldMk cId="996913757" sldId="275"/>
            <ac:spMk id="6" creationId="{CB51694D-B563-6F22-CDF7-B216CD20A954}"/>
          </ac:spMkLst>
        </pc:spChg>
        <pc:spChg chg="del">
          <ac:chgData name="航 小松原" userId="1500defb24281381" providerId="LiveId" clId="{8D19B651-410F-48F0-9932-69F6A7226584}" dt="2023-08-30T11:40:10.584" v="5132" actId="478"/>
          <ac:spMkLst>
            <pc:docMk/>
            <pc:sldMk cId="996913757" sldId="275"/>
            <ac:spMk id="8" creationId="{249EB981-1FF2-EDE6-7171-04F79B2DD465}"/>
          </ac:spMkLst>
        </pc:spChg>
        <pc:spChg chg="del">
          <ac:chgData name="航 小松原" userId="1500defb24281381" providerId="LiveId" clId="{8D19B651-410F-48F0-9932-69F6A7226584}" dt="2023-08-30T11:41:09.702" v="5369" actId="478"/>
          <ac:spMkLst>
            <pc:docMk/>
            <pc:sldMk cId="996913757" sldId="275"/>
            <ac:spMk id="12" creationId="{443CDB71-EA21-8C89-582C-5A089A599D5B}"/>
          </ac:spMkLst>
        </pc:spChg>
        <pc:spChg chg="del">
          <ac:chgData name="航 小松原" userId="1500defb24281381" providerId="LiveId" clId="{8D19B651-410F-48F0-9932-69F6A7226584}" dt="2023-08-30T11:40:11.574" v="5133" actId="478"/>
          <ac:spMkLst>
            <pc:docMk/>
            <pc:sldMk cId="996913757" sldId="275"/>
            <ac:spMk id="13" creationId="{E10A2E1C-9ACF-BF38-2922-A58614FD0BAD}"/>
          </ac:spMkLst>
        </pc:spChg>
        <pc:picChg chg="add mod">
          <ac:chgData name="航 小松原" userId="1500defb24281381" providerId="LiveId" clId="{8D19B651-410F-48F0-9932-69F6A7226584}" dt="2023-08-30T14:14:50.670" v="5816" actId="14100"/>
          <ac:picMkLst>
            <pc:docMk/>
            <pc:sldMk cId="996913757" sldId="275"/>
            <ac:picMk id="4" creationId="{AADBE2F9-5826-429D-8818-CBE5577035DB}"/>
          </ac:picMkLst>
        </pc:picChg>
        <pc:picChg chg="add mod">
          <ac:chgData name="航 小松原" userId="1500defb24281381" providerId="LiveId" clId="{8D19B651-410F-48F0-9932-69F6A7226584}" dt="2023-08-30T14:15:08.959" v="5819" actId="1076"/>
          <ac:picMkLst>
            <pc:docMk/>
            <pc:sldMk cId="996913757" sldId="275"/>
            <ac:picMk id="5" creationId="{3B230D6F-C99E-BC49-887E-16272E2F26A7}"/>
          </ac:picMkLst>
        </pc:picChg>
        <pc:picChg chg="del">
          <ac:chgData name="航 小松原" userId="1500defb24281381" providerId="LiveId" clId="{8D19B651-410F-48F0-9932-69F6A7226584}" dt="2023-08-30T11:40:09.365" v="5131" actId="478"/>
          <ac:picMkLst>
            <pc:docMk/>
            <pc:sldMk cId="996913757" sldId="275"/>
            <ac:picMk id="15" creationId="{141023D6-6FE8-D785-3ABB-632182C562D1}"/>
          </ac:picMkLst>
        </pc:picChg>
      </pc:sldChg>
      <pc:sldChg chg="modSp add mod">
        <pc:chgData name="航 小松原" userId="1500defb24281381" providerId="LiveId" clId="{8D19B651-410F-48F0-9932-69F6A7226584}" dt="2023-08-30T14:14:25.653" v="5811" actId="20577"/>
        <pc:sldMkLst>
          <pc:docMk/>
          <pc:sldMk cId="1805514969" sldId="276"/>
        </pc:sldMkLst>
        <pc:spChg chg="mod">
          <ac:chgData name="航 小松原" userId="1500defb24281381" providerId="LiveId" clId="{8D19B651-410F-48F0-9932-69F6A7226584}" dt="2023-08-30T14:14:25.653" v="5811" actId="20577"/>
          <ac:spMkLst>
            <pc:docMk/>
            <pc:sldMk cId="1805514969" sldId="276"/>
            <ac:spMk id="2" creationId="{D14023F6-F132-9879-9579-82FEC10FA4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F0AE9E-6F19-904D-05D0-63A7D3F7075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18A01FE-E5B9-7C97-0DA0-32B21230F8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08EC17F-C199-648E-229F-5A5B6D9AEC83}"/>
              </a:ext>
            </a:extLst>
          </p:cNvPr>
          <p:cNvSpPr>
            <a:spLocks noGrp="1"/>
          </p:cNvSpPr>
          <p:nvPr>
            <p:ph type="dt" sz="half" idx="10"/>
          </p:nvPr>
        </p:nvSpPr>
        <p:spPr/>
        <p:txBody>
          <a:bodyPr/>
          <a:lstStyle/>
          <a:p>
            <a:fld id="{D2A128D5-D9E1-4E60-829D-52DB229AA505}" type="datetimeFigureOut">
              <a:rPr kumimoji="1" lang="ja-JP" altLang="en-US" smtClean="0"/>
              <a:t>2023/8/30</a:t>
            </a:fld>
            <a:endParaRPr kumimoji="1" lang="ja-JP" altLang="en-US"/>
          </a:p>
        </p:txBody>
      </p:sp>
      <p:sp>
        <p:nvSpPr>
          <p:cNvPr id="5" name="フッター プレースホルダー 4">
            <a:extLst>
              <a:ext uri="{FF2B5EF4-FFF2-40B4-BE49-F238E27FC236}">
                <a16:creationId xmlns:a16="http://schemas.microsoft.com/office/drawing/2014/main" id="{8813C8DD-9A6C-11C1-7E82-F143032E23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1B7772-1350-9951-EDD3-61376A30B5E3}"/>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384384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5A4C3-B70D-BB64-1239-BA2C98CDDD9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2212F27-345E-E2D4-347D-590A4A0F4E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B9513D-291A-50F7-BD35-52C28EA8C724}"/>
              </a:ext>
            </a:extLst>
          </p:cNvPr>
          <p:cNvSpPr>
            <a:spLocks noGrp="1"/>
          </p:cNvSpPr>
          <p:nvPr>
            <p:ph type="dt" sz="half" idx="10"/>
          </p:nvPr>
        </p:nvSpPr>
        <p:spPr/>
        <p:txBody>
          <a:bodyPr/>
          <a:lstStyle/>
          <a:p>
            <a:fld id="{D2A128D5-D9E1-4E60-829D-52DB229AA505}" type="datetimeFigureOut">
              <a:rPr kumimoji="1" lang="ja-JP" altLang="en-US" smtClean="0"/>
              <a:t>2023/8/30</a:t>
            </a:fld>
            <a:endParaRPr kumimoji="1" lang="ja-JP" altLang="en-US"/>
          </a:p>
        </p:txBody>
      </p:sp>
      <p:sp>
        <p:nvSpPr>
          <p:cNvPr id="5" name="フッター プレースホルダー 4">
            <a:extLst>
              <a:ext uri="{FF2B5EF4-FFF2-40B4-BE49-F238E27FC236}">
                <a16:creationId xmlns:a16="http://schemas.microsoft.com/office/drawing/2014/main" id="{F2CA8CFC-CA66-1773-DF59-09508CBA9A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19906-22FB-581C-414A-AC8BF6318E40}"/>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155259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F4FC959-ADD1-17B5-5A7D-FDAEF3E1924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F1527D-107B-F8BD-2D8C-CCB9ED3961C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8DCF2F-34DD-1829-E895-2B7CC0B71775}"/>
              </a:ext>
            </a:extLst>
          </p:cNvPr>
          <p:cNvSpPr>
            <a:spLocks noGrp="1"/>
          </p:cNvSpPr>
          <p:nvPr>
            <p:ph type="dt" sz="half" idx="10"/>
          </p:nvPr>
        </p:nvSpPr>
        <p:spPr/>
        <p:txBody>
          <a:bodyPr/>
          <a:lstStyle/>
          <a:p>
            <a:fld id="{D2A128D5-D9E1-4E60-829D-52DB229AA505}" type="datetimeFigureOut">
              <a:rPr kumimoji="1" lang="ja-JP" altLang="en-US" smtClean="0"/>
              <a:t>2023/8/30</a:t>
            </a:fld>
            <a:endParaRPr kumimoji="1" lang="ja-JP" altLang="en-US"/>
          </a:p>
        </p:txBody>
      </p:sp>
      <p:sp>
        <p:nvSpPr>
          <p:cNvPr id="5" name="フッター プレースホルダー 4">
            <a:extLst>
              <a:ext uri="{FF2B5EF4-FFF2-40B4-BE49-F238E27FC236}">
                <a16:creationId xmlns:a16="http://schemas.microsoft.com/office/drawing/2014/main" id="{1CE26845-1478-8A06-E781-15DC7AB7BD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749AAD-A8EF-D141-96DA-B210EAF3A061}"/>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305090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B546A-87B8-2B08-C800-FCFAE21612D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8CC6E9-247F-150B-9564-98C3441D1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C725E5-2589-9803-1184-65DB7C931802}"/>
              </a:ext>
            </a:extLst>
          </p:cNvPr>
          <p:cNvSpPr>
            <a:spLocks noGrp="1"/>
          </p:cNvSpPr>
          <p:nvPr>
            <p:ph type="dt" sz="half" idx="10"/>
          </p:nvPr>
        </p:nvSpPr>
        <p:spPr/>
        <p:txBody>
          <a:bodyPr/>
          <a:lstStyle/>
          <a:p>
            <a:fld id="{D2A128D5-D9E1-4E60-829D-52DB229AA505}" type="datetimeFigureOut">
              <a:rPr kumimoji="1" lang="ja-JP" altLang="en-US" smtClean="0"/>
              <a:t>2023/8/30</a:t>
            </a:fld>
            <a:endParaRPr kumimoji="1" lang="ja-JP" altLang="en-US"/>
          </a:p>
        </p:txBody>
      </p:sp>
      <p:sp>
        <p:nvSpPr>
          <p:cNvPr id="5" name="フッター プレースホルダー 4">
            <a:extLst>
              <a:ext uri="{FF2B5EF4-FFF2-40B4-BE49-F238E27FC236}">
                <a16:creationId xmlns:a16="http://schemas.microsoft.com/office/drawing/2014/main" id="{2029625C-A39B-C0BE-4F31-D5C415EE0B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D24EA7-2DA7-BDC3-41E9-E225A89E10EC}"/>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52734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9F0873-D47C-207B-E154-A853B947180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D4C796-624D-B69D-331A-6768614F7F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EAEE9CB-1961-FD26-6B99-E5FB359ED95B}"/>
              </a:ext>
            </a:extLst>
          </p:cNvPr>
          <p:cNvSpPr>
            <a:spLocks noGrp="1"/>
          </p:cNvSpPr>
          <p:nvPr>
            <p:ph type="dt" sz="half" idx="10"/>
          </p:nvPr>
        </p:nvSpPr>
        <p:spPr/>
        <p:txBody>
          <a:bodyPr/>
          <a:lstStyle/>
          <a:p>
            <a:fld id="{D2A128D5-D9E1-4E60-829D-52DB229AA505}" type="datetimeFigureOut">
              <a:rPr kumimoji="1" lang="ja-JP" altLang="en-US" smtClean="0"/>
              <a:t>2023/8/30</a:t>
            </a:fld>
            <a:endParaRPr kumimoji="1" lang="ja-JP" altLang="en-US"/>
          </a:p>
        </p:txBody>
      </p:sp>
      <p:sp>
        <p:nvSpPr>
          <p:cNvPr id="5" name="フッター プレースホルダー 4">
            <a:extLst>
              <a:ext uri="{FF2B5EF4-FFF2-40B4-BE49-F238E27FC236}">
                <a16:creationId xmlns:a16="http://schemas.microsoft.com/office/drawing/2014/main" id="{3578AF09-D24C-D1FA-5881-E094370D90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4EDAF8-760B-E1F6-9A66-E56F7BF36F24}"/>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92340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193F0-249D-7DCD-2AFB-F2317AD9171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E805FA-A763-FDC4-D85A-E53E4849DB7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2DAD01D-CE20-6C1A-D4C6-8C152BBA27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B9F50DB-37CF-314B-B92F-88ACC0FE3CDA}"/>
              </a:ext>
            </a:extLst>
          </p:cNvPr>
          <p:cNvSpPr>
            <a:spLocks noGrp="1"/>
          </p:cNvSpPr>
          <p:nvPr>
            <p:ph type="dt" sz="half" idx="10"/>
          </p:nvPr>
        </p:nvSpPr>
        <p:spPr/>
        <p:txBody>
          <a:bodyPr/>
          <a:lstStyle/>
          <a:p>
            <a:fld id="{D2A128D5-D9E1-4E60-829D-52DB229AA505}" type="datetimeFigureOut">
              <a:rPr kumimoji="1" lang="ja-JP" altLang="en-US" smtClean="0"/>
              <a:t>2023/8/30</a:t>
            </a:fld>
            <a:endParaRPr kumimoji="1" lang="ja-JP" altLang="en-US"/>
          </a:p>
        </p:txBody>
      </p:sp>
      <p:sp>
        <p:nvSpPr>
          <p:cNvPr id="6" name="フッター プレースホルダー 5">
            <a:extLst>
              <a:ext uri="{FF2B5EF4-FFF2-40B4-BE49-F238E27FC236}">
                <a16:creationId xmlns:a16="http://schemas.microsoft.com/office/drawing/2014/main" id="{E65FD9BA-A2CC-D5A1-B2A0-F476CCD2D4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DB3BFE-EB81-620A-C79C-21E837CD18F3}"/>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95752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2E4B6F-11FB-1BBF-1211-931B46128AF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75BD0-827E-E57E-8265-592D1718FD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13CB5FB-EFFE-3141-77A4-C0DF76DD9E6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E52CCDB-9649-FB91-6845-D415BDD7F0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55351F9-D9E3-A523-C4D1-D4BECA24082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471DADE-29E4-43E2-086A-B99CE9FA6420}"/>
              </a:ext>
            </a:extLst>
          </p:cNvPr>
          <p:cNvSpPr>
            <a:spLocks noGrp="1"/>
          </p:cNvSpPr>
          <p:nvPr>
            <p:ph type="dt" sz="half" idx="10"/>
          </p:nvPr>
        </p:nvSpPr>
        <p:spPr/>
        <p:txBody>
          <a:bodyPr/>
          <a:lstStyle/>
          <a:p>
            <a:fld id="{D2A128D5-D9E1-4E60-829D-52DB229AA505}" type="datetimeFigureOut">
              <a:rPr kumimoji="1" lang="ja-JP" altLang="en-US" smtClean="0"/>
              <a:t>2023/8/30</a:t>
            </a:fld>
            <a:endParaRPr kumimoji="1" lang="ja-JP" altLang="en-US"/>
          </a:p>
        </p:txBody>
      </p:sp>
      <p:sp>
        <p:nvSpPr>
          <p:cNvPr id="8" name="フッター プレースホルダー 7">
            <a:extLst>
              <a:ext uri="{FF2B5EF4-FFF2-40B4-BE49-F238E27FC236}">
                <a16:creationId xmlns:a16="http://schemas.microsoft.com/office/drawing/2014/main" id="{CA4DBC6E-A4A3-049B-9C33-0C44CD7C76B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FADFEC6-8EEB-04D9-A4DD-FDF38A69CB53}"/>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190812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F2B0BF-6CBB-69BD-5404-FF9728D2883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577139C-66B7-DCC4-273B-8AE538663ECA}"/>
              </a:ext>
            </a:extLst>
          </p:cNvPr>
          <p:cNvSpPr>
            <a:spLocks noGrp="1"/>
          </p:cNvSpPr>
          <p:nvPr>
            <p:ph type="dt" sz="half" idx="10"/>
          </p:nvPr>
        </p:nvSpPr>
        <p:spPr/>
        <p:txBody>
          <a:bodyPr/>
          <a:lstStyle/>
          <a:p>
            <a:fld id="{D2A128D5-D9E1-4E60-829D-52DB229AA505}" type="datetimeFigureOut">
              <a:rPr kumimoji="1" lang="ja-JP" altLang="en-US" smtClean="0"/>
              <a:t>2023/8/30</a:t>
            </a:fld>
            <a:endParaRPr kumimoji="1" lang="ja-JP" altLang="en-US"/>
          </a:p>
        </p:txBody>
      </p:sp>
      <p:sp>
        <p:nvSpPr>
          <p:cNvPr id="4" name="フッター プレースホルダー 3">
            <a:extLst>
              <a:ext uri="{FF2B5EF4-FFF2-40B4-BE49-F238E27FC236}">
                <a16:creationId xmlns:a16="http://schemas.microsoft.com/office/drawing/2014/main" id="{F0BD171C-1008-3F9A-6F40-F0585EC9AF1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4223033-87F1-ECED-A94C-2692308805F4}"/>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40085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BAEBB94-7A90-FC96-72EA-E81E3C755A4A}"/>
              </a:ext>
            </a:extLst>
          </p:cNvPr>
          <p:cNvSpPr>
            <a:spLocks noGrp="1"/>
          </p:cNvSpPr>
          <p:nvPr>
            <p:ph type="dt" sz="half" idx="10"/>
          </p:nvPr>
        </p:nvSpPr>
        <p:spPr/>
        <p:txBody>
          <a:bodyPr/>
          <a:lstStyle/>
          <a:p>
            <a:fld id="{D2A128D5-D9E1-4E60-829D-52DB229AA505}" type="datetimeFigureOut">
              <a:rPr kumimoji="1" lang="ja-JP" altLang="en-US" smtClean="0"/>
              <a:t>2023/8/30</a:t>
            </a:fld>
            <a:endParaRPr kumimoji="1" lang="ja-JP" altLang="en-US"/>
          </a:p>
        </p:txBody>
      </p:sp>
      <p:sp>
        <p:nvSpPr>
          <p:cNvPr id="3" name="フッター プレースホルダー 2">
            <a:extLst>
              <a:ext uri="{FF2B5EF4-FFF2-40B4-BE49-F238E27FC236}">
                <a16:creationId xmlns:a16="http://schemas.microsoft.com/office/drawing/2014/main" id="{A89D29E9-B4FE-3098-B171-D8789D82943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7B7AD3A-E82E-6881-D214-4FF4C3C0B0C8}"/>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210190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BA5F4E-9CA1-90DA-015C-18620276C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3EE2536-6847-9907-C0B7-FB21ED3C1E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4148145-5D9D-A2F8-43A6-CDD6A2926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23EA48-48AB-0546-111C-546E6DA6961B}"/>
              </a:ext>
            </a:extLst>
          </p:cNvPr>
          <p:cNvSpPr>
            <a:spLocks noGrp="1"/>
          </p:cNvSpPr>
          <p:nvPr>
            <p:ph type="dt" sz="half" idx="10"/>
          </p:nvPr>
        </p:nvSpPr>
        <p:spPr/>
        <p:txBody>
          <a:bodyPr/>
          <a:lstStyle/>
          <a:p>
            <a:fld id="{D2A128D5-D9E1-4E60-829D-52DB229AA505}" type="datetimeFigureOut">
              <a:rPr kumimoji="1" lang="ja-JP" altLang="en-US" smtClean="0"/>
              <a:t>2023/8/30</a:t>
            </a:fld>
            <a:endParaRPr kumimoji="1" lang="ja-JP" altLang="en-US"/>
          </a:p>
        </p:txBody>
      </p:sp>
      <p:sp>
        <p:nvSpPr>
          <p:cNvPr id="6" name="フッター プレースホルダー 5">
            <a:extLst>
              <a:ext uri="{FF2B5EF4-FFF2-40B4-BE49-F238E27FC236}">
                <a16:creationId xmlns:a16="http://schemas.microsoft.com/office/drawing/2014/main" id="{4D8BFC12-517D-F598-4311-6731B8D60A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2FB77A-87D6-6D5C-3FB3-81271E812489}"/>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43630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CA810C-5D3D-84C5-D398-E51B4CE8A25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325D2D0-4697-B033-EC19-BA589F836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31600F2-06DF-E53C-D00C-0BFCB3278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8D0680-AE3B-AD6F-C523-D15B69C553BF}"/>
              </a:ext>
            </a:extLst>
          </p:cNvPr>
          <p:cNvSpPr>
            <a:spLocks noGrp="1"/>
          </p:cNvSpPr>
          <p:nvPr>
            <p:ph type="dt" sz="half" idx="10"/>
          </p:nvPr>
        </p:nvSpPr>
        <p:spPr/>
        <p:txBody>
          <a:bodyPr/>
          <a:lstStyle/>
          <a:p>
            <a:fld id="{D2A128D5-D9E1-4E60-829D-52DB229AA505}" type="datetimeFigureOut">
              <a:rPr kumimoji="1" lang="ja-JP" altLang="en-US" smtClean="0"/>
              <a:t>2023/8/30</a:t>
            </a:fld>
            <a:endParaRPr kumimoji="1" lang="ja-JP" altLang="en-US"/>
          </a:p>
        </p:txBody>
      </p:sp>
      <p:sp>
        <p:nvSpPr>
          <p:cNvPr id="6" name="フッター プレースホルダー 5">
            <a:extLst>
              <a:ext uri="{FF2B5EF4-FFF2-40B4-BE49-F238E27FC236}">
                <a16:creationId xmlns:a16="http://schemas.microsoft.com/office/drawing/2014/main" id="{1C93ACAB-55B0-D477-6155-EC5464E5BF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0421698-C9A4-0842-2B4B-E41378DEA288}"/>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175499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FFE2BCB-B362-D61A-72E2-EA694EA5F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77E2F02-78C8-7CB4-45FC-9BBD50AA46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16B006-87C5-1565-7129-44912E006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128D5-D9E1-4E60-829D-52DB229AA505}" type="datetimeFigureOut">
              <a:rPr kumimoji="1" lang="ja-JP" altLang="en-US" smtClean="0"/>
              <a:t>2023/8/30</a:t>
            </a:fld>
            <a:endParaRPr kumimoji="1" lang="ja-JP" altLang="en-US"/>
          </a:p>
        </p:txBody>
      </p:sp>
      <p:sp>
        <p:nvSpPr>
          <p:cNvPr id="5" name="フッター プレースホルダー 4">
            <a:extLst>
              <a:ext uri="{FF2B5EF4-FFF2-40B4-BE49-F238E27FC236}">
                <a16:creationId xmlns:a16="http://schemas.microsoft.com/office/drawing/2014/main" id="{B449526D-4842-F173-5D0D-04641AD9B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A3AB0B2-439C-7EAB-D705-7BDBDA8271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251322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yoii.jp/posts/revenue-based-financ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7.xml"/><Relationship Id="rId4" Type="http://schemas.openxmlformats.org/officeDocument/2006/relationships/image" Target="../media/image3.tmp"/></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7.xml"/><Relationship Id="rId4" Type="http://schemas.openxmlformats.org/officeDocument/2006/relationships/image" Target="../media/image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181353-DB19-68C2-2DF3-D57FF895E6FC}"/>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A1E5CA65-0BE7-5474-50D4-4707FFE69556}"/>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37297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A655A9F-3A0A-746C-9E58-1B2AEA723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96" y="431498"/>
            <a:ext cx="7757832" cy="3520745"/>
          </a:xfrm>
          <a:prstGeom prst="rect">
            <a:avLst/>
          </a:prstGeom>
        </p:spPr>
      </p:pic>
      <p:pic>
        <p:nvPicPr>
          <p:cNvPr id="5" name="図 4">
            <a:extLst>
              <a:ext uri="{FF2B5EF4-FFF2-40B4-BE49-F238E27FC236}">
                <a16:creationId xmlns:a16="http://schemas.microsoft.com/office/drawing/2014/main" id="{D7D39D32-92C4-6F99-72F7-F0F07F063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858" y="4064744"/>
            <a:ext cx="6600377" cy="2498667"/>
          </a:xfrm>
          <a:prstGeom prst="rect">
            <a:avLst/>
          </a:prstGeom>
        </p:spPr>
      </p:pic>
    </p:spTree>
    <p:extLst>
      <p:ext uri="{BB962C8B-B14F-4D97-AF65-F5344CB8AC3E}">
        <p14:creationId xmlns:p14="http://schemas.microsoft.com/office/powerpoint/2010/main" val="614668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39793E5-97B8-B3C7-156E-422410BF6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67" y="374605"/>
            <a:ext cx="6152899" cy="2189301"/>
          </a:xfrm>
          <a:prstGeom prst="rect">
            <a:avLst/>
          </a:prstGeom>
        </p:spPr>
      </p:pic>
      <p:pic>
        <p:nvPicPr>
          <p:cNvPr id="5" name="図 4">
            <a:extLst>
              <a:ext uri="{FF2B5EF4-FFF2-40B4-BE49-F238E27FC236}">
                <a16:creationId xmlns:a16="http://schemas.microsoft.com/office/drawing/2014/main" id="{AC742548-B81B-D85B-DFF1-2D2148041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319" y="2682592"/>
            <a:ext cx="7757832" cy="2209992"/>
          </a:xfrm>
          <a:prstGeom prst="rect">
            <a:avLst/>
          </a:prstGeom>
        </p:spPr>
      </p:pic>
    </p:spTree>
    <p:extLst>
      <p:ext uri="{BB962C8B-B14F-4D97-AF65-F5344CB8AC3E}">
        <p14:creationId xmlns:p14="http://schemas.microsoft.com/office/powerpoint/2010/main" val="1006843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FC06B8F-B06B-7B59-440C-30AF81FB8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96" y="303330"/>
            <a:ext cx="7757832" cy="2880610"/>
          </a:xfrm>
          <a:prstGeom prst="rect">
            <a:avLst/>
          </a:prstGeom>
        </p:spPr>
      </p:pic>
      <p:pic>
        <p:nvPicPr>
          <p:cNvPr id="5" name="図 4">
            <a:extLst>
              <a:ext uri="{FF2B5EF4-FFF2-40B4-BE49-F238E27FC236}">
                <a16:creationId xmlns:a16="http://schemas.microsoft.com/office/drawing/2014/main" id="{E129F21B-5BEE-19A9-06E0-7816CAACB6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71" y="3547028"/>
            <a:ext cx="7628281" cy="1897544"/>
          </a:xfrm>
          <a:prstGeom prst="rect">
            <a:avLst/>
          </a:prstGeom>
        </p:spPr>
      </p:pic>
      <p:sp>
        <p:nvSpPr>
          <p:cNvPr id="6" name="テキスト ボックス 5">
            <a:extLst>
              <a:ext uri="{FF2B5EF4-FFF2-40B4-BE49-F238E27FC236}">
                <a16:creationId xmlns:a16="http://schemas.microsoft.com/office/drawing/2014/main" id="{2ACD210C-F88A-1B91-EC64-D092D6DDD742}"/>
              </a:ext>
            </a:extLst>
          </p:cNvPr>
          <p:cNvSpPr txBox="1"/>
          <p:nvPr/>
        </p:nvSpPr>
        <p:spPr>
          <a:xfrm>
            <a:off x="246871" y="5570078"/>
            <a:ext cx="11510682" cy="1200329"/>
          </a:xfrm>
          <a:prstGeom prst="rect">
            <a:avLst/>
          </a:prstGeom>
          <a:noFill/>
        </p:spPr>
        <p:txBody>
          <a:bodyPr wrap="square" rtlCol="0">
            <a:spAutoFit/>
          </a:bodyPr>
          <a:lstStyle/>
          <a:p>
            <a:r>
              <a:rPr kumimoji="1" lang="ja-JP" altLang="en-US" dirty="0"/>
              <a:t>・「売上高に応じ返済を求める融資</a:t>
            </a:r>
            <a:r>
              <a:rPr kumimoji="1" lang="en-US" altLang="ja-JP" dirty="0"/>
              <a:t>(</a:t>
            </a:r>
            <a:r>
              <a:rPr kumimoji="1" lang="ja-JP" altLang="en-US" dirty="0"/>
              <a:t>赤字でも売り上げ増加が見込まれる場合には融資を受けることができ、売上高が増えたら返済額が増える融資</a:t>
            </a:r>
            <a:r>
              <a:rPr kumimoji="1" lang="en-US" altLang="ja-JP" dirty="0"/>
              <a:t>)(revenue-based financing)</a:t>
            </a:r>
            <a:r>
              <a:rPr kumimoji="1" lang="ja-JP" altLang="en-US" dirty="0"/>
              <a:t>、「利益の一定割合に応じて返済を求める融資」</a:t>
            </a:r>
            <a:r>
              <a:rPr kumimoji="1" lang="en-US" altLang="ja-JP" dirty="0"/>
              <a:t>(shared earnings agreement)</a:t>
            </a:r>
            <a:r>
              <a:rPr kumimoji="1" lang="ja-JP" altLang="en-US" dirty="0"/>
              <a:t>」、「自己株式の取得によるエグジットを前提に、剰余金の額に応じて配当を請求できる出資」</a:t>
            </a:r>
          </a:p>
        </p:txBody>
      </p:sp>
    </p:spTree>
    <p:extLst>
      <p:ext uri="{BB962C8B-B14F-4D97-AF65-F5344CB8AC3E}">
        <p14:creationId xmlns:p14="http://schemas.microsoft.com/office/powerpoint/2010/main" val="3352011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4F7C0C-E792-94D7-8836-4E86F212EF85}"/>
              </a:ext>
            </a:extLst>
          </p:cNvPr>
          <p:cNvSpPr>
            <a:spLocks noGrp="1"/>
          </p:cNvSpPr>
          <p:nvPr>
            <p:ph type="title"/>
          </p:nvPr>
        </p:nvSpPr>
        <p:spPr/>
        <p:txBody>
          <a:bodyPr>
            <a:normAutofit/>
          </a:bodyPr>
          <a:lstStyle/>
          <a:p>
            <a:r>
              <a:rPr lang="ja-JP" altLang="en-US" dirty="0"/>
              <a:t>クライ</a:t>
            </a:r>
            <a:r>
              <a:rPr kumimoji="1" lang="ja-JP" altLang="en-US" dirty="0"/>
              <a:t>メートテックの場合</a:t>
            </a:r>
            <a:br>
              <a:rPr kumimoji="1" lang="en-US" altLang="ja-JP" dirty="0"/>
            </a:br>
            <a:r>
              <a:rPr kumimoji="1" lang="en-US" altLang="ja-JP" sz="2200" dirty="0"/>
              <a:t>https://www.env.go.jp/seisaku/list/document3_00001.html</a:t>
            </a:r>
            <a:endParaRPr kumimoji="1" lang="ja-JP" altLang="en-US" sz="2200" dirty="0"/>
          </a:p>
        </p:txBody>
      </p:sp>
      <p:pic>
        <p:nvPicPr>
          <p:cNvPr id="5" name="図 4">
            <a:extLst>
              <a:ext uri="{FF2B5EF4-FFF2-40B4-BE49-F238E27FC236}">
                <a16:creationId xmlns:a16="http://schemas.microsoft.com/office/drawing/2014/main" id="{DB05AE97-B950-8245-7FEC-98DADE663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08" y="2043952"/>
            <a:ext cx="5553717" cy="3403218"/>
          </a:xfrm>
          <a:prstGeom prst="rect">
            <a:avLst/>
          </a:prstGeom>
        </p:spPr>
      </p:pic>
      <p:pic>
        <p:nvPicPr>
          <p:cNvPr id="7" name="図 6">
            <a:extLst>
              <a:ext uri="{FF2B5EF4-FFF2-40B4-BE49-F238E27FC236}">
                <a16:creationId xmlns:a16="http://schemas.microsoft.com/office/drawing/2014/main" id="{0F1EE89F-D849-7550-A241-49C614582E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10870"/>
            <a:ext cx="5506994" cy="3812933"/>
          </a:xfrm>
          <a:prstGeom prst="rect">
            <a:avLst/>
          </a:prstGeom>
        </p:spPr>
      </p:pic>
    </p:spTree>
    <p:extLst>
      <p:ext uri="{BB962C8B-B14F-4D97-AF65-F5344CB8AC3E}">
        <p14:creationId xmlns:p14="http://schemas.microsoft.com/office/powerpoint/2010/main" val="3399435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D7F1D-67C4-EAF8-437E-B21BB91DD87A}"/>
              </a:ext>
            </a:extLst>
          </p:cNvPr>
          <p:cNvSpPr>
            <a:spLocks noGrp="1"/>
          </p:cNvSpPr>
          <p:nvPr>
            <p:ph type="title"/>
          </p:nvPr>
        </p:nvSpPr>
        <p:spPr/>
        <p:txBody>
          <a:bodyPr/>
          <a:lstStyle/>
          <a:p>
            <a:r>
              <a:rPr kumimoji="1" lang="ja-JP" altLang="en-US" dirty="0"/>
              <a:t>観点の整理</a:t>
            </a:r>
          </a:p>
        </p:txBody>
      </p:sp>
      <p:sp>
        <p:nvSpPr>
          <p:cNvPr id="3" name="コンテンツ プレースホルダー 2">
            <a:extLst>
              <a:ext uri="{FF2B5EF4-FFF2-40B4-BE49-F238E27FC236}">
                <a16:creationId xmlns:a16="http://schemas.microsoft.com/office/drawing/2014/main" id="{AE83C443-9042-99F8-582B-5B4A764FA802}"/>
              </a:ext>
            </a:extLst>
          </p:cNvPr>
          <p:cNvSpPr>
            <a:spLocks noGrp="1"/>
          </p:cNvSpPr>
          <p:nvPr>
            <p:ph idx="1"/>
          </p:nvPr>
        </p:nvSpPr>
        <p:spPr>
          <a:xfrm>
            <a:off x="295834" y="1452282"/>
            <a:ext cx="11824447" cy="5217459"/>
          </a:xfrm>
        </p:spPr>
        <p:txBody>
          <a:bodyPr>
            <a:normAutofit fontScale="55000" lnSpcReduction="20000"/>
          </a:bodyPr>
          <a:lstStyle/>
          <a:p>
            <a:r>
              <a:rPr kumimoji="1" lang="en-US" altLang="ja-JP" dirty="0"/>
              <a:t>ESG</a:t>
            </a:r>
            <a:r>
              <a:rPr kumimoji="1" lang="ja-JP" altLang="en-US" dirty="0"/>
              <a:t>投資の問題点</a:t>
            </a:r>
            <a:endParaRPr kumimoji="1" lang="en-US" altLang="ja-JP" dirty="0"/>
          </a:p>
          <a:p>
            <a:pPr lvl="1"/>
            <a:r>
              <a:rPr lang="ja-JP" altLang="en-US" dirty="0"/>
              <a:t>個別の投資が、 実際にどの程度国内外の課題解決に資する具体的な技術の実装やビジネスモデル の変革等につながっているか、明確には確認しづらい</a:t>
            </a:r>
            <a:endParaRPr lang="en-US" altLang="ja-JP" dirty="0"/>
          </a:p>
          <a:p>
            <a:r>
              <a:rPr kumimoji="1" lang="ja-JP" altLang="en-US" dirty="0"/>
              <a:t>インパクト投資</a:t>
            </a:r>
            <a:endParaRPr kumimoji="1" lang="en-US" altLang="ja-JP" dirty="0"/>
          </a:p>
          <a:p>
            <a:pPr lvl="1"/>
            <a:r>
              <a:rPr lang="ja-JP" altLang="en-US" dirty="0"/>
              <a:t>通常の投資と同様に</a:t>
            </a:r>
            <a:r>
              <a:rPr lang="ja-JP" altLang="en-US" b="1" dirty="0"/>
              <a:t>一定の「収益」を生み出すことを前提</a:t>
            </a:r>
            <a:r>
              <a:rPr lang="ja-JP" altLang="en-US" dirty="0"/>
              <a:t>と しつつ、個別の投資を通じて実現を図る</a:t>
            </a:r>
            <a:r>
              <a:rPr lang="ja-JP" altLang="en-US" b="1" dirty="0"/>
              <a:t>具体的な社会・環境面での「効果」</a:t>
            </a:r>
            <a:r>
              <a:rPr lang="ja-JP" altLang="en-US" dirty="0"/>
              <a:t>と、これを </a:t>
            </a:r>
            <a:r>
              <a:rPr lang="ja-JP" altLang="en-US" b="1" dirty="0"/>
              <a:t>実現する戦略等を主体的に特定・コミットする点</a:t>
            </a:r>
            <a:r>
              <a:rPr lang="ja-JP" altLang="en-US" dirty="0"/>
              <a:t>に特徴</a:t>
            </a:r>
            <a:endParaRPr lang="en-US" altLang="ja-JP" dirty="0"/>
          </a:p>
          <a:p>
            <a:r>
              <a:rPr lang="ja-JP" altLang="en-US" dirty="0"/>
              <a:t>日本の問題点</a:t>
            </a:r>
            <a:endParaRPr lang="en-US" altLang="ja-JP" dirty="0"/>
          </a:p>
          <a:p>
            <a:pPr lvl="1"/>
            <a:r>
              <a:rPr lang="ja-JP" altLang="en-US" dirty="0"/>
              <a:t>社会・環境的効果を持つが収益化に相応の時間を 有する企業・事業が、自らの事業性について理解・評価を得て、資金・事業面での支援を受けることが必ずしも容易ではない</a:t>
            </a:r>
            <a:endParaRPr lang="en-US" altLang="ja-JP" dirty="0"/>
          </a:p>
          <a:p>
            <a:r>
              <a:rPr lang="ja-JP" altLang="en-US" dirty="0"/>
              <a:t>金融支援の多様化・柔軟化</a:t>
            </a:r>
            <a:endParaRPr lang="en-US" altLang="ja-JP" dirty="0"/>
          </a:p>
          <a:p>
            <a:pPr lvl="1"/>
            <a:r>
              <a:rPr kumimoji="1" lang="ja-JP" altLang="en-US" dirty="0"/>
              <a:t>「売上高に応じ返済を求める融資</a:t>
            </a:r>
            <a:r>
              <a:rPr kumimoji="1" lang="en-US" altLang="ja-JP" dirty="0"/>
              <a:t>(</a:t>
            </a:r>
            <a:r>
              <a:rPr kumimoji="1" lang="ja-JP" altLang="en-US" dirty="0"/>
              <a:t>赤字でも売り上げ増加が見込まれる場合には融資を受けることができ、売上高が増えたら返済額が増える融資</a:t>
            </a:r>
            <a:r>
              <a:rPr kumimoji="1" lang="en-US" altLang="ja-JP" dirty="0"/>
              <a:t>)(revenue-based financing)</a:t>
            </a:r>
            <a:r>
              <a:rPr kumimoji="1" lang="ja-JP" altLang="en-US" dirty="0"/>
              <a:t>、「利益の一定割合に応じて返済を求める融資」</a:t>
            </a:r>
            <a:r>
              <a:rPr kumimoji="1" lang="en-US" altLang="ja-JP" dirty="0"/>
              <a:t>(shared earnings agreement)</a:t>
            </a:r>
            <a:r>
              <a:rPr kumimoji="1" lang="ja-JP" altLang="en-US" dirty="0"/>
              <a:t>」、「自己株式の取得によるエグジットを前提に、剰余金の額に応じて配当を請求できる出資」</a:t>
            </a:r>
            <a:endParaRPr kumimoji="1" lang="en-US" altLang="ja-JP" dirty="0"/>
          </a:p>
          <a:p>
            <a:pPr lvl="2"/>
            <a:r>
              <a:rPr lang="en-US" altLang="ja-JP" dirty="0">
                <a:hlinkClick r:id="rId2"/>
              </a:rPr>
              <a:t>https://yoii.jp/posts/revenue-based-financing</a:t>
            </a:r>
            <a:endParaRPr lang="en-US" altLang="ja-JP" dirty="0"/>
          </a:p>
          <a:p>
            <a:pPr lvl="2"/>
            <a:endParaRPr lang="en-US" altLang="ja-JP" dirty="0"/>
          </a:p>
          <a:p>
            <a:endParaRPr lang="en-US" altLang="ja-JP" dirty="0"/>
          </a:p>
          <a:p>
            <a:r>
              <a:rPr lang="ja-JP" altLang="en-US" dirty="0"/>
              <a:t>みずほのサステナスコアとインパクト投資はある意味真反対？</a:t>
            </a:r>
            <a:endParaRPr lang="en-US" altLang="ja-JP" dirty="0"/>
          </a:p>
          <a:p>
            <a:r>
              <a:rPr lang="ja-JP" altLang="en-US" dirty="0"/>
              <a:t>気候変動では効果の</a:t>
            </a:r>
            <a:r>
              <a:rPr lang="en-US" altLang="ja-JP" dirty="0"/>
              <a:t>KPI</a:t>
            </a:r>
            <a:r>
              <a:rPr lang="ja-JP" altLang="en-US" dirty="0"/>
              <a:t>として</a:t>
            </a:r>
            <a:r>
              <a:rPr lang="en-US" altLang="ja-JP" dirty="0"/>
              <a:t>CO2</a:t>
            </a:r>
            <a:r>
              <a:rPr lang="ja-JP" altLang="en-US" dirty="0"/>
              <a:t>削減量があるが、ほかの分野だと必ずしも明確な</a:t>
            </a:r>
            <a:r>
              <a:rPr lang="en-US" altLang="ja-JP" dirty="0"/>
              <a:t>KPI</a:t>
            </a:r>
            <a:r>
              <a:rPr lang="ja-JP" altLang="en-US" dirty="0"/>
              <a:t>が存在しない</a:t>
            </a:r>
            <a:endParaRPr lang="en-US" altLang="ja-JP" dirty="0"/>
          </a:p>
          <a:p>
            <a:pPr lvl="1"/>
            <a:r>
              <a:rPr lang="ja-JP" altLang="en-US" dirty="0"/>
              <a:t>これがみずほのいう新しい物差し？</a:t>
            </a:r>
            <a:endParaRPr lang="en-US" altLang="ja-JP" dirty="0"/>
          </a:p>
          <a:p>
            <a:pPr lvl="1"/>
            <a:r>
              <a:rPr lang="ja-JP" altLang="en-US" dirty="0"/>
              <a:t>将来支払う負担額が減ることをもって、それを証券化？</a:t>
            </a:r>
            <a:endParaRPr lang="en-US" altLang="ja-JP" dirty="0"/>
          </a:p>
          <a:p>
            <a:pPr lvl="1"/>
            <a:r>
              <a:rPr lang="en-US" altLang="ja-JP" dirty="0"/>
              <a:t>KPI</a:t>
            </a:r>
            <a:r>
              <a:rPr lang="ja-JP" altLang="en-US" dirty="0"/>
              <a:t>を作ったところでどうするの？それは儲かることにつながるのかって質問はたぶんここでは違うこと</a:t>
            </a:r>
            <a:endParaRPr lang="en-US" altLang="ja-JP" dirty="0"/>
          </a:p>
          <a:p>
            <a:r>
              <a:rPr lang="ja-JP" altLang="en-US" dirty="0"/>
              <a:t>そもそも、こういう環境・社会的にいい事業はリターンが悪いからこれまで投資されていないのでは？だから、同じだけのリターンを期待できるのか？</a:t>
            </a:r>
            <a:endParaRPr lang="en-US" altLang="ja-JP" dirty="0"/>
          </a:p>
          <a:p>
            <a:r>
              <a:rPr lang="ja-JP" altLang="en-US" dirty="0"/>
              <a:t>金融の自由化の際の評価は</a:t>
            </a:r>
            <a:r>
              <a:rPr lang="en-US" altLang="ja-JP" dirty="0"/>
              <a:t>FT</a:t>
            </a:r>
            <a:r>
              <a:rPr lang="ja-JP" altLang="en-US" dirty="0"/>
              <a:t>の仕事</a:t>
            </a:r>
            <a:r>
              <a:rPr lang="en-US" altLang="ja-JP" dirty="0"/>
              <a:t>?</a:t>
            </a:r>
          </a:p>
          <a:p>
            <a:endParaRPr lang="en-US" altLang="ja-JP" dirty="0"/>
          </a:p>
          <a:p>
            <a:pPr lvl="1"/>
            <a:endParaRPr kumimoji="1" lang="ja-JP" altLang="en-US" dirty="0"/>
          </a:p>
        </p:txBody>
      </p:sp>
    </p:spTree>
    <p:extLst>
      <p:ext uri="{BB962C8B-B14F-4D97-AF65-F5344CB8AC3E}">
        <p14:creationId xmlns:p14="http://schemas.microsoft.com/office/powerpoint/2010/main" val="3277603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9B938-F670-8150-D420-29610E28A7C2}"/>
              </a:ext>
            </a:extLst>
          </p:cNvPr>
          <p:cNvSpPr>
            <a:spLocks noGrp="1"/>
          </p:cNvSpPr>
          <p:nvPr>
            <p:ph type="title"/>
          </p:nvPr>
        </p:nvSpPr>
        <p:spPr/>
        <p:txBody>
          <a:bodyPr/>
          <a:lstStyle/>
          <a:p>
            <a:r>
              <a:rPr kumimoji="1" lang="ja-JP" altLang="en-US" dirty="0"/>
              <a:t>インパクト投資とは</a:t>
            </a:r>
          </a:p>
        </p:txBody>
      </p:sp>
      <p:sp>
        <p:nvSpPr>
          <p:cNvPr id="3" name="コンテンツ プレースホルダー 2">
            <a:extLst>
              <a:ext uri="{FF2B5EF4-FFF2-40B4-BE49-F238E27FC236}">
                <a16:creationId xmlns:a16="http://schemas.microsoft.com/office/drawing/2014/main" id="{DEDADE89-4BAC-010E-2927-980AC0C17749}"/>
              </a:ext>
            </a:extLst>
          </p:cNvPr>
          <p:cNvSpPr>
            <a:spLocks noGrp="1"/>
          </p:cNvSpPr>
          <p:nvPr>
            <p:ph idx="1"/>
          </p:nvPr>
        </p:nvSpPr>
        <p:spPr/>
        <p:txBody>
          <a:bodyPr/>
          <a:lstStyle/>
          <a:p>
            <a:r>
              <a:rPr kumimoji="1" lang="ja-JP" altLang="en-US" dirty="0"/>
              <a:t>これまでの</a:t>
            </a:r>
            <a:r>
              <a:rPr kumimoji="1" lang="en-US" altLang="ja-JP" dirty="0"/>
              <a:t>ESG</a:t>
            </a:r>
            <a:r>
              <a:rPr kumimoji="1" lang="ja-JP" altLang="en-US" dirty="0"/>
              <a:t>投資の問題点を克服する投資としてインパクト投資が登場</a:t>
            </a:r>
            <a:endParaRPr kumimoji="1" lang="en-US" altLang="ja-JP" dirty="0"/>
          </a:p>
          <a:p>
            <a:pPr lvl="1"/>
            <a:r>
              <a:rPr lang="en-US" altLang="ja-JP" dirty="0"/>
              <a:t>ESG</a:t>
            </a:r>
            <a:r>
              <a:rPr lang="ja-JP" altLang="en-US" dirty="0"/>
              <a:t>投資の問題点・・・個別の投資が、 実際にどの程度国内外の課題解決に資する具体的な技術の実装やビジネスモデル の変革等につながっているか、明確には確認しづらい</a:t>
            </a:r>
            <a:endParaRPr lang="en-US" altLang="ja-JP" dirty="0"/>
          </a:p>
          <a:p>
            <a:r>
              <a:rPr kumimoji="1" lang="ja-JP" altLang="en-US" dirty="0"/>
              <a:t>インパクト投資とは</a:t>
            </a:r>
            <a:endParaRPr kumimoji="1" lang="en-US" altLang="ja-JP" dirty="0"/>
          </a:p>
          <a:p>
            <a:pPr lvl="1"/>
            <a:r>
              <a:rPr lang="ja-JP" altLang="en-US" dirty="0"/>
              <a:t>通常の投資と同様に①</a:t>
            </a:r>
            <a:r>
              <a:rPr lang="ja-JP" altLang="en-US" b="1" dirty="0"/>
              <a:t>一定の「収益」を生み出すことを前提</a:t>
            </a:r>
            <a:r>
              <a:rPr lang="ja-JP" altLang="en-US" dirty="0"/>
              <a:t>と しつつ、個別の投資を通じて実現を図る②</a:t>
            </a:r>
            <a:r>
              <a:rPr lang="ja-JP" altLang="en-US" b="1" dirty="0"/>
              <a:t>具体的な社会・環境面での「効果」</a:t>
            </a:r>
            <a:r>
              <a:rPr lang="ja-JP" altLang="en-US" dirty="0"/>
              <a:t>と、これを ③</a:t>
            </a:r>
            <a:r>
              <a:rPr lang="ja-JP" altLang="en-US" b="1" dirty="0"/>
              <a:t>実現する戦略等を主体的に特定・コミットする点</a:t>
            </a:r>
            <a:r>
              <a:rPr lang="ja-JP" altLang="en-US" dirty="0"/>
              <a:t>に特徴</a:t>
            </a:r>
            <a:endParaRPr lang="en-US" altLang="ja-JP" dirty="0"/>
          </a:p>
          <a:p>
            <a:pPr lvl="1"/>
            <a:r>
              <a:rPr lang="ja-JP" altLang="en-US" dirty="0"/>
              <a:t>ある意味、これまでの</a:t>
            </a:r>
            <a:r>
              <a:rPr lang="en-US" altLang="ja-JP" dirty="0"/>
              <a:t>ESG</a:t>
            </a:r>
            <a:r>
              <a:rPr lang="ja-JP" altLang="en-US" dirty="0"/>
              <a:t>投資</a:t>
            </a:r>
            <a:r>
              <a:rPr lang="en-US" altLang="ja-JP" dirty="0"/>
              <a:t>(FT</a:t>
            </a:r>
            <a:r>
              <a:rPr lang="ja-JP" altLang="en-US" dirty="0"/>
              <a:t>のサステナスコア</a:t>
            </a:r>
            <a:r>
              <a:rPr lang="en-US" altLang="ja-JP" dirty="0"/>
              <a:t>)</a:t>
            </a:r>
            <a:r>
              <a:rPr lang="ja-JP" altLang="en-US" dirty="0"/>
              <a:t>とは真逆の発想</a:t>
            </a:r>
            <a:endParaRPr lang="en-US" altLang="ja-JP" dirty="0"/>
          </a:p>
          <a:p>
            <a:pPr lvl="1"/>
            <a:endParaRPr kumimoji="1" lang="ja-JP" altLang="en-US" dirty="0"/>
          </a:p>
        </p:txBody>
      </p:sp>
    </p:spTree>
    <p:extLst>
      <p:ext uri="{BB962C8B-B14F-4D97-AF65-F5344CB8AC3E}">
        <p14:creationId xmlns:p14="http://schemas.microsoft.com/office/powerpoint/2010/main" val="153547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C05AEB-08C4-55A4-6C8F-CC3CEEDF8CF3}"/>
              </a:ext>
            </a:extLst>
          </p:cNvPr>
          <p:cNvSpPr>
            <a:spLocks noGrp="1"/>
          </p:cNvSpPr>
          <p:nvPr>
            <p:ph type="title"/>
          </p:nvPr>
        </p:nvSpPr>
        <p:spPr/>
        <p:txBody>
          <a:bodyPr/>
          <a:lstStyle/>
          <a:p>
            <a:r>
              <a:rPr kumimoji="1" lang="ja-JP" altLang="en-US" dirty="0"/>
              <a:t>インパクト投資の例</a:t>
            </a:r>
          </a:p>
        </p:txBody>
      </p:sp>
      <p:sp>
        <p:nvSpPr>
          <p:cNvPr id="3" name="コンテンツ プレースホルダー 2">
            <a:extLst>
              <a:ext uri="{FF2B5EF4-FFF2-40B4-BE49-F238E27FC236}">
                <a16:creationId xmlns:a16="http://schemas.microsoft.com/office/drawing/2014/main" id="{9C7DEAC8-3F7F-A7A5-ACBA-B7AB9B5537F4}"/>
              </a:ext>
            </a:extLst>
          </p:cNvPr>
          <p:cNvSpPr>
            <a:spLocks noGrp="1"/>
          </p:cNvSpPr>
          <p:nvPr>
            <p:ph idx="1"/>
          </p:nvPr>
        </p:nvSpPr>
        <p:spPr/>
        <p:txBody>
          <a:bodyPr>
            <a:normAutofit lnSpcReduction="10000"/>
          </a:bodyPr>
          <a:lstStyle/>
          <a:p>
            <a:r>
              <a:rPr lang="ja-JP" altLang="en-US" dirty="0"/>
              <a:t>「インパクト投資等に関する検討会報告書」（参考４）では、</a:t>
            </a:r>
            <a:r>
              <a:rPr kumimoji="1" lang="ja-JP" altLang="en-US" dirty="0"/>
              <a:t>事例</a:t>
            </a:r>
            <a:r>
              <a:rPr lang="ja-JP" altLang="en-US" dirty="0"/>
              <a:t>として</a:t>
            </a:r>
            <a:endParaRPr kumimoji="1" lang="en-US" altLang="ja-JP" dirty="0"/>
          </a:p>
          <a:p>
            <a:pPr lvl="1"/>
            <a:r>
              <a:rPr lang="ja-JP" altLang="en-US" b="1" dirty="0"/>
              <a:t>地球規模の課題に対応しスケールアップを目指す創業企業への出資</a:t>
            </a:r>
            <a:endParaRPr lang="en-US" altLang="ja-JP" b="1" dirty="0"/>
          </a:p>
          <a:p>
            <a:pPr lvl="1"/>
            <a:r>
              <a:rPr kumimoji="1" lang="ja-JP" altLang="en-US" b="1" dirty="0"/>
              <a:t>地域発企業への投資</a:t>
            </a:r>
            <a:endParaRPr kumimoji="1" lang="en-US" altLang="ja-JP" b="1" dirty="0"/>
          </a:p>
          <a:p>
            <a:pPr lvl="1"/>
            <a:r>
              <a:rPr lang="ja-JP" altLang="en-US" b="1" dirty="0"/>
              <a:t>大企業・上場企業への投資</a:t>
            </a:r>
            <a:endParaRPr lang="en-US" altLang="ja-JP" b="1" dirty="0"/>
          </a:p>
          <a:p>
            <a:r>
              <a:rPr kumimoji="1" lang="ja-JP" altLang="en-US" dirty="0"/>
              <a:t>が挙げられている。一番目の例としては</a:t>
            </a:r>
            <a:endParaRPr kumimoji="1" lang="en-US" altLang="ja-JP" dirty="0"/>
          </a:p>
          <a:p>
            <a:pPr lvl="1"/>
            <a:r>
              <a:rPr lang="ja-JP" altLang="en-US" dirty="0"/>
              <a:t>プラスチックを化学的に分解する技術を開発する企業</a:t>
            </a:r>
            <a:endParaRPr lang="en-US" altLang="ja-JP" dirty="0"/>
          </a:p>
          <a:p>
            <a:pPr lvl="2"/>
            <a:r>
              <a:rPr lang="en-US" altLang="ja-JP" dirty="0"/>
              <a:t>KPI</a:t>
            </a:r>
            <a:r>
              <a:rPr lang="ja-JP" altLang="en-US" dirty="0"/>
              <a:t>・・・焼却されるはずだったプラスチックの削減による</a:t>
            </a:r>
            <a:r>
              <a:rPr lang="en-US" altLang="ja-JP" dirty="0"/>
              <a:t>CO2</a:t>
            </a:r>
            <a:r>
              <a:rPr lang="ja-JP" altLang="en-US" dirty="0"/>
              <a:t>削減、海洋汚染の削減</a:t>
            </a:r>
            <a:endParaRPr lang="en-US" altLang="ja-JP" dirty="0"/>
          </a:p>
          <a:p>
            <a:pPr lvl="1"/>
            <a:r>
              <a:rPr lang="en-US" altLang="ja-JP" dirty="0"/>
              <a:t>IT</a:t>
            </a:r>
            <a:r>
              <a:rPr lang="ja-JP" altLang="en-US" dirty="0"/>
              <a:t>人材不足解消のため、就学児を対象としたオンラインプラットフォームの運営企業</a:t>
            </a:r>
            <a:endParaRPr lang="en-US" altLang="ja-JP" dirty="0"/>
          </a:p>
          <a:p>
            <a:pPr lvl="2"/>
            <a:r>
              <a:rPr lang="en-US" altLang="ja-JP" dirty="0"/>
              <a:t>KPI</a:t>
            </a:r>
            <a:r>
              <a:rPr lang="ja-JP" altLang="en-US" dirty="0"/>
              <a:t>・・・</a:t>
            </a:r>
            <a:r>
              <a:rPr lang="en-US" altLang="ja-JP" dirty="0"/>
              <a:t>IT</a:t>
            </a:r>
            <a:r>
              <a:rPr lang="ja-JP" altLang="en-US" dirty="0"/>
              <a:t>人材の育成、講師の福利厚生、コミュニティ形成</a:t>
            </a:r>
            <a:r>
              <a:rPr lang="en-US" altLang="ja-JP" dirty="0" err="1"/>
              <a:t>etc</a:t>
            </a:r>
            <a:endParaRPr lang="en-US" altLang="ja-JP" dirty="0"/>
          </a:p>
          <a:p>
            <a:pPr lvl="1"/>
            <a:endParaRPr kumimoji="1" lang="en-US" altLang="ja-JP" dirty="0"/>
          </a:p>
        </p:txBody>
      </p:sp>
      <p:sp>
        <p:nvSpPr>
          <p:cNvPr id="5" name="テキスト ボックス 4">
            <a:extLst>
              <a:ext uri="{FF2B5EF4-FFF2-40B4-BE49-F238E27FC236}">
                <a16:creationId xmlns:a16="http://schemas.microsoft.com/office/drawing/2014/main" id="{D56BF6BC-B84F-8156-829B-7F9B583D62CA}"/>
              </a:ext>
            </a:extLst>
          </p:cNvPr>
          <p:cNvSpPr txBox="1"/>
          <p:nvPr/>
        </p:nvSpPr>
        <p:spPr>
          <a:xfrm>
            <a:off x="8017144" y="6438631"/>
            <a:ext cx="4174856" cy="246221"/>
          </a:xfrm>
          <a:prstGeom prst="rect">
            <a:avLst/>
          </a:prstGeom>
          <a:noFill/>
        </p:spPr>
        <p:txBody>
          <a:bodyPr wrap="square">
            <a:spAutoFit/>
          </a:bodyPr>
          <a:lstStyle/>
          <a:p>
            <a:r>
              <a:rPr lang="ja-JP" altLang="en-US" sz="1000" dirty="0"/>
              <a:t>https://www.fsa.go.jp/singi/impact/siryou/20230630/01.pdf</a:t>
            </a:r>
          </a:p>
        </p:txBody>
      </p:sp>
    </p:spTree>
    <p:extLst>
      <p:ext uri="{BB962C8B-B14F-4D97-AF65-F5344CB8AC3E}">
        <p14:creationId xmlns:p14="http://schemas.microsoft.com/office/powerpoint/2010/main" val="3696316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023F6-F132-9879-9579-82FEC10FA465}"/>
              </a:ext>
            </a:extLst>
          </p:cNvPr>
          <p:cNvSpPr>
            <a:spLocks noGrp="1"/>
          </p:cNvSpPr>
          <p:nvPr>
            <p:ph type="title"/>
          </p:nvPr>
        </p:nvSpPr>
        <p:spPr>
          <a:xfrm>
            <a:off x="501771" y="221582"/>
            <a:ext cx="10943095" cy="1325563"/>
          </a:xfrm>
        </p:spPr>
        <p:txBody>
          <a:bodyPr/>
          <a:lstStyle/>
          <a:p>
            <a:r>
              <a:rPr kumimoji="1" lang="ja-JP" altLang="en-US" dirty="0"/>
              <a:t>インパクト投資で必要になりそうなこと①</a:t>
            </a:r>
          </a:p>
        </p:txBody>
      </p:sp>
      <p:sp>
        <p:nvSpPr>
          <p:cNvPr id="3" name="コンテンツ プレースホルダー 2">
            <a:extLst>
              <a:ext uri="{FF2B5EF4-FFF2-40B4-BE49-F238E27FC236}">
                <a16:creationId xmlns:a16="http://schemas.microsoft.com/office/drawing/2014/main" id="{F08BD361-E405-B2BE-63D9-C09DA21C3CA1}"/>
              </a:ext>
            </a:extLst>
          </p:cNvPr>
          <p:cNvSpPr>
            <a:spLocks noGrp="1"/>
          </p:cNvSpPr>
          <p:nvPr>
            <p:ph idx="1"/>
          </p:nvPr>
        </p:nvSpPr>
        <p:spPr>
          <a:xfrm>
            <a:off x="5973319" y="1547145"/>
            <a:ext cx="5641374" cy="4351338"/>
          </a:xfrm>
        </p:spPr>
        <p:txBody>
          <a:bodyPr>
            <a:normAutofit fontScale="92500" lnSpcReduction="10000"/>
          </a:bodyPr>
          <a:lstStyle/>
          <a:p>
            <a:r>
              <a:rPr kumimoji="1" lang="ja-JP" altLang="en-US" dirty="0"/>
              <a:t>定量評価にサステナスコア</a:t>
            </a:r>
            <a:r>
              <a:rPr kumimoji="1" lang="en-US" altLang="ja-JP" dirty="0"/>
              <a:t>?</a:t>
            </a:r>
          </a:p>
          <a:p>
            <a:pPr lvl="1"/>
            <a:r>
              <a:rPr kumimoji="1" lang="ja-JP" altLang="en-US" dirty="0"/>
              <a:t>社会・環境的効果については、</a:t>
            </a:r>
            <a:r>
              <a:rPr lang="en-US" altLang="ja-JP" dirty="0"/>
              <a:t>CO2</a:t>
            </a:r>
            <a:r>
              <a:rPr lang="ja-JP" altLang="en-US" dirty="0"/>
              <a:t>削減量みたいにわかりやすい指標もあるが、</a:t>
            </a:r>
            <a:r>
              <a:rPr kumimoji="1" lang="ja-JP" altLang="en-US" dirty="0"/>
              <a:t>定量的指標を出すことが必ずしも容易でないことがある。</a:t>
            </a:r>
            <a:endParaRPr kumimoji="1" lang="en-US" altLang="ja-JP" dirty="0"/>
          </a:p>
          <a:p>
            <a:pPr lvl="2"/>
            <a:r>
              <a:rPr lang="ja-JP" altLang="en-US" dirty="0"/>
              <a:t>貧困の改善、人材の育成、生物多様性</a:t>
            </a:r>
            <a:r>
              <a:rPr lang="en-US" altLang="ja-JP" dirty="0" err="1"/>
              <a:t>etc</a:t>
            </a:r>
            <a:endParaRPr lang="en-US" altLang="ja-JP" dirty="0"/>
          </a:p>
          <a:p>
            <a:pPr lvl="2"/>
            <a:r>
              <a:rPr lang="ja-JP" altLang="en-US" dirty="0"/>
              <a:t>おそらく、みずほの資料にある「新しいものさし」はこういう指標をいかに定量化するか？ということを言っている気がする</a:t>
            </a:r>
            <a:endParaRPr kumimoji="1" lang="en-US" altLang="ja-JP" dirty="0"/>
          </a:p>
          <a:p>
            <a:pPr lvl="1"/>
            <a:r>
              <a:rPr kumimoji="1" lang="ja-JP" altLang="en-US" dirty="0"/>
              <a:t>サステナスコアの本来の発想を逆転させて、</a:t>
            </a:r>
            <a:r>
              <a:rPr kumimoji="1" lang="ja-JP" altLang="en-US" b="1" dirty="0"/>
              <a:t>社会・環境的効果の定量指標</a:t>
            </a:r>
            <a:r>
              <a:rPr lang="ja-JP" altLang="en-US" b="1" dirty="0"/>
              <a:t>、かつ企業価値につながる</a:t>
            </a:r>
            <a:r>
              <a:rPr kumimoji="1" lang="ja-JP" altLang="en-US" b="1" dirty="0"/>
              <a:t>比較可能な指標</a:t>
            </a:r>
            <a:r>
              <a:rPr kumimoji="1" lang="ja-JP" altLang="en-US" dirty="0"/>
              <a:t>として使えるのではないか？？</a:t>
            </a:r>
          </a:p>
        </p:txBody>
      </p:sp>
      <p:pic>
        <p:nvPicPr>
          <p:cNvPr id="4" name="図 3">
            <a:extLst>
              <a:ext uri="{FF2B5EF4-FFF2-40B4-BE49-F238E27FC236}">
                <a16:creationId xmlns:a16="http://schemas.microsoft.com/office/drawing/2014/main" id="{5D45E3A2-A89E-C23D-B60A-7CA813ADC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96" y="1547145"/>
            <a:ext cx="5407626" cy="2454149"/>
          </a:xfrm>
          <a:prstGeom prst="rect">
            <a:avLst/>
          </a:prstGeom>
        </p:spPr>
      </p:pic>
      <p:pic>
        <p:nvPicPr>
          <p:cNvPr id="5" name="図 4">
            <a:extLst>
              <a:ext uri="{FF2B5EF4-FFF2-40B4-BE49-F238E27FC236}">
                <a16:creationId xmlns:a16="http://schemas.microsoft.com/office/drawing/2014/main" id="{9AA3E056-CB9C-E885-2931-DE8E826DD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496" y="4265429"/>
            <a:ext cx="5299138" cy="2006064"/>
          </a:xfrm>
          <a:prstGeom prst="rect">
            <a:avLst/>
          </a:prstGeom>
        </p:spPr>
      </p:pic>
      <p:sp>
        <p:nvSpPr>
          <p:cNvPr id="6" name="正方形/長方形 5">
            <a:extLst>
              <a:ext uri="{FF2B5EF4-FFF2-40B4-BE49-F238E27FC236}">
                <a16:creationId xmlns:a16="http://schemas.microsoft.com/office/drawing/2014/main" id="{16037DF0-12F6-1B3D-DF81-3159056F7AD1}"/>
              </a:ext>
            </a:extLst>
          </p:cNvPr>
          <p:cNvSpPr/>
          <p:nvPr/>
        </p:nvSpPr>
        <p:spPr>
          <a:xfrm>
            <a:off x="3386380" y="2061275"/>
            <a:ext cx="1735810" cy="3642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4746AE01-65A9-052E-CDEE-919F09A01844}"/>
              </a:ext>
            </a:extLst>
          </p:cNvPr>
          <p:cNvSpPr/>
          <p:nvPr/>
        </p:nvSpPr>
        <p:spPr>
          <a:xfrm>
            <a:off x="334496" y="5812753"/>
            <a:ext cx="5206148" cy="4587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946229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023F6-F132-9879-9579-82FEC10FA465}"/>
              </a:ext>
            </a:extLst>
          </p:cNvPr>
          <p:cNvSpPr>
            <a:spLocks noGrp="1"/>
          </p:cNvSpPr>
          <p:nvPr>
            <p:ph type="title"/>
          </p:nvPr>
        </p:nvSpPr>
        <p:spPr>
          <a:xfrm>
            <a:off x="253148" y="365125"/>
            <a:ext cx="11685704" cy="1325563"/>
          </a:xfrm>
        </p:spPr>
        <p:txBody>
          <a:bodyPr>
            <a:normAutofit/>
          </a:bodyPr>
          <a:lstStyle/>
          <a:p>
            <a:r>
              <a:rPr kumimoji="1" lang="ja-JP" altLang="en-US" sz="2800" dirty="0"/>
              <a:t>インパクト投資で必要になりそうなこと②</a:t>
            </a:r>
          </a:p>
        </p:txBody>
      </p:sp>
      <p:sp>
        <p:nvSpPr>
          <p:cNvPr id="3" name="コンテンツ プレースホルダー 2">
            <a:extLst>
              <a:ext uri="{FF2B5EF4-FFF2-40B4-BE49-F238E27FC236}">
                <a16:creationId xmlns:a16="http://schemas.microsoft.com/office/drawing/2014/main" id="{F08BD361-E405-B2BE-63D9-C09DA21C3CA1}"/>
              </a:ext>
            </a:extLst>
          </p:cNvPr>
          <p:cNvSpPr>
            <a:spLocks noGrp="1"/>
          </p:cNvSpPr>
          <p:nvPr>
            <p:ph idx="1"/>
          </p:nvPr>
        </p:nvSpPr>
        <p:spPr>
          <a:xfrm>
            <a:off x="253148" y="1632385"/>
            <a:ext cx="11765788" cy="1796615"/>
          </a:xfrm>
        </p:spPr>
        <p:txBody>
          <a:bodyPr>
            <a:normAutofit lnSpcReduction="10000"/>
          </a:bodyPr>
          <a:lstStyle/>
          <a:p>
            <a:r>
              <a:rPr kumimoji="1" lang="ja-JP" altLang="en-US" dirty="0"/>
              <a:t>リターンが出ない事業に対するリターンの確保支援</a:t>
            </a:r>
            <a:endParaRPr kumimoji="1" lang="en-US" altLang="ja-JP" dirty="0"/>
          </a:p>
          <a:p>
            <a:pPr lvl="1"/>
            <a:r>
              <a:rPr lang="ja-JP" altLang="en-US" dirty="0"/>
              <a:t>環境・社会的効果を狙うと言っても、一定のリターンが出ることを期待する以上、どうしても従来の投資スキームでは難しいこともあるだろう</a:t>
            </a:r>
            <a:endParaRPr lang="en-US" altLang="ja-JP" dirty="0"/>
          </a:p>
          <a:p>
            <a:pPr lvl="1"/>
            <a:r>
              <a:rPr kumimoji="1" lang="ja-JP" altLang="en-US" dirty="0"/>
              <a:t>ほかの事業と組み合わせてリターンを確保していくためのハブとなる</a:t>
            </a:r>
            <a:endParaRPr kumimoji="1" lang="en-US" altLang="ja-JP" dirty="0"/>
          </a:p>
          <a:p>
            <a:pPr lvl="2"/>
            <a:r>
              <a:rPr kumimoji="1" lang="ja-JP" altLang="en-US" dirty="0"/>
              <a:t>例えば、</a:t>
            </a:r>
            <a:r>
              <a:rPr kumimoji="1" lang="en-US" altLang="ja-JP" dirty="0" err="1"/>
              <a:t>PayForSuccess</a:t>
            </a:r>
            <a:r>
              <a:rPr kumimoji="1" lang="ja-JP" altLang="en-US" dirty="0"/>
              <a:t>との組み合わせ</a:t>
            </a:r>
          </a:p>
        </p:txBody>
      </p:sp>
      <p:sp>
        <p:nvSpPr>
          <p:cNvPr id="8" name="テキスト ボックス 7">
            <a:extLst>
              <a:ext uri="{FF2B5EF4-FFF2-40B4-BE49-F238E27FC236}">
                <a16:creationId xmlns:a16="http://schemas.microsoft.com/office/drawing/2014/main" id="{249EB981-1FF2-EDE6-7171-04F79B2DD465}"/>
              </a:ext>
            </a:extLst>
          </p:cNvPr>
          <p:cNvSpPr txBox="1"/>
          <p:nvPr/>
        </p:nvSpPr>
        <p:spPr>
          <a:xfrm>
            <a:off x="160158" y="5524896"/>
            <a:ext cx="9262811" cy="1200329"/>
          </a:xfrm>
          <a:prstGeom prst="rect">
            <a:avLst/>
          </a:prstGeom>
          <a:noFill/>
        </p:spPr>
        <p:txBody>
          <a:bodyPr wrap="square" rtlCol="0">
            <a:spAutoFit/>
          </a:bodyPr>
          <a:lstStyle/>
          <a:p>
            <a:r>
              <a:rPr kumimoji="1" lang="ja-JP" altLang="en-US" dirty="0"/>
              <a:t>例</a:t>
            </a:r>
            <a:r>
              <a:rPr lang="ja-JP" altLang="en-US" dirty="0"/>
              <a:t> </a:t>
            </a:r>
            <a:r>
              <a:rPr lang="en-US" altLang="ja-JP" dirty="0"/>
              <a:t>:</a:t>
            </a:r>
            <a:r>
              <a:rPr lang="ja-JP" altLang="en-US" dirty="0"/>
              <a:t> </a:t>
            </a:r>
            <a:r>
              <a:rPr kumimoji="1" lang="ja-JP" altLang="en-US" dirty="0"/>
              <a:t>貧困家庭の子供たちに教育を提供する塾ベンチャー</a:t>
            </a:r>
            <a:endParaRPr kumimoji="1" lang="en-US" altLang="ja-JP" dirty="0"/>
          </a:p>
          <a:p>
            <a:r>
              <a:rPr lang="ja-JP" altLang="en-US" dirty="0"/>
              <a:t>・授業料を安くしたいが、このままだとリターンがあがらない</a:t>
            </a:r>
            <a:endParaRPr kumimoji="1" lang="en-US" altLang="ja-JP" dirty="0"/>
          </a:p>
          <a:p>
            <a:r>
              <a:rPr lang="ja-JP" altLang="en-US" dirty="0"/>
              <a:t>→</a:t>
            </a:r>
            <a:r>
              <a:rPr kumimoji="1" lang="ja-JP" altLang="en-US" dirty="0"/>
              <a:t>教育効果によって、その地域の治安が改善すると考えれば、その地域の行政から、治安維持にかかるはずだった費用の何割かをベンチャーに支払う</a:t>
            </a:r>
          </a:p>
        </p:txBody>
      </p:sp>
      <p:sp>
        <p:nvSpPr>
          <p:cNvPr id="12" name="テキスト ボックス 11">
            <a:extLst>
              <a:ext uri="{FF2B5EF4-FFF2-40B4-BE49-F238E27FC236}">
                <a16:creationId xmlns:a16="http://schemas.microsoft.com/office/drawing/2014/main" id="{443CDB71-EA21-8C89-582C-5A089A599D5B}"/>
              </a:ext>
            </a:extLst>
          </p:cNvPr>
          <p:cNvSpPr txBox="1"/>
          <p:nvPr/>
        </p:nvSpPr>
        <p:spPr>
          <a:xfrm>
            <a:off x="7747537" y="5401443"/>
            <a:ext cx="2756761" cy="246221"/>
          </a:xfrm>
          <a:prstGeom prst="rect">
            <a:avLst/>
          </a:prstGeom>
          <a:noFill/>
        </p:spPr>
        <p:txBody>
          <a:bodyPr wrap="square">
            <a:spAutoFit/>
          </a:bodyPr>
          <a:lstStyle/>
          <a:p>
            <a:r>
              <a:rPr lang="ja-JP" altLang="en-US" sz="1000" dirty="0"/>
              <a:t>https://www8.cao.go.jp/pfs/pamphlet.pdf</a:t>
            </a:r>
          </a:p>
        </p:txBody>
      </p:sp>
      <p:sp>
        <p:nvSpPr>
          <p:cNvPr id="13" name="テキスト ボックス 12">
            <a:extLst>
              <a:ext uri="{FF2B5EF4-FFF2-40B4-BE49-F238E27FC236}">
                <a16:creationId xmlns:a16="http://schemas.microsoft.com/office/drawing/2014/main" id="{E10A2E1C-9ACF-BF38-2922-A58614FD0BAD}"/>
              </a:ext>
            </a:extLst>
          </p:cNvPr>
          <p:cNvSpPr txBox="1"/>
          <p:nvPr/>
        </p:nvSpPr>
        <p:spPr>
          <a:xfrm>
            <a:off x="253148" y="3552453"/>
            <a:ext cx="5767944" cy="1754326"/>
          </a:xfrm>
          <a:prstGeom prst="rect">
            <a:avLst/>
          </a:prstGeom>
          <a:noFill/>
        </p:spPr>
        <p:txBody>
          <a:bodyPr wrap="square" rtlCol="0">
            <a:spAutoFit/>
          </a:bodyPr>
          <a:lstStyle/>
          <a:p>
            <a:r>
              <a:rPr kumimoji="1" lang="ja-JP" altLang="en-US" dirty="0"/>
              <a:t>例</a:t>
            </a:r>
            <a:r>
              <a:rPr lang="ja-JP" altLang="en-US" dirty="0"/>
              <a:t> </a:t>
            </a:r>
            <a:r>
              <a:rPr lang="en-US" altLang="ja-JP" dirty="0"/>
              <a:t>:</a:t>
            </a:r>
            <a:r>
              <a:rPr lang="ja-JP" altLang="en-US" dirty="0"/>
              <a:t>老人を元気にするための事業をする会社</a:t>
            </a:r>
            <a:endParaRPr lang="en-US" altLang="ja-JP" dirty="0"/>
          </a:p>
          <a:p>
            <a:r>
              <a:rPr kumimoji="1" lang="ja-JP" altLang="en-US" dirty="0"/>
              <a:t>・必ずしも裕福でない老人に対して、介護状態にならないようなプログラムを提供する</a:t>
            </a:r>
            <a:endParaRPr kumimoji="1" lang="en-US" altLang="ja-JP" dirty="0"/>
          </a:p>
          <a:p>
            <a:r>
              <a:rPr lang="ja-JP" altLang="en-US" dirty="0"/>
              <a:t>・お金はあまりとれない</a:t>
            </a:r>
            <a:endParaRPr lang="en-US" altLang="ja-JP" dirty="0"/>
          </a:p>
          <a:p>
            <a:r>
              <a:rPr kumimoji="1" lang="ja-JP" altLang="en-US" dirty="0"/>
              <a:t>→この事業によって、かかるはずだった医療費を計算して、その一部を会社に払う</a:t>
            </a:r>
          </a:p>
        </p:txBody>
      </p:sp>
      <p:pic>
        <p:nvPicPr>
          <p:cNvPr id="15" name="図 14">
            <a:extLst>
              <a:ext uri="{FF2B5EF4-FFF2-40B4-BE49-F238E27FC236}">
                <a16:creationId xmlns:a16="http://schemas.microsoft.com/office/drawing/2014/main" id="{141023D6-6FE8-D785-3ABB-632182C56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242" y="3273938"/>
            <a:ext cx="5265876" cy="1828958"/>
          </a:xfrm>
          <a:prstGeom prst="rect">
            <a:avLst/>
          </a:prstGeom>
        </p:spPr>
      </p:pic>
    </p:spTree>
    <p:extLst>
      <p:ext uri="{BB962C8B-B14F-4D97-AF65-F5344CB8AC3E}">
        <p14:creationId xmlns:p14="http://schemas.microsoft.com/office/powerpoint/2010/main" val="2330725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023F6-F132-9879-9579-82FEC10FA465}"/>
              </a:ext>
            </a:extLst>
          </p:cNvPr>
          <p:cNvSpPr>
            <a:spLocks noGrp="1"/>
          </p:cNvSpPr>
          <p:nvPr>
            <p:ph type="title"/>
          </p:nvPr>
        </p:nvSpPr>
        <p:spPr>
          <a:xfrm>
            <a:off x="253148" y="365125"/>
            <a:ext cx="11685704" cy="1325563"/>
          </a:xfrm>
        </p:spPr>
        <p:txBody>
          <a:bodyPr>
            <a:normAutofit/>
          </a:bodyPr>
          <a:lstStyle/>
          <a:p>
            <a:r>
              <a:rPr kumimoji="1" lang="ja-JP" altLang="en-US" sz="2800" dirty="0"/>
              <a:t>インパクト投資で必要になりそうなこと</a:t>
            </a:r>
            <a:r>
              <a:rPr lang="ja-JP" altLang="en-US" sz="2800" dirty="0"/>
              <a:t>③</a:t>
            </a:r>
            <a:endParaRPr kumimoji="1" lang="ja-JP" altLang="en-US" sz="2800" dirty="0"/>
          </a:p>
        </p:txBody>
      </p:sp>
      <p:sp>
        <p:nvSpPr>
          <p:cNvPr id="3" name="コンテンツ プレースホルダー 2">
            <a:extLst>
              <a:ext uri="{FF2B5EF4-FFF2-40B4-BE49-F238E27FC236}">
                <a16:creationId xmlns:a16="http://schemas.microsoft.com/office/drawing/2014/main" id="{F08BD361-E405-B2BE-63D9-C09DA21C3CA1}"/>
              </a:ext>
            </a:extLst>
          </p:cNvPr>
          <p:cNvSpPr>
            <a:spLocks noGrp="1"/>
          </p:cNvSpPr>
          <p:nvPr>
            <p:ph idx="1"/>
          </p:nvPr>
        </p:nvSpPr>
        <p:spPr>
          <a:xfrm>
            <a:off x="6462792" y="1632385"/>
            <a:ext cx="5556143" cy="4915649"/>
          </a:xfrm>
        </p:spPr>
        <p:txBody>
          <a:bodyPr>
            <a:normAutofit/>
          </a:bodyPr>
          <a:lstStyle/>
          <a:p>
            <a:r>
              <a:rPr lang="ja-JP" altLang="en-US" dirty="0"/>
              <a:t>投融資手法の高度化</a:t>
            </a:r>
            <a:endParaRPr lang="en-US" altLang="ja-JP" dirty="0"/>
          </a:p>
          <a:p>
            <a:pPr lvl="1"/>
            <a:r>
              <a:rPr kumimoji="1" lang="ja-JP" altLang="en-US" dirty="0"/>
              <a:t>銀行によるベンチャーへの融資</a:t>
            </a:r>
            <a:endParaRPr kumimoji="1" lang="en-US" altLang="ja-JP" dirty="0"/>
          </a:p>
          <a:p>
            <a:pPr lvl="2"/>
            <a:r>
              <a:rPr kumimoji="1" lang="ja-JP" altLang="en-US" dirty="0"/>
              <a:t>信用リスク管理の高度化</a:t>
            </a:r>
            <a:r>
              <a:rPr kumimoji="1" lang="en-US" altLang="ja-JP"/>
              <a:t>?</a:t>
            </a:r>
            <a:endParaRPr kumimoji="1" lang="en-US" altLang="ja-JP" dirty="0"/>
          </a:p>
          <a:p>
            <a:pPr lvl="1"/>
            <a:r>
              <a:rPr kumimoji="1" lang="ja-JP" altLang="en-US" dirty="0"/>
              <a:t>将来的に展開される排出権市場をにらんで、炭素価格やカーボンクレジットを利用した融資</a:t>
            </a:r>
            <a:endParaRPr kumimoji="1" lang="en-US" altLang="ja-JP" dirty="0"/>
          </a:p>
          <a:p>
            <a:pPr lvl="1"/>
            <a:r>
              <a:rPr lang="ja-JP" altLang="en-US" dirty="0"/>
              <a:t>生物多様性クレジットを利用したマネタイズ</a:t>
            </a:r>
            <a:endParaRPr lang="en-US" altLang="ja-JP" dirty="0"/>
          </a:p>
          <a:p>
            <a:pPr lvl="1"/>
            <a:r>
              <a:rPr kumimoji="1" lang="ja-JP" altLang="en-US" dirty="0"/>
              <a:t>融資とデリバティブの融合？</a:t>
            </a:r>
            <a:endParaRPr kumimoji="1" lang="en-US" altLang="ja-JP" dirty="0"/>
          </a:p>
          <a:p>
            <a:pPr lvl="1"/>
            <a:r>
              <a:rPr lang="ja-JP" altLang="en-US" dirty="0"/>
              <a:t>みずほにカーボンクレジットの</a:t>
            </a:r>
            <a:r>
              <a:rPr lang="en-US" altLang="ja-JP" dirty="0"/>
              <a:t>WG</a:t>
            </a:r>
            <a:r>
              <a:rPr lang="ja-JP" altLang="en-US" dirty="0"/>
              <a:t>あり？</a:t>
            </a:r>
            <a:endParaRPr kumimoji="1" lang="ja-JP" altLang="en-US" dirty="0"/>
          </a:p>
        </p:txBody>
      </p:sp>
      <p:pic>
        <p:nvPicPr>
          <p:cNvPr id="4" name="図 3">
            <a:extLst>
              <a:ext uri="{FF2B5EF4-FFF2-40B4-BE49-F238E27FC236}">
                <a16:creationId xmlns:a16="http://schemas.microsoft.com/office/drawing/2014/main" id="{AADBE2F9-5826-429D-8818-CBE557703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9" y="1632385"/>
            <a:ext cx="5955233" cy="2211275"/>
          </a:xfrm>
          <a:prstGeom prst="rect">
            <a:avLst/>
          </a:prstGeom>
        </p:spPr>
      </p:pic>
      <p:pic>
        <p:nvPicPr>
          <p:cNvPr id="5" name="図 4">
            <a:extLst>
              <a:ext uri="{FF2B5EF4-FFF2-40B4-BE49-F238E27FC236}">
                <a16:creationId xmlns:a16="http://schemas.microsoft.com/office/drawing/2014/main" id="{3B230D6F-C99E-BC49-887E-16272E2F2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065" y="3946236"/>
            <a:ext cx="5556144" cy="1382097"/>
          </a:xfrm>
          <a:prstGeom prst="rect">
            <a:avLst/>
          </a:prstGeom>
        </p:spPr>
      </p:pic>
      <p:sp>
        <p:nvSpPr>
          <p:cNvPr id="6" name="テキスト ボックス 5">
            <a:extLst>
              <a:ext uri="{FF2B5EF4-FFF2-40B4-BE49-F238E27FC236}">
                <a16:creationId xmlns:a16="http://schemas.microsoft.com/office/drawing/2014/main" id="{CB51694D-B563-6F22-CDF7-B216CD20A954}"/>
              </a:ext>
            </a:extLst>
          </p:cNvPr>
          <p:cNvSpPr txBox="1"/>
          <p:nvPr/>
        </p:nvSpPr>
        <p:spPr>
          <a:xfrm>
            <a:off x="171963" y="5430909"/>
            <a:ext cx="5849129" cy="1384995"/>
          </a:xfrm>
          <a:prstGeom prst="rect">
            <a:avLst/>
          </a:prstGeom>
          <a:noFill/>
        </p:spPr>
        <p:txBody>
          <a:bodyPr wrap="square" rtlCol="0">
            <a:spAutoFit/>
          </a:bodyPr>
          <a:lstStyle/>
          <a:p>
            <a:r>
              <a:rPr kumimoji="1" lang="ja-JP" altLang="en-US" sz="1400" dirty="0"/>
              <a:t>・「売上高に応じ返済を求める融資</a:t>
            </a:r>
            <a:r>
              <a:rPr kumimoji="1" lang="en-US" altLang="ja-JP" sz="1400" dirty="0"/>
              <a:t>(</a:t>
            </a:r>
            <a:r>
              <a:rPr kumimoji="1" lang="ja-JP" altLang="en-US" sz="1400" dirty="0"/>
              <a:t>赤字でも売り上げ増加が見込まれる場合には融資を受けることができ、売上高が増えたら返済額が増える融資</a:t>
            </a:r>
            <a:r>
              <a:rPr kumimoji="1" lang="en-US" altLang="ja-JP" sz="1400" dirty="0"/>
              <a:t>)(</a:t>
            </a:r>
            <a:r>
              <a:rPr kumimoji="1" lang="en-US" altLang="ja-JP" sz="1400" b="1" dirty="0"/>
              <a:t>revenue-based financing</a:t>
            </a:r>
            <a:r>
              <a:rPr kumimoji="1" lang="en-US" altLang="ja-JP" sz="1400" dirty="0"/>
              <a:t>)</a:t>
            </a:r>
            <a:r>
              <a:rPr kumimoji="1" lang="ja-JP" altLang="en-US" sz="1400" dirty="0"/>
              <a:t>、「利益の一定割合に応じて返済を求める融資」</a:t>
            </a:r>
            <a:r>
              <a:rPr kumimoji="1" lang="en-US" altLang="ja-JP" sz="1400" dirty="0"/>
              <a:t>(</a:t>
            </a:r>
            <a:r>
              <a:rPr kumimoji="1" lang="en-US" altLang="ja-JP" sz="1400" b="1" dirty="0"/>
              <a:t>shared earnings agreement</a:t>
            </a:r>
            <a:r>
              <a:rPr kumimoji="1" lang="en-US" altLang="ja-JP" sz="1400" dirty="0"/>
              <a:t>)</a:t>
            </a:r>
            <a:r>
              <a:rPr kumimoji="1" lang="ja-JP" altLang="en-US" sz="1400" dirty="0"/>
              <a:t>」、「自己株式の取得によるエグジットを前提に、剰余金の額に応じて配当を請求できる出資」</a:t>
            </a:r>
          </a:p>
        </p:txBody>
      </p:sp>
    </p:spTree>
    <p:extLst>
      <p:ext uri="{BB962C8B-B14F-4D97-AF65-F5344CB8AC3E}">
        <p14:creationId xmlns:p14="http://schemas.microsoft.com/office/powerpoint/2010/main" val="99691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9B5C1-FCD1-8977-3771-0A0F0966D1F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0B4B8ED7-9D33-7FD9-68BA-0741C2D908FA}"/>
              </a:ext>
            </a:extLst>
          </p:cNvPr>
          <p:cNvSpPr>
            <a:spLocks noGrp="1"/>
          </p:cNvSpPr>
          <p:nvPr>
            <p:ph idx="1"/>
          </p:nvPr>
        </p:nvSpPr>
        <p:spPr/>
        <p:txBody>
          <a:bodyPr>
            <a:normAutofit fontScale="62500" lnSpcReduction="20000"/>
          </a:bodyPr>
          <a:lstStyle/>
          <a:p>
            <a:r>
              <a:rPr kumimoji="1" lang="en-US" altLang="ja-JP" dirty="0"/>
              <a:t>ESG</a:t>
            </a:r>
            <a:r>
              <a:rPr kumimoji="1" lang="ja-JP" altLang="en-US" dirty="0"/>
              <a:t>投資の弱点</a:t>
            </a:r>
            <a:r>
              <a:rPr lang="ja-JP" altLang="en-US" dirty="0"/>
              <a:t>・・・個別の投資が、 実際にどの程度国内外の課題解決に資する具体的な技術の実装やビジネスモデル の変革等につながっているか、明確には確認しづらいといった課題</a:t>
            </a:r>
            <a:endParaRPr lang="en-US" altLang="ja-JP" dirty="0"/>
          </a:p>
          <a:p>
            <a:r>
              <a:rPr lang="ja-JP" altLang="en-US" dirty="0"/>
              <a:t>「インパクト投資」は、持続可能な社会を実現するための金融（サステナブルファイ ナンス） の１分野として、持続可能な社会・経済基盤の構築といった基本的な意義を 共有しつつ、投資の「効果」（インパクト）に着目する手法として、内外で推進の機運が 高まっている。</a:t>
            </a:r>
            <a:endParaRPr lang="en-US" altLang="ja-JP" dirty="0"/>
          </a:p>
          <a:p>
            <a:r>
              <a:rPr lang="ja-JP" altLang="en-US" dirty="0"/>
              <a:t>特定の事 業に特化し今後の事業成長を図るスタートアップ（創業企業）等の伴走支援とも親和 性が高く、課題解決につながるイノベーションを創出する可能性が期待</a:t>
            </a:r>
            <a:endParaRPr lang="en-US" altLang="ja-JP" dirty="0"/>
          </a:p>
          <a:p>
            <a:r>
              <a:rPr lang="ja-JP" altLang="en-US" dirty="0"/>
              <a:t>わが国においては、こうした、社会・環境的効果を持つが収益化に相応の時間を 有する企業・事業が、自らの事業性について理解・評価を得て、資金・事業面での支援を受けることが必ずしも容易ではない</a:t>
            </a:r>
            <a:endParaRPr lang="en-US" altLang="ja-JP" dirty="0"/>
          </a:p>
          <a:p>
            <a:r>
              <a:rPr lang="ja-JP" altLang="en-US" dirty="0"/>
              <a:t>多様な投資家・金融機関が、社会・環境面での改善効果と事業の成長を図る創業 企業等に対し、事業の特性や成長ステージに合わせ資金面を含む必要な支援を行う ことは、企業が成長し、経済の持続性を高めるため、重要な意義</a:t>
            </a:r>
            <a:endParaRPr lang="en-US" altLang="ja-JP" dirty="0"/>
          </a:p>
          <a:p>
            <a:r>
              <a:rPr lang="ja-JP" altLang="en-US" dirty="0"/>
              <a:t>社会・環境面に配慮した企業</a:t>
            </a:r>
            <a:r>
              <a:rPr lang="en-US" altLang="ja-JP" dirty="0"/>
              <a:t>(</a:t>
            </a:r>
            <a:r>
              <a:rPr lang="ja-JP" altLang="en-US" dirty="0"/>
              <a:t>群</a:t>
            </a:r>
            <a:r>
              <a:rPr lang="en-US" altLang="ja-JP" dirty="0"/>
              <a:t>)</a:t>
            </a:r>
            <a:r>
              <a:rPr lang="ja-JP" altLang="en-US" dirty="0"/>
              <a:t>を投資対象として取捨選択し、エンゲージメントを 行って改善を促す一般的な </a:t>
            </a:r>
            <a:r>
              <a:rPr lang="en-US" altLang="ja-JP" dirty="0"/>
              <a:t>ESG </a:t>
            </a:r>
            <a:r>
              <a:rPr lang="ja-JP" altLang="en-US" dirty="0"/>
              <a:t>投資手法の広がりに伴って、より個別・明確に、 個々の企業・事業に対する投資を通じた改善効果を把握・勘案し、投資を行うことへ のニーズ</a:t>
            </a:r>
            <a:endParaRPr lang="en-US" altLang="ja-JP" dirty="0"/>
          </a:p>
          <a:p>
            <a:r>
              <a:rPr kumimoji="1" lang="ja-JP" altLang="en-US" dirty="0"/>
              <a:t>ネガティブスクリーニング、ポジティブスクリーニングはいずれも企業の</a:t>
            </a:r>
            <a:r>
              <a:rPr kumimoji="1" lang="en-US" altLang="ja-JP" dirty="0"/>
              <a:t>ESG</a:t>
            </a:r>
            <a:r>
              <a:rPr kumimoji="1" lang="ja-JP" altLang="en-US" dirty="0"/>
              <a:t>の取り組みを総合的に評価し、または投資対象群を選定するもの</a:t>
            </a:r>
          </a:p>
        </p:txBody>
      </p:sp>
    </p:spTree>
    <p:extLst>
      <p:ext uri="{BB962C8B-B14F-4D97-AF65-F5344CB8AC3E}">
        <p14:creationId xmlns:p14="http://schemas.microsoft.com/office/powerpoint/2010/main" val="204826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023F6-F132-9879-9579-82FEC10FA465}"/>
              </a:ext>
            </a:extLst>
          </p:cNvPr>
          <p:cNvSpPr>
            <a:spLocks noGrp="1"/>
          </p:cNvSpPr>
          <p:nvPr>
            <p:ph type="title"/>
          </p:nvPr>
        </p:nvSpPr>
        <p:spPr>
          <a:xfrm>
            <a:off x="253148" y="365125"/>
            <a:ext cx="11685704" cy="1325563"/>
          </a:xfrm>
        </p:spPr>
        <p:txBody>
          <a:bodyPr>
            <a:normAutofit/>
          </a:bodyPr>
          <a:lstStyle/>
          <a:p>
            <a:r>
              <a:rPr kumimoji="1" lang="ja-JP" altLang="en-US" sz="2800" dirty="0"/>
              <a:t>インパクト投資で必要になりそうなこと④</a:t>
            </a:r>
          </a:p>
        </p:txBody>
      </p:sp>
      <p:sp>
        <p:nvSpPr>
          <p:cNvPr id="3" name="コンテンツ プレースホルダー 2">
            <a:extLst>
              <a:ext uri="{FF2B5EF4-FFF2-40B4-BE49-F238E27FC236}">
                <a16:creationId xmlns:a16="http://schemas.microsoft.com/office/drawing/2014/main" id="{F08BD361-E405-B2BE-63D9-C09DA21C3CA1}"/>
              </a:ext>
            </a:extLst>
          </p:cNvPr>
          <p:cNvSpPr>
            <a:spLocks noGrp="1"/>
          </p:cNvSpPr>
          <p:nvPr>
            <p:ph idx="1"/>
          </p:nvPr>
        </p:nvSpPr>
        <p:spPr>
          <a:xfrm>
            <a:off x="253148" y="1632385"/>
            <a:ext cx="11765788" cy="4915649"/>
          </a:xfrm>
        </p:spPr>
        <p:txBody>
          <a:bodyPr>
            <a:normAutofit/>
          </a:bodyPr>
          <a:lstStyle/>
          <a:p>
            <a:r>
              <a:rPr lang="en-US" altLang="ja-JP" dirty="0"/>
              <a:t>KPI</a:t>
            </a:r>
            <a:r>
              <a:rPr lang="ja-JP" altLang="en-US" dirty="0"/>
              <a:t>の必要性の確保</a:t>
            </a:r>
            <a:endParaRPr lang="en-US" altLang="ja-JP" dirty="0"/>
          </a:p>
          <a:p>
            <a:pPr lvl="1"/>
            <a:r>
              <a:rPr kumimoji="1" lang="ja-JP" altLang="en-US" dirty="0"/>
              <a:t>正直、インパクト投資の理念だと、</a:t>
            </a:r>
            <a:r>
              <a:rPr kumimoji="1" lang="en-US" altLang="ja-JP" dirty="0"/>
              <a:t>KPI</a:t>
            </a:r>
            <a:r>
              <a:rPr kumimoji="1" lang="ja-JP" altLang="en-US" dirty="0"/>
              <a:t>を正しく計算したり精緻化するというインセンティブ設計になっていない。</a:t>
            </a:r>
            <a:r>
              <a:rPr kumimoji="1" lang="en-US" altLang="ja-JP" dirty="0"/>
              <a:t>KPI</a:t>
            </a:r>
            <a:r>
              <a:rPr lang="ja-JP" altLang="en-US" dirty="0"/>
              <a:t>とリターンに結びつきがない</a:t>
            </a:r>
            <a:endParaRPr lang="en-US" altLang="ja-JP" dirty="0"/>
          </a:p>
          <a:p>
            <a:pPr lvl="1"/>
            <a:r>
              <a:rPr kumimoji="1" lang="en-US" altLang="ja-JP" dirty="0"/>
              <a:t>KPI</a:t>
            </a:r>
            <a:r>
              <a:rPr kumimoji="1" lang="ja-JP" altLang="en-US" dirty="0"/>
              <a:t>とリターンを結び付けたロジックの開発</a:t>
            </a:r>
            <a:endParaRPr kumimoji="1" lang="en-US" altLang="ja-JP" dirty="0"/>
          </a:p>
          <a:p>
            <a:pPr lvl="2"/>
            <a:r>
              <a:rPr lang="en-US" altLang="ja-JP" dirty="0"/>
              <a:t>KPI</a:t>
            </a:r>
            <a:r>
              <a:rPr lang="ja-JP" altLang="en-US" dirty="0"/>
              <a:t>を達成すればするほどリターンが上がるのが理想的</a:t>
            </a:r>
            <a:endParaRPr lang="en-US" altLang="ja-JP" dirty="0"/>
          </a:p>
          <a:p>
            <a:pPr lvl="2"/>
            <a:endParaRPr kumimoji="1" lang="en-US" altLang="ja-JP" dirty="0"/>
          </a:p>
          <a:p>
            <a:r>
              <a:rPr kumimoji="1" lang="ja-JP" altLang="en-US" dirty="0"/>
              <a:t>例</a:t>
            </a:r>
            <a:endParaRPr kumimoji="1" lang="en-US" altLang="ja-JP" dirty="0"/>
          </a:p>
          <a:p>
            <a:pPr lvl="1"/>
            <a:r>
              <a:rPr lang="en-US" altLang="ja-JP" dirty="0"/>
              <a:t>CO2</a:t>
            </a:r>
            <a:r>
              <a:rPr lang="ja-JP" altLang="en-US" dirty="0"/>
              <a:t>削減量だったら、将来支払うはずの炭素税</a:t>
            </a:r>
            <a:r>
              <a:rPr lang="en-US" altLang="ja-JP" dirty="0"/>
              <a:t>or</a:t>
            </a:r>
            <a:r>
              <a:rPr lang="ja-JP" altLang="en-US" dirty="0"/>
              <a:t>排出権の価格が安くなったと考えて、</a:t>
            </a:r>
            <a:r>
              <a:rPr lang="en-US" altLang="ja-JP" dirty="0"/>
              <a:t>KPI</a:t>
            </a:r>
            <a:r>
              <a:rPr lang="ja-JP" altLang="en-US" dirty="0"/>
              <a:t>に連動したクーポン</a:t>
            </a:r>
            <a:r>
              <a:rPr lang="en-US" altLang="ja-JP" dirty="0"/>
              <a:t>/</a:t>
            </a:r>
            <a:r>
              <a:rPr lang="ja-JP" altLang="en-US" dirty="0"/>
              <a:t>ペナルティの発行</a:t>
            </a:r>
            <a:r>
              <a:rPr lang="en-US" altLang="ja-JP" dirty="0"/>
              <a:t>=ESG</a:t>
            </a:r>
            <a:r>
              <a:rPr lang="ja-JP" altLang="en-US" dirty="0"/>
              <a:t>デリバ</a:t>
            </a:r>
            <a:r>
              <a:rPr lang="en-US" altLang="ja-JP" dirty="0"/>
              <a:t>/</a:t>
            </a:r>
            <a:r>
              <a:rPr lang="ja-JP" altLang="en-US" dirty="0"/>
              <a:t>サステナリンクローンと似た発想</a:t>
            </a:r>
            <a:endParaRPr lang="en-US" altLang="ja-JP" dirty="0"/>
          </a:p>
          <a:p>
            <a:pPr lvl="1"/>
            <a:endParaRPr kumimoji="1" lang="ja-JP" altLang="en-US" dirty="0"/>
          </a:p>
        </p:txBody>
      </p:sp>
    </p:spTree>
    <p:extLst>
      <p:ext uri="{BB962C8B-B14F-4D97-AF65-F5344CB8AC3E}">
        <p14:creationId xmlns:p14="http://schemas.microsoft.com/office/powerpoint/2010/main" val="180551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C8F66-0E16-483F-0AE5-5D2F364A588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3F4A4AE-777C-5504-AB92-642EA91879BA}"/>
              </a:ext>
            </a:extLst>
          </p:cNvPr>
          <p:cNvSpPr>
            <a:spLocks noGrp="1"/>
          </p:cNvSpPr>
          <p:nvPr>
            <p:ph idx="1"/>
          </p:nvPr>
        </p:nvSpPr>
        <p:spPr>
          <a:xfrm>
            <a:off x="838200" y="1825625"/>
            <a:ext cx="10645588" cy="4888940"/>
          </a:xfrm>
        </p:spPr>
        <p:txBody>
          <a:bodyPr>
            <a:normAutofit fontScale="62500" lnSpcReduction="20000"/>
          </a:bodyPr>
          <a:lstStyle/>
          <a:p>
            <a:r>
              <a:rPr lang="ja-JP" altLang="en-US" dirty="0"/>
              <a:t>一方で、例えば、 </a:t>
            </a:r>
            <a:endParaRPr lang="en-US" altLang="ja-JP" dirty="0"/>
          </a:p>
          <a:p>
            <a:pPr lvl="1"/>
            <a:r>
              <a:rPr lang="ja-JP" altLang="en-US" dirty="0"/>
              <a:t>多排出産業に属し、現在は他社・他業種と比べ多量の温室効果ガスを排出してい るが、削減に向けた明確な戦略と、これを可能にする技術を有し、設備投資等を進 める企業</a:t>
            </a:r>
            <a:endParaRPr lang="en-US" altLang="ja-JP" dirty="0"/>
          </a:p>
          <a:p>
            <a:pPr lvl="1"/>
            <a:r>
              <a:rPr lang="ja-JP" altLang="en-US" dirty="0"/>
              <a:t>創業企業であって、現在は研究開発等が中心で特段の事業収益はなく、ガバナン ス面も体制整備の途上であるが、固有の技術で他社の製造プロセスの排出量を大 きく削減する潜在力を持つ企業</a:t>
            </a:r>
            <a:endParaRPr lang="en-US" altLang="ja-JP" dirty="0"/>
          </a:p>
          <a:p>
            <a:r>
              <a:rPr lang="ja-JP" altLang="en-US" dirty="0"/>
              <a:t>などは、短期視野の投資では資金が集まりにくい傾向にあるが、</a:t>
            </a:r>
            <a:r>
              <a:rPr lang="en-US" altLang="ja-JP" dirty="0"/>
              <a:t>ESG </a:t>
            </a:r>
            <a:r>
              <a:rPr lang="ja-JP" altLang="en-US" dirty="0"/>
              <a:t>要素を総合的 に評価する </a:t>
            </a:r>
            <a:r>
              <a:rPr lang="en-US" altLang="ja-JP" dirty="0"/>
              <a:t>ESG </a:t>
            </a:r>
            <a:r>
              <a:rPr lang="ja-JP" altLang="en-US" dirty="0"/>
              <a:t>評価やそれに基づく </a:t>
            </a:r>
            <a:r>
              <a:rPr lang="en-US" altLang="ja-JP" dirty="0"/>
              <a:t>ESG </a:t>
            </a:r>
            <a:r>
              <a:rPr lang="ja-JP" altLang="en-US" dirty="0"/>
              <a:t>指数等でも、足許の排出量が同業他社や 他業種比で高く又は削減実績が乏しく（</a:t>
            </a:r>
            <a:r>
              <a:rPr lang="en-US" altLang="ja-JP" dirty="0"/>
              <a:t>E</a:t>
            </a:r>
            <a:r>
              <a:rPr lang="ja-JP" altLang="en-US" dirty="0"/>
              <a:t>）、多様性の確保や労働条件（</a:t>
            </a:r>
            <a:r>
              <a:rPr lang="en-US" altLang="ja-JP" dirty="0"/>
              <a:t>S</a:t>
            </a:r>
            <a:r>
              <a:rPr lang="ja-JP" altLang="en-US" dirty="0"/>
              <a:t>）、ガバナン ス（</a:t>
            </a:r>
            <a:r>
              <a:rPr lang="en-US" altLang="ja-JP" dirty="0"/>
              <a:t>G</a:t>
            </a:r>
            <a:r>
              <a:rPr lang="ja-JP" altLang="en-US" dirty="0"/>
              <a:t>）等で他社と比べた特別の取組がないことを前提とすれば、十分な評価が得ら れないといったことが考えられる</a:t>
            </a:r>
            <a:endParaRPr lang="en-US" altLang="ja-JP" dirty="0"/>
          </a:p>
          <a:p>
            <a:r>
              <a:rPr lang="ja-JP" altLang="en-US" dirty="0"/>
              <a:t>社会・環境課題が多様化する中で、それぞれの 課題に具体的に着目し、従来の </a:t>
            </a:r>
            <a:r>
              <a:rPr lang="en-US" altLang="ja-JP" dirty="0"/>
              <a:t>ESG </a:t>
            </a:r>
            <a:r>
              <a:rPr lang="ja-JP" altLang="en-US" dirty="0"/>
              <a:t>投資の手法で必ずしも十分捉えられない企業・ 事業の成長可能性等を理解・評価する投資手法</a:t>
            </a:r>
            <a:endParaRPr lang="en-US" altLang="ja-JP" dirty="0"/>
          </a:p>
          <a:p>
            <a:r>
              <a:rPr lang="ja-JP" altLang="en-US" dirty="0"/>
              <a:t>「インパクト投資」は、通常の投資と同様に</a:t>
            </a:r>
            <a:r>
              <a:rPr lang="ja-JP" altLang="en-US" b="1" dirty="0"/>
              <a:t>一定の「収益」を生み出すことを前提</a:t>
            </a:r>
            <a:r>
              <a:rPr lang="ja-JP" altLang="en-US" dirty="0"/>
              <a:t>と しつつ、個別の投資を通じて実現を図る具体的な社会・環境面での「効果」と、これ</a:t>
            </a:r>
            <a:r>
              <a:rPr lang="ja-JP" altLang="en-US" b="1" dirty="0"/>
              <a:t>を 実現する戦略等を主体的に特定・コミットする点</a:t>
            </a:r>
            <a:r>
              <a:rPr lang="ja-JP" altLang="en-US" dirty="0"/>
              <a:t>に特徴</a:t>
            </a:r>
            <a:endParaRPr lang="en-US" altLang="ja-JP" dirty="0"/>
          </a:p>
          <a:p>
            <a:r>
              <a:rPr lang="ja-JP" altLang="en-US" dirty="0"/>
              <a:t>将来の社会・環境的効果の実 現の確実性を評価することは、規模や成長段階等を問わず、今後の市場創造に取 り組む創業企業・大企業・地域企業やその事業・取組（以下、「創業企業等」）の推進 と親和性が高いのではないかと考えられる。特に、創業企業へのインパクト投資に は、投資を通じて、事業の「社会・環境的効果」と「成長可能性」を評価し、課題解決と 事業の革新を促すこと</a:t>
            </a:r>
            <a:endParaRPr lang="en-US" altLang="ja-JP" dirty="0"/>
          </a:p>
          <a:p>
            <a:pPr lvl="1"/>
            <a:r>
              <a:rPr lang="ja-JP" altLang="en-US" dirty="0"/>
              <a:t>投資が社会・環境的効果を実現する戦略・因果関係を特定し、効果実現の確からしさを検証することと なる。一般に、こうした戦略・因果関係は、内外の実務家の間で「ロジックモデル」や「</a:t>
            </a:r>
            <a:r>
              <a:rPr lang="en-US" altLang="ja-JP" dirty="0"/>
              <a:t>Theory of Change(</a:t>
            </a:r>
            <a:r>
              <a:rPr lang="ja-JP" altLang="en-US" dirty="0"/>
              <a:t>変革の理論</a:t>
            </a:r>
            <a:r>
              <a:rPr lang="en-US" altLang="ja-JP" dirty="0"/>
              <a:t>)</a:t>
            </a:r>
            <a:r>
              <a:rPr lang="ja-JP" altLang="en-US" dirty="0"/>
              <a:t>」等と呼ばれ、投資がどのような過程を通じ社会・環境的効果を生み出すか、変化を 実現する仕組みを具体的に説明することが重要とされている</a:t>
            </a:r>
            <a:endParaRPr kumimoji="1" lang="ja-JP" altLang="en-US" dirty="0"/>
          </a:p>
        </p:txBody>
      </p:sp>
    </p:spTree>
    <p:extLst>
      <p:ext uri="{BB962C8B-B14F-4D97-AF65-F5344CB8AC3E}">
        <p14:creationId xmlns:p14="http://schemas.microsoft.com/office/powerpoint/2010/main" val="175095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3A40F2-5CF0-EDFF-8418-A7AAFCD9B47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1BC0D06-1285-1891-8648-E0551D037443}"/>
              </a:ext>
            </a:extLst>
          </p:cNvPr>
          <p:cNvSpPr>
            <a:spLocks noGrp="1"/>
          </p:cNvSpPr>
          <p:nvPr>
            <p:ph idx="1"/>
          </p:nvPr>
        </p:nvSpPr>
        <p:spPr/>
        <p:txBody>
          <a:bodyPr>
            <a:normAutofit fontScale="92500" lnSpcReduction="20000"/>
          </a:bodyPr>
          <a:lstStyle/>
          <a:p>
            <a:r>
              <a:rPr lang="ja-JP" altLang="en-US" b="1" dirty="0">
                <a:solidFill>
                  <a:srgbClr val="FF0000"/>
                </a:solidFill>
              </a:rPr>
              <a:t>インパクト投資はあくまで「投資」であり、社会・環境的効果を持つ ことに加えて、一定の収益性を目指すものを前提</a:t>
            </a:r>
            <a:r>
              <a:rPr lang="ja-JP" altLang="en-US" dirty="0"/>
              <a:t>とし、取りまとめている。 特に、社会・環境的効果と事業が様々な工夫の下で相互に補完・強化し、両立す る関係（好循環：</a:t>
            </a:r>
            <a:r>
              <a:rPr lang="en-US" altLang="ja-JP" dirty="0"/>
              <a:t>positive feedback loop</a:t>
            </a:r>
            <a:r>
              <a:rPr lang="ja-JP" altLang="en-US" dirty="0"/>
              <a:t>）に十分になり得るものであり、投資を通じて こうした好循環を実現していくことが、日本や世界の社会・経済に重要</a:t>
            </a:r>
            <a:endParaRPr lang="en-US" altLang="ja-JP" dirty="0"/>
          </a:p>
          <a:p>
            <a:pPr lvl="1"/>
            <a:r>
              <a:rPr lang="ja-JP" altLang="en-US" dirty="0"/>
              <a:t>インパクト投資を行う投資家・金融機関の３分の２が一般的な 投資の市場収益率と同等以上の収益を目標として設定しており、実際の実現収益率 を見ても、インパクト投資が未公開市場で実現した収益率は、全体と比べ大きくは変 わらないとの分析がある</a:t>
            </a:r>
            <a:endParaRPr lang="en-US" altLang="ja-JP" dirty="0"/>
          </a:p>
          <a:p>
            <a:r>
              <a:rPr lang="ja-JP" altLang="en-US" dirty="0"/>
              <a:t>求める社会・環境的効果や収益の水準・バランスは投資主体・対象等により様々 であるが、寄附といった、当初より収益を想定していない資金や、意図する効果が必 ずしも明確でない投資については、基本的には本報告書の射程外</a:t>
            </a:r>
            <a:endParaRPr kumimoji="1" lang="ja-JP" altLang="en-US" dirty="0"/>
          </a:p>
        </p:txBody>
      </p:sp>
    </p:spTree>
    <p:extLst>
      <p:ext uri="{BB962C8B-B14F-4D97-AF65-F5344CB8AC3E}">
        <p14:creationId xmlns:p14="http://schemas.microsoft.com/office/powerpoint/2010/main" val="124494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53BFE-D84A-227C-C5BD-D8173F9A9AD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B948E9D-2FA5-62E0-D9BF-9C6FD2253151}"/>
              </a:ext>
            </a:extLst>
          </p:cNvPr>
          <p:cNvSpPr>
            <a:spLocks noGrp="1"/>
          </p:cNvSpPr>
          <p:nvPr>
            <p:ph idx="1"/>
          </p:nvPr>
        </p:nvSpPr>
        <p:spPr/>
        <p:txBody>
          <a:bodyPr/>
          <a:lstStyle/>
          <a:p>
            <a:r>
              <a:rPr lang="ja-JP" altLang="en-US" dirty="0"/>
              <a:t>インパクト投資は、「社会・環境的効果」と「投資収益」の双方の実現を企図する投 資として、投資先と投資効果を個別に特定・コミットする点が特徴であり、特定の業 種・</a:t>
            </a:r>
            <a:r>
              <a:rPr lang="en-US" altLang="ja-JP" dirty="0"/>
              <a:t>ESG </a:t>
            </a:r>
            <a:r>
              <a:rPr lang="ja-JP" altLang="en-US" dirty="0"/>
              <a:t>分野に限定するものでない分野横断的な投資手法であるため、資金使途と しては既存の、分野ごとの </a:t>
            </a:r>
            <a:r>
              <a:rPr lang="en-US" altLang="ja-JP" dirty="0"/>
              <a:t>ESG </a:t>
            </a:r>
            <a:r>
              <a:rPr lang="ja-JP" altLang="en-US" dirty="0"/>
              <a:t>ラベルと重なり得るものと考えられる</a:t>
            </a:r>
            <a:endParaRPr lang="en-US" altLang="ja-JP" dirty="0"/>
          </a:p>
          <a:p>
            <a:r>
              <a:rPr lang="ja-JP" altLang="en-US" dirty="0"/>
              <a:t>本指針では、国際的な議論も踏まえ、社会・環境的効果と収益の双方を実現する 投資の基本的考え方は、投資先・投資主体・アセットクラスの別に関わらず基本的に は共通であるとの理解に立って、</a:t>
            </a:r>
            <a:r>
              <a:rPr lang="ja-JP" altLang="en-US" b="1" dirty="0"/>
              <a:t>対象を限定せず幅広く包摂して</a:t>
            </a:r>
            <a:r>
              <a:rPr lang="ja-JP" altLang="en-US" dirty="0"/>
              <a:t>規定している</a:t>
            </a:r>
            <a:endParaRPr kumimoji="1" lang="ja-JP" altLang="en-US" dirty="0"/>
          </a:p>
        </p:txBody>
      </p:sp>
    </p:spTree>
    <p:extLst>
      <p:ext uri="{BB962C8B-B14F-4D97-AF65-F5344CB8AC3E}">
        <p14:creationId xmlns:p14="http://schemas.microsoft.com/office/powerpoint/2010/main" val="92758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4A8347-29D5-A3BD-C659-A00F40D3F1EA}"/>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97E17B1-FC1F-D29D-EAF7-08A2FA38779A}"/>
              </a:ext>
            </a:extLst>
          </p:cNvPr>
          <p:cNvSpPr>
            <a:spLocks noGrp="1"/>
          </p:cNvSpPr>
          <p:nvPr>
            <p:ph idx="1"/>
          </p:nvPr>
        </p:nvSpPr>
        <p:spPr/>
        <p:txBody>
          <a:bodyPr>
            <a:normAutofit fontScale="85000" lnSpcReduction="10000"/>
          </a:bodyPr>
          <a:lstStyle/>
          <a:p>
            <a:r>
              <a:rPr lang="ja-JP" altLang="en-US" dirty="0"/>
              <a:t>投資手法と必ずしも直接に関わるものではないが、「インパクト」を可視化し て、企業が社会や環境に与える効果を貨幣価値に換算し、財務諸表とあわせて情報 提供等を行おうとする取組もある。 例えば、米ハーバード・ビジネス・スクール（</a:t>
            </a:r>
            <a:r>
              <a:rPr lang="en-US" altLang="ja-JP" dirty="0"/>
              <a:t>HBS</a:t>
            </a:r>
            <a:r>
              <a:rPr lang="ja-JP" altLang="en-US" dirty="0"/>
              <a:t>）の「インパクト加重会計イニシアテ ィブ（</a:t>
            </a:r>
            <a:r>
              <a:rPr lang="en-US" altLang="ja-JP" dirty="0"/>
              <a:t>IWAI</a:t>
            </a:r>
            <a:r>
              <a:rPr lang="ja-JP" altLang="en-US" dirty="0"/>
              <a:t>）」、イギリスにおける民間団体である「インパクトタスクフォース」等で議論が 行われているほか、国内でも、</a:t>
            </a:r>
            <a:r>
              <a:rPr lang="en-US" altLang="ja-JP" dirty="0"/>
              <a:t>IWAI </a:t>
            </a:r>
            <a:r>
              <a:rPr lang="ja-JP" altLang="en-US" dirty="0"/>
              <a:t>の手法を実践する動きなどが見られている</a:t>
            </a:r>
            <a:endParaRPr lang="en-US" altLang="ja-JP" dirty="0"/>
          </a:p>
          <a:p>
            <a:r>
              <a:rPr lang="ja-JP" altLang="en-US" dirty="0"/>
              <a:t>インパクト加重会計では、企業活動によって地球環境や従業員・地域社会等に対し て生じる様々な効果を測定し、これを貨幣価値に換算し、通常の売上高や利益等を 集約した財務指標に付加する形で諸表を作成する。当期利益等の基本的な財務指 標と比べながら企業が生み出す社会的価値の経年変化等を捉え、理解を深める効 果が期待されている。</a:t>
            </a:r>
            <a:endParaRPr lang="en-US" altLang="ja-JP" dirty="0"/>
          </a:p>
          <a:p>
            <a:pPr lvl="1"/>
            <a:r>
              <a:rPr lang="ja-JP" altLang="en-US" dirty="0"/>
              <a:t>インパ クト加重会計については、こうした課題も踏まえながら、様々な前提、計算方法、利用 の仕方等で今後更なる調査・試行が期待される</a:t>
            </a:r>
            <a:endParaRPr lang="en-US" altLang="ja-JP" dirty="0"/>
          </a:p>
          <a:p>
            <a:endParaRPr kumimoji="1" lang="ja-JP" altLang="en-US" dirty="0"/>
          </a:p>
        </p:txBody>
      </p:sp>
    </p:spTree>
    <p:extLst>
      <p:ext uri="{BB962C8B-B14F-4D97-AF65-F5344CB8AC3E}">
        <p14:creationId xmlns:p14="http://schemas.microsoft.com/office/powerpoint/2010/main" val="391335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160052-5FC7-F996-ADCB-30481ACC12E0}"/>
              </a:ext>
            </a:extLst>
          </p:cNvPr>
          <p:cNvSpPr>
            <a:spLocks noGrp="1"/>
          </p:cNvSpPr>
          <p:nvPr>
            <p:ph type="title"/>
          </p:nvPr>
        </p:nvSpPr>
        <p:spPr/>
        <p:txBody>
          <a:bodyPr/>
          <a:lstStyle/>
          <a:p>
            <a:r>
              <a:rPr lang="ja-JP" altLang="en-US" dirty="0"/>
              <a:t>インパクト投資に必要な要件</a:t>
            </a:r>
            <a:endParaRPr kumimoji="1" lang="ja-JP" altLang="en-US" dirty="0"/>
          </a:p>
        </p:txBody>
      </p:sp>
      <p:sp>
        <p:nvSpPr>
          <p:cNvPr id="3" name="コンテンツ プレースホルダー 2">
            <a:extLst>
              <a:ext uri="{FF2B5EF4-FFF2-40B4-BE49-F238E27FC236}">
                <a16:creationId xmlns:a16="http://schemas.microsoft.com/office/drawing/2014/main" id="{1427D587-AE53-3029-D8EF-1EBB73ADBBC6}"/>
              </a:ext>
            </a:extLst>
          </p:cNvPr>
          <p:cNvSpPr>
            <a:spLocks noGrp="1"/>
          </p:cNvSpPr>
          <p:nvPr>
            <p:ph idx="1"/>
          </p:nvPr>
        </p:nvSpPr>
        <p:spPr>
          <a:xfrm>
            <a:off x="340659" y="1362635"/>
            <a:ext cx="11376212" cy="5253318"/>
          </a:xfrm>
        </p:spPr>
        <p:txBody>
          <a:bodyPr>
            <a:normAutofit fontScale="92500" lnSpcReduction="20000"/>
          </a:bodyPr>
          <a:lstStyle/>
          <a:p>
            <a:r>
              <a:rPr lang="ja-JP" altLang="en-US" dirty="0"/>
              <a:t>ある投資が「社会・環境的効果」と「収益」の双方を実現していくためには、</a:t>
            </a:r>
            <a:endParaRPr lang="en-US" altLang="ja-JP" dirty="0"/>
          </a:p>
          <a:p>
            <a:pPr lvl="1"/>
            <a:r>
              <a:rPr lang="ja-JP" altLang="en-US" dirty="0"/>
              <a:t>①当該 投資を通じてどの様な効果・収益性を実現するのか（「意図」）が事前の計画において 明確であり、</a:t>
            </a:r>
            <a:endParaRPr lang="en-US" altLang="ja-JP" dirty="0"/>
          </a:p>
          <a:p>
            <a:pPr lvl="1"/>
            <a:r>
              <a:rPr lang="ja-JP" altLang="en-US" dirty="0"/>
              <a:t>②投資の実行によりどのような効果・収益性が具体的に生じることが見込まれ（「追加性」）</a:t>
            </a:r>
            <a:endParaRPr lang="en-US" altLang="ja-JP" dirty="0"/>
          </a:p>
          <a:p>
            <a:pPr lvl="1"/>
            <a:r>
              <a:rPr lang="ja-JP" altLang="en-US" dirty="0"/>
              <a:t>③こうした効果を事後的にも確認し、継続的な行動につな げていくもの（「特定・測定・管理」）であることが必要である。</a:t>
            </a:r>
            <a:endParaRPr lang="en-US" altLang="ja-JP" dirty="0"/>
          </a:p>
          <a:p>
            <a:pPr lvl="1"/>
            <a:r>
              <a:rPr lang="ja-JP" altLang="en-US" dirty="0"/>
              <a:t>④社会・環境的 効果の創出にかかるコストを低減し、社会・環境課題への対応と収益性を両立するイ ノベーション等が必要と考えられる。「イノベーション等」には、革新的なアイデアや技 術の導入、ビジネスモデルの変革、従来市場と差別化する創意工夫など様々なもの があり、企業も、地球規模の課題に応え飛躍的成長を目指すユニコーン企業や、特 定の地域やニッチな市場が抱える課題・ニーズに着目し、緩やかだが持続的な成長 を見込む企業も存在する。</a:t>
            </a:r>
            <a:r>
              <a:rPr lang="ja-JP" altLang="en-US" b="1" dirty="0"/>
              <a:t>多様な可能性を前提に、「意図」「追加性」「特定・測定・管 理」といった投資プロセス全体を通じ、投資先の事業が如何に市場を開拓・創造し、 具体的な収益・社会両面の効果を実現するか、投資家・金融機関と企業間で十分な 対話を行い、理解を深め、市場や顧客に変化をもたらし又は加速し得る新規性を支 援していくこと</a:t>
            </a:r>
            <a:r>
              <a:rPr lang="ja-JP" altLang="en-US" dirty="0"/>
              <a:t>が肝要である。</a:t>
            </a:r>
            <a:endParaRPr kumimoji="1" lang="ja-JP" altLang="en-US" dirty="0"/>
          </a:p>
        </p:txBody>
      </p:sp>
    </p:spTree>
    <p:extLst>
      <p:ext uri="{BB962C8B-B14F-4D97-AF65-F5344CB8AC3E}">
        <p14:creationId xmlns:p14="http://schemas.microsoft.com/office/powerpoint/2010/main" val="404992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0B4BACF-E6E4-A33B-8BBF-F8B0A8114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137" y="265997"/>
            <a:ext cx="5917727" cy="4458404"/>
          </a:xfrm>
          <a:prstGeom prst="rect">
            <a:avLst/>
          </a:prstGeom>
        </p:spPr>
      </p:pic>
      <p:pic>
        <p:nvPicPr>
          <p:cNvPr id="5" name="図 4">
            <a:extLst>
              <a:ext uri="{FF2B5EF4-FFF2-40B4-BE49-F238E27FC236}">
                <a16:creationId xmlns:a16="http://schemas.microsoft.com/office/drawing/2014/main" id="{857B9A34-BDE4-D14D-ACF9-CC3FC4E3C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89" y="4940406"/>
            <a:ext cx="7727350" cy="975445"/>
          </a:xfrm>
          <a:prstGeom prst="rect">
            <a:avLst/>
          </a:prstGeom>
        </p:spPr>
      </p:pic>
      <p:pic>
        <p:nvPicPr>
          <p:cNvPr id="7" name="図 6">
            <a:extLst>
              <a:ext uri="{FF2B5EF4-FFF2-40B4-BE49-F238E27FC236}">
                <a16:creationId xmlns:a16="http://schemas.microsoft.com/office/drawing/2014/main" id="{C708442E-EC5E-6B35-FCCB-3088B3B9F5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6489" y="6042422"/>
            <a:ext cx="7727350" cy="518205"/>
          </a:xfrm>
          <a:prstGeom prst="rect">
            <a:avLst/>
          </a:prstGeom>
        </p:spPr>
      </p:pic>
    </p:spTree>
    <p:extLst>
      <p:ext uri="{BB962C8B-B14F-4D97-AF65-F5344CB8AC3E}">
        <p14:creationId xmlns:p14="http://schemas.microsoft.com/office/powerpoint/2010/main" val="48068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341F67E-969C-2C0E-043B-C8AEBA88A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73" y="538449"/>
            <a:ext cx="7925487" cy="2446232"/>
          </a:xfrm>
          <a:prstGeom prst="rect">
            <a:avLst/>
          </a:prstGeom>
        </p:spPr>
      </p:pic>
      <p:pic>
        <p:nvPicPr>
          <p:cNvPr id="5" name="図 4">
            <a:extLst>
              <a:ext uri="{FF2B5EF4-FFF2-40B4-BE49-F238E27FC236}">
                <a16:creationId xmlns:a16="http://schemas.microsoft.com/office/drawing/2014/main" id="{E92B6CA9-3FFA-8DA2-B4FD-71AABE577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90" y="2984681"/>
            <a:ext cx="5513639" cy="2789574"/>
          </a:xfrm>
          <a:prstGeom prst="rect">
            <a:avLst/>
          </a:prstGeom>
        </p:spPr>
      </p:pic>
      <p:pic>
        <p:nvPicPr>
          <p:cNvPr id="7" name="図 6">
            <a:extLst>
              <a:ext uri="{FF2B5EF4-FFF2-40B4-BE49-F238E27FC236}">
                <a16:creationId xmlns:a16="http://schemas.microsoft.com/office/drawing/2014/main" id="{20BB548E-DC70-C8EF-7048-578CF9C51A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545" y="5858193"/>
            <a:ext cx="6653942" cy="922715"/>
          </a:xfrm>
          <a:prstGeom prst="rect">
            <a:avLst/>
          </a:prstGeom>
        </p:spPr>
      </p:pic>
    </p:spTree>
    <p:extLst>
      <p:ext uri="{BB962C8B-B14F-4D97-AF65-F5344CB8AC3E}">
        <p14:creationId xmlns:p14="http://schemas.microsoft.com/office/powerpoint/2010/main" val="1491285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3158</Words>
  <Application>Microsoft Office PowerPoint</Application>
  <PresentationFormat>ワイド画面</PresentationFormat>
  <Paragraphs>103</Paragraphs>
  <Slides>20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20</vt:i4>
      </vt:variant>
    </vt:vector>
  </HeadingPairs>
  <TitlesOfParts>
    <vt:vector size="24"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インパクト投資に必要な要件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クライメートテックの場合 https://www.env.go.jp/seisaku/list/document3_00001.html</vt:lpstr>
      <vt:lpstr>観点の整理</vt:lpstr>
      <vt:lpstr>インパクト投資とは</vt:lpstr>
      <vt:lpstr>インパクト投資の例</vt:lpstr>
      <vt:lpstr>インパクト投資で必要になりそうなこと①</vt:lpstr>
      <vt:lpstr>インパクト投資で必要になりそうなこと②</vt:lpstr>
      <vt:lpstr>インパクト投資で必要になりそうなこと③</vt:lpstr>
      <vt:lpstr>インパクト投資で必要になりそうなこと④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航 小松原</dc:creator>
  <cp:lastModifiedBy>航 小松原</cp:lastModifiedBy>
  <cp:revision>1</cp:revision>
  <dcterms:created xsi:type="dcterms:W3CDTF">2023-08-30T07:05:41Z</dcterms:created>
  <dcterms:modified xsi:type="dcterms:W3CDTF">2023-08-30T14:17:16Z</dcterms:modified>
</cp:coreProperties>
</file>