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667AE-5120-D26C-6969-4FB34B11559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DF7576-449A-5920-FCAE-4D64D38EE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6D72F9E-5F54-AA6C-2651-344F6DE0BE9C}"/>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15B522E0-603A-27B6-DF8B-3E41F091D9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1E281C-D423-B601-6F45-9FCF8D959AFD}"/>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287058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8853F-6B63-8A41-C838-854D888770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5B9D5C-BBDE-93B0-B3E5-045C9818B5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452FEA-73CE-30E1-144E-F48DE9D1D37E}"/>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663B8564-226C-CFF2-CFE7-D1A4F4455B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561597-3B96-DB6E-0206-E7E7ED777553}"/>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406192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F84E16-7517-34EB-C372-A0853CAC01D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671299-7B18-99DC-567C-3C1B9158F8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7EED15-238F-6B1F-A01D-785623D18E5E}"/>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88091431-86E4-36C0-22BD-2A132D750B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2BFD9B-D34B-4B23-B3A8-082B7A8C3F92}"/>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79849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0AD7F-7A7D-D0F3-8FE7-C2A6711935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98CDF3-E063-6038-57CC-2CD9CB1301F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BBF430-B44B-6979-A169-0129353AD71A}"/>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154F4A9C-2A37-64FE-E978-48103FB734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24178D-961B-00A8-C35D-AEB94B9DC983}"/>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319256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76CE5-C97D-AE65-75B1-7AE6B031018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8571EE-4FAB-74DA-BE06-3F3FC28DE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45C483-1013-BE1E-A136-33F685DDA3DC}"/>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5426349C-F1C4-74FB-1EC0-0D8EBFB79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26F0C3-79ED-0562-2FC3-71686582FA4C}"/>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358682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3A948A-A448-91AC-8014-86DCD77494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3CD044-4454-BFF8-6F3B-E7FD483B0DA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61A98F7-1599-0F8E-3071-19208CB168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F2FEDC7-5160-CB2C-3FF6-43391F3A7457}"/>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48F81DD5-1FAF-333C-B2D7-1762FE4502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432482-3EBF-C1D7-9227-A176B25CF8BF}"/>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421543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B8591-6184-4FE5-6671-91C13C27E3C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61B225-BB52-9175-41F5-41D418F78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5FA4AB-765D-7986-AC22-39F97571D3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E0E96D8-328A-14EF-576F-A546553E8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64374B-A9F3-EEC9-96C2-7B66D8DCBC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2B7104-90CC-2EE6-7DFA-781D3AFE3BB6}"/>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8" name="フッター プレースホルダー 7">
            <a:extLst>
              <a:ext uri="{FF2B5EF4-FFF2-40B4-BE49-F238E27FC236}">
                <a16:creationId xmlns:a16="http://schemas.microsoft.com/office/drawing/2014/main" id="{E55A26F0-0FA0-1678-6680-6EE31D752C7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2A81D5-00F7-9060-FBF5-258C5F444165}"/>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197686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53E80-6397-26CD-807A-AB27641FB4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4D32CF-412E-00B0-C913-8898AEC2411B}"/>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4" name="フッター プレースホルダー 3">
            <a:extLst>
              <a:ext uri="{FF2B5EF4-FFF2-40B4-BE49-F238E27FC236}">
                <a16:creationId xmlns:a16="http://schemas.microsoft.com/office/drawing/2014/main" id="{233BBBB5-D9E6-9C75-43B6-E4CB86631E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8109E5-B3A0-C2FF-46A2-DF8FDFF37129}"/>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204122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5F967DD-D8D8-705A-B52D-B6D7CE93CBC7}"/>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3" name="フッター プレースホルダー 2">
            <a:extLst>
              <a:ext uri="{FF2B5EF4-FFF2-40B4-BE49-F238E27FC236}">
                <a16:creationId xmlns:a16="http://schemas.microsoft.com/office/drawing/2014/main" id="{0F1401FE-FA04-5452-D9BD-A6451B3A5F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43B218-3B3E-C489-8B02-40D855E52AC1}"/>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178325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4DE19-52BC-C97E-13D4-62A97D107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BD863-1767-755C-5B93-353EED2D4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803E38-E935-ECDA-8BCF-B7F4F34A6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524C2D-25E8-437B-67ED-576BDAB6BBF4}"/>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E6ED2037-79A9-EDB0-A1FD-04B4ADAA5A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947EFB-A0DF-84E3-0DDA-68C39C4BF72F}"/>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30353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559BB-4EDE-1088-5E3A-E8285DE135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449466C-17CD-6423-90FD-FD4E43BF3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DED8BA-D890-85B1-6CA3-93653B0B1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D0B8EA-FED5-AEAF-5D2A-06A090751BF4}"/>
              </a:ext>
            </a:extLst>
          </p:cNvPr>
          <p:cNvSpPr>
            <a:spLocks noGrp="1"/>
          </p:cNvSpPr>
          <p:nvPr>
            <p:ph type="dt" sz="half" idx="10"/>
          </p:nvPr>
        </p:nvSpPr>
        <p:spPr/>
        <p:txBody>
          <a:bodyPr/>
          <a:lstStyle/>
          <a:p>
            <a:fld id="{9BD88AFB-BAE6-4931-A747-7F209D5A352F}"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805D35DB-522E-0D05-6159-3DFC4E46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0B8292-B995-EE8B-D0C5-A13E851C08DF}"/>
              </a:ext>
            </a:extLst>
          </p:cNvPr>
          <p:cNvSpPr>
            <a:spLocks noGrp="1"/>
          </p:cNvSpPr>
          <p:nvPr>
            <p:ph type="sldNum" sz="quarter" idx="12"/>
          </p:nvPr>
        </p:nvSpPr>
        <p:spPr/>
        <p:txBody>
          <a:body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252459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472F79-4C2E-FEBD-7D16-BDE87472A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C90F0E-FE1C-61B4-C839-CE2A70C4EF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3AB6D2-8E71-931C-6D36-C1D6F397B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88AFB-BAE6-4931-A747-7F209D5A352F}"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A238E155-3D81-B3FB-302C-6B119E496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103984-43E1-D36D-03B8-861D3DC02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5A106-9E20-45EC-A65E-B164270A5B42}" type="slidenum">
              <a:rPr kumimoji="1" lang="ja-JP" altLang="en-US" smtClean="0"/>
              <a:t>‹#›</a:t>
            </a:fld>
            <a:endParaRPr kumimoji="1" lang="ja-JP" altLang="en-US"/>
          </a:p>
        </p:txBody>
      </p:sp>
    </p:spTree>
    <p:extLst>
      <p:ext uri="{BB962C8B-B14F-4D97-AF65-F5344CB8AC3E}">
        <p14:creationId xmlns:p14="http://schemas.microsoft.com/office/powerpoint/2010/main" val="134129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tmp"/><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96721-EB01-228F-6C0F-CBAB3B758A55}"/>
              </a:ext>
            </a:extLst>
          </p:cNvPr>
          <p:cNvSpPr>
            <a:spLocks noGrp="1"/>
          </p:cNvSpPr>
          <p:nvPr>
            <p:ph type="title"/>
          </p:nvPr>
        </p:nvSpPr>
        <p:spPr/>
        <p:txBody>
          <a:bodyPr/>
          <a:lstStyle/>
          <a:p>
            <a:r>
              <a:rPr kumimoji="1" lang="en-US" altLang="ja-JP" dirty="0"/>
              <a:t>3.3.6 </a:t>
            </a:r>
            <a:r>
              <a:rPr kumimoji="1" lang="ja-JP" altLang="en-US" dirty="0"/>
              <a:t>拡張ラグランジュ関数法</a:t>
            </a:r>
            <a:r>
              <a:rPr kumimoji="1" lang="en-US" altLang="ja-JP" dirty="0"/>
              <a:t>(</a:t>
            </a:r>
            <a:r>
              <a:rPr kumimoji="1" lang="ja-JP" altLang="en-US" dirty="0"/>
              <a:t>乗数法</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C043D47-1E94-2B45-0DF4-61F9902C154D}"/>
                  </a:ext>
                </a:extLst>
              </p:cNvPr>
              <p:cNvSpPr>
                <a:spLocks noGrp="1"/>
              </p:cNvSpPr>
              <p:nvPr>
                <p:ph idx="1"/>
              </p:nvPr>
            </p:nvSpPr>
            <p:spPr/>
            <p:txBody>
              <a:bodyPr/>
              <a:lstStyle/>
              <a:p>
                <a:r>
                  <a:rPr kumimoji="1" lang="ja-JP" altLang="en-US" dirty="0"/>
                  <a:t>ペナルティ関数法の問題点</a:t>
                </a:r>
                <a:endParaRPr kumimoji="1" lang="en-US" altLang="ja-JP" dirty="0"/>
              </a:p>
              <a:p>
                <a:pPr lvl="1"/>
                <a:r>
                  <a:rPr lang="ja-JP" altLang="en-US" dirty="0"/>
                  <a:t>変換された制約なし問題を解いても局所最適解が得られない</a:t>
                </a:r>
                <a:endParaRPr lang="en-US" altLang="ja-JP" dirty="0"/>
              </a:p>
              <a:p>
                <a:pPr lvl="1"/>
                <a:r>
                  <a:rPr kumimoji="1" lang="ja-JP" altLang="en-US" dirty="0"/>
                  <a:t>ペナルティ関数の重みパラメータが増大すると、解くことが数値的に困難になる</a:t>
                </a:r>
                <a:endParaRPr kumimoji="1" lang="en-US" altLang="ja-JP" dirty="0"/>
              </a:p>
              <a:p>
                <a:r>
                  <a:rPr lang="ja-JP" altLang="en-US" dirty="0"/>
                  <a:t>拡張ラグランジュ関数法</a:t>
                </a:r>
                <a:endParaRPr lang="en-US" altLang="ja-JP" dirty="0"/>
              </a:p>
              <a:p>
                <a:pPr lvl="1"/>
                <a:r>
                  <a:rPr kumimoji="1" lang="ja-JP" altLang="en-US" dirty="0"/>
                  <a:t>ラグランジュ関数とペナルティ関数を足しあせた拡張ラグランジュ関数を用いて、制約つき最適化問題を制約なし最適化問題に変形する</a:t>
                </a:r>
                <a:endParaRPr kumimoji="1" lang="en-US" altLang="ja-JP" dirty="0"/>
              </a:p>
              <a:p>
                <a:pPr lvl="1"/>
                <a:r>
                  <a:rPr lang="ja-JP" altLang="en-US" dirty="0"/>
                  <a:t>議論を簡単にするため、等式制約つき最適化問題</a:t>
                </a:r>
                <a:r>
                  <a:rPr lang="en-US" altLang="ja-JP" dirty="0"/>
                  <a:t>(3.114)</a:t>
                </a:r>
                <a:r>
                  <a:rPr lang="ja-JP" altLang="en-US" dirty="0"/>
                  <a:t>を考える。</a:t>
                </a:r>
                <a:endParaRPr lang="en-US" altLang="ja-JP" dirty="0"/>
              </a:p>
              <a:p>
                <a:pPr lvl="2"/>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en-US" altLang="ja-JP" dirty="0"/>
                  <a:t>, </a:t>
                </a:r>
                <a:r>
                  <a:rPr kumimoji="1" lang="ja-JP" altLang="en-US" dirty="0"/>
                  <a:t>条件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m:t>
                    </m:r>
                  </m:oMath>
                </a14:m>
                <a:endParaRPr kumimoji="1" lang="en-US" altLang="ja-JP" b="0" dirty="0"/>
              </a:p>
              <a:p>
                <a:pPr lvl="2"/>
                <a:r>
                  <a:rPr lang="ja-JP" altLang="en-US" dirty="0"/>
                  <a:t>不等式制約を持つ場合には、スラック変数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oMath>
                </a14:m>
                <a:r>
                  <a:rPr kumimoji="1" lang="ja-JP" altLang="en-US" dirty="0"/>
                  <a:t>を導入して、等式制約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=0</m:t>
                    </m:r>
                  </m:oMath>
                </a14:m>
                <a:r>
                  <a:rPr kumimoji="1" lang="ja-JP" altLang="en-US" dirty="0"/>
                  <a:t>に変形する</a:t>
                </a:r>
              </a:p>
            </p:txBody>
          </p:sp>
        </mc:Choice>
        <mc:Fallback>
          <p:sp>
            <p:nvSpPr>
              <p:cNvPr id="3" name="コンテンツ プレースホルダー 2">
                <a:extLst>
                  <a:ext uri="{FF2B5EF4-FFF2-40B4-BE49-F238E27FC236}">
                    <a16:creationId xmlns:a16="http://schemas.microsoft.com/office/drawing/2014/main" id="{DC043D47-1E94-2B45-0DF4-61F9902C154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062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4A2A2-49B0-21F6-4E12-E7CFE6D010B4}"/>
              </a:ext>
            </a:extLst>
          </p:cNvPr>
          <p:cNvSpPr>
            <a:spLocks noGrp="1"/>
          </p:cNvSpPr>
          <p:nvPr>
            <p:ph type="title"/>
          </p:nvPr>
        </p:nvSpPr>
        <p:spPr/>
        <p:txBody>
          <a:bodyPr/>
          <a:lstStyle/>
          <a:p>
            <a:r>
              <a:rPr kumimoji="1" lang="ja-JP" altLang="en-US" dirty="0"/>
              <a:t>具体的な計算手法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4C084F1-CEB5-EE7D-8D95-FF9F21ACB152}"/>
                  </a:ext>
                </a:extLst>
              </p:cNvPr>
              <p:cNvSpPr>
                <a:spLocks noGrp="1"/>
              </p:cNvSpPr>
              <p:nvPr>
                <p:ph idx="1"/>
              </p:nvPr>
            </p:nvSpPr>
            <p:spPr/>
            <p:txBody>
              <a:bodyPr>
                <a:normAutofit fontScale="62500" lnSpcReduction="20000"/>
              </a:bodyPr>
              <a:lstStyle/>
              <a:p>
                <a:r>
                  <a:rPr kumimoji="1" lang="ja-JP" altLang="en-US" dirty="0"/>
                  <a:t>各反復では、ニュートン法を用いて現在の点</a:t>
                </a:r>
                <a14:m>
                  <m:oMath xmlns:m="http://schemas.openxmlformats.org/officeDocument/2006/math">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p>
                      </m:e>
                    </m:d>
                  </m:oMath>
                </a14:m>
                <a:r>
                  <a:rPr kumimoji="1" lang="ja-JP" altLang="en-US" dirty="0"/>
                  <a:t>から最適性の１次の必要条件</a:t>
                </a:r>
                <a:r>
                  <a:rPr kumimoji="1" lang="en-US" altLang="ja-JP" dirty="0"/>
                  <a:t>(3.191)</a:t>
                </a:r>
                <a:r>
                  <a:rPr kumimoji="1" lang="ja-JP" altLang="en-US" dirty="0"/>
                  <a:t>を適当な精度で満たす近似解</a:t>
                </a:r>
                <a14:m>
                  <m:oMath xmlns:m="http://schemas.openxmlformats.org/officeDocument/2006/math">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b="0" i="1" smtClean="0">
                                    <a:latin typeface="Cambria Math" panose="02040503050406030204" pitchFamily="18" charset="0"/>
                                  </a:rPr>
                                  <m:t>+1</m:t>
                                </m:r>
                              </m:e>
                            </m:d>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b="0" i="1" smtClean="0">
                                    <a:latin typeface="Cambria Math" panose="02040503050406030204" pitchFamily="18" charset="0"/>
                                  </a:rPr>
                                  <m:t>+1</m:t>
                                </m:r>
                              </m:e>
                            </m:d>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b="0" i="1" smtClean="0">
                                <a:latin typeface="Cambria Math" panose="02040503050406030204" pitchFamily="18" charset="0"/>
                              </a:rPr>
                              <m:t>+1</m:t>
                            </m:r>
                            <m:r>
                              <a:rPr lang="en-US" altLang="ja-JP" i="1">
                                <a:latin typeface="Cambria Math" panose="02040503050406030204" pitchFamily="18" charset="0"/>
                              </a:rPr>
                              <m:t>)</m:t>
                            </m:r>
                          </m:sup>
                        </m:sSup>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𝑠</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𝑢</m:t>
                        </m:r>
                      </m:e>
                    </m:d>
                  </m:oMath>
                </a14:m>
                <a:r>
                  <a:rPr kumimoji="1" lang="ja-JP" altLang="en-US" dirty="0"/>
                  <a:t>を求める。</a:t>
                </a:r>
                <a:endParaRPr kumimoji="1" lang="en-US" altLang="ja-JP" dirty="0"/>
              </a:p>
              <a:p>
                <a:r>
                  <a:rPr lang="ja-JP" altLang="en-US" dirty="0"/>
                  <a:t>各関数を以下のように近似</a:t>
                </a:r>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oMath>
                </a14:m>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(3.192)</m:t>
                    </m:r>
                  </m:oMath>
                </a14:m>
                <a:endParaRPr kumimoji="1" lang="en-US" altLang="ja-JP" dirty="0"/>
              </a:p>
              <a:p>
                <a:r>
                  <a:rPr lang="en-US" altLang="ja-JP" dirty="0"/>
                  <a:t>(3.191)</a:t>
                </a:r>
                <a:r>
                  <a:rPr lang="ja-JP" altLang="en-US" dirty="0"/>
                  <a:t>に代入すると</a:t>
                </a:r>
                <a:endParaRPr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d>
                          <m:dPr>
                            <m:ctrlPr>
                              <a:rPr kumimoji="1"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𝑖</m:t>
                                </m:r>
                              </m:sub>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bSup>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m:t>
                                </m:r>
                              </m:e>
                              <m:sup>
                                <m:r>
                                  <a:rPr lang="en-US" altLang="ja-JP" b="0" i="1" smtClean="0">
                                    <a:latin typeface="Cambria Math" panose="02040503050406030204" pitchFamily="18" charset="0"/>
                                  </a:rPr>
                                  <m:t>2</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𝑖</m:t>
                                </m:r>
                              </m:sub>
                            </m:sSub>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d>
                      </m:e>
                    </m:nary>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nary>
                    <m:r>
                      <a:rPr kumimoji="1" lang="en-US" altLang="ja-JP" b="0" i="1" smtClean="0">
                        <a:latin typeface="Cambria Math" panose="02040503050406030204" pitchFamily="18" charset="0"/>
                      </a:rPr>
                      <m:t>,</m:t>
                    </m:r>
                  </m:oMath>
                </a14:m>
                <a:endParaRPr kumimoji="1" lang="en-US" altLang="ja-JP" b="0"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Sub>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𝑙</m:t>
                    </m:r>
                  </m:oMath>
                </a14:m>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𝑙</m:t>
                    </m:r>
                  </m:oMath>
                </a14:m>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(3.193)</m:t>
                    </m:r>
                  </m:oMath>
                </a14:m>
                <a:endParaRPr kumimoji="1" lang="en-US" altLang="ja-JP" dirty="0"/>
              </a:p>
              <a:p>
                <a:r>
                  <a:rPr lang="ja-JP" altLang="en-US" dirty="0"/>
                  <a:t>これを解く。</a:t>
                </a:r>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A4C084F1-CEB5-EE7D-8D95-FF9F21ACB152}"/>
                  </a:ext>
                </a:extLst>
              </p:cNvPr>
              <p:cNvSpPr>
                <a:spLocks noGrp="1" noRot="1" noChangeAspect="1" noMove="1" noResize="1" noEditPoints="1" noAdjustHandles="1" noChangeArrowheads="1" noChangeShapeType="1" noTextEdit="1"/>
              </p:cNvSpPr>
              <p:nvPr>
                <p:ph idx="1"/>
              </p:nvPr>
            </p:nvSpPr>
            <p:spPr>
              <a:blipFill>
                <a:blip r:embed="rId2"/>
                <a:stretch>
                  <a:fillRect l="-406" t="-1681"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714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869D7-A944-A7A4-A3F2-83DF237D957A}"/>
              </a:ext>
            </a:extLst>
          </p:cNvPr>
          <p:cNvSpPr>
            <a:spLocks noGrp="1"/>
          </p:cNvSpPr>
          <p:nvPr>
            <p:ph type="title"/>
          </p:nvPr>
        </p:nvSpPr>
        <p:spPr/>
        <p:txBody>
          <a:bodyPr/>
          <a:lstStyle/>
          <a:p>
            <a:r>
              <a:rPr kumimoji="1" lang="ja-JP" altLang="en-US" dirty="0"/>
              <a:t>コメント</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A91F2B1-342A-C67A-ADFB-6004112C66E6}"/>
                  </a:ext>
                </a:extLst>
              </p:cNvPr>
              <p:cNvSpPr>
                <a:spLocks noGrp="1"/>
              </p:cNvSpPr>
              <p:nvPr>
                <p:ph idx="1"/>
              </p:nvPr>
            </p:nvSpPr>
            <p:spPr/>
            <p:txBody>
              <a:bodyPr>
                <a:normAutofit fontScale="92500" lnSpcReduction="10000"/>
              </a:bodyPr>
              <a:lstStyle/>
              <a:p>
                <a:r>
                  <a:rPr kumimoji="1" lang="ja-JP" altLang="en-US" dirty="0"/>
                  <a:t>内点法は、探索の途中で</a:t>
                </a:r>
                <a:r>
                  <a:rPr kumimoji="1" lang="en-US" altLang="ja-JP" dirty="0"/>
                  <a:t>(3.191)</a:t>
                </a:r>
                <a:r>
                  <a:rPr kumimoji="1" lang="ja-JP" altLang="en-US" dirty="0"/>
                  <a:t>式を満たす中心パスを求めるわけではなく、近似解を求める手続きと、</a:t>
                </a:r>
                <a14:m>
                  <m:oMath xmlns:m="http://schemas.openxmlformats.org/officeDocument/2006/math">
                    <m:r>
                      <a:rPr kumimoji="1" lang="en-US" altLang="ja-JP" b="0" i="1" smtClean="0">
                        <a:latin typeface="Cambria Math" panose="02040503050406030204" pitchFamily="18" charset="0"/>
                      </a:rPr>
                      <m:t>𝜌</m:t>
                    </m:r>
                  </m:oMath>
                </a14:m>
                <a:r>
                  <a:rPr kumimoji="1" lang="ja-JP" altLang="en-US" dirty="0"/>
                  <a:t>の更新する手続きを繰り返し、近似的に中心パスに沿いつつ最適性の１次の必要条件を満たす</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に収束させる</a:t>
                </a:r>
                <a:endParaRPr kumimoji="1" lang="en-US" altLang="ja-JP" dirty="0"/>
              </a:p>
              <a:p>
                <a:r>
                  <a:rPr lang="ja-JP" altLang="en-US" dirty="0"/>
                  <a:t>各反復では、</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&gt;0,</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&gt;0</m:t>
                    </m:r>
                  </m:oMath>
                </a14:m>
                <a:r>
                  <a:rPr kumimoji="1" lang="ja-JP" altLang="en-US" dirty="0"/>
                  <a:t>を満たす適切なステップ幅</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0&lt;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≤1</m:t>
                        </m:r>
                      </m:e>
                    </m:d>
                  </m:oMath>
                </a14:m>
                <a:r>
                  <a:rPr kumimoji="1" lang="ja-JP" altLang="en-US" dirty="0"/>
                  <a:t>を求める。このとき、</a:t>
                </a:r>
                <a:r>
                  <a:rPr kumimoji="1" lang="en-US" altLang="ja-JP" dirty="0"/>
                  <a:t>(3.190)</a:t>
                </a:r>
                <a:r>
                  <a:rPr kumimoji="1" lang="ja-JP" altLang="en-US" dirty="0"/>
                  <a:t>の目的関数そのものではなく、目的関数とペナルティ関数を足し合わせたメリット関数を最小化することが多い</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𝜂</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sup>
                      <m:e>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e>
                        </m:func>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𝜂</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sup>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𝜂</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e>
                    </m:nary>
                    <m:r>
                      <a:rPr kumimoji="1" lang="en-US" altLang="ja-JP" b="0" i="1" smtClean="0">
                        <a:latin typeface="Cambria Math" panose="02040503050406030204" pitchFamily="18" charset="0"/>
                      </a:rPr>
                      <m:t> (3.194)</m:t>
                    </m:r>
                  </m:oMath>
                </a14:m>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&gt;0,</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&gt;0</m:t>
                    </m:r>
                  </m:oMath>
                </a14:m>
                <a:r>
                  <a:rPr kumimoji="1" lang="ja-JP" altLang="en-US" dirty="0"/>
                  <a:t>を満たしつつ、関数</a:t>
                </a:r>
                <a14:m>
                  <m:oMath xmlns:m="http://schemas.openxmlformats.org/officeDocument/2006/math">
                    <m:r>
                      <a:rPr kumimoji="1" lang="en-US" altLang="ja-JP" b="0" i="1" smtClean="0">
                        <a:latin typeface="Cambria Math" panose="02040503050406030204" pitchFamily="18" charset="0"/>
                      </a:rPr>
                      <m:t>𝜙</m:t>
                    </m:r>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𝑠</m:t>
                        </m:r>
                      </m:e>
                    </m:d>
                  </m:oMath>
                </a14:m>
                <a:r>
                  <a:rPr kumimoji="1" lang="ja-JP" altLang="en-US" dirty="0"/>
                  <a:t>の値を最小化するステップ幅</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oMath>
                </a14:m>
                <a:r>
                  <a:rPr kumimoji="1" lang="ja-JP" altLang="en-US" dirty="0"/>
                  <a:t>を求める。</a:t>
                </a:r>
              </a:p>
            </p:txBody>
          </p:sp>
        </mc:Choice>
        <mc:Fallback>
          <p:sp>
            <p:nvSpPr>
              <p:cNvPr id="3" name="コンテンツ プレースホルダー 2">
                <a:extLst>
                  <a:ext uri="{FF2B5EF4-FFF2-40B4-BE49-F238E27FC236}">
                    <a16:creationId xmlns:a16="http://schemas.microsoft.com/office/drawing/2014/main" id="{4A91F2B1-342A-C67A-ADFB-6004112C66E6}"/>
                  </a:ext>
                </a:extLst>
              </p:cNvPr>
              <p:cNvSpPr>
                <a:spLocks noGrp="1" noRot="1" noChangeAspect="1" noMove="1" noResize="1" noEditPoints="1" noAdjustHandles="1" noChangeArrowheads="1" noChangeShapeType="1" noTextEdit="1"/>
              </p:cNvSpPr>
              <p:nvPr>
                <p:ph idx="1"/>
              </p:nvPr>
            </p:nvSpPr>
            <p:spPr>
              <a:blipFill>
                <a:blip r:embed="rId2"/>
                <a:stretch>
                  <a:fillRect l="-928" t="-2801" r="-6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5405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5E671-3EBF-D9A4-3152-D0C8EF6F7239}"/>
              </a:ext>
            </a:extLst>
          </p:cNvPr>
          <p:cNvSpPr>
            <a:spLocks noGrp="1"/>
          </p:cNvSpPr>
          <p:nvPr>
            <p:ph type="title"/>
          </p:nvPr>
        </p:nvSpPr>
        <p:spPr/>
        <p:txBody>
          <a:bodyPr/>
          <a:lstStyle/>
          <a:p>
            <a:r>
              <a:rPr kumimoji="1" lang="ja-JP" altLang="en-US" dirty="0"/>
              <a:t>アルゴリズム </a:t>
            </a:r>
            <a:r>
              <a:rPr kumimoji="1" lang="en-US" altLang="ja-JP" dirty="0"/>
              <a:t>3.8 </a:t>
            </a:r>
            <a:r>
              <a:rPr kumimoji="1" lang="ja-JP" altLang="en-US" dirty="0"/>
              <a:t>内点法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B0A1B4-A3CB-2771-9D31-EA8B247C2632}"/>
                  </a:ext>
                </a:extLst>
              </p:cNvPr>
              <p:cNvSpPr>
                <a:spLocks noGrp="1"/>
              </p:cNvSpPr>
              <p:nvPr>
                <p:ph idx="1"/>
              </p:nvPr>
            </p:nvSpPr>
            <p:spPr/>
            <p:txBody>
              <a:bodyPr>
                <a:normAutofit fontScale="85000" lnSpcReduction="10000"/>
              </a:bodyPr>
              <a:lstStyle/>
              <a:p>
                <a:r>
                  <a:rPr kumimoji="1" lang="en-US" altLang="ja-JP" dirty="0"/>
                  <a:t>Step1 : </a:t>
                </a:r>
                <a:r>
                  <a:rPr kumimoji="1" lang="ja-JP" altLang="en-US" dirty="0"/>
                  <a:t>初期点</a:t>
                </a:r>
                <a14:m>
                  <m:oMath xmlns:m="http://schemas.openxmlformats.org/officeDocument/2006/math">
                    <m:d>
                      <m:dPr>
                        <m:ctrlPr>
                          <a:rPr kumimoji="1"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sup>
                        </m:sSup>
                      </m:e>
                    </m:d>
                  </m:oMath>
                </a14:m>
                <a:r>
                  <a:rPr kumimoji="1" lang="ja-JP" altLang="en-US" dirty="0"/>
                  <a:t>およびパラメータの初期値</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0</m:t>
                        </m:r>
                      </m:sub>
                    </m:sSub>
                  </m:oMath>
                </a14:m>
                <a:r>
                  <a:rPr kumimoji="1" lang="ja-JP" altLang="en-US" dirty="0"/>
                  <a:t>を定め、</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=0</m:t>
                    </m:r>
                  </m:oMath>
                </a14:m>
                <a:endParaRPr kumimoji="1" lang="en-US" altLang="ja-JP" dirty="0"/>
              </a:p>
              <a:p>
                <a:r>
                  <a:rPr lang="en-US" altLang="ja-JP" dirty="0"/>
                  <a:t>Step 2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𝑘</m:t>
                        </m:r>
                      </m:sub>
                    </m:sSub>
                  </m:oMath>
                </a14:m>
                <a:r>
                  <a:rPr kumimoji="1" lang="ja-JP" altLang="en-US" dirty="0"/>
                  <a:t>が十分に小さければ終了</a:t>
                </a:r>
                <a:endParaRPr kumimoji="1" lang="en-US" altLang="ja-JP" dirty="0"/>
              </a:p>
              <a:p>
                <a:r>
                  <a:rPr lang="en-US" altLang="ja-JP" dirty="0"/>
                  <a:t>Step 3 : </a:t>
                </a:r>
                <a:r>
                  <a:rPr lang="ja-JP" altLang="en-US" dirty="0"/>
                  <a:t>連立１次方程式</a:t>
                </a:r>
                <a:r>
                  <a:rPr lang="en-US" altLang="ja-JP" dirty="0"/>
                  <a:t>(3.193)</a:t>
                </a:r>
                <a:r>
                  <a:rPr lang="ja-JP" altLang="en-US" dirty="0"/>
                  <a:t>を解いて</a:t>
                </a:r>
                <a14:m>
                  <m:oMath xmlns:m="http://schemas.openxmlformats.org/officeDocument/2006/math">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𝑢</m:t>
                        </m:r>
                      </m:e>
                    </m:d>
                  </m:oMath>
                </a14:m>
                <a:r>
                  <a:rPr kumimoji="1" lang="ja-JP" altLang="en-US" dirty="0"/>
                  <a:t>を求める。</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𝑘</m:t>
                        </m:r>
                      </m:sub>
                    </m:sSub>
                    <m:r>
                      <m:rPr>
                        <m:sty m:val="p"/>
                      </m:rPr>
                      <a:rPr lang="en-US" altLang="ja-JP">
                        <a:latin typeface="Cambria Math" panose="02040503050406030204" pitchFamily="18" charset="0"/>
                      </a:rPr>
                      <m:t>Δ</m:t>
                    </m:r>
                    <m:r>
                      <a:rPr lang="en-US" altLang="ja-JP" i="1">
                        <a:latin typeface="Cambria Math" panose="02040503050406030204" pitchFamily="18" charset="0"/>
                      </a:rPr>
                      <m:t>𝑠</m:t>
                    </m:r>
                    <m:r>
                      <a:rPr lang="en-US" altLang="ja-JP" i="1">
                        <a:latin typeface="Cambria Math" panose="02040503050406030204" pitchFamily="18" charset="0"/>
                      </a:rPr>
                      <m:t>&gt;0,</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𝑘</m:t>
                        </m:r>
                      </m:sub>
                    </m:sSub>
                    <m:r>
                      <m:rPr>
                        <m:sty m:val="p"/>
                      </m:rPr>
                      <a:rPr lang="en-US" altLang="ja-JP">
                        <a:latin typeface="Cambria Math" panose="02040503050406030204" pitchFamily="18" charset="0"/>
                      </a:rPr>
                      <m:t>Δ</m:t>
                    </m:r>
                    <m:r>
                      <a:rPr lang="en-US" altLang="ja-JP" i="1">
                        <a:latin typeface="Cambria Math" panose="02040503050406030204" pitchFamily="18" charset="0"/>
                      </a:rPr>
                      <m:t>𝑢</m:t>
                    </m:r>
                    <m:r>
                      <a:rPr lang="en-US" altLang="ja-JP" i="1">
                        <a:latin typeface="Cambria Math" panose="02040503050406030204" pitchFamily="18" charset="0"/>
                      </a:rPr>
                      <m:t>&gt;0</m:t>
                    </m:r>
                  </m:oMath>
                </a14:m>
                <a:r>
                  <a:rPr kumimoji="1" lang="ja-JP" altLang="en-US" dirty="0"/>
                  <a:t>をみたすステップ幅</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oMath>
                </a14:m>
                <a:r>
                  <a:rPr kumimoji="1" lang="ja-JP" altLang="en-US" dirty="0"/>
                  <a:t>を求める。</a:t>
                </a:r>
                <a:endParaRPr kumimoji="1" lang="en-US" altLang="ja-JP" dirty="0"/>
              </a:p>
              <a:p>
                <a:r>
                  <a:rPr lang="en-US" altLang="ja-JP" dirty="0"/>
                  <a:t>Step 4 : </a:t>
                </a:r>
                <a14:m>
                  <m:oMath xmlns:m="http://schemas.openxmlformats.org/officeDocument/2006/math">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𝑢</m:t>
                        </m:r>
                      </m:e>
                    </m:d>
                  </m:oMath>
                </a14:m>
                <a:r>
                  <a:rPr kumimoji="1" lang="ja-JP" altLang="en-US" dirty="0"/>
                  <a:t>として、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&lt;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sub>
                    </m:sSub>
                  </m:oMath>
                </a14:m>
                <a:r>
                  <a:rPr kumimoji="1" lang="ja-JP" altLang="en-US" dirty="0"/>
                  <a:t>をみたすパラメータを決め、</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t>として</a:t>
                </a:r>
                <a:r>
                  <a:rPr kumimoji="1" lang="en-US" altLang="ja-JP" dirty="0"/>
                  <a:t>Step2</a:t>
                </a:r>
              </a:p>
              <a:p>
                <a:r>
                  <a:rPr lang="en-US" altLang="ja-JP" dirty="0"/>
                  <a:t>※</a:t>
                </a:r>
                <a:r>
                  <a:rPr lang="ja-JP" altLang="en-US" dirty="0"/>
                  <a:t>新たな点</a:t>
                </a:r>
                <a14:m>
                  <m:oMath xmlns:m="http://schemas.openxmlformats.org/officeDocument/2006/math">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e>
                    </m:d>
                  </m:oMath>
                </a14:m>
                <a:r>
                  <a:rPr kumimoji="1" lang="ja-JP" altLang="en-US" dirty="0"/>
                  <a:t>がもし中心パス上にあれば、</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bSup>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sub>
                    </m:sSub>
                  </m:oMath>
                </a14:m>
                <a:r>
                  <a:rPr kumimoji="1" lang="ja-JP" altLang="en-US" dirty="0"/>
                  <a:t>より、</a:t>
                </a:r>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e>
                      <m:sup>
                        <m:r>
                          <a:rPr kumimoji="1" lang="en-US" altLang="ja-JP" b="0" i="1" smtClean="0">
                            <a:latin typeface="Cambria Math" panose="02040503050406030204" pitchFamily="18" charset="0"/>
                          </a:rPr>
                          <m:t>𝑇</m:t>
                        </m:r>
                      </m:sup>
                    </m:s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sub>
                    </m:sSub>
                  </m:oMath>
                </a14:m>
                <a:r>
                  <a:rPr kumimoji="1" lang="ja-JP" altLang="en-US" dirty="0"/>
                  <a:t>すなわち</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𝜌</m:t>
                        </m:r>
                      </m:e>
                      <m:sub>
                        <m:r>
                          <a:rPr kumimoji="1" lang="en-US" altLang="ja-JP" b="0" i="1" dirty="0" smtClean="0">
                            <a:latin typeface="Cambria Math" panose="02040503050406030204" pitchFamily="18" charset="0"/>
                          </a:rPr>
                          <m:t>𝑘</m:t>
                        </m:r>
                      </m:sub>
                    </m:sSub>
                    <m:r>
                      <a:rPr kumimoji="1" lang="en-US" altLang="ja-JP" b="0" i="1" dirty="0" smtClean="0">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𝑙</m:t>
                    </m:r>
                  </m:oMath>
                </a14:m>
                <a:r>
                  <a:rPr kumimoji="1" lang="ja-JP" altLang="en-US" dirty="0"/>
                  <a:t>をみたす。そこで、あらかじめパラメータ</a:t>
                </a:r>
                <a14:m>
                  <m:oMath xmlns:m="http://schemas.openxmlformats.org/officeDocument/2006/math">
                    <m:r>
                      <a:rPr kumimoji="1" lang="en-US" altLang="ja-JP" b="0" i="1" smtClean="0">
                        <a:latin typeface="Cambria Math" panose="02040503050406030204" pitchFamily="18" charset="0"/>
                      </a:rPr>
                      <m:t>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0&lt;</m:t>
                        </m:r>
                        <m:r>
                          <a:rPr kumimoji="1" lang="en-US" altLang="ja-JP" b="0" i="1" smtClean="0">
                            <a:latin typeface="Cambria Math" panose="02040503050406030204" pitchFamily="18" charset="0"/>
                          </a:rPr>
                          <m:t>𝛿</m:t>
                        </m:r>
                        <m:r>
                          <a:rPr kumimoji="1" lang="en-US" altLang="ja-JP" b="0" i="1" smtClean="0">
                            <a:latin typeface="Cambria Math" panose="02040503050406030204" pitchFamily="18" charset="0"/>
                          </a:rPr>
                          <m:t>&lt;1</m:t>
                        </m:r>
                      </m:e>
                    </m:d>
                  </m:oMath>
                </a14:m>
                <a:r>
                  <a:rPr kumimoji="1" lang="ja-JP" altLang="en-US" dirty="0"/>
                  <a:t>を与えて、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𝛿</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e>
                          <m:sup>
                            <m:r>
                              <a:rPr kumimoji="1" lang="en-US" altLang="ja-JP" b="0" i="1" smtClean="0">
                                <a:latin typeface="Cambria Math" panose="02040503050406030204" pitchFamily="18" charset="0"/>
                              </a:rPr>
                              <m:t>𝑇</m:t>
                            </m:r>
                          </m:sup>
                        </m:s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num>
                      <m:den>
                        <m:r>
                          <a:rPr kumimoji="1" lang="en-US" altLang="ja-JP" b="0" i="1" smtClean="0">
                            <a:latin typeface="Cambria Math" panose="02040503050406030204" pitchFamily="18" charset="0"/>
                          </a:rPr>
                          <m:t>𝑙</m:t>
                        </m:r>
                      </m:den>
                    </m:f>
                  </m:oMath>
                </a14:m>
                <a:r>
                  <a:rPr kumimoji="1" lang="ja-JP" altLang="en-US" dirty="0"/>
                  <a:t> </a:t>
                </a:r>
                <a:r>
                  <a:rPr kumimoji="1" lang="en-US" altLang="ja-JP" dirty="0"/>
                  <a:t>(3.195)</a:t>
                </a:r>
                <a:endParaRPr kumimoji="1" lang="ja-JP" altLang="en-US" dirty="0"/>
              </a:p>
            </p:txBody>
          </p:sp>
        </mc:Choice>
        <mc:Fallback>
          <p:sp>
            <p:nvSpPr>
              <p:cNvPr id="3" name="コンテンツ プレースホルダー 2">
                <a:extLst>
                  <a:ext uri="{FF2B5EF4-FFF2-40B4-BE49-F238E27FC236}">
                    <a16:creationId xmlns:a16="http://schemas.microsoft.com/office/drawing/2014/main" id="{2FB0A1B4-A3CB-2771-9D31-EA8B247C2632}"/>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352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475FC-31D9-CA0A-13A7-4420AA8DC584}"/>
              </a:ext>
            </a:extLst>
          </p:cNvPr>
          <p:cNvSpPr>
            <a:spLocks noGrp="1"/>
          </p:cNvSpPr>
          <p:nvPr>
            <p:ph type="title"/>
          </p:nvPr>
        </p:nvSpPr>
        <p:spPr/>
        <p:txBody>
          <a:bodyPr/>
          <a:lstStyle/>
          <a:p>
            <a:r>
              <a:rPr kumimoji="1" lang="ja-JP" altLang="en-US" dirty="0"/>
              <a:t>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A1BFC1-8910-0BA7-3E91-9032BEF26BBB}"/>
                  </a:ext>
                </a:extLst>
              </p:cNvPr>
              <p:cNvSpPr>
                <a:spLocks noGrp="1"/>
              </p:cNvSpPr>
              <p:nvPr>
                <p:ph idx="1"/>
              </p:nvPr>
            </p:nvSpPr>
            <p:spPr/>
            <p:txBody>
              <a:bodyPr/>
              <a:lstStyle/>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e>
                        </m:d>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oMath>
                </a14:m>
                <a:endParaRPr kumimoji="1" lang="en-US" altLang="ja-JP" dirty="0"/>
              </a:p>
              <a:p>
                <a:pPr lvl="1"/>
                <a:r>
                  <a:rPr lang="ja-JP" altLang="en-US" dirty="0"/>
                  <a:t>条件 </a:t>
                </a:r>
                <a14:m>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0 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3.1</m:t>
                        </m:r>
                        <m:r>
                          <a:rPr lang="en-US" altLang="ja-JP" b="0" i="1" smtClean="0">
                            <a:latin typeface="Cambria Math" panose="02040503050406030204" pitchFamily="18" charset="0"/>
                          </a:rPr>
                          <m:t>96</m:t>
                        </m:r>
                      </m:e>
                    </m:d>
                  </m:oMath>
                </a14:m>
                <a:endParaRPr lang="en-US" altLang="ja-JP" b="0" i="1" dirty="0">
                  <a:latin typeface="Cambria Math" panose="02040503050406030204" pitchFamily="18" charset="0"/>
                </a:endParaRPr>
              </a:p>
              <a:p>
                <a14:m>
                  <m:oMath xmlns:m="http://schemas.openxmlformats.org/officeDocument/2006/math">
                    <m:r>
                      <a:rPr lang="ja-JP" altLang="en-US" i="1">
                        <a:latin typeface="Cambria Math" panose="02040503050406030204" pitchFamily="18" charset="0"/>
                      </a:rPr>
                      <m:t>スラック変数を与えて</m:t>
                    </m:r>
                  </m:oMath>
                </a14:m>
                <a:endParaRPr kumimoji="1" lang="en-US" altLang="ja-JP" dirty="0"/>
              </a:p>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e>
                        </m:d>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oMath>
                </a14:m>
                <a:endParaRPr kumimoji="1" lang="en-US" altLang="ja-JP" dirty="0"/>
              </a:p>
              <a:p>
                <a:pPr lvl="1"/>
                <a:r>
                  <a:rPr lang="ja-JP" altLang="en-US" dirty="0"/>
                  <a:t>条件 </a:t>
                </a:r>
                <a14:m>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=0,</m:t>
                    </m:r>
                    <m:r>
                      <a:rPr lang="en-US" altLang="ja-JP" b="0" i="1" smtClean="0">
                        <a:latin typeface="Cambria Math" panose="02040503050406030204" pitchFamily="18" charset="0"/>
                      </a:rPr>
                      <m:t>𝑠</m:t>
                    </m:r>
                    <m:r>
                      <a:rPr lang="en-US" altLang="ja-JP" b="0" i="1" smtClean="0">
                        <a:latin typeface="Cambria Math" panose="02040503050406030204" pitchFamily="18" charset="0"/>
                      </a:rPr>
                      <m:t>≥0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3.19</m:t>
                        </m:r>
                        <m:r>
                          <a:rPr lang="en-US" altLang="ja-JP" b="0" i="1" smtClean="0">
                            <a:latin typeface="Cambria Math" panose="02040503050406030204" pitchFamily="18" charset="0"/>
                          </a:rPr>
                          <m:t>7</m:t>
                        </m:r>
                      </m:e>
                    </m:d>
                  </m:oMath>
                </a14:m>
                <a:endParaRPr kumimoji="1" lang="en-US" altLang="ja-JP" dirty="0"/>
              </a:p>
              <a:p>
                <a:r>
                  <a:rPr lang="ja-JP" altLang="en-US" dirty="0"/>
                  <a:t>この問題の最適解は</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0.946, 0.893</m:t>
                        </m:r>
                      </m:e>
                    </m:d>
                  </m:oMath>
                </a14:m>
                <a:endParaRPr kumimoji="1" lang="en-US" altLang="ja-JP" b="0" i="1" dirty="0">
                  <a:latin typeface="Cambria Math" panose="02040503050406030204" pitchFamily="18" charset="0"/>
                </a:endParaRPr>
              </a:p>
              <a:p>
                <a:pPr lvl="1"/>
                <a:r>
                  <a:rPr kumimoji="1" lang="ja-JP" altLang="en-US" dirty="0"/>
                  <a:t>初期点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𝛿</m:t>
                    </m:r>
                    <m:r>
                      <a:rPr kumimoji="1" lang="en-US" altLang="ja-JP" b="0" i="1" smtClean="0">
                        <a:latin typeface="Cambria Math" panose="02040503050406030204" pitchFamily="18" charset="0"/>
                      </a:rPr>
                      <m:t>=0.1</m:t>
                    </m:r>
                  </m:oMath>
                </a14:m>
                <a:endParaRPr kumimoji="1" lang="en-US" altLang="ja-JP" b="0" dirty="0"/>
              </a:p>
              <a:p>
                <a:pPr lvl="1"/>
                <a:r>
                  <a:rPr kumimoji="1" lang="ja-JP" altLang="en-US" dirty="0"/>
                  <a:t>連立一次方程式を解くと</a:t>
                </a:r>
                <a14:m>
                  <m:oMath xmlns:m="http://schemas.openxmlformats.org/officeDocument/2006/math">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2.083,−1.271</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=−1.688,</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=1.000</m:t>
                    </m:r>
                  </m:oMath>
                </a14:m>
                <a:endParaRPr kumimoji="1" lang="en-US" altLang="ja-JP" dirty="0"/>
              </a:p>
              <a:p>
                <a:pPr lvl="1"/>
                <a:r>
                  <a:rPr lang="ja-JP" altLang="en-US" dirty="0"/>
                  <a:t>ステップ幅は</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&lt;0.593</m:t>
                    </m:r>
                  </m:oMath>
                </a14:m>
                <a:r>
                  <a:rPr kumimoji="1" lang="ja-JP" altLang="en-US" dirty="0"/>
                  <a:t>を満たす必要があり、余裕を取って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=0.474</m:t>
                    </m:r>
                  </m:oMath>
                </a14:m>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1.099,1.398</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8</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0.946,0.894</m:t>
                        </m:r>
                      </m:e>
                    </m:d>
                  </m:oMath>
                </a14:m>
                <a:endParaRPr kumimoji="1" lang="en-US" altLang="ja-JP" b="0" dirty="0"/>
              </a:p>
            </p:txBody>
          </p:sp>
        </mc:Choice>
        <mc:Fallback>
          <p:sp>
            <p:nvSpPr>
              <p:cNvPr id="3" name="コンテンツ プレースホルダー 2">
                <a:extLst>
                  <a:ext uri="{FF2B5EF4-FFF2-40B4-BE49-F238E27FC236}">
                    <a16:creationId xmlns:a16="http://schemas.microsoft.com/office/drawing/2014/main" id="{9AA1BFC1-8910-0BA7-3E91-9032BEF26BBB}"/>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821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D9ED2-3795-1F48-AD2B-D3457C2DEEC9}"/>
              </a:ext>
            </a:extLst>
          </p:cNvPr>
          <p:cNvSpPr>
            <a:spLocks noGrp="1"/>
          </p:cNvSpPr>
          <p:nvPr>
            <p:ph type="title"/>
          </p:nvPr>
        </p:nvSpPr>
        <p:spPr/>
        <p:txBody>
          <a:bodyPr/>
          <a:lstStyle/>
          <a:p>
            <a:r>
              <a:rPr kumimoji="1" lang="ja-JP" altLang="en-US" dirty="0"/>
              <a:t>凸２次計画問題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10E5E6C-E47F-F397-E74C-B351CB389E81}"/>
                  </a:ext>
                </a:extLst>
              </p:cNvPr>
              <p:cNvSpPr>
                <a:spLocks noGrp="1"/>
              </p:cNvSpPr>
              <p:nvPr>
                <p:ph idx="1"/>
              </p:nvPr>
            </p:nvSpPr>
            <p:spPr/>
            <p:txBody>
              <a:bodyPr>
                <a:normAutofit fontScale="70000" lnSpcReduction="20000"/>
              </a:bodyPr>
              <a:lstStyle/>
              <a:p>
                <a:pPr lvl="1"/>
                <a:r>
                  <a:rPr kumimoji="1" lang="ja-JP" altLang="en-US" dirty="0"/>
                  <a:t>最小化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𝑄𝑥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𝑥</m:t>
                    </m:r>
                  </m:oMath>
                </a14:m>
                <a:endParaRPr kumimoji="1" lang="en-US" altLang="ja-JP" dirty="0"/>
              </a:p>
              <a:p>
                <a:pPr lvl="1"/>
                <a:r>
                  <a:rPr lang="ja-JP" altLang="en-US" dirty="0"/>
                  <a:t>条件 </a:t>
                </a:r>
                <a14:m>
                  <m:oMath xmlns:m="http://schemas.openxmlformats.org/officeDocument/2006/math">
                    <m:r>
                      <a:rPr lang="en-US" altLang="ja-JP" b="0" i="1" smtClean="0">
                        <a:latin typeface="Cambria Math" panose="02040503050406030204" pitchFamily="18" charset="0"/>
                      </a:rPr>
                      <m:t>𝐴𝑥</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ℝ</m:t>
                        </m:r>
                      </m:e>
                      <m:sub>
                        <m:r>
                          <a:rPr lang="en-US" altLang="ja-JP" b="0" i="1" smtClean="0">
                            <a:latin typeface="Cambria Math" panose="02040503050406030204" pitchFamily="18" charset="0"/>
                          </a:rPr>
                          <m:t>+</m:t>
                        </m:r>
                      </m:sub>
                      <m:sup>
                        <m:r>
                          <a:rPr lang="en-US" altLang="ja-JP" b="0" i="1" smtClean="0">
                            <a:latin typeface="Cambria Math" panose="02040503050406030204" pitchFamily="18" charset="0"/>
                          </a:rPr>
                          <m:t>𝑛</m:t>
                        </m:r>
                      </m:sup>
                    </m:sSubSup>
                  </m:oMath>
                </a14:m>
                <a:r>
                  <a:rPr kumimoji="1" lang="ja-JP" altLang="en-US" dirty="0"/>
                  <a:t> </a:t>
                </a:r>
                <a:r>
                  <a:rPr kumimoji="1" lang="en-US" altLang="ja-JP" dirty="0"/>
                  <a:t>(3.198)</a:t>
                </a:r>
              </a:p>
              <a:p>
                <a:r>
                  <a:rPr lang="ja-JP" altLang="en-US" dirty="0"/>
                  <a:t>この問題において</a:t>
                </a:r>
                <a:r>
                  <a:rPr lang="en-US" altLang="ja-JP" dirty="0"/>
                  <a:t>(3.191)</a:t>
                </a:r>
                <a:r>
                  <a:rPr lang="ja-JP" altLang="en-US" dirty="0"/>
                  <a:t>式は</a:t>
                </a:r>
                <a:endParaRPr lang="en-US" altLang="ja-JP" dirty="0"/>
              </a:p>
              <a:p>
                <a:pPr lvl="1"/>
                <a14:m>
                  <m:oMath xmlns:m="http://schemas.openxmlformats.org/officeDocument/2006/math">
                    <m:r>
                      <a:rPr kumimoji="1" lang="en-US" altLang="ja-JP" b="0" i="1" smtClean="0">
                        <a:latin typeface="Cambria Math" panose="02040503050406030204" pitchFamily="18" charset="0"/>
                      </a:rPr>
                      <m:t>𝑄</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𝑐</m:t>
                    </m:r>
                    <m:r>
                      <a:rPr kumimoji="1" lang="en-US" altLang="ja-JP" b="0" i="1" dirty="0" smtClean="0">
                        <a:latin typeface="Cambria Math" panose="02040503050406030204" pitchFamily="18" charset="0"/>
                      </a:rPr>
                      <m:t>−</m:t>
                    </m:r>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𝐴</m:t>
                        </m:r>
                      </m:e>
                      <m:sup>
                        <m:r>
                          <a:rPr kumimoji="1" lang="en-US" altLang="ja-JP" b="0" i="1" dirty="0" smtClean="0">
                            <a:latin typeface="Cambria Math" panose="02040503050406030204" pitchFamily="18" charset="0"/>
                          </a:rPr>
                          <m:t>𝑇</m:t>
                        </m:r>
                      </m:sup>
                    </m:sSup>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𝑢</m:t>
                        </m:r>
                      </m:e>
                    </m:acc>
                    <m:r>
                      <a:rPr kumimoji="1" lang="en-US" altLang="ja-JP" b="0" i="1" dirty="0" smtClean="0">
                        <a:latin typeface="Cambria Math" panose="02040503050406030204" pitchFamily="18" charset="0"/>
                      </a:rPr>
                      <m:t>−</m:t>
                    </m:r>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𝑣</m:t>
                        </m:r>
                      </m:e>
                    </m:acc>
                    <m:r>
                      <a:rPr kumimoji="1" lang="en-US" altLang="ja-JP" b="0" i="1" dirty="0" smtClean="0">
                        <a:latin typeface="Cambria Math" panose="02040503050406030204" pitchFamily="18" charset="0"/>
                      </a:rPr>
                      <m:t>=0</m:t>
                    </m:r>
                  </m:oMath>
                </a14:m>
                <a:endParaRPr kumimoji="1" lang="en-US" altLang="ja-JP" b="0" dirty="0"/>
              </a:p>
              <a:p>
                <a:pPr lvl="1"/>
                <a14:m>
                  <m:oMath xmlns:m="http://schemas.openxmlformats.org/officeDocument/2006/math">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𝑗</m:t>
                            </m:r>
                          </m:sub>
                        </m:sSub>
                      </m:e>
                    </m:acc>
                    <m:acc>
                      <m:accPr>
                        <m:chr m:val="̅"/>
                        <m:ctrlPr>
                          <a:rPr kumimoji="1" lang="en-US" altLang="ja-JP" b="0" i="1" dirty="0" smtClean="0">
                            <a:latin typeface="Cambria Math" panose="02040503050406030204" pitchFamily="18" charset="0"/>
                          </a:rPr>
                        </m:ctrlPr>
                      </m:acc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𝑗</m:t>
                            </m:r>
                          </m:sub>
                        </m:sSub>
                      </m:e>
                    </m:acc>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𝜌</m:t>
                    </m:r>
                  </m:oMath>
                </a14:m>
                <a:endParaRPr kumimoji="1" lang="en-US" altLang="ja-JP" b="0"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𝑇</m:t>
                        </m:r>
                      </m:sup>
                    </m:s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𝑏</m:t>
                    </m:r>
                  </m:oMath>
                </a14:m>
                <a:endParaRPr kumimoji="1" lang="en-US" altLang="ja-JP" dirty="0"/>
              </a:p>
              <a:p>
                <a:pPr lvl="1"/>
                <a14:m>
                  <m:oMath xmlns:m="http://schemas.openxmlformats.org/officeDocument/2006/math">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acc>
                    <m:r>
                      <a:rPr kumimoji="1" lang="en-US" altLang="ja-JP" b="0" i="1" dirty="0" smtClean="0">
                        <a:latin typeface="Cambria Math" panose="02040503050406030204" pitchFamily="18" charset="0"/>
                      </a:rPr>
                      <m:t>&gt;0,</m:t>
                    </m:r>
                    <m:acc>
                      <m:accPr>
                        <m:chr m:val="̅"/>
                        <m:ctrlPr>
                          <a:rPr kumimoji="1" lang="en-US" altLang="ja-JP" b="0" i="1" dirty="0" smtClean="0">
                            <a:latin typeface="Cambria Math" panose="02040503050406030204" pitchFamily="18" charset="0"/>
                          </a:rPr>
                        </m:ctrlPr>
                      </m:acc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𝑣</m:t>
                            </m:r>
                          </m:e>
                          <m:sub>
                            <m:r>
                              <a:rPr kumimoji="1" lang="en-US" altLang="ja-JP" b="0" i="1" dirty="0" smtClean="0">
                                <a:latin typeface="Cambria Math" panose="02040503050406030204" pitchFamily="18" charset="0"/>
                              </a:rPr>
                              <m:t>𝑗</m:t>
                            </m:r>
                          </m:sub>
                        </m:sSub>
                      </m:e>
                    </m:acc>
                    <m:r>
                      <a:rPr kumimoji="1" lang="en-US" altLang="ja-JP" b="0" i="1" dirty="0" smtClean="0">
                        <a:latin typeface="Cambria Math" panose="02040503050406030204" pitchFamily="18" charset="0"/>
                      </a:rPr>
                      <m:t>&gt;0</m:t>
                    </m:r>
                  </m:oMath>
                </a14:m>
                <a:endParaRPr kumimoji="1" lang="en-US" altLang="ja-JP" dirty="0"/>
              </a:p>
              <a:p>
                <a:r>
                  <a:rPr lang="ja-JP" altLang="en-US" dirty="0"/>
                  <a:t>この問題では、</a:t>
                </a:r>
                <a:r>
                  <a:rPr lang="en-US" altLang="ja-JP" dirty="0"/>
                  <a:t>(3.192)</a:t>
                </a:r>
                <a:r>
                  <a:rPr lang="ja-JP" altLang="en-US" dirty="0"/>
                  <a:t>が近似でなく正確に成り立つので</a:t>
                </a:r>
                <a:r>
                  <a:rPr lang="en-US" altLang="ja-JP" dirty="0"/>
                  <a:t>(3.193)</a:t>
                </a:r>
                <a:r>
                  <a:rPr lang="ja-JP" altLang="en-US" dirty="0"/>
                  <a:t>は</a:t>
                </a:r>
                <a:endParaRPr lang="en-US" altLang="ja-JP" dirty="0"/>
              </a:p>
              <a:p>
                <a:pPr lvl="1"/>
                <a14:m>
                  <m:oMath xmlns:m="http://schemas.openxmlformats.org/officeDocument/2006/math">
                    <m:r>
                      <a:rPr kumimoji="1" lang="en-US" altLang="ja-JP" b="0" i="1" smtClean="0">
                        <a:latin typeface="Cambria Math" panose="02040503050406030204" pitchFamily="18" charset="0"/>
                      </a:rPr>
                      <m:t>𝑄</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Δu</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𝑇</m:t>
                        </m:r>
                      </m:sup>
                    </m:s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𝑣</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oMath>
                </a14:m>
                <a:endParaRPr kumimoji="1"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𝑗</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𝑗</m:t>
                        </m:r>
                      </m:sub>
                    </m:sSub>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𝑗</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𝐴</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 (3.200)</m:t>
                    </m:r>
                  </m:oMath>
                </a14:m>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oMath>
                </a14:m>
                <a:r>
                  <a:rPr kumimoji="1" lang="ja-JP" altLang="en-US" dirty="0"/>
                  <a:t>が</a:t>
                </a:r>
                <a:r>
                  <a:rPr kumimoji="1" lang="en-US" altLang="ja-JP" dirty="0"/>
                  <a:t>(3.198)</a:t>
                </a:r>
                <a:r>
                  <a:rPr kumimoji="1" lang="ja-JP" altLang="en-US" dirty="0"/>
                  <a:t>の実行可能解ならば、</a:t>
                </a:r>
                <a14:m>
                  <m:oMath xmlns:m="http://schemas.openxmlformats.org/officeDocument/2006/math">
                    <m:r>
                      <a:rPr kumimoji="1" lang="en-US" altLang="ja-JP" b="0" i="1" smtClean="0">
                        <a:latin typeface="Cambria Math" panose="02040503050406030204" pitchFamily="18" charset="0"/>
                      </a:rPr>
                      <m:t>𝐴</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=0</m:t>
                    </m:r>
                  </m:oMath>
                </a14:m>
                <a:r>
                  <a:rPr kumimoji="1" lang="ja-JP" altLang="en-US" dirty="0"/>
                  <a:t>より、</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oMath>
                </a14:m>
                <a:r>
                  <a:rPr kumimoji="1" lang="ja-JP" altLang="en-US" dirty="0"/>
                  <a:t>もやはり実行可能解</a:t>
                </a:r>
                <a:r>
                  <a:rPr lang="ja-JP" altLang="en-US" dirty="0"/>
                  <a:t>となり、各反復において</a:t>
                </a:r>
                <a:r>
                  <a:rPr lang="en-US" altLang="ja-JP" dirty="0"/>
                  <a:t>(3.200)</a:t>
                </a:r>
                <a:r>
                  <a:rPr lang="ja-JP" altLang="en-US" dirty="0"/>
                  <a:t>を解くことで、中心パスに十分近い点が求められる。そのため、内点法により凸２次計画問題の最適解を効率的に求められる。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10E5E6C-E47F-F397-E74C-B351CB389E81}"/>
                  </a:ext>
                </a:extLst>
              </p:cNvPr>
              <p:cNvSpPr>
                <a:spLocks noGrp="1" noRot="1" noChangeAspect="1" noMove="1" noResize="1" noEditPoints="1" noAdjustHandles="1" noChangeArrowheads="1" noChangeShapeType="1" noTextEdit="1"/>
              </p:cNvSpPr>
              <p:nvPr>
                <p:ph idx="1"/>
              </p:nvPr>
            </p:nvSpPr>
            <p:spPr>
              <a:blipFill>
                <a:blip r:embed="rId2"/>
                <a:stretch>
                  <a:fillRect l="-522" t="-840" b="-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915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A2539-4200-4EDB-50A6-472533F81BC2}"/>
              </a:ext>
            </a:extLst>
          </p:cNvPr>
          <p:cNvSpPr>
            <a:spLocks noGrp="1"/>
          </p:cNvSpPr>
          <p:nvPr>
            <p:ph type="title"/>
          </p:nvPr>
        </p:nvSpPr>
        <p:spPr/>
        <p:txBody>
          <a:bodyPr/>
          <a:lstStyle/>
          <a:p>
            <a:r>
              <a:rPr kumimoji="1" lang="en-US" altLang="ja-JP" dirty="0"/>
              <a:t>3.3.8 </a:t>
            </a:r>
            <a:r>
              <a:rPr kumimoji="1" lang="ja-JP" altLang="en-US" dirty="0"/>
              <a:t>逐次２次計画法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8E6DCCF-1D9E-0EC5-D3B3-C9CDA79E80CE}"/>
                  </a:ext>
                </a:extLst>
              </p:cNvPr>
              <p:cNvSpPr>
                <a:spLocks noGrp="1"/>
              </p:cNvSpPr>
              <p:nvPr>
                <p:ph idx="1"/>
              </p:nvPr>
            </p:nvSpPr>
            <p:spPr/>
            <p:txBody>
              <a:bodyPr>
                <a:normAutofit fontScale="70000" lnSpcReduction="20000"/>
              </a:bodyPr>
              <a:lstStyle/>
              <a:p>
                <a:r>
                  <a:rPr kumimoji="1" lang="ja-JP" altLang="en-US" dirty="0"/>
                  <a:t>凸２次計画問題を部分問題として繰り返し解くことで、不等式制約つき最適化問題</a:t>
                </a:r>
                <a:r>
                  <a:rPr kumimoji="1" lang="en-US" altLang="ja-JP" dirty="0"/>
                  <a:t>(3.132)</a:t>
                </a:r>
                <a:r>
                  <a:rPr kumimoji="1" lang="ja-JP" altLang="en-US" dirty="0"/>
                  <a:t>の</a:t>
                </a:r>
                <a:r>
                  <a:rPr kumimoji="1" lang="en-US" altLang="ja-JP" dirty="0"/>
                  <a:t>KKT</a:t>
                </a:r>
                <a:r>
                  <a:rPr kumimoji="1" lang="ja-JP" altLang="en-US" dirty="0"/>
                  <a:t>条件</a:t>
                </a:r>
                <a:r>
                  <a:rPr kumimoji="1" lang="en-US" altLang="ja-JP" dirty="0"/>
                  <a:t>(</a:t>
                </a:r>
                <a:r>
                  <a:rPr kumimoji="1" lang="ja-JP" altLang="en-US" dirty="0"/>
                  <a:t>定理</a:t>
                </a:r>
                <a:r>
                  <a:rPr kumimoji="1" lang="en-US" altLang="ja-JP" dirty="0"/>
                  <a:t>3.19)</a:t>
                </a:r>
                <a:r>
                  <a:rPr kumimoji="1" lang="ja-JP" altLang="en-US" dirty="0"/>
                  <a:t>をみたす</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に収束する点列</a:t>
                </a:r>
                <a14:m>
                  <m:oMath xmlns:m="http://schemas.openxmlformats.org/officeDocument/2006/math">
                    <m:d>
                      <m:dPr>
                        <m:begChr m:val="{"/>
                        <m:endChr m:val="}"/>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oMath>
                </a14:m>
                <a:r>
                  <a:rPr kumimoji="1" lang="ja-JP" altLang="en-US" dirty="0"/>
                  <a:t>を生成する。</a:t>
                </a:r>
                <a:endParaRPr kumimoji="1" lang="en-US" altLang="ja-JP" dirty="0"/>
              </a:p>
              <a:p>
                <a:r>
                  <a:rPr lang="ja-JP" altLang="en-US" dirty="0"/>
                  <a:t>簡単のため等式制約つき最適化問題を考える。局所最適解を</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とすると、</a:t>
                </a:r>
                <a:r>
                  <a:rPr kumimoji="1" lang="en-US" altLang="ja-JP" dirty="0"/>
                  <a:t>1</a:t>
                </a:r>
                <a:r>
                  <a:rPr kumimoji="1" lang="ja-JP" altLang="en-US" dirty="0"/>
                  <a:t>次の必要条件より</a:t>
                </a:r>
                <a:r>
                  <a:rPr kumimoji="1" lang="en-US" altLang="ja-JP" dirty="0"/>
                  <a:t>(</a:t>
                </a:r>
                <a:r>
                  <a:rPr kumimoji="1" lang="ja-JP" altLang="en-US" dirty="0"/>
                  <a:t>定理</a:t>
                </a:r>
                <a:r>
                  <a:rPr kumimoji="1" lang="en-US" altLang="ja-JP" dirty="0"/>
                  <a:t>3.16)</a:t>
                </a:r>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=0</m:t>
                    </m:r>
                  </m:oMath>
                </a14:m>
                <a:endParaRPr kumimoji="1" lang="en-US" altLang="ja-JP" b="0"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𝑢</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=0 (3.201)</m:t>
                    </m:r>
                  </m:oMath>
                </a14:m>
                <a:endParaRPr kumimoji="1" lang="en-US" altLang="ja-JP" dirty="0"/>
              </a:p>
              <a:p>
                <a:r>
                  <a:rPr lang="ja-JP" altLang="en-US" dirty="0"/>
                  <a:t>をみたすラグランジュ乗数</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が存在。</a:t>
                </a:r>
                <a:endParaRPr kumimoji="1" lang="en-US" altLang="ja-JP" dirty="0"/>
              </a:p>
              <a:p>
                <a:r>
                  <a:rPr lang="ja-JP" altLang="en-US" dirty="0"/>
                  <a:t>逐次２次計画法の各反復では、ニュートン法を用いて現在の点</a:t>
                </a:r>
                <a14:m>
                  <m:oMath xmlns:m="http://schemas.openxmlformats.org/officeDocument/2006/math">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oMath>
                </a14:m>
                <a:r>
                  <a:rPr kumimoji="1" lang="ja-JP" altLang="en-US" dirty="0"/>
                  <a:t>から最適性の１次の必要条件</a:t>
                </a:r>
                <a:r>
                  <a:rPr kumimoji="1" lang="en-US" altLang="ja-JP" dirty="0"/>
                  <a:t>(3.117)</a:t>
                </a:r>
                <a:r>
                  <a:rPr kumimoji="1" lang="ja-JP" altLang="en-US" dirty="0"/>
                  <a:t>を適当な精度で満たす近似解</a:t>
                </a:r>
                <a14:m>
                  <m:oMath xmlns:m="http://schemas.openxmlformats.org/officeDocument/2006/math">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𝑢</m:t>
                        </m:r>
                      </m:e>
                    </m:d>
                    <m:r>
                      <a:rPr lang="ja-JP" altLang="en-US" i="1">
                        <a:latin typeface="Cambria Math" panose="02040503050406030204" pitchFamily="18" charset="0"/>
                      </a:rPr>
                      <m:t>を求める</m:t>
                    </m:r>
                  </m:oMath>
                </a14:m>
                <a:r>
                  <a:rPr kumimoji="1" lang="ja-JP" altLang="en-US" dirty="0"/>
                  <a:t>。</a:t>
                </a:r>
                <a:r>
                  <a:rPr kumimoji="1" lang="en-US" altLang="ja-JP" dirty="0"/>
                  <a:t>(3.117)</a:t>
                </a:r>
                <a:r>
                  <a:rPr kumimoji="1" lang="ja-JP" altLang="en-US" dirty="0"/>
                  <a:t>に代入して</a:t>
                </a:r>
                <a:endParaRPr kumimoji="1" lang="en-US" altLang="ja-JP" dirty="0"/>
              </a:p>
              <a:p>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e>
                    </m:d>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oMath>
                </a14:m>
                <a:endParaRPr kumimoji="1" lang="en-US" altLang="ja-JP" b="0" dirty="0"/>
              </a:p>
              <a:p>
                <a14:m>
                  <m:oMath xmlns:m="http://schemas.openxmlformats.org/officeDocument/2006/math">
                    <m:r>
                      <a:rPr kumimoji="1" lang="en-US" altLang="ja-JP" b="0" i="1" smtClean="0">
                        <a:latin typeface="Cambria Math" panose="02040503050406030204" pitchFamily="18" charset="0"/>
                      </a:rPr>
                      <m:t>=</m:t>
                    </m:r>
                    <m:r>
                      <m:rPr>
                        <m:sty m:val="p"/>
                      </m:rPr>
                      <a:rPr lang="en-US" altLang="ja-JP">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𝑥𝑥</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𝑖</m:t>
                            </m:r>
                          </m:sub>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bSup>
                      </m:e>
                    </m:nary>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lang="en-US" altLang="ja-JP" b="0" i="1" smtClean="0">
                        <a:latin typeface="Cambria Math" panose="02040503050406030204" pitchFamily="18" charset="0"/>
                      </a:rPr>
                      <m:t>=0</m:t>
                    </m:r>
                  </m:oMath>
                </a14:m>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oMath>
                </a14:m>
                <a:r>
                  <a:rPr kumimoji="1" lang="ja-JP" altLang="en-US" dirty="0"/>
                  <a:t> </a:t>
                </a:r>
                <a:r>
                  <a:rPr kumimoji="1" lang="en-US" altLang="ja-JP" dirty="0"/>
                  <a:t>(3.203)</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8E6DCCF-1D9E-0EC5-D3B3-C9CDA79E80CE}"/>
                  </a:ext>
                </a:extLst>
              </p:cNvPr>
              <p:cNvSpPr>
                <a:spLocks noGrp="1" noRot="1" noChangeAspect="1" noMove="1" noResize="1" noEditPoints="1" noAdjustHandles="1" noChangeArrowheads="1" noChangeShapeType="1" noTextEdit="1"/>
              </p:cNvSpPr>
              <p:nvPr>
                <p:ph idx="1"/>
              </p:nvPr>
            </p:nvSpPr>
            <p:spPr>
              <a:blipFill>
                <a:blip r:embed="rId2"/>
                <a:stretch>
                  <a:fillRect l="-522" t="-2381" r="-522" b="-11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531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A4B3C-DE70-DDE5-D8DF-CD6FA316E9F9}"/>
              </a:ext>
            </a:extLst>
          </p:cNvPr>
          <p:cNvSpPr>
            <a:spLocks noGrp="1"/>
          </p:cNvSpPr>
          <p:nvPr>
            <p:ph type="title"/>
          </p:nvPr>
        </p:nvSpPr>
        <p:spPr/>
        <p:txBody>
          <a:bodyPr/>
          <a:lstStyle/>
          <a:p>
            <a:r>
              <a:rPr kumimoji="1" lang="ja-JP" altLang="en-US" dirty="0"/>
              <a:t>続き</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ACC56D3-EF6D-F9E5-6C90-94859F71AF9E}"/>
                  </a:ext>
                </a:extLst>
              </p:cNvPr>
              <p:cNvSpPr>
                <a:spLocks noGrp="1"/>
              </p:cNvSpPr>
              <p:nvPr>
                <p:ph idx="1"/>
              </p:nvPr>
            </p:nvSpPr>
            <p:spPr/>
            <p:txBody>
              <a:bodyPr>
                <a:normAutofit fontScale="70000" lnSpcReduction="20000"/>
              </a:bodyPr>
              <a:lstStyle/>
              <a:p>
                <a:r>
                  <a:rPr kumimoji="1" lang="ja-JP" altLang="en-US" dirty="0"/>
                  <a:t>ところで、</a:t>
                </a:r>
                <a14:m>
                  <m:oMath xmlns:m="http://schemas.openxmlformats.org/officeDocument/2006/math">
                    <m:r>
                      <a:rPr kumimoji="1" lang="en-US" altLang="ja-JP" b="0" i="1" smtClean="0">
                        <a:latin typeface="Cambria Math" panose="02040503050406030204" pitchFamily="18" charset="0"/>
                      </a:rPr>
                      <m:t>𝑑</m:t>
                    </m:r>
                  </m:oMath>
                </a14:m>
                <a:r>
                  <a:rPr kumimoji="1" lang="ja-JP" altLang="en-US" dirty="0"/>
                  <a:t>を変数とする以下の</a:t>
                </a:r>
                <a:r>
                  <a:rPr kumimoji="1" lang="en-US" altLang="ja-JP" dirty="0"/>
                  <a:t>2</a:t>
                </a:r>
                <a:r>
                  <a:rPr kumimoji="1" lang="ja-JP" altLang="en-US" dirty="0"/>
                  <a:t>次計画問題を考える</a:t>
                </a:r>
                <a:endParaRPr kumimoji="1" lang="en-US" altLang="ja-JP" dirty="0"/>
              </a:p>
              <a:p>
                <a:pPr lvl="1"/>
                <a:r>
                  <a:rPr lang="ja-JP" altLang="en-US" dirty="0"/>
                  <a:t>最小化 </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𝑇</m:t>
                        </m:r>
                      </m:sup>
                    </m:sSup>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𝑥𝑥</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r>
                      <a:rPr lang="en-US" altLang="ja-JP" b="0" i="1" smtClean="0">
                        <a:latin typeface="Cambria Math" panose="02040503050406030204" pitchFamily="18" charset="0"/>
                      </a:rPr>
                      <m:t>𝑓</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a:rPr lang="en-US" altLang="ja-JP" b="0" i="1" smtClean="0">
                        <a:latin typeface="Cambria Math" panose="02040503050406030204" pitchFamily="18" charset="0"/>
                      </a:rPr>
                      <m:t>0</m:t>
                    </m:r>
                  </m:oMath>
                </a14:m>
                <a:r>
                  <a:rPr kumimoji="1" lang="ja-JP" altLang="en-US" dirty="0"/>
                  <a:t> </a:t>
                </a:r>
                <a:r>
                  <a:rPr kumimoji="1" lang="en-US" altLang="ja-JP" dirty="0"/>
                  <a:t>(3.204)</a:t>
                </a:r>
              </a:p>
              <a:p>
                <a:pPr lvl="1"/>
                <a:r>
                  <a:rPr lang="ja-JP" altLang="en-US" dirty="0"/>
                  <a:t>この問題は、</a:t>
                </a:r>
                <a14:m>
                  <m:oMath xmlns:m="http://schemas.openxmlformats.org/officeDocument/2006/math">
                    <m:r>
                      <a:rPr lang="en-US" altLang="ja-JP" b="0" i="1" smtClean="0">
                        <a:latin typeface="Cambria Math" panose="02040503050406030204" pitchFamily="18" charset="0"/>
                      </a:rPr>
                      <m:t>𝑓</m:t>
                    </m:r>
                    <m:r>
                      <a:rPr lang="ja-JP" altLang="en-US" i="1">
                        <a:latin typeface="Cambria Math" panose="02040503050406030204" pitchFamily="18" charset="0"/>
                      </a:rPr>
                      <m:t>を</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oMath>
                </a14:m>
                <a:r>
                  <a:rPr kumimoji="1" lang="ja-JP" altLang="en-US" dirty="0"/>
                  <a:t>の周りで</a:t>
                </a:r>
                <a:r>
                  <a:rPr kumimoji="1" lang="en-US" altLang="ja-JP" dirty="0"/>
                  <a:t>2</a:t>
                </a:r>
                <a:r>
                  <a:rPr kumimoji="1" lang="ja-JP" altLang="en-US" dirty="0"/>
                  <a:t>次関数に近似し、制約関数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oMath>
                </a14:m>
                <a:r>
                  <a:rPr kumimoji="1" lang="ja-JP" altLang="en-US" dirty="0"/>
                  <a:t>を</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p>
                  </m:oMath>
                </a14:m>
                <a:r>
                  <a:rPr kumimoji="1" lang="ja-JP" altLang="en-US" dirty="0"/>
                  <a:t>の回りで線形関数に近似したものとみなせる。目的関数ではなくラグランジュ関数のヘッセ行列を用いていることに注意</a:t>
                </a:r>
                <a:endParaRPr kumimoji="1" lang="en-US" altLang="ja-JP" dirty="0"/>
              </a:p>
              <a:p>
                <a:r>
                  <a:rPr lang="ja-JP" altLang="en-US" dirty="0"/>
                  <a:t>この</a:t>
                </a:r>
                <a:r>
                  <a:rPr lang="en-US" altLang="ja-JP" dirty="0"/>
                  <a:t>2</a:t>
                </a:r>
                <a:r>
                  <a:rPr lang="ja-JP" altLang="en-US" dirty="0"/>
                  <a:t>次計画問題の最適性の</a:t>
                </a:r>
                <a:r>
                  <a:rPr lang="en-US" altLang="ja-JP" dirty="0"/>
                  <a:t>1</a:t>
                </a:r>
                <a:r>
                  <a:rPr lang="ja-JP" altLang="en-US" dirty="0"/>
                  <a:t>次の必要条件は</a:t>
                </a:r>
                <a:endParaRPr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𝑥𝑥</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endParaRPr kumimoji="1" lang="en-US" altLang="ja-JP" b="0"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en-US" altLang="ja-JP" dirty="0"/>
                  <a:t> (3.205)</a:t>
                </a:r>
              </a:p>
              <a:p>
                <a:r>
                  <a:rPr lang="ja-JP" altLang="en-US" dirty="0"/>
                  <a:t>先程の式</a:t>
                </a:r>
                <a:endParaRPr lang="en-US" altLang="ja-JP" dirty="0"/>
              </a:p>
              <a:p>
                <a:pPr lvl="1"/>
                <a14:m>
                  <m:oMath xmlns:m="http://schemas.openxmlformats.org/officeDocument/2006/math">
                    <m:r>
                      <m:rPr>
                        <m:sty m:val="p"/>
                      </m:rPr>
                      <a:rPr lang="en-US" altLang="ja-JP" smtClean="0">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𝑥𝑥</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𝑢</m:t>
                            </m:r>
                          </m:e>
                          <m:sub>
                            <m:r>
                              <a:rPr lang="en-US" altLang="ja-JP" b="0" i="1" smtClean="0">
                                <a:latin typeface="Cambria Math" panose="02040503050406030204" pitchFamily="18" charset="0"/>
                              </a:rPr>
                              <m:t>𝑖</m:t>
                            </m:r>
                          </m:sub>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bSup>
                      </m:e>
                    </m:nary>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 </a:t>
                </a:r>
                <a:r>
                  <a:rPr kumimoji="1" lang="en-US" altLang="ja-JP" dirty="0"/>
                  <a:t>(3.203)</a:t>
                </a:r>
              </a:p>
              <a:p>
                <a:r>
                  <a:rPr lang="ja-JP" altLang="en-US" dirty="0"/>
                  <a:t>と見比べると、</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oMath>
                </a14:m>
                <a:r>
                  <a:rPr kumimoji="1" lang="ja-JP" altLang="en-US" dirty="0"/>
                  <a:t>と対応している。</a:t>
                </a:r>
                <a:endParaRPr kumimoji="1" lang="en-US" altLang="ja-JP" dirty="0"/>
              </a:p>
              <a:p>
                <a:r>
                  <a:rPr lang="ja-JP" altLang="en-US" dirty="0"/>
                  <a:t>つまり、</a:t>
                </a:r>
                <a:r>
                  <a:rPr lang="en-US" altLang="ja-JP" dirty="0"/>
                  <a:t>2</a:t>
                </a:r>
                <a:r>
                  <a:rPr lang="ja-JP" altLang="en-US" dirty="0"/>
                  <a:t>次計画問題</a:t>
                </a:r>
                <a:r>
                  <a:rPr lang="en-US" altLang="ja-JP" dirty="0"/>
                  <a:t>(3.204)</a:t>
                </a:r>
                <a:r>
                  <a:rPr lang="ja-JP" altLang="en-US" dirty="0"/>
                  <a:t>の最適性の１次の必要条件を求めることと、元の問題の最適性の１次の必要条件を近似した連立１次方程式を解くことは等価。</a:t>
                </a:r>
                <a:endParaRPr kumimoji="1" lang="ja-JP" altLang="en-US" dirty="0"/>
              </a:p>
              <a:p>
                <a:pPr lvl="1"/>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3ACC56D3-EF6D-F9E5-6C90-94859F71AF9E}"/>
                  </a:ext>
                </a:extLst>
              </p:cNvPr>
              <p:cNvSpPr>
                <a:spLocks noGrp="1" noRot="1" noChangeAspect="1" noMove="1" noResize="1" noEditPoints="1" noAdjustHandles="1" noChangeArrowheads="1" noChangeShapeType="1" noTextEdit="1"/>
              </p:cNvSpPr>
              <p:nvPr>
                <p:ph idx="1"/>
              </p:nvPr>
            </p:nvSpPr>
            <p:spPr>
              <a:blipFill>
                <a:blip r:embed="rId2"/>
                <a:stretch>
                  <a:fillRect l="-522" t="-2381" b="-12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7353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0BF59-6A3F-A497-9C38-D769E1930B32}"/>
              </a:ext>
            </a:extLst>
          </p:cNvPr>
          <p:cNvSpPr>
            <a:spLocks noGrp="1"/>
          </p:cNvSpPr>
          <p:nvPr>
            <p:ph type="title"/>
          </p:nvPr>
        </p:nvSpPr>
        <p:spPr/>
        <p:txBody>
          <a:bodyPr/>
          <a:lstStyle/>
          <a:p>
            <a:r>
              <a:rPr kumimoji="1" lang="ja-JP" altLang="en-US" dirty="0"/>
              <a:t>不等式制約つき最適化問題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34451E-E88E-56BC-D3A5-40FA9755263A}"/>
                  </a:ext>
                </a:extLst>
              </p:cNvPr>
              <p:cNvSpPr>
                <a:spLocks noGrp="1"/>
              </p:cNvSpPr>
              <p:nvPr>
                <p:ph idx="1"/>
              </p:nvPr>
            </p:nvSpPr>
            <p:spPr/>
            <p:txBody>
              <a:bodyPr>
                <a:normAutofit fontScale="85000" lnSpcReduction="20000"/>
              </a:bodyPr>
              <a:lstStyle/>
              <a:p>
                <a:r>
                  <a:rPr kumimoji="1" lang="ja-JP" altLang="en-US" dirty="0"/>
                  <a:t>以下の部分問題</a:t>
                </a:r>
                <a:endParaRPr kumimoji="1" lang="en-US" altLang="ja-JP" dirty="0"/>
              </a:p>
              <a:p>
                <a:pPr lvl="1"/>
                <a:r>
                  <a:rPr lang="ja-JP" altLang="en-US" dirty="0"/>
                  <a:t>最小化 </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𝑇</m:t>
                        </m:r>
                      </m:sup>
                    </m:sSup>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𝑥𝑥</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r>
                      <a:rPr lang="en-US" altLang="ja-JP" b="0" i="1" smtClean="0">
                        <a:latin typeface="Cambria Math" panose="02040503050406030204" pitchFamily="18" charset="0"/>
                      </a:rPr>
                      <m:t>𝑓</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r>
                      <a:rPr lang="en-US" altLang="ja-JP" b="0" i="1" smtClean="0">
                        <a:latin typeface="Cambria Math" panose="02040503050406030204" pitchFamily="18" charset="0"/>
                      </a:rPr>
                      <m:t>≤0 (3.206)</m:t>
                    </m:r>
                  </m:oMath>
                </a14:m>
                <a:endParaRPr kumimoji="1" lang="en-US" altLang="ja-JP" dirty="0"/>
              </a:p>
              <a:p>
                <a:r>
                  <a:rPr kumimoji="1" lang="ja-JP" altLang="en-US" dirty="0"/>
                  <a:t>を解き、この問題の</a:t>
                </a:r>
                <a:r>
                  <a:rPr kumimoji="1" lang="en-US" altLang="ja-JP" dirty="0"/>
                  <a:t>KKT</a:t>
                </a:r>
                <a:r>
                  <a:rPr kumimoji="1" lang="ja-JP" altLang="en-US" dirty="0"/>
                  <a:t>条件</a:t>
                </a:r>
                <a:r>
                  <a:rPr kumimoji="1" lang="en-US" altLang="ja-JP" dirty="0"/>
                  <a:t>(3.138)</a:t>
                </a:r>
                <a:r>
                  <a:rPr kumimoji="1" lang="ja-JP" altLang="en-US" dirty="0"/>
                  <a:t>を満たす</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ja-JP" altLang="en-US" dirty="0"/>
                  <a:t>を求めて</a:t>
                </a:r>
                <a14:m>
                  <m:oMath xmlns:m="http://schemas.openxmlformats.org/officeDocument/2006/math">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ja-JP" altLang="en-US" dirty="0"/>
                  <a:t>とする手続きを繰り返して点列</a:t>
                </a:r>
                <a14:m>
                  <m:oMath xmlns:m="http://schemas.openxmlformats.org/officeDocument/2006/math">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d>
                  </m:oMath>
                </a14:m>
                <a:r>
                  <a:rPr kumimoji="1" lang="ja-JP" altLang="en-US" dirty="0"/>
                  <a:t>を生成することを考える。</a:t>
                </a:r>
                <a:endParaRPr kumimoji="1" lang="en-US" altLang="ja-JP" dirty="0"/>
              </a:p>
              <a:p>
                <a:r>
                  <a:rPr lang="en-US" altLang="ja-JP" dirty="0"/>
                  <a:t>(3.206)</a:t>
                </a:r>
                <a:r>
                  <a:rPr lang="ja-JP" altLang="en-US" dirty="0"/>
                  <a:t>は目的関数が凸関数であれば、有効制約法や内点法を用いて効率的に解ける。しかし、一般の不等式制約つき最適化問題ではヘッセ行列が半正定値とは限らない。そこで、</a:t>
                </a:r>
                <a:r>
                  <a:rPr lang="en-US" altLang="ja-JP" dirty="0"/>
                  <a:t>(3.206)</a:t>
                </a:r>
                <a:r>
                  <a:rPr lang="ja-JP" altLang="en-US" dirty="0"/>
                  <a:t>のヘッセ行列を正定値対称行列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𝑘</m:t>
                        </m:r>
                      </m:sub>
                    </m:sSub>
                  </m:oMath>
                </a14:m>
                <a:r>
                  <a:rPr kumimoji="1" lang="ja-JP" altLang="en-US" dirty="0"/>
                  <a:t>で置き換えた以下の凸２次計画問題</a:t>
                </a:r>
                <a:endParaRPr kumimoji="1" lang="en-US" altLang="ja-JP" dirty="0"/>
              </a:p>
              <a:p>
                <a:pPr lvl="1"/>
                <a:r>
                  <a:rPr lang="ja-JP" altLang="en-US" dirty="0"/>
                  <a:t>最小化 </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𝑇</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r>
                      <a:rPr lang="en-US" altLang="ja-JP" b="0" i="1" smtClean="0">
                        <a:latin typeface="Cambria Math" panose="02040503050406030204" pitchFamily="18" charset="0"/>
                      </a:rPr>
                      <m:t>𝑓</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oMath>
                </a14:m>
                <a:endParaRPr lang="en-US" altLang="ja-JP" b="0"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r>
                      <a:rPr lang="en-US" altLang="ja-JP" b="0" i="1" smtClean="0">
                        <a:latin typeface="Cambria Math" panose="02040503050406030204" pitchFamily="18" charset="0"/>
                      </a:rPr>
                      <m:t>≤0 (3.207)</m:t>
                    </m:r>
                  </m:oMath>
                </a14:m>
                <a:endParaRPr kumimoji="1" lang="en-US" altLang="ja-JP" dirty="0"/>
              </a:p>
              <a:p>
                <a:r>
                  <a:rPr lang="ja-JP" altLang="en-US" dirty="0"/>
                  <a:t>を考える。</a:t>
                </a:r>
                <a:endParaRPr kumimoji="1" lang="en-US" altLang="ja-JP" dirty="0"/>
              </a:p>
              <a:p>
                <a:pPr lvl="1"/>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A534451E-E88E-56BC-D3A5-40FA9755263A}"/>
                  </a:ext>
                </a:extLst>
              </p:cNvPr>
              <p:cNvSpPr>
                <a:spLocks noGrp="1" noRot="1" noChangeAspect="1" noMove="1" noResize="1" noEditPoints="1" noAdjustHandles="1" noChangeArrowheads="1" noChangeShapeType="1" noTextEdit="1"/>
              </p:cNvSpPr>
              <p:nvPr>
                <p:ph idx="1"/>
              </p:nvPr>
            </p:nvSpPr>
            <p:spPr>
              <a:blipFill>
                <a:blip r:embed="rId2"/>
                <a:stretch>
                  <a:fillRect l="-812" t="-3081" r="-464" b="-21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650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0F49D-EF7D-2D9F-0641-48D1B325C342}"/>
              </a:ext>
            </a:extLst>
          </p:cNvPr>
          <p:cNvSpPr>
            <a:spLocks noGrp="1"/>
          </p:cNvSpPr>
          <p:nvPr>
            <p:ph type="title"/>
          </p:nvPr>
        </p:nvSpPr>
        <p:spPr/>
        <p:txBody>
          <a:bodyPr/>
          <a:lstStyle/>
          <a:p>
            <a:r>
              <a:rPr kumimoji="1" lang="ja-JP" altLang="en-US" dirty="0"/>
              <a:t>続き</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FB2017-2FB4-0D50-A646-716E159C8107}"/>
                  </a:ext>
                </a:extLst>
              </p:cNvPr>
              <p:cNvSpPr>
                <a:spLocks noGrp="1"/>
              </p:cNvSpPr>
              <p:nvPr>
                <p:ph idx="1"/>
              </p:nvPr>
            </p:nvSpPr>
            <p:spPr/>
            <p:txBody>
              <a:bodyPr>
                <a:normAutofit fontScale="92500" lnSpcReduction="10000"/>
              </a:bodyPr>
              <a:lstStyle/>
              <a:p>
                <a:r>
                  <a:rPr kumimoji="1" lang="en-US" altLang="ja-JP" dirty="0"/>
                  <a:t>(3.207)</a:t>
                </a:r>
                <a:r>
                  <a:rPr kumimoji="1" lang="ja-JP" altLang="en-US" dirty="0"/>
                  <a:t>の最適解</a:t>
                </a:r>
                <a14:m>
                  <m:oMath xmlns:m="http://schemas.openxmlformats.org/officeDocument/2006/math">
                    <m:r>
                      <a:rPr kumimoji="1" lang="en-US" altLang="ja-JP" b="0" i="1" smtClean="0">
                        <a:latin typeface="Cambria Math" panose="02040503050406030204" pitchFamily="18" charset="0"/>
                      </a:rPr>
                      <m:t>𝑑</m:t>
                    </m:r>
                  </m:oMath>
                </a14:m>
                <a:r>
                  <a:rPr kumimoji="1" lang="ja-JP" altLang="en-US" dirty="0"/>
                  <a:t>とラグランジュ乗数</a:t>
                </a:r>
                <a14:m>
                  <m:oMath xmlns:m="http://schemas.openxmlformats.org/officeDocument/2006/math">
                    <m:r>
                      <a:rPr kumimoji="1" lang="en-US" altLang="ja-JP" b="0" i="1" smtClean="0">
                        <a:latin typeface="Cambria Math" panose="02040503050406030204" pitchFamily="18" charset="0"/>
                      </a:rPr>
                      <m:t>𝑣</m:t>
                    </m:r>
                  </m:oMath>
                </a14:m>
                <a:r>
                  <a:rPr kumimoji="1" lang="ja-JP" altLang="en-US" dirty="0"/>
                  <a:t>は、以下の</a:t>
                </a:r>
                <a:r>
                  <a:rPr kumimoji="1" lang="en-US" altLang="ja-JP" dirty="0"/>
                  <a:t>KKT</a:t>
                </a:r>
                <a:r>
                  <a:rPr kumimoji="1" lang="ja-JP" altLang="en-US" dirty="0"/>
                  <a:t>条件を満たす</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=0 (3.208)</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ならば、</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oMath>
                </a14:m>
                <a:r>
                  <a:rPr kumimoji="1" lang="ja-JP" altLang="en-US" dirty="0"/>
                  <a:t>は</a:t>
                </a:r>
                <a:r>
                  <a:rPr kumimoji="1" lang="en-US" altLang="ja-JP" dirty="0"/>
                  <a:t>KKT</a:t>
                </a:r>
                <a:r>
                  <a:rPr kumimoji="1" lang="ja-JP" altLang="en-US" dirty="0"/>
                  <a:t>条件を満たすのでアルゴリズムを終了</a:t>
                </a:r>
                <a:endParaRPr kumimoji="1" lang="en-US" altLang="ja-JP" dirty="0"/>
              </a:p>
              <a:p>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ならば、メリット関数</a:t>
                </a:r>
                <a:endParaRPr kumimoji="1" lang="en-US" altLang="ja-JP" dirty="0"/>
              </a:p>
              <a:p>
                <a:pPr lvl="1"/>
                <a14:m>
                  <m:oMath xmlns:m="http://schemas.openxmlformats.org/officeDocument/2006/math">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𝜌</m:t>
                            </m:r>
                          </m:sub>
                        </m:sSub>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𝑓</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𝜌</m:t>
                    </m:r>
                    <m:nary>
                      <m:naryPr>
                        <m:chr m:val="∑"/>
                        <m:ctrlPr>
                          <a:rPr kumimoji="1" lang="en-US" altLang="ja-JP" b="0" i="1" dirty="0" smtClean="0">
                            <a:latin typeface="Cambria Math" panose="02040503050406030204" pitchFamily="18" charset="0"/>
                          </a:rPr>
                        </m:ctrlPr>
                      </m:naryPr>
                      <m:sub>
                        <m: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𝑚</m:t>
                        </m:r>
                      </m:sup>
                      <m:e>
                        <m:func>
                          <m:funcPr>
                            <m:ctrlPr>
                              <a:rPr kumimoji="1" lang="en-US" altLang="ja-JP" b="0" i="1" dirty="0" smtClean="0">
                                <a:latin typeface="Cambria Math" panose="02040503050406030204" pitchFamily="18" charset="0"/>
                              </a:rPr>
                            </m:ctrlPr>
                          </m:funcPr>
                          <m:fName>
                            <m:r>
                              <m:rPr>
                                <m:sty m:val="p"/>
                              </m:rPr>
                              <a:rPr kumimoji="1" lang="en-US" altLang="ja-JP" b="0" i="0" dirty="0" smtClean="0">
                                <a:latin typeface="Cambria Math" panose="02040503050406030204" pitchFamily="18" charset="0"/>
                              </a:rPr>
                              <m:t>max</m:t>
                            </m:r>
                          </m:fName>
                          <m:e>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𝑔</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,0</m:t>
                                </m:r>
                              </m:e>
                            </m:d>
                          </m:e>
                        </m:func>
                      </m:e>
                    </m:nary>
                  </m:oMath>
                </a14:m>
                <a:r>
                  <a:rPr kumimoji="1" lang="ja-JP" altLang="en-US" dirty="0"/>
                  <a:t> </a:t>
                </a:r>
                <a:r>
                  <a:rPr kumimoji="1" lang="en-US" altLang="ja-JP" dirty="0"/>
                  <a:t>(3.209)</a:t>
                </a:r>
              </a:p>
              <a:p>
                <a:r>
                  <a:rPr lang="ja-JP" altLang="en-US" dirty="0"/>
                  <a:t>に対して直線探査を行い、</a:t>
                </a:r>
                <a14:m>
                  <m:oMath xmlns:m="http://schemas.openxmlformats.org/officeDocument/2006/math">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𝜌</m:t>
                            </m:r>
                          </m:sub>
                        </m:sSub>
                      </m:e>
                    </m:acc>
                    <m:r>
                      <a:rPr kumimoji="1" lang="en-US" altLang="ja-JP" b="0" i="1" dirty="0" smtClean="0">
                        <a:latin typeface="Cambria Math" panose="02040503050406030204" pitchFamily="18" charset="0"/>
                      </a:rPr>
                      <m:t> </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𝑑</m:t>
                        </m:r>
                      </m:e>
                    </m:d>
                  </m:oMath>
                </a14:m>
                <a:r>
                  <a:rPr kumimoji="1" lang="ja-JP" altLang="en-US" dirty="0"/>
                  <a:t>を最小化するステップ幅</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oMath>
                </a14:m>
                <a:r>
                  <a:rPr kumimoji="1" lang="ja-JP" altLang="en-US" dirty="0"/>
                  <a:t>を求めて、新たな点を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𝑑</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24FB2017-2FB4-0D50-A646-716E159C8107}"/>
                  </a:ext>
                </a:extLst>
              </p:cNvPr>
              <p:cNvSpPr>
                <a:spLocks noGrp="1" noRot="1" noChangeAspect="1" noMove="1" noResize="1" noEditPoints="1" noAdjustHandles="1" noChangeArrowheads="1" noChangeShapeType="1" noTextEdit="1"/>
              </p:cNvSpPr>
              <p:nvPr>
                <p:ph idx="1"/>
              </p:nvPr>
            </p:nvSpPr>
            <p:spPr>
              <a:blipFill>
                <a:blip r:embed="rId2"/>
                <a:stretch>
                  <a:fillRect l="-928" t="-3922" r="-290" b="-25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5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0B5CCA92-0062-366E-B75B-68584751E8F7}"/>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sub>
                    </m:sSub>
                  </m:oMath>
                </a14:m>
                <a:r>
                  <a:rPr kumimoji="1" lang="ja-JP" altLang="en-US" dirty="0"/>
                  <a:t>の更新</a:t>
                </a:r>
              </a:p>
            </p:txBody>
          </p:sp>
        </mc:Choice>
        <mc:Fallback>
          <p:sp>
            <p:nvSpPr>
              <p:cNvPr id="2" name="タイトル 1">
                <a:extLst>
                  <a:ext uri="{FF2B5EF4-FFF2-40B4-BE49-F238E27FC236}">
                    <a16:creationId xmlns:a16="http://schemas.microsoft.com/office/drawing/2014/main" id="{0B5CCA92-0062-366E-B75B-68584751E8F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14C359-18F6-E752-F797-378C4AE08461}"/>
                  </a:ext>
                </a:extLst>
              </p:cNvPr>
              <p:cNvSpPr>
                <a:spLocks noGrp="1"/>
              </p:cNvSpPr>
              <p:nvPr>
                <p:ph idx="1"/>
              </p:nvPr>
            </p:nvSpPr>
            <p:spPr/>
            <p:txBody>
              <a:bodyPr>
                <a:normAutofit fontScale="70000" lnSpcReduction="20000"/>
              </a:bodyPr>
              <a:lstStyle/>
              <a:p>
                <a:r>
                  <a:rPr lang="ja-JP" altLang="en-US" dirty="0"/>
                  <a:t>セカント</a:t>
                </a:r>
                <a:r>
                  <a:rPr kumimoji="1" lang="ja-JP" altLang="en-US" dirty="0"/>
                  <a:t>条件</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oMath>
                </a14:m>
                <a:r>
                  <a:rPr kumimoji="1" lang="ja-JP" altLang="en-US" dirty="0"/>
                  <a:t> </a:t>
                </a:r>
                <a:r>
                  <a:rPr kumimoji="1" lang="en-US" altLang="ja-JP" dirty="0"/>
                  <a:t>(3.210)</a:t>
                </a:r>
              </a:p>
              <a:p>
                <a:r>
                  <a:rPr lang="ja-JP" altLang="en-US" dirty="0"/>
                  <a:t>を満たす正定値対称行列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Sub>
                  </m:oMath>
                </a14:m>
                <a:r>
                  <a:rPr kumimoji="1" lang="ja-JP" altLang="en-US" dirty="0"/>
                  <a:t>を求める。このとき</a:t>
                </a:r>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oMath>
                </a14:m>
                <a:endParaRPr kumimoji="1" lang="en-US" altLang="ja-JP" b="0"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3.211</m:t>
                        </m:r>
                      </m:e>
                    </m:d>
                  </m:oMath>
                </a14:m>
                <a:endParaRPr kumimoji="1" lang="en-US" altLang="ja-JP" b="0" dirty="0"/>
              </a:p>
              <a:p>
                <a:r>
                  <a:rPr kumimoji="1" lang="ja-JP" altLang="en-US" dirty="0"/>
                  <a:t>とおいて、準ニュートン法における</a:t>
                </a:r>
                <a:r>
                  <a:rPr kumimoji="1" lang="en-US" altLang="ja-JP" dirty="0"/>
                  <a:t>BFGS</a:t>
                </a:r>
                <a:r>
                  <a:rPr kumimoji="1" lang="ja-JP" altLang="en-US" dirty="0"/>
                  <a:t>公式</a:t>
                </a:r>
                <a:r>
                  <a:rPr kumimoji="1" lang="en-US" altLang="ja-JP" dirty="0"/>
                  <a:t>(3.94)</a:t>
                </a:r>
                <a:r>
                  <a:rPr kumimoji="1" lang="ja-JP" altLang="en-US" dirty="0"/>
                  <a:t>をそのまま適用することが考えられる。しかし、逐次２次計画法では</a:t>
                </a:r>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&gt;0</m:t>
                    </m:r>
                  </m:oMath>
                </a14:m>
                <a:r>
                  <a:rPr kumimoji="1" lang="ja-JP" altLang="en-US" dirty="0"/>
                  <a:t>を満たすとは限らないため、近似行列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oMath>
                </a14:m>
                <a:r>
                  <a:rPr kumimoji="1" lang="ja-JP" altLang="en-US" dirty="0"/>
                  <a:t>の正定値を保証できない。そこで、パウエルの修正</a:t>
                </a:r>
                <a:r>
                  <a:rPr kumimoji="1" lang="en-US" altLang="ja-JP" dirty="0"/>
                  <a:t>BFGS</a:t>
                </a:r>
                <a:r>
                  <a:rPr kumimoji="1" lang="ja-JP" altLang="en-US" dirty="0"/>
                  <a:t>公式</a:t>
                </a:r>
                <a:r>
                  <a:rPr kumimoji="1" lang="en-US" altLang="ja-JP" dirty="0"/>
                  <a:t>(</a:t>
                </a:r>
                <a14:m>
                  <m:oMath xmlns:m="http://schemas.openxmlformats.org/officeDocument/2006/math">
                    <m:r>
                      <a:rPr kumimoji="1" lang="en-US" altLang="ja-JP" b="0" i="0" smtClean="0">
                        <a:latin typeface="Cambria Math" panose="02040503050406030204" pitchFamily="18" charset="0"/>
                      </a:rPr>
                      <m:t>0&lt;</m:t>
                    </m:r>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&lt;1</m:t>
                    </m:r>
                  </m:oMath>
                </a14:m>
                <a:r>
                  <a:rPr kumimoji="1" lang="ja-JP" altLang="en-US" dirty="0"/>
                  <a:t>の定数</a:t>
                </a:r>
                <a:r>
                  <a:rPr kumimoji="1" lang="en-US" altLang="ja-JP" dirty="0"/>
                  <a:t>)</a:t>
                </a: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𝑘</m:t>
                                    </m:r>
                                  </m:sub>
                                </m:sSub>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num>
                      <m:den>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𝑠</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p>
                              </m:e>
                            </m:d>
                          </m:e>
                          <m:sup>
                            <m:r>
                              <a:rPr kumimoji="1" lang="en-US" altLang="ja-JP" b="0" i="1" smtClean="0">
                                <a:latin typeface="Cambria Math" panose="02040503050406030204" pitchFamily="18" charset="0"/>
                              </a:rPr>
                              <m:t>𝑇</m:t>
                            </m:r>
                          </m:sup>
                        </m:sSup>
                      </m:num>
                      <m:den>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den>
                    </m:f>
                  </m:oMath>
                </a14:m>
                <a:r>
                  <a:rPr kumimoji="1" lang="en-US" altLang="ja-JP" dirty="0"/>
                  <a:t> (3.212)</a:t>
                </a:r>
              </a:p>
              <a:p>
                <a:pPr lvl="1"/>
                <a14:m>
                  <m:oMath xmlns:m="http://schemas.openxmlformats.org/officeDocument/2006/math">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r>
                      <a:rPr lang="en-US" altLang="ja-JP" b="0" i="1" dirty="0" smtClean="0">
                        <a:latin typeface="Cambria Math" panose="02040503050406030204" pitchFamily="18" charset="0"/>
                      </a:rPr>
                      <m:t>=</m:t>
                    </m:r>
                    <m:d>
                      <m:dPr>
                        <m:begChr m:val="{"/>
                        <m:endChr m:val=""/>
                        <m:ctrlPr>
                          <a:rPr lang="en-US" altLang="ja-JP" b="0" i="1" dirty="0" smtClean="0">
                            <a:latin typeface="Cambria Math" panose="02040503050406030204" pitchFamily="18" charset="0"/>
                          </a:rPr>
                        </m:ctrlPr>
                      </m:dPr>
                      <m:e>
                        <m:eqArr>
                          <m:eqArrPr>
                            <m:ctrlPr>
                              <a:rPr lang="en-US" altLang="ja-JP" b="0" i="1" dirty="0" smtClean="0">
                                <a:latin typeface="Cambria Math" panose="02040503050406030204" pitchFamily="18" charset="0"/>
                              </a:rPr>
                            </m:ctrlPr>
                          </m:eqArrPr>
                          <m:e>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𝑦</m:t>
                                </m:r>
                              </m:e>
                              <m:sup>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𝑘</m:t>
                                    </m:r>
                                  </m:e>
                                </m:d>
                              </m:sup>
                            </m:sSup>
                            <m:r>
                              <a:rPr lang="en-US" altLang="ja-JP" b="0" i="1" dirty="0" smtClean="0">
                                <a:latin typeface="Cambria Math" panose="02040503050406030204" pitchFamily="18" charset="0"/>
                              </a:rPr>
                              <m:t> </m:t>
                            </m:r>
                            <m:d>
                              <m:dPr>
                                <m:ctrlPr>
                                  <a:rPr lang="en-US" altLang="ja-JP" b="0" i="1" dirty="0" smtClean="0">
                                    <a:latin typeface="Cambria Math" panose="02040503050406030204" pitchFamily="18" charset="0"/>
                                  </a:rPr>
                                </m:ctrlPr>
                              </m:dPr>
                              <m:e>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𝛾</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𝑘</m:t>
                                    </m:r>
                                  </m:sub>
                                </m:sSub>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𝑘</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𝑦</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𝑘</m:t>
                                    </m:r>
                                  </m:sub>
                                </m:sSub>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𝑘</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d>
                              <m:dPr>
                                <m:ctrlPr>
                                  <a:rPr lang="en-US" altLang="ja-JP" b="0" i="1" dirty="0" smtClean="0">
                                    <a:latin typeface="Cambria Math" panose="02040503050406030204" pitchFamily="18" charset="0"/>
                                  </a:rPr>
                                </m:ctrlPr>
                              </m:dPr>
                              <m:e>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r>
                                  <a:rPr lang="en-US" altLang="ja-JP" b="0" i="1" dirty="0" smtClean="0">
                                    <a:latin typeface="Cambria Math" panose="02040503050406030204" pitchFamily="18" charset="0"/>
                                  </a:rPr>
                                  <m:t>&lt;</m:t>
                                </m:r>
                                <m:r>
                                  <a:rPr lang="en-US" altLang="ja-JP" b="0" i="1" dirty="0" smtClean="0">
                                    <a:latin typeface="Cambria Math" panose="02040503050406030204" pitchFamily="18" charset="0"/>
                                  </a:rPr>
                                  <m:t>𝛾</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𝑘</m:t>
                                    </m:r>
                                  </m:sub>
                                </m:sSub>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eqArr>
                      </m:e>
                    </m:d>
                  </m:oMath>
                </a14:m>
                <a:r>
                  <a:rPr kumimoji="1" lang="en-US" altLang="ja-JP" dirty="0"/>
                  <a:t> (3.213)</a:t>
                </a:r>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𝛾</m:t>
                            </m:r>
                          </m:e>
                        </m:d>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𝑘</m:t>
                            </m:r>
                          </m:sub>
                        </m:sSub>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num>
                      <m:den>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𝐵</m:t>
                            </m:r>
                          </m:e>
                          <m:sub>
                            <m:r>
                              <a:rPr lang="en-US" altLang="ja-JP" i="1">
                                <a:latin typeface="Cambria Math" panose="02040503050406030204" pitchFamily="18" charset="0"/>
                              </a:rPr>
                              <m:t>𝑘</m:t>
                            </m:r>
                          </m:sub>
                        </m:sSub>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e>
                          <m:sup>
                            <m:r>
                              <a:rPr lang="en-US" altLang="ja-JP" i="1">
                                <a:latin typeface="Cambria Math" panose="02040503050406030204" pitchFamily="18" charset="0"/>
                              </a:rPr>
                              <m:t>𝑇</m:t>
                            </m:r>
                          </m:sup>
                        </m:sSup>
                        <m:sSup>
                          <m:sSupPr>
                            <m:ctrlPr>
                              <a:rPr lang="en-US" altLang="ja-JP" i="1" dirty="0">
                                <a:latin typeface="Cambria Math" panose="02040503050406030204" pitchFamily="18" charset="0"/>
                              </a:rPr>
                            </m:ctrlPr>
                          </m:s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sup>
                            <m:d>
                              <m:dPr>
                                <m:ctrlPr>
                                  <a:rPr lang="en-US" altLang="ja-JP" i="1" dirty="0">
                                    <a:latin typeface="Cambria Math" panose="02040503050406030204" pitchFamily="18" charset="0"/>
                                  </a:rPr>
                                </m:ctrlPr>
                              </m:dPr>
                              <m:e>
                                <m:r>
                                  <a:rPr lang="en-US" altLang="ja-JP" i="1" dirty="0">
                                    <a:latin typeface="Cambria Math" panose="02040503050406030204" pitchFamily="18" charset="0"/>
                                  </a:rPr>
                                  <m:t>𝑘</m:t>
                                </m:r>
                              </m:e>
                            </m:d>
                          </m:sup>
                        </m:sSup>
                      </m:den>
                    </m:f>
                  </m:oMath>
                </a14:m>
                <a:r>
                  <a:rPr kumimoji="1" lang="en-US" altLang="ja-JP" dirty="0"/>
                  <a:t> (3.214)</a:t>
                </a:r>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1614C359-18F6-E752-F797-378C4AE08461}"/>
                  </a:ext>
                </a:extLst>
              </p:cNvPr>
              <p:cNvSpPr>
                <a:spLocks noGrp="1" noRot="1" noChangeAspect="1" noMove="1" noResize="1" noEditPoints="1" noAdjustHandles="1" noChangeArrowheads="1" noChangeShapeType="1" noTextEdit="1"/>
              </p:cNvSpPr>
              <p:nvPr>
                <p:ph idx="1"/>
              </p:nvPr>
            </p:nvSpPr>
            <p:spPr>
              <a:blipFill>
                <a:blip r:embed="rId3"/>
                <a:stretch>
                  <a:fillRect l="-522" t="-2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413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6DF41-7820-362F-A532-D4AE66D7214F}"/>
              </a:ext>
            </a:extLst>
          </p:cNvPr>
          <p:cNvSpPr>
            <a:spLocks noGrp="1"/>
          </p:cNvSpPr>
          <p:nvPr>
            <p:ph type="title"/>
          </p:nvPr>
        </p:nvSpPr>
        <p:spPr/>
        <p:txBody>
          <a:bodyPr/>
          <a:lstStyle/>
          <a:p>
            <a:r>
              <a:rPr kumimoji="1" lang="ja-JP" altLang="en-US" dirty="0"/>
              <a:t>拡張ラグランジュ関数①</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0D32BCC-4A65-014D-8257-5960CB964DFF}"/>
                  </a:ext>
                </a:extLst>
              </p:cNvPr>
              <p:cNvSpPr>
                <a:spLocks noGrp="1"/>
              </p:cNvSpPr>
              <p:nvPr>
                <p:ph idx="1"/>
              </p:nvPr>
            </p:nvSpPr>
            <p:spPr/>
            <p:txBody>
              <a:bodyPr>
                <a:normAutofit fontScale="92500" lnSpcReduction="20000"/>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が局所最適解ならば、等式制約つき最適化問題の最適性の一次の必要条件より</a:t>
                </a:r>
                <a:r>
                  <a:rPr lang="en-US" altLang="ja-JP" dirty="0"/>
                  <a:t>(</a:t>
                </a:r>
                <a:r>
                  <a:rPr lang="ja-JP" altLang="en-US" dirty="0"/>
                  <a:t>定理</a:t>
                </a:r>
                <a:r>
                  <a:rPr lang="en-US" altLang="ja-JP" dirty="0"/>
                  <a:t>3.16)</a:t>
                </a:r>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𝑢</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178</m:t>
                    </m:r>
                    <m:r>
                      <a:rPr kumimoji="1" lang="en-US" altLang="ja-JP" b="0" i="1" smtClean="0">
                        <a:latin typeface="Cambria Math" panose="02040503050406030204" pitchFamily="18" charset="0"/>
                      </a:rPr>
                      <m:t>)</m:t>
                    </m:r>
                  </m:oMath>
                </a14:m>
                <a:endParaRPr kumimoji="1" lang="en-US" altLang="ja-JP" dirty="0"/>
              </a:p>
              <a:p>
                <a:pPr lvl="1"/>
                <a:r>
                  <a:rPr lang="ja-JP" altLang="en-US" dirty="0"/>
                  <a:t>を満たすラグランジュ乗数</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が存在する。</a:t>
                </a:r>
                <a:endParaRPr kumimoji="1" lang="en-US" altLang="ja-JP" dirty="0"/>
              </a:p>
              <a:p>
                <a:r>
                  <a:rPr lang="ja-JP" altLang="en-US" dirty="0"/>
                  <a:t>しかし、ラグランジュ関数のヘッセ行列</a:t>
                </a:r>
                <a14:m>
                  <m:oMath xmlns:m="http://schemas.openxmlformats.org/officeDocument/2006/math">
                    <m:sSubSup>
                      <m:sSubSupPr>
                        <m:ctrlPr>
                          <a:rPr lang="en-US" altLang="ja-JP" b="0" i="1" smtClean="0">
                            <a:latin typeface="Cambria Math" panose="02040503050406030204" pitchFamily="18" charset="0"/>
                          </a:rPr>
                        </m:ctrlPr>
                      </m:sSubSup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𝑥𝑥</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e>
                    </m:d>
                  </m:oMath>
                </a14:m>
                <a:r>
                  <a:rPr kumimoji="1" lang="ja-JP" altLang="en-US" dirty="0"/>
                  <a:t>は必ずしも正定値ではないので、等式制約つき最適化問題</a:t>
                </a:r>
                <a:r>
                  <a:rPr kumimoji="1" lang="en-US" altLang="ja-JP" dirty="0"/>
                  <a:t>(3.114)</a:t>
                </a:r>
                <a:r>
                  <a:rPr kumimoji="1" lang="ja-JP" altLang="en-US" dirty="0"/>
                  <a:t>の局所最適解</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が得られるとは限らない。</a:t>
                </a:r>
                <a:endParaRPr kumimoji="1" lang="en-US" altLang="ja-JP" dirty="0"/>
              </a:p>
              <a:p>
                <a:r>
                  <a:rPr lang="ja-JP" altLang="en-US" dirty="0"/>
                  <a:t>そこで、ラグランジュ関数</a:t>
                </a:r>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e>
                    </m:d>
                  </m:oMath>
                </a14:m>
                <a:r>
                  <a:rPr kumimoji="1" lang="ja-JP" altLang="en-US" dirty="0"/>
                  <a:t>と等式制約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に対するペナルティ関数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sup>
                        <m:r>
                          <a:rPr kumimoji="1" lang="en-US" altLang="ja-JP" b="0" i="1" smtClean="0">
                            <a:latin typeface="Cambria Math" panose="02040503050406030204" pitchFamily="18" charset="0"/>
                          </a:rPr>
                          <m:t>2</m:t>
                        </m:r>
                      </m:sup>
                    </m:sSup>
                  </m:oMath>
                </a14:m>
                <a:r>
                  <a:rPr kumimoji="1" lang="ja-JP" altLang="en-US" dirty="0"/>
                  <a:t>を足し合わせた拡張ラグランジュ関数</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𝜌</m:t>
                            </m:r>
                          </m:num>
                          <m:den>
                            <m:r>
                              <a:rPr kumimoji="1" lang="en-US" altLang="ja-JP" b="0" i="1" smtClean="0">
                                <a:latin typeface="Cambria Math" panose="02040503050406030204" pitchFamily="18" charset="0"/>
                              </a:rPr>
                              <m:t>2</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sup>
                                <m:r>
                                  <a:rPr kumimoji="1" lang="en-US" altLang="ja-JP" b="0" i="1" smtClean="0">
                                    <a:latin typeface="Cambria Math" panose="02040503050406030204" pitchFamily="18" charset="0"/>
                                  </a:rPr>
                                  <m:t>2</m:t>
                                </m:r>
                              </m:sup>
                            </m:sSup>
                          </m:e>
                        </m:nary>
                      </m:e>
                    </m:nary>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179</m:t>
                    </m:r>
                    <m:r>
                      <a:rPr kumimoji="1" lang="en-US" altLang="ja-JP" b="0" i="1" smtClean="0">
                        <a:latin typeface="Cambria Math" panose="02040503050406030204" pitchFamily="18" charset="0"/>
                      </a:rPr>
                      <m:t>)</m:t>
                    </m:r>
                  </m:oMath>
                </a14:m>
                <a:endParaRPr kumimoji="1" lang="en-US" altLang="ja-JP" dirty="0"/>
              </a:p>
              <a:p>
                <a:r>
                  <a:rPr lang="ja-JP" altLang="en-US" dirty="0"/>
                  <a:t>を</a:t>
                </a:r>
                <a14:m>
                  <m:oMath xmlns:m="http://schemas.openxmlformats.org/officeDocument/2006/math">
                    <m:r>
                      <a:rPr lang="en-US" altLang="ja-JP" b="0" i="1" smtClean="0">
                        <a:latin typeface="Cambria Math" panose="02040503050406030204" pitchFamily="18" charset="0"/>
                      </a:rPr>
                      <m:t>𝑥</m:t>
                    </m:r>
                  </m:oMath>
                </a14:m>
                <a:r>
                  <a:rPr kumimoji="1" lang="ja-JP" altLang="en-US" dirty="0"/>
                  <a:t>について最小化する制約なし最適化問題を解く</a:t>
                </a:r>
              </a:p>
            </p:txBody>
          </p:sp>
        </mc:Choice>
        <mc:Fallback>
          <p:sp>
            <p:nvSpPr>
              <p:cNvPr id="3" name="コンテンツ プレースホルダー 2">
                <a:extLst>
                  <a:ext uri="{FF2B5EF4-FFF2-40B4-BE49-F238E27FC236}">
                    <a16:creationId xmlns:a16="http://schemas.microsoft.com/office/drawing/2014/main" id="{20D32BCC-4A65-014D-8257-5960CB964DFF}"/>
                  </a:ext>
                </a:extLst>
              </p:cNvPr>
              <p:cNvSpPr>
                <a:spLocks noGrp="1" noRot="1" noChangeAspect="1" noMove="1" noResize="1" noEditPoints="1" noAdjustHandles="1" noChangeArrowheads="1" noChangeShapeType="1" noTextEdit="1"/>
              </p:cNvSpPr>
              <p:nvPr>
                <p:ph idx="1"/>
              </p:nvPr>
            </p:nvSpPr>
            <p:spPr>
              <a:blipFill>
                <a:blip r:embed="rId2"/>
                <a:stretch>
                  <a:fillRect l="-928" t="-3501" b="-2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726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F96C69-7EE7-6B5E-AD46-F555FE553C9B}"/>
              </a:ext>
            </a:extLst>
          </p:cNvPr>
          <p:cNvSpPr>
            <a:spLocks noGrp="1"/>
          </p:cNvSpPr>
          <p:nvPr>
            <p:ph type="title"/>
          </p:nvPr>
        </p:nvSpPr>
        <p:spPr/>
        <p:txBody>
          <a:bodyPr/>
          <a:lstStyle/>
          <a:p>
            <a:r>
              <a:rPr kumimoji="1" lang="ja-JP" altLang="en-US" dirty="0"/>
              <a:t>アルゴリズム</a:t>
            </a:r>
            <a:r>
              <a:rPr kumimoji="1" lang="en-US" altLang="ja-JP" dirty="0"/>
              <a:t>3.9 </a:t>
            </a:r>
            <a:r>
              <a:rPr kumimoji="1" lang="ja-JP" altLang="en-US" dirty="0"/>
              <a:t>逐次２次計画法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1D0F32B-CA64-B40F-0B91-42570F801554}"/>
                  </a:ext>
                </a:extLst>
              </p:cNvPr>
              <p:cNvSpPr>
                <a:spLocks noGrp="1"/>
              </p:cNvSpPr>
              <p:nvPr>
                <p:ph idx="1"/>
              </p:nvPr>
            </p:nvSpPr>
            <p:spPr/>
            <p:txBody>
              <a:bodyPr/>
              <a:lstStyle/>
              <a:p>
                <a:r>
                  <a:rPr kumimoji="1" lang="en-US" altLang="ja-JP" dirty="0"/>
                  <a:t>Step 1 : </a:t>
                </a:r>
                <a:r>
                  <a:rPr kumimoji="1" lang="ja-JP" altLang="en-US" dirty="0"/>
                  <a:t>初期点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p>
                    </m:sSup>
                  </m:oMath>
                </a14:m>
                <a:r>
                  <a:rPr kumimoji="1" lang="ja-JP" altLang="en-US" dirty="0"/>
                  <a:t>と初期の近似行列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oMath>
                </a14:m>
                <a:r>
                  <a:rPr kumimoji="1" lang="ja-JP" altLang="en-US" dirty="0"/>
                  <a:t>を定め、</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=0</m:t>
                    </m:r>
                  </m:oMath>
                </a14:m>
                <a:r>
                  <a:rPr kumimoji="1" lang="ja-JP" altLang="en-US" dirty="0"/>
                  <a:t>とする</a:t>
                </a:r>
                <a:endParaRPr kumimoji="1" lang="en-US" altLang="ja-JP" dirty="0"/>
              </a:p>
              <a:p>
                <a:r>
                  <a:rPr lang="en-US" altLang="ja-JP" dirty="0"/>
                  <a:t>Step 2 : </a:t>
                </a:r>
                <a:r>
                  <a:rPr lang="ja-JP" altLang="en-US" dirty="0"/>
                  <a:t>凸２次計画問題</a:t>
                </a:r>
                <a:r>
                  <a:rPr lang="en-US" altLang="ja-JP" dirty="0"/>
                  <a:t>(3.207)</a:t>
                </a:r>
                <a:r>
                  <a:rPr lang="ja-JP" altLang="en-US" dirty="0"/>
                  <a:t>を解いて、探索方向</a:t>
                </a:r>
                <a14:m>
                  <m:oMath xmlns:m="http://schemas.openxmlformats.org/officeDocument/2006/math">
                    <m:r>
                      <a:rPr lang="en-US" altLang="ja-JP" b="0" i="1" smtClean="0">
                        <a:latin typeface="Cambria Math" panose="02040503050406030204" pitchFamily="18" charset="0"/>
                      </a:rPr>
                      <m:t>𝑑</m:t>
                    </m:r>
                  </m:oMath>
                </a14:m>
                <a:r>
                  <a:rPr kumimoji="1" lang="ja-JP" altLang="en-US" dirty="0"/>
                  <a:t>とラグランジュ乗数</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oMath>
                </a14:m>
                <a:r>
                  <a:rPr kumimoji="1" lang="ja-JP" altLang="en-US" dirty="0"/>
                  <a:t>を求める</a:t>
                </a:r>
                <a:endParaRPr kumimoji="1" lang="en-US" altLang="ja-JP" dirty="0"/>
              </a:p>
              <a:p>
                <a:r>
                  <a:rPr lang="en-US" altLang="ja-JP" dirty="0"/>
                  <a:t>Step 3 : </a:t>
                </a: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𝑑</m:t>
                        </m:r>
                      </m:e>
                    </m:d>
                  </m:oMath>
                </a14:m>
                <a:r>
                  <a:rPr kumimoji="1" lang="ja-JP" altLang="en-US" dirty="0"/>
                  <a:t>が十分に小さければ終了</a:t>
                </a:r>
                <a:endParaRPr kumimoji="1" lang="en-US" altLang="ja-JP" dirty="0"/>
              </a:p>
              <a:p>
                <a:r>
                  <a:rPr lang="en-US" altLang="ja-JP" dirty="0"/>
                  <a:t>Step 4 : </a:t>
                </a:r>
                <a:r>
                  <a:rPr lang="ja-JP" altLang="en-US" dirty="0"/>
                  <a:t>直線探索によりステップ幅</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𝑘</m:t>
                        </m:r>
                      </m:sub>
                    </m:sSub>
                  </m:oMath>
                </a14:m>
                <a:r>
                  <a:rPr kumimoji="1" lang="ja-JP" altLang="en-US" dirty="0"/>
                  <a:t>を求める。</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𝑑</m:t>
                    </m:r>
                  </m:oMath>
                </a14:m>
                <a:r>
                  <a:rPr kumimoji="1" lang="ja-JP" altLang="en-US" dirty="0"/>
                  <a:t>とする。</a:t>
                </a:r>
                <a:endParaRPr kumimoji="1" lang="en-US" altLang="ja-JP" dirty="0"/>
              </a:p>
              <a:p>
                <a:r>
                  <a:rPr lang="en-US" altLang="ja-JP" dirty="0"/>
                  <a:t>Step 5 : (3.212)</a:t>
                </a:r>
                <a:r>
                  <a:rPr lang="ja-JP" altLang="en-US" dirty="0"/>
                  <a:t>を用いて近似行列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𝑘</m:t>
                        </m:r>
                      </m:sub>
                    </m:sSub>
                  </m:oMath>
                </a14:m>
                <a:r>
                  <a:rPr kumimoji="1" lang="ja-JP" altLang="en-US" dirty="0"/>
                  <a:t>を更新し、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oMath>
                </a14:m>
                <a:r>
                  <a:rPr kumimoji="1" lang="ja-JP" altLang="en-US" dirty="0"/>
                  <a:t>を得る。</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t>として</a:t>
                </a:r>
                <a:r>
                  <a:rPr kumimoji="1" lang="en-US" altLang="ja-JP" dirty="0"/>
                  <a:t>Step2</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1D0F32B-CA64-B40F-0B91-42570F801554}"/>
                  </a:ext>
                </a:extLst>
              </p:cNvPr>
              <p:cNvSpPr>
                <a:spLocks noGrp="1" noRot="1" noChangeAspect="1" noMove="1" noResize="1" noEditPoints="1" noAdjustHandles="1" noChangeArrowheads="1" noChangeShapeType="1" noTextEdit="1"/>
              </p:cNvSpPr>
              <p:nvPr>
                <p:ph idx="1"/>
              </p:nvPr>
            </p:nvSpPr>
            <p:spPr>
              <a:blipFill>
                <a:blip r:embed="rId2"/>
                <a:stretch>
                  <a:fillRect l="-1043" t="-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4316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6DA31-6E4D-037A-A2DF-542997BAA3BF}"/>
              </a:ext>
            </a:extLst>
          </p:cNvPr>
          <p:cNvSpPr>
            <a:spLocks noGrp="1"/>
          </p:cNvSpPr>
          <p:nvPr>
            <p:ph type="title"/>
          </p:nvPr>
        </p:nvSpPr>
        <p:spPr/>
        <p:txBody>
          <a:bodyPr/>
          <a:lstStyle/>
          <a:p>
            <a:r>
              <a:rPr lang="ja-JP" altLang="en-US" dirty="0"/>
              <a:t>例</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779E0B7-F73A-E25A-6123-26789C1EC2F3}"/>
                  </a:ext>
                </a:extLst>
              </p:cNvPr>
              <p:cNvSpPr>
                <a:spLocks noGrp="1"/>
              </p:cNvSpPr>
              <p:nvPr>
                <p:ph idx="1"/>
              </p:nvPr>
            </p:nvSpPr>
            <p:spPr/>
            <p:txBody>
              <a:bodyPr/>
              <a:lstStyle/>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e>
                        </m:d>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oMath>
                </a14:m>
                <a:endParaRPr kumimoji="1" lang="en-US" altLang="ja-JP" dirty="0"/>
              </a:p>
              <a:p>
                <a:pPr lvl="1"/>
                <a:r>
                  <a:rPr lang="ja-JP" altLang="en-US" dirty="0"/>
                  <a:t>条件 </a:t>
                </a:r>
                <a14:m>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≤0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r>
                          <a:rPr lang="en-US" altLang="ja-JP" b="0" i="1" smtClean="0">
                            <a:latin typeface="Cambria Math" panose="02040503050406030204" pitchFamily="18" charset="0"/>
                          </a:rPr>
                          <m:t> 215</m:t>
                        </m:r>
                      </m:e>
                    </m:d>
                  </m:oMath>
                </a14:m>
                <a:endParaRPr lang="en-US" altLang="ja-JP" b="0" i="1" dirty="0">
                  <a:latin typeface="Cambria Math" panose="02040503050406030204" pitchFamily="18" charset="0"/>
                </a:endParaRPr>
              </a:p>
              <a:p>
                <a:r>
                  <a:rPr lang="ja-JP" altLang="en-US" dirty="0"/>
                  <a:t>この問題の最適解は</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0.946, 0.893</m:t>
                        </m:r>
                      </m:e>
                    </m:d>
                  </m:oMath>
                </a14:m>
                <a:endParaRPr kumimoji="1" lang="en-US" altLang="ja-JP" dirty="0"/>
              </a:p>
              <a:p>
                <a:pPr lvl="1"/>
                <a:r>
                  <a:rPr kumimoji="1" lang="ja-JP" altLang="en-US" dirty="0"/>
                  <a:t>初期点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=0.2</m:t>
                    </m:r>
                  </m:oMath>
                </a14:m>
                <a:endParaRPr kumimoji="1" lang="en-US" altLang="ja-JP" dirty="0"/>
              </a:p>
              <a:p>
                <a:pPr lvl="1"/>
                <a:r>
                  <a:rPr lang="en-US" altLang="ja-JP" dirty="0"/>
                  <a:t>(3.207)</a:t>
                </a:r>
                <a:r>
                  <a:rPr lang="ja-JP" altLang="en-US" dirty="0"/>
                  <a:t>を解くと、</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−2.4,−5.8</m:t>
                        </m:r>
                      </m:e>
                    </m:d>
                  </m:oMath>
                </a14:m>
                <a:endParaRPr kumimoji="1" lang="en-US" altLang="ja-JP" dirty="0"/>
              </a:p>
              <a:p>
                <a:pPr lvl="1"/>
                <a:r>
                  <a:rPr lang="ja-JP" altLang="en-US" dirty="0"/>
                  <a:t>直線探索より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=0.292</m:t>
                    </m:r>
                  </m:oMath>
                </a14:m>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1</m:t>
                            </m:r>
                          </m:e>
                        </m:d>
                      </m:sup>
                    </m:sSup>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0.299,0.306</m:t>
                        </m:r>
                      </m:e>
                    </m:d>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1.219</m:t>
                              </m:r>
                            </m:e>
                          </m:mr>
                          <m:mr>
                            <m:e>
                              <m:r>
                                <a:rPr kumimoji="1" lang="en-US" altLang="ja-JP" b="0" i="1" smtClean="0">
                                  <a:latin typeface="Cambria Math" panose="02040503050406030204" pitchFamily="18" charset="0"/>
                                </a:rPr>
                                <m:t>1.219</m:t>
                              </m:r>
                            </m:e>
                            <m:e>
                              <m:r>
                                <a:rPr kumimoji="1" lang="en-US" altLang="ja-JP" b="0" i="1" smtClean="0">
                                  <a:latin typeface="Cambria Math" panose="02040503050406030204" pitchFamily="18" charset="0"/>
                                </a:rPr>
                                <m:t>1</m:t>
                              </m:r>
                            </m:e>
                          </m:mr>
                        </m:m>
                      </m:e>
                    </m:d>
                  </m:oMath>
                </a14:m>
                <a:endParaRPr kumimoji="1" lang="en-US" altLang="ja-JP" dirty="0"/>
              </a:p>
              <a:p>
                <a:pPr lvl="1"/>
                <a:r>
                  <a:rPr lang="ja-JP" altLang="en-US" dirty="0"/>
                  <a:t>さらに続けると</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1.116,0.810</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7</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0.947,0.896</m:t>
                        </m:r>
                      </m:e>
                    </m:d>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5779E0B7-F73A-E25A-6123-26789C1EC2F3}"/>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438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ADF18-A85D-47FF-4F0E-20F704755535}"/>
              </a:ext>
            </a:extLst>
          </p:cNvPr>
          <p:cNvSpPr>
            <a:spLocks noGrp="1"/>
          </p:cNvSpPr>
          <p:nvPr>
            <p:ph type="title"/>
          </p:nvPr>
        </p:nvSpPr>
        <p:spPr/>
        <p:txBody>
          <a:bodyPr/>
          <a:lstStyle/>
          <a:p>
            <a:r>
              <a:rPr kumimoji="1" lang="ja-JP" altLang="en-US" dirty="0"/>
              <a:t>拡張ラグランジュ関数②</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A29C374-5C3D-A220-C9BC-4764F352645E}"/>
                  </a:ext>
                </a:extLst>
              </p:cNvPr>
              <p:cNvSpPr>
                <a:spLocks noGrp="1"/>
              </p:cNvSpPr>
              <p:nvPr>
                <p:ph idx="1"/>
              </p:nvPr>
            </p:nvSpPr>
            <p:spPr/>
            <p:txBody>
              <a:bodyPr>
                <a:normAutofit fontScale="62500" lnSpcReduction="20000"/>
              </a:bodyPr>
              <a:lstStyle/>
              <a:p>
                <a14:m>
                  <m:oMath xmlns:m="http://schemas.openxmlformats.org/officeDocument/2006/math">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oMath>
                </a14:m>
                <a:r>
                  <a:rPr kumimoji="1" lang="ja-JP" altLang="en-US" dirty="0"/>
                  <a:t>を最適性の</a:t>
                </a:r>
                <a:r>
                  <a:rPr kumimoji="1" lang="en-US" altLang="ja-JP" dirty="0"/>
                  <a:t>2</a:t>
                </a:r>
                <a:r>
                  <a:rPr kumimoji="1" lang="ja-JP" altLang="en-US" dirty="0"/>
                  <a:t>次の十分条件</a:t>
                </a:r>
                <a:r>
                  <a:rPr kumimoji="1" lang="en-US" altLang="ja-JP" dirty="0"/>
                  <a:t>(3.123)</a:t>
                </a:r>
                <a:r>
                  <a:rPr kumimoji="1" lang="ja-JP" altLang="en-US" dirty="0"/>
                  <a:t>を満たす点とする。</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=0 (3.180)</m:t>
                    </m:r>
                  </m:oMath>
                </a14:m>
                <a:endParaRPr kumimoji="1" lang="en-US" altLang="ja-JP" dirty="0"/>
              </a:p>
              <a:p>
                <a:pPr lvl="1"/>
                <a:r>
                  <a:rPr lang="en-US" altLang="ja-JP"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=0</m:t>
                    </m:r>
                  </m:oMath>
                </a14:m>
                <a:r>
                  <a:rPr kumimoji="1" lang="ja-JP" altLang="en-US" dirty="0"/>
                  <a:t>に注意</a:t>
                </a:r>
                <a:endParaRPr kumimoji="1" lang="en-US" altLang="ja-JP" dirty="0"/>
              </a:p>
              <a:p>
                <a:pPr lvl="1"/>
                <a:r>
                  <a:rPr kumimoji="1" lang="ja-JP" altLang="en-US" dirty="0"/>
                  <a:t>したがって、</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は拡張ラグランジュ関数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について最小化する停留点</a:t>
                </a:r>
                <a:endParaRPr kumimoji="1" lang="en-US" altLang="ja-JP" dirty="0"/>
              </a:p>
              <a:p>
                <a:r>
                  <a:rPr lang="ja-JP" altLang="en-US" dirty="0"/>
                  <a:t>ヘッセ行列を考えると</a:t>
                </a:r>
                <a:endParaRPr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d>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e>
                    </m:nary>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𝑥𝑥</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 (3.181)</m:t>
                        </m:r>
                      </m:e>
                    </m:nary>
                  </m:oMath>
                </a14:m>
                <a:endParaRPr kumimoji="1" lang="en-US" altLang="ja-JP" b="0" dirty="0"/>
              </a:p>
              <a:p>
                <a:r>
                  <a:rPr kumimoji="1" lang="ja-JP" altLang="en-US" dirty="0"/>
                  <a:t>このとき、</a:t>
                </a:r>
                <a14:m>
                  <m:oMath xmlns:m="http://schemas.openxmlformats.org/officeDocument/2006/math">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を満たす任意のベクトル</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に対して</a:t>
                </a:r>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𝑇</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m:t>
                        </m:r>
                      </m:e>
                      <m:sub>
                        <m:r>
                          <a:rPr lang="en-US" altLang="ja-JP" i="1">
                            <a:latin typeface="Cambria Math" panose="02040503050406030204" pitchFamily="18" charset="0"/>
                          </a:rPr>
                          <m:t>𝑥𝑥</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𝜌</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e>
                    </m:d>
                    <m:r>
                      <a:rPr lang="en-US" altLang="ja-JP" b="0" i="1" smtClean="0">
                        <a:latin typeface="Cambria Math" panose="02040503050406030204" pitchFamily="18" charset="0"/>
                      </a:rPr>
                      <m:t>𝑑</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𝑑</m:t>
                        </m:r>
                      </m:e>
                      <m:sup>
                        <m:r>
                          <a:rPr lang="en-US" altLang="ja-JP" b="0" i="1" smtClean="0">
                            <a:latin typeface="Cambria Math" panose="02040503050406030204" pitchFamily="18" charset="0"/>
                          </a:rPr>
                          <m:t>𝑇</m:t>
                        </m:r>
                      </m:sup>
                    </m:sSup>
                    <m:sSubSup>
                      <m:sSubSupPr>
                        <m:ctrlPr>
                          <a:rPr lang="en-US" altLang="ja-JP" i="1">
                            <a:latin typeface="Cambria Math" panose="02040503050406030204" pitchFamily="18" charset="0"/>
                          </a:rPr>
                        </m:ctrlPr>
                      </m:sSubSupPr>
                      <m:e>
                        <m:r>
                          <m:rPr>
                            <m:sty m:val="p"/>
                          </m:rPr>
                          <a:rPr lang="en-US" altLang="ja-JP">
                            <a:latin typeface="Cambria Math" panose="02040503050406030204" pitchFamily="18" charset="0"/>
                          </a:rPr>
                          <m:t>∇</m:t>
                        </m:r>
                      </m:e>
                      <m:sub>
                        <m:r>
                          <a:rPr lang="en-US" altLang="ja-JP" i="1">
                            <a:latin typeface="Cambria Math" panose="02040503050406030204" pitchFamily="18" charset="0"/>
                          </a:rPr>
                          <m:t>𝑥𝑥</m:t>
                        </m:r>
                      </m:sub>
                      <m:sup>
                        <m:r>
                          <a:rPr lang="en-US" altLang="ja-JP" i="1">
                            <a:latin typeface="Cambria Math" panose="02040503050406030204" pitchFamily="18" charset="0"/>
                          </a:rPr>
                          <m:t>2</m:t>
                        </m:r>
                      </m:sup>
                    </m:sSubSup>
                    <m:r>
                      <a:rPr lang="en-US" altLang="ja-JP" i="1">
                        <a:latin typeface="Cambria Math" panose="02040503050406030204" pitchFamily="18" charset="0"/>
                      </a:rPr>
                      <m:t>𝐿</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e>
                    </m:d>
                    <m:r>
                      <a:rPr lang="en-US" altLang="ja-JP" b="0" i="1" smtClean="0">
                        <a:latin typeface="Cambria Math" panose="02040503050406030204" pitchFamily="18" charset="0"/>
                      </a:rPr>
                      <m:t>𝑑</m:t>
                    </m:r>
                    <m:r>
                      <a:rPr lang="en-US" altLang="ja-JP" b="0" i="1" smtClean="0">
                        <a:latin typeface="Cambria Math" panose="02040503050406030204" pitchFamily="18" charset="0"/>
                      </a:rPr>
                      <m:t>&gt;0  (3.182)</m:t>
                    </m:r>
                  </m:oMath>
                </a14:m>
                <a:r>
                  <a:rPr kumimoji="1" lang="en-US" altLang="ja-JP" dirty="0"/>
                  <a:t>(3.123</a:t>
                </a:r>
                <a:r>
                  <a:rPr kumimoji="1" lang="ja-JP" altLang="en-US" dirty="0"/>
                  <a:t>より</a:t>
                </a:r>
                <a:r>
                  <a:rPr kumimoji="1" lang="en-US" altLang="ja-JP" dirty="0"/>
                  <a:t>)</a:t>
                </a:r>
              </a:p>
              <a:p>
                <a:r>
                  <a:rPr lang="ja-JP" altLang="en-US" dirty="0"/>
                  <a:t>それ以外の任意のベクトル</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≠0</m:t>
                    </m:r>
                  </m:oMath>
                </a14:m>
                <a:r>
                  <a:rPr kumimoji="1" lang="ja-JP" altLang="en-US" dirty="0"/>
                  <a:t>についても、パラメータ</a:t>
                </a:r>
                <a14:m>
                  <m:oMath xmlns:m="http://schemas.openxmlformats.org/officeDocument/2006/math">
                    <m:r>
                      <a:rPr kumimoji="1" lang="en-US" altLang="ja-JP" b="0" i="1" smtClean="0">
                        <a:latin typeface="Cambria Math" panose="02040503050406030204" pitchFamily="18" charset="0"/>
                      </a:rPr>
                      <m:t>𝜌</m:t>
                    </m:r>
                  </m:oMath>
                </a14:m>
                <a:r>
                  <a:rPr kumimoji="1" lang="ja-JP" altLang="en-US" dirty="0"/>
                  <a:t>の値を十分に大きくとれば</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𝑑</m:t>
                        </m:r>
                      </m:e>
                      <m:sup>
                        <m:r>
                          <a:rPr lang="en-US" altLang="ja-JP" i="1">
                            <a:latin typeface="Cambria Math" panose="02040503050406030204" pitchFamily="18" charset="0"/>
                          </a:rPr>
                          <m:t>𝑇</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m:t>
                        </m:r>
                      </m:e>
                      <m:sub>
                        <m:r>
                          <a:rPr lang="en-US" altLang="ja-JP" i="1">
                            <a:latin typeface="Cambria Math" panose="02040503050406030204" pitchFamily="18" charset="0"/>
                          </a:rPr>
                          <m:t>𝑥𝑥</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𝜌</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e>
                    </m:d>
                    <m:r>
                      <a:rPr lang="en-US" altLang="ja-JP" b="0" i="1" smtClean="0">
                        <a:latin typeface="Cambria Math" panose="02040503050406030204" pitchFamily="18" charset="0"/>
                      </a:rPr>
                      <m:t>𝑑</m:t>
                    </m:r>
                    <m:r>
                      <a:rPr lang="en-US" altLang="ja-JP" b="0" i="1" smtClean="0">
                        <a:latin typeface="Cambria Math" panose="02040503050406030204" pitchFamily="18" charset="0"/>
                      </a:rPr>
                      <m:t>&gt;0</m:t>
                    </m:r>
                  </m:oMath>
                </a14:m>
                <a:endParaRPr kumimoji="1" lang="en-US" altLang="ja-JP" dirty="0"/>
              </a:p>
              <a:p>
                <a:r>
                  <a:rPr lang="ja-JP" altLang="en-US" dirty="0"/>
                  <a:t>したがって、</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について拡張ラグランジュ関数を最小化する</a:t>
                </a:r>
                <a:r>
                  <a:rPr kumimoji="1" lang="en-US" altLang="ja-JP" dirty="0"/>
                  <a:t>2</a:t>
                </a:r>
                <a:r>
                  <a:rPr kumimoji="1" lang="ja-JP" altLang="en-US" dirty="0"/>
                  <a:t>次の十分条件を満たす局所最適解となる。</a:t>
                </a:r>
                <a:endParaRPr kumimoji="1" lang="en-US" altLang="ja-JP" dirty="0"/>
              </a:p>
              <a:p>
                <a:r>
                  <a:rPr kumimoji="1" lang="ja-JP" altLang="en-US" dirty="0"/>
                  <a:t>このように、ラグランジュ乗数</a:t>
                </a:r>
                <a14:m>
                  <m:oMath xmlns:m="http://schemas.openxmlformats.org/officeDocument/2006/math">
                    <m:r>
                      <a:rPr kumimoji="1" lang="en-US" altLang="ja-JP" b="0" i="1" smtClean="0">
                        <a:latin typeface="Cambria Math" panose="02040503050406030204" pitchFamily="18" charset="0"/>
                      </a:rPr>
                      <m:t>𝑢</m:t>
                    </m:r>
                  </m:oMath>
                </a14:m>
                <a:r>
                  <a:rPr kumimoji="1" lang="ja-JP" altLang="en-US" dirty="0"/>
                  <a:t>が</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𝑢</m:t>
                        </m:r>
                      </m:e>
                      <m:sup>
                        <m:r>
                          <a:rPr kumimoji="1" lang="en-US" altLang="ja-JP" b="0" i="1" dirty="0" smtClean="0">
                            <a:latin typeface="Cambria Math" panose="02040503050406030204" pitchFamily="18" charset="0"/>
                          </a:rPr>
                          <m:t>∗</m:t>
                        </m:r>
                      </m:sup>
                    </m:sSup>
                  </m:oMath>
                </a14:m>
                <a:r>
                  <a:rPr kumimoji="1" lang="ja-JP" altLang="en-US" dirty="0"/>
                  <a:t>に近ければ、パラメータ</a:t>
                </a:r>
                <a14:m>
                  <m:oMath xmlns:m="http://schemas.openxmlformats.org/officeDocument/2006/math">
                    <m:r>
                      <a:rPr kumimoji="1" lang="en-US" altLang="ja-JP" b="0" i="1" smtClean="0">
                        <a:latin typeface="Cambria Math" panose="02040503050406030204" pitchFamily="18" charset="0"/>
                      </a:rPr>
                      <m:t>𝜌</m:t>
                    </m:r>
                  </m:oMath>
                </a14:m>
                <a:r>
                  <a:rPr kumimoji="1" lang="ja-JP" altLang="en-US" dirty="0"/>
                  <a:t>を有限に抑えつつ、</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についての拡張ラグランジュ関数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e>
                    </m:d>
                  </m:oMath>
                </a14:m>
                <a:r>
                  <a:rPr kumimoji="1" lang="ja-JP" altLang="en-US" dirty="0"/>
                  <a:t>を最小化する制約なし最適化問題を解くことで、局所最適解が得られる。</a:t>
                </a:r>
              </a:p>
              <a:p>
                <a:endParaRPr kumimoji="1" lang="en-US" altLang="ja-JP"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2A29C374-5C3D-A220-C9BC-4764F352645E}"/>
                  </a:ext>
                </a:extLst>
              </p:cNvPr>
              <p:cNvSpPr>
                <a:spLocks noGrp="1" noRot="1" noChangeAspect="1" noMove="1" noResize="1" noEditPoints="1" noAdjustHandles="1" noChangeArrowheads="1" noChangeShapeType="1" noTextEdit="1"/>
              </p:cNvSpPr>
              <p:nvPr>
                <p:ph idx="1"/>
              </p:nvPr>
            </p:nvSpPr>
            <p:spPr>
              <a:blipFill>
                <a:blip r:embed="rId2"/>
                <a:stretch>
                  <a:fillRect l="-406" t="-2661"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37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208E5-5B5B-FE35-9963-569FC41BDA06}"/>
              </a:ext>
            </a:extLst>
          </p:cNvPr>
          <p:cNvSpPr>
            <a:spLocks noGrp="1"/>
          </p:cNvSpPr>
          <p:nvPr>
            <p:ph type="title"/>
          </p:nvPr>
        </p:nvSpPr>
        <p:spPr/>
        <p:txBody>
          <a:bodyPr/>
          <a:lstStyle/>
          <a:p>
            <a:r>
              <a:rPr kumimoji="1" lang="ja-JP" altLang="en-US" dirty="0"/>
              <a:t>拡張ラグランジュ関数</a:t>
            </a:r>
            <a:r>
              <a:rPr lang="ja-JP" altLang="en-US" dirty="0"/>
              <a:t>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FEC396C-F3CE-D7FD-3DF3-6FC249361BC2}"/>
                  </a:ext>
                </a:extLst>
              </p:cNvPr>
              <p:cNvSpPr>
                <a:spLocks noGrp="1"/>
              </p:cNvSpPr>
              <p:nvPr>
                <p:ph idx="1"/>
              </p:nvPr>
            </p:nvSpPr>
            <p:spPr/>
            <p:txBody>
              <a:bodyPr>
                <a:normAutofit fontScale="55000" lnSpcReduction="20000"/>
              </a:bodyPr>
              <a:lstStyle/>
              <a:p>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について拡張ラグランジュ関数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e>
                    </m:d>
                  </m:oMath>
                </a14:m>
                <a:r>
                  <a:rPr kumimoji="1" lang="ja-JP" altLang="en-US" dirty="0"/>
                  <a:t>を最小化した後に、ラグランジュ乗数</a:t>
                </a:r>
                <a14:m>
                  <m:oMath xmlns:m="http://schemas.openxmlformats.org/officeDocument/2006/math">
                    <m:r>
                      <a:rPr kumimoji="1" lang="en-US" altLang="ja-JP" b="0" i="1" smtClean="0">
                        <a:latin typeface="Cambria Math" panose="02040503050406030204" pitchFamily="18" charset="0"/>
                      </a:rPr>
                      <m:t>𝑢</m:t>
                    </m:r>
                  </m:oMath>
                </a14:m>
                <a:r>
                  <a:rPr kumimoji="1" lang="ja-JP" altLang="en-US" dirty="0"/>
                  <a:t>を更新する手続きを繰り返す</a:t>
                </a:r>
                <a:endParaRPr kumimoji="1" lang="en-US" altLang="ja-JP" dirty="0"/>
              </a:p>
              <a:p>
                <a:r>
                  <a:rPr lang="ja-JP" altLang="en-US" dirty="0"/>
                  <a:t>各反復において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𝜌</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e>
                    </m:d>
                  </m:oMath>
                </a14:m>
                <a:r>
                  <a:rPr kumimoji="1" lang="ja-JP" altLang="en-US" dirty="0"/>
                  <a:t>を最小化する。この停留点を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oMath>
                </a14:m>
                <a:r>
                  <a:rPr kumimoji="1" lang="ja-JP" altLang="en-US" dirty="0"/>
                  <a:t>とすると、最適性の一次の必要条件より</a:t>
                </a:r>
                <a:r>
                  <a:rPr kumimoji="1" lang="en-US" altLang="ja-JP" dirty="0"/>
                  <a:t>(</a:t>
                </a:r>
                <a:r>
                  <a:rPr kumimoji="1" lang="ja-JP" altLang="en-US" dirty="0"/>
                  <a:t>定理</a:t>
                </a:r>
                <a:r>
                  <a:rPr kumimoji="1" lang="en-US" altLang="ja-JP" dirty="0"/>
                  <a:t>3.8)</a:t>
                </a:r>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m:rPr>
                            <m:sty m:val="p"/>
                          </m:rP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e>
                    </m:nary>
                    <m:r>
                      <a:rPr kumimoji="1" lang="en-US" altLang="ja-JP" b="0" i="1" smtClean="0">
                        <a:latin typeface="Cambria Math" panose="02040503050406030204" pitchFamily="18" charset="0"/>
                      </a:rPr>
                      <m:t>=0 (3.183)</m:t>
                    </m:r>
                  </m:oMath>
                </a14:m>
                <a:endParaRPr kumimoji="1" lang="en-US" altLang="ja-JP" dirty="0"/>
              </a:p>
              <a:p>
                <a:r>
                  <a:rPr lang="ja-JP" altLang="en-US" dirty="0"/>
                  <a:t>ラグランジュ乗数を</a:t>
                </a:r>
                <a:endParaRPr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 (3.184)</m:t>
                    </m:r>
                  </m:oMath>
                </a14:m>
                <a:endParaRPr kumimoji="1" lang="en-US" altLang="ja-JP" dirty="0"/>
              </a:p>
              <a:p>
                <a:r>
                  <a:rPr lang="ja-JP" altLang="en-US" dirty="0"/>
                  <a:t>と更新すると</a:t>
                </a:r>
                <a:endParaRPr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e>
                        </m:d>
                      </m:e>
                    </m:nary>
                  </m:oMath>
                </a14:m>
                <a:endParaRPr kumimoji="1" lang="en-US" altLang="ja-JP" b="0" dirty="0"/>
              </a:p>
              <a:p>
                <a:pPr lvl="1"/>
                <a14:m>
                  <m:oMath xmlns:m="http://schemas.openxmlformats.org/officeDocument/2006/math">
                    <m:r>
                      <a:rPr kumimoji="1" lang="en-US" altLang="ja-JP" b="0" i="1" smtClean="0">
                        <a:latin typeface="Cambria Math" panose="02040503050406030204" pitchFamily="18" charset="0"/>
                      </a:rPr>
                      <m:t>=</m:t>
                    </m:r>
                    <m:r>
                      <m:rPr>
                        <m:sty m:val="p"/>
                      </m:rPr>
                      <a:rPr lang="en-US" altLang="ja-JP">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𝑚</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𝑢</m:t>
                            </m:r>
                          </m:e>
                          <m:sub>
                            <m:r>
                              <a:rPr lang="en-US" altLang="ja-JP" i="1">
                                <a:latin typeface="Cambria Math" panose="02040503050406030204" pitchFamily="18" charset="0"/>
                              </a:rPr>
                              <m:t>𝑖</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m:rPr>
                            <m:sty m:val="p"/>
                          </m:rP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e>
                    </m:nary>
                    <m:r>
                      <a:rPr lang="en-US" altLang="ja-JP" i="1">
                        <a:latin typeface="Cambria Math" panose="02040503050406030204" pitchFamily="18" charset="0"/>
                      </a:rPr>
                      <m:t>+</m:t>
                    </m:r>
                    <m:r>
                      <a:rPr lang="en-US" altLang="ja-JP" i="1">
                        <a:latin typeface="Cambria Math" panose="02040503050406030204" pitchFamily="18" charset="0"/>
                      </a:rPr>
                      <m:t>𝜌</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𝑚</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r>
                          <m:rPr>
                            <m:sty m:val="p"/>
                          </m:rP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e>
                        </m:d>
                      </m:e>
                    </m:nary>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m:t>
                        </m:r>
                      </m:e>
                      <m:sub>
                        <m: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𝜌</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d>
                              <m:dPr>
                                <m:ctrlPr>
                                  <a:rPr lang="en-US" altLang="ja-JP" i="1">
                                    <a:latin typeface="Cambria Math" panose="02040503050406030204" pitchFamily="18" charset="0"/>
                                  </a:rPr>
                                </m:ctrlPr>
                              </m:dPr>
                              <m:e>
                                <m:r>
                                  <a:rPr lang="en-US" altLang="ja-JP" i="1">
                                    <a:latin typeface="Cambria Math" panose="02040503050406030204" pitchFamily="18" charset="0"/>
                                  </a:rPr>
                                  <m:t>𝑘</m:t>
                                </m:r>
                              </m:e>
                            </m:d>
                          </m:sup>
                        </m:sSup>
                      </m:e>
                    </m:d>
                    <m:r>
                      <a:rPr lang="en-US" altLang="ja-JP" b="0" i="0" smtClean="0">
                        <a:latin typeface="Cambria Math" panose="02040503050406030204" pitchFamily="18" charset="0"/>
                      </a:rPr>
                      <m:t>=0 (3.185)</m:t>
                    </m:r>
                  </m:oMath>
                </a14:m>
                <a:endParaRPr kumimoji="1" lang="en-US" altLang="ja-JP" dirty="0"/>
              </a:p>
              <a:p>
                <a:r>
                  <a:rPr kumimoji="1" lang="ja-JP" altLang="en-US" dirty="0"/>
                  <a:t>このように</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r>
                      <a:rPr kumimoji="1" lang="en-US" altLang="ja-JP" b="0" i="1" smtClean="0">
                        <a:latin typeface="Cambria Math" panose="02040503050406030204" pitchFamily="18" charset="0"/>
                      </a:rPr>
                      <m:t>=0 (3.186)</m:t>
                    </m:r>
                  </m:oMath>
                </a14:m>
                <a:endParaRPr kumimoji="1" lang="en-US" altLang="ja-JP" dirty="0"/>
              </a:p>
              <a:p>
                <a:r>
                  <a:rPr lang="ja-JP" altLang="en-US" dirty="0"/>
                  <a:t>を満たしつつ、最終的に</a:t>
                </a:r>
                <a:endParaRPr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𝑢</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r>
                      <a:rPr kumimoji="1" lang="en-US" altLang="ja-JP" b="0" i="1" smtClean="0">
                        <a:latin typeface="Cambria Math" panose="02040503050406030204" pitchFamily="18" charset="0"/>
                      </a:rPr>
                      <m:t>=0</m:t>
                    </m:r>
                  </m:oMath>
                </a14:m>
                <a:r>
                  <a:rPr kumimoji="1" lang="en-US" altLang="ja-JP" dirty="0"/>
                  <a:t> (3.187)</a:t>
                </a:r>
              </a:p>
              <a:p>
                <a:r>
                  <a:rPr lang="ja-JP" altLang="en-US" dirty="0"/>
                  <a:t>を満たす</a:t>
                </a:r>
                <a14:m>
                  <m:oMath xmlns:m="http://schemas.openxmlformats.org/officeDocument/2006/math">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sup>
                        </m:sSup>
                      </m:e>
                    </m:d>
                  </m:oMath>
                </a14:m>
                <a:r>
                  <a:rPr kumimoji="1" lang="ja-JP" altLang="en-US" dirty="0"/>
                  <a:t>を求める。</a:t>
                </a:r>
                <a:endParaRPr kumimoji="1" lang="en-US" altLang="ja-JP" dirty="0"/>
              </a:p>
              <a:p>
                <a:r>
                  <a:rPr lang="ja-JP" altLang="en-US" dirty="0"/>
                  <a:t>各反復で、ペナルティ</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𝑔</m:t>
                        </m:r>
                      </m:e>
                    </m:acc>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e>
                    </m:nary>
                  </m:oMath>
                </a14:m>
                <a:r>
                  <a:rPr kumimoji="1" lang="ja-JP" altLang="en-US" dirty="0"/>
                  <a:t>が直前の反復から十分に減少していない場合には、</a:t>
                </a:r>
                <a14:m>
                  <m:oMath xmlns:m="http://schemas.openxmlformats.org/officeDocument/2006/math">
                    <m:r>
                      <a:rPr kumimoji="1" lang="en-US" altLang="ja-JP" b="0" i="1" smtClean="0">
                        <a:latin typeface="Cambria Math" panose="02040503050406030204" pitchFamily="18" charset="0"/>
                      </a:rPr>
                      <m:t>𝜌</m:t>
                    </m:r>
                  </m:oMath>
                </a14:m>
                <a:r>
                  <a:rPr kumimoji="1" lang="ja-JP" altLang="en-US" dirty="0"/>
                  <a:t>を増加させることが多い</a:t>
                </a:r>
                <a:endParaRPr kumimoji="1" lang="en-US" altLang="ja-JP" dirty="0"/>
              </a:p>
              <a:p>
                <a:pPr lvl="1"/>
                <a:endParaRPr lang="en-US" altLang="ja-JP" dirty="0"/>
              </a:p>
            </p:txBody>
          </p:sp>
        </mc:Choice>
        <mc:Fallback>
          <p:sp>
            <p:nvSpPr>
              <p:cNvPr id="3" name="コンテンツ プレースホルダー 2">
                <a:extLst>
                  <a:ext uri="{FF2B5EF4-FFF2-40B4-BE49-F238E27FC236}">
                    <a16:creationId xmlns:a16="http://schemas.microsoft.com/office/drawing/2014/main" id="{4FEC396C-F3CE-D7FD-3DF3-6FC249361BC2}"/>
                  </a:ext>
                </a:extLst>
              </p:cNvPr>
              <p:cNvSpPr>
                <a:spLocks noGrp="1" noRot="1" noChangeAspect="1" noMove="1" noResize="1" noEditPoints="1" noAdjustHandles="1" noChangeArrowheads="1" noChangeShapeType="1" noTextEdit="1"/>
              </p:cNvSpPr>
              <p:nvPr>
                <p:ph idx="1"/>
              </p:nvPr>
            </p:nvSpPr>
            <p:spPr>
              <a:blipFill>
                <a:blip r:embed="rId2"/>
                <a:stretch>
                  <a:fillRect l="-174" t="-1401" b="-54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49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E39F92-E520-3745-CA18-FDCE9265E755}"/>
              </a:ext>
            </a:extLst>
          </p:cNvPr>
          <p:cNvSpPr>
            <a:spLocks noGrp="1"/>
          </p:cNvSpPr>
          <p:nvPr>
            <p:ph type="title"/>
          </p:nvPr>
        </p:nvSpPr>
        <p:spPr/>
        <p:txBody>
          <a:bodyPr>
            <a:normAutofit/>
          </a:bodyPr>
          <a:lstStyle/>
          <a:p>
            <a:r>
              <a:rPr kumimoji="1" lang="ja-JP" altLang="en-US" sz="3600" dirty="0"/>
              <a:t>アルゴリズム</a:t>
            </a:r>
            <a:r>
              <a:rPr kumimoji="1" lang="en-US" altLang="ja-JP" sz="3600" dirty="0"/>
              <a:t>3.7 </a:t>
            </a:r>
            <a:r>
              <a:rPr kumimoji="1" lang="ja-JP" altLang="en-US" sz="3600" dirty="0"/>
              <a:t>拡張ラグランジュ関数法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8AD9D1-C70B-D353-8C01-CFEDD882D359}"/>
                  </a:ext>
                </a:extLst>
              </p:cNvPr>
              <p:cNvSpPr>
                <a:spLocks noGrp="1"/>
              </p:cNvSpPr>
              <p:nvPr>
                <p:ph idx="1"/>
              </p:nvPr>
            </p:nvSpPr>
            <p:spPr/>
            <p:txBody>
              <a:bodyPr>
                <a:normAutofit/>
              </a:bodyPr>
              <a:lstStyle/>
              <a:p>
                <a:r>
                  <a:rPr kumimoji="1" lang="en-US" altLang="ja-JP" dirty="0"/>
                  <a:t>Step 1 : </a:t>
                </a:r>
                <a:r>
                  <a:rPr kumimoji="1" lang="ja-JP" altLang="en-US" dirty="0"/>
                  <a:t>初期点</a:t>
                </a:r>
                <a14:m>
                  <m:oMath xmlns:m="http://schemas.openxmlformats.org/officeDocument/2006/math">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p>
                        </m:sSup>
                      </m:e>
                    </m:d>
                  </m:oMath>
                </a14:m>
                <a:r>
                  <a:rPr kumimoji="1" lang="ja-JP" altLang="en-US" dirty="0"/>
                  <a:t>およびパラメータの初期値</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0</m:t>
                        </m:r>
                      </m:sub>
                    </m:sSub>
                  </m:oMath>
                </a14:m>
                <a:r>
                  <a:rPr kumimoji="1" lang="ja-JP" altLang="en-US" dirty="0"/>
                  <a:t>を定め、</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=0</m:t>
                    </m:r>
                  </m:oMath>
                </a14:m>
                <a:r>
                  <a:rPr kumimoji="1" lang="ja-JP" altLang="en-US" dirty="0"/>
                  <a:t>とおく</a:t>
                </a:r>
                <a:endParaRPr kumimoji="1" lang="en-US" altLang="ja-JP" dirty="0"/>
              </a:p>
              <a:p>
                <a:r>
                  <a:rPr lang="en-US" altLang="ja-JP" dirty="0"/>
                  <a:t>Step 2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𝑘</m:t>
                        </m:r>
                      </m:sub>
                    </m:sSub>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𝑔</m:t>
                        </m:r>
                      </m:e>
                    </m:acc>
                    <m:d>
                      <m:dPr>
                        <m:ctrlPr>
                          <a:rPr kumimoji="1" lang="en-US" altLang="ja-JP" b="0" i="1" dirty="0"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p>
                      </m:e>
                    </m:d>
                  </m:oMath>
                </a14:m>
                <a:r>
                  <a:rPr kumimoji="1" lang="ja-JP" altLang="en-US" dirty="0"/>
                  <a:t>が十分に小さければ終了</a:t>
                </a:r>
                <a:endParaRPr kumimoji="1" lang="en-US" altLang="ja-JP" dirty="0"/>
              </a:p>
              <a:p>
                <a:r>
                  <a:rPr lang="en-US" altLang="ja-JP" dirty="0"/>
                  <a:t>Step 3 :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oMath>
                </a14:m>
                <a:r>
                  <a:rPr kumimoji="1" lang="ja-JP" altLang="en-US" dirty="0"/>
                  <a:t>を初期点として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𝜌</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sup>
                        </m:sSup>
                      </m:e>
                    </m:d>
                  </m:oMath>
                </a14:m>
                <a:r>
                  <a:rPr kumimoji="1" lang="ja-JP" altLang="en-US" dirty="0"/>
                  <a:t>を最小化する制約なし最適化問題を解き、新たな点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e>
                        </m:d>
                      </m:sup>
                    </m:sSup>
                  </m:oMath>
                </a14:m>
                <a:r>
                  <a:rPr kumimoji="1" lang="ja-JP" altLang="en-US" dirty="0"/>
                  <a:t>を求める</a:t>
                </a:r>
                <a:endParaRPr kumimoji="1" lang="en-US" altLang="ja-JP" dirty="0"/>
              </a:p>
              <a:p>
                <a:r>
                  <a:rPr lang="en-US" altLang="ja-JP" dirty="0"/>
                  <a:t>Step 4 :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𝜌</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p>
                        </m:sSup>
                      </m:e>
                    </m:d>
                  </m:oMath>
                </a14:m>
                <a:r>
                  <a:rPr kumimoji="1" lang="ja-JP" altLang="en-US" dirty="0"/>
                  <a:t>とする。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sub>
                    </m:sSub>
                  </m:oMath>
                </a14:m>
                <a:r>
                  <a:rPr kumimoji="1" lang="ja-JP" altLang="en-US" dirty="0"/>
                  <a:t>を満たすパラメータ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oMath>
                </a14:m>
                <a:r>
                  <a:rPr kumimoji="1" lang="ja-JP" altLang="en-US" dirty="0"/>
                  <a:t>を定める。</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t>として</a:t>
                </a:r>
                <a:r>
                  <a:rPr kumimoji="1" lang="en-US" altLang="ja-JP" dirty="0"/>
                  <a:t>Step2</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A8AD9D1-C70B-D353-8C01-CFEDD882D359}"/>
                  </a:ext>
                </a:extLst>
              </p:cNvPr>
              <p:cNvSpPr>
                <a:spLocks noGrp="1" noRot="1" noChangeAspect="1" noMove="1" noResize="1" noEditPoints="1" noAdjustHandles="1" noChangeArrowheads="1" noChangeShapeType="1" noTextEdit="1"/>
              </p:cNvSpPr>
              <p:nvPr>
                <p:ph idx="1"/>
              </p:nvPr>
            </p:nvSpPr>
            <p:spPr>
              <a:blipFill>
                <a:blip r:embed="rId2"/>
                <a:stretch>
                  <a:fillRect l="-1043" t="-1261" r="-4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444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5CBB6-4BF6-5327-56CD-701BB43A3ED5}"/>
              </a:ext>
            </a:extLst>
          </p:cNvPr>
          <p:cNvSpPr>
            <a:spLocks noGrp="1"/>
          </p:cNvSpPr>
          <p:nvPr>
            <p:ph type="title"/>
          </p:nvPr>
        </p:nvSpPr>
        <p:spPr/>
        <p:txBody>
          <a:bodyPr/>
          <a:lstStyle/>
          <a:p>
            <a:r>
              <a:rPr kumimoji="1" lang="ja-JP" altLang="en-US" dirty="0"/>
              <a:t>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28F3088-62C5-5F32-0E57-0122B9EC6E2F}"/>
                  </a:ext>
                </a:extLst>
              </p:cNvPr>
              <p:cNvSpPr>
                <a:spLocks noGrp="1"/>
              </p:cNvSpPr>
              <p:nvPr>
                <p:ph idx="1"/>
              </p:nvPr>
            </p:nvSpPr>
            <p:spPr>
              <a:xfrm>
                <a:off x="838200" y="1825625"/>
                <a:ext cx="10515600" cy="1037891"/>
              </a:xfrm>
            </p:spPr>
            <p:txBody>
              <a:bodyPr>
                <a:normAutofit fontScale="70000" lnSpcReduction="20000"/>
              </a:bodyPr>
              <a:lstStyle/>
              <a:p>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e>
                        </m:d>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d>
                      </m:e>
                      <m:sup>
                        <m:r>
                          <a:rPr kumimoji="1" lang="en-US" altLang="ja-JP" b="0" i="1" smtClean="0">
                            <a:latin typeface="Cambria Math" panose="02040503050406030204" pitchFamily="18" charset="0"/>
                          </a:rPr>
                          <m:t>2</m:t>
                        </m:r>
                      </m:sup>
                    </m:sSup>
                  </m:oMath>
                </a14:m>
                <a:endParaRPr kumimoji="1" lang="en-US" altLang="ja-JP" dirty="0"/>
              </a:p>
              <a:p>
                <a:r>
                  <a:rPr lang="ja-JP" altLang="en-US" dirty="0"/>
                  <a:t>条件 </a:t>
                </a:r>
                <a14:m>
                  <m:oMath xmlns:m="http://schemas.openxmlformats.org/officeDocument/2006/math">
                    <m:r>
                      <a:rPr lang="en-US" altLang="ja-JP" b="0" i="1" smtClean="0">
                        <a:latin typeface="Cambria Math" panose="02040503050406030204" pitchFamily="18" charset="0"/>
                      </a:rPr>
                      <m:t>𝑔</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2</m:t>
                        </m:r>
                      </m:sup>
                    </m:sSub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=0 (3.188)</m:t>
                    </m:r>
                  </m:oMath>
                </a14:m>
                <a:endParaRPr kumimoji="1" lang="en-US" altLang="ja-JP" dirty="0"/>
              </a:p>
              <a:p>
                <a:r>
                  <a:rPr lang="ja-JP" altLang="en-US" dirty="0"/>
                  <a:t>この問題の最適解は</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0.946, 0.893</m:t>
                        </m:r>
                      </m:e>
                    </m:d>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328F3088-62C5-5F32-0E57-0122B9EC6E2F}"/>
                  </a:ext>
                </a:extLst>
              </p:cNvPr>
              <p:cNvSpPr>
                <a:spLocks noGrp="1" noRot="1" noChangeAspect="1" noMove="1" noResize="1" noEditPoints="1" noAdjustHandles="1" noChangeArrowheads="1" noChangeShapeType="1" noTextEdit="1"/>
              </p:cNvSpPr>
              <p:nvPr>
                <p:ph idx="1"/>
              </p:nvPr>
            </p:nvSpPr>
            <p:spPr>
              <a:xfrm>
                <a:off x="838200" y="1825625"/>
                <a:ext cx="10515600" cy="1037891"/>
              </a:xfrm>
              <a:blipFill>
                <a:blip r:embed="rId2"/>
                <a:stretch>
                  <a:fillRect l="-522" t="-9942" b="-7018"/>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C09CBC59-ECEC-444C-7520-AC36A6980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13" y="2863516"/>
            <a:ext cx="4344006" cy="1638529"/>
          </a:xfrm>
          <a:prstGeom prst="rect">
            <a:avLst/>
          </a:prstGeom>
        </p:spPr>
      </p:pic>
      <p:pic>
        <p:nvPicPr>
          <p:cNvPr id="9" name="図 8">
            <a:extLst>
              <a:ext uri="{FF2B5EF4-FFF2-40B4-BE49-F238E27FC236}">
                <a16:creationId xmlns:a16="http://schemas.microsoft.com/office/drawing/2014/main" id="{871762DB-A2DB-9583-1AF0-384662396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695" y="2971211"/>
            <a:ext cx="3945863" cy="2046548"/>
          </a:xfrm>
          <a:prstGeom prst="rect">
            <a:avLst/>
          </a:prstGeom>
        </p:spPr>
      </p:pic>
      <p:pic>
        <p:nvPicPr>
          <p:cNvPr id="11" name="図 10">
            <a:extLst>
              <a:ext uri="{FF2B5EF4-FFF2-40B4-BE49-F238E27FC236}">
                <a16:creationId xmlns:a16="http://schemas.microsoft.com/office/drawing/2014/main" id="{1B760DE0-0A62-71D0-8BAC-58661017BA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8728" y="5416673"/>
            <a:ext cx="3905795" cy="628738"/>
          </a:xfrm>
          <a:prstGeom prst="rect">
            <a:avLst/>
          </a:prstGeom>
        </p:spPr>
      </p:pic>
      <p:pic>
        <p:nvPicPr>
          <p:cNvPr id="13" name="図 12">
            <a:extLst>
              <a:ext uri="{FF2B5EF4-FFF2-40B4-BE49-F238E27FC236}">
                <a16:creationId xmlns:a16="http://schemas.microsoft.com/office/drawing/2014/main" id="{510D59B5-D992-3CA7-74CC-4956B256A4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418" y="4701542"/>
            <a:ext cx="3220048" cy="1791333"/>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4FEDB011-E76F-603D-04A3-A86AA3663C10}"/>
                  </a:ext>
                </a:extLst>
              </p:cNvPr>
              <p:cNvSpPr txBox="1"/>
              <p:nvPr/>
            </p:nvSpPr>
            <p:spPr>
              <a:xfrm>
                <a:off x="2386889" y="3076917"/>
                <a:ext cx="5211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4FEDB011-E76F-603D-04A3-A86AA3663C10}"/>
                  </a:ext>
                </a:extLst>
              </p:cNvPr>
              <p:cNvSpPr txBox="1">
                <a:spLocks noRot="1" noChangeAspect="1" noMove="1" noResize="1" noEditPoints="1" noAdjustHandles="1" noChangeArrowheads="1" noChangeShapeType="1" noTextEdit="1"/>
              </p:cNvSpPr>
              <p:nvPr/>
            </p:nvSpPr>
            <p:spPr>
              <a:xfrm>
                <a:off x="2386889" y="3076917"/>
                <a:ext cx="521105" cy="276999"/>
              </a:xfrm>
              <a:prstGeom prst="rect">
                <a:avLst/>
              </a:prstGeom>
              <a:blipFill>
                <a:blip r:embed="rId7"/>
                <a:stretch>
                  <a:fillRect l="-14118" t="-4444" b="-3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937F30ED-38F3-E7B9-26BF-0F50267B1368}"/>
                  </a:ext>
                </a:extLst>
              </p:cNvPr>
              <p:cNvSpPr txBox="1"/>
              <p:nvPr/>
            </p:nvSpPr>
            <p:spPr>
              <a:xfrm>
                <a:off x="2631893" y="4799110"/>
                <a:ext cx="5736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937F30ED-38F3-E7B9-26BF-0F50267B1368}"/>
                  </a:ext>
                </a:extLst>
              </p:cNvPr>
              <p:cNvSpPr txBox="1">
                <a:spLocks noRot="1" noChangeAspect="1" noMove="1" noResize="1" noEditPoints="1" noAdjustHandles="1" noChangeArrowheads="1" noChangeShapeType="1" noTextEdit="1"/>
              </p:cNvSpPr>
              <p:nvPr/>
            </p:nvSpPr>
            <p:spPr>
              <a:xfrm>
                <a:off x="2631893" y="4799110"/>
                <a:ext cx="573682" cy="276999"/>
              </a:xfrm>
              <a:prstGeom prst="rect">
                <a:avLst/>
              </a:prstGeom>
              <a:blipFill>
                <a:blip r:embed="rId8"/>
                <a:stretch>
                  <a:fillRect l="-13830" t="-6522" b="-34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801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0DDDD-55F5-B648-B372-CD35E44B814D}"/>
              </a:ext>
            </a:extLst>
          </p:cNvPr>
          <p:cNvSpPr>
            <a:spLocks noGrp="1"/>
          </p:cNvSpPr>
          <p:nvPr>
            <p:ph type="title"/>
          </p:nvPr>
        </p:nvSpPr>
        <p:spPr/>
        <p:txBody>
          <a:bodyPr/>
          <a:lstStyle/>
          <a:p>
            <a:r>
              <a:rPr kumimoji="1" lang="ja-JP" altLang="en-US" dirty="0"/>
              <a:t>アルゴリズム例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9545E04-A9CF-ED45-631F-A0F87101FB86}"/>
                  </a:ext>
                </a:extLst>
              </p:cNvPr>
              <p:cNvSpPr>
                <a:spLocks noGrp="1"/>
              </p:cNvSpPr>
              <p:nvPr>
                <p:ph idx="1"/>
              </p:nvPr>
            </p:nvSpPr>
            <p:spPr/>
            <p:txBody>
              <a:bodyPr/>
              <a:lstStyle/>
              <a:p>
                <a:r>
                  <a:rPr lang="ja-JP" altLang="en-US" dirty="0"/>
                  <a:t>この問題の最適解は</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0.946, 0.893</m:t>
                        </m:r>
                      </m:e>
                    </m:d>
                  </m:oMath>
                </a14:m>
                <a:endParaRPr kumimoji="1" lang="en-US" altLang="ja-JP" b="0" i="1" dirty="0">
                  <a:latin typeface="Cambria Math" panose="02040503050406030204" pitchFamily="18" charset="0"/>
                </a:endParaRPr>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2,1</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p>
                    </m:sSup>
                    <m:r>
                      <a:rPr kumimoji="1" lang="en-US" altLang="ja-JP" b="0" i="1" smtClean="0">
                        <a:latin typeface="Cambria Math" panose="02040503050406030204" pitchFamily="18" charset="0"/>
                      </a:rPr>
                      <m:t>=0,</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𝜌</m:t>
                        </m:r>
                      </m:e>
                      <m:sub>
                        <m:r>
                          <a:rPr kumimoji="1" lang="en-US" altLang="ja-JP" b="0" i="1" smtClean="0">
                            <a:latin typeface="Cambria Math" panose="02040503050406030204" pitchFamily="18" charset="0"/>
                          </a:rPr>
                          <m:t>𝑘</m:t>
                        </m:r>
                      </m:sub>
                    </m:sSub>
                  </m:oMath>
                </a14:m>
                <a:endParaRPr kumimoji="1" lang="en-US" altLang="ja-JP" dirty="0"/>
              </a:p>
              <a:p>
                <a:pPr lvl="1"/>
                <a:r>
                  <a:rPr lang="ja-JP" altLang="en-US" dirty="0"/>
                  <a:t>拡張ラグランジュ関数法を繰り返すと</a:t>
                </a:r>
                <a:endParaRPr lang="en-US" altLang="ja-JP" dirty="0"/>
              </a:p>
              <a:p>
                <a:pPr lvl="2"/>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1.252,0.730</m:t>
                        </m:r>
                      </m:e>
                    </m:d>
                    <m:r>
                      <a:rPr kumimoji="1"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i="1">
                            <a:latin typeface="Cambria Math" panose="02040503050406030204" pitchFamily="18" charset="0"/>
                          </a:rPr>
                          <m:t>)</m:t>
                        </m:r>
                      </m:sup>
                    </m:sSup>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099</m:t>
                        </m:r>
                        <m:r>
                          <a:rPr lang="en-US" altLang="ja-JP" i="1">
                            <a:latin typeface="Cambria Math" panose="02040503050406030204" pitchFamily="18" charset="0"/>
                          </a:rPr>
                          <m:t>,0.7</m:t>
                        </m:r>
                        <m:r>
                          <a:rPr lang="en-US" altLang="ja-JP" b="0" i="1" smtClean="0">
                            <a:latin typeface="Cambria Math" panose="02040503050406030204" pitchFamily="18" charset="0"/>
                          </a:rPr>
                          <m:t>65</m:t>
                        </m:r>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r>
                          <a:rPr lang="en-US" altLang="ja-JP" b="0" i="1" smtClean="0">
                            <a:latin typeface="Cambria Math" panose="02040503050406030204" pitchFamily="18" charset="0"/>
                          </a:rPr>
                          <m:t>6</m:t>
                        </m:r>
                        <m:r>
                          <a:rPr lang="en-US" altLang="ja-JP" i="1">
                            <a:latin typeface="Cambria Math" panose="02040503050406030204" pitchFamily="18" charset="0"/>
                          </a:rPr>
                          <m:t>)</m:t>
                        </m:r>
                      </m:sup>
                    </m:sSup>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0.946</m:t>
                        </m:r>
                        <m:r>
                          <a:rPr lang="en-US" altLang="ja-JP" i="1">
                            <a:latin typeface="Cambria Math" panose="02040503050406030204" pitchFamily="18" charset="0"/>
                          </a:rPr>
                          <m:t>,0.</m:t>
                        </m:r>
                        <m:r>
                          <a:rPr lang="en-US" altLang="ja-JP" b="0" i="1" smtClean="0">
                            <a:latin typeface="Cambria Math" panose="02040503050406030204" pitchFamily="18" charset="0"/>
                          </a:rPr>
                          <m:t>893</m:t>
                        </m:r>
                      </m:e>
                    </m:d>
                  </m:oMath>
                </a14:m>
                <a:endParaRPr kumimoji="1" lang="en-US" altLang="ja-JP" dirty="0"/>
              </a:p>
              <a:p>
                <a:pPr lvl="1"/>
                <a:r>
                  <a:rPr lang="ja-JP" altLang="en-US" dirty="0"/>
                  <a:t>ペナルティ関数法を繰り返すと</a:t>
                </a:r>
                <a:endParaRPr lang="en-US" altLang="ja-JP" dirty="0"/>
              </a:p>
              <a:p>
                <a:pPr lvl="2"/>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168</m:t>
                        </m:r>
                        <m:r>
                          <a:rPr kumimoji="1" lang="en-US" altLang="ja-JP" b="0" i="1" smtClean="0">
                            <a:latin typeface="Cambria Math" panose="02040503050406030204" pitchFamily="18" charset="0"/>
                          </a:rPr>
                          <m:t>,0.7</m:t>
                        </m:r>
                        <m:r>
                          <a:rPr kumimoji="1" lang="en-US" altLang="ja-JP" b="0" i="1" smtClean="0">
                            <a:latin typeface="Cambria Math" panose="02040503050406030204" pitchFamily="18" charset="0"/>
                          </a:rPr>
                          <m:t>41</m:t>
                        </m:r>
                      </m:e>
                    </m:d>
                    <m:r>
                      <a:rPr kumimoji="1"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i="1">
                            <a:latin typeface="Cambria Math" panose="02040503050406030204" pitchFamily="18" charset="0"/>
                          </a:rPr>
                          <m:t>)</m:t>
                        </m:r>
                      </m:sup>
                    </m:sSup>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09</m:t>
                        </m:r>
                        <m:r>
                          <a:rPr lang="en-US" altLang="ja-JP" b="0" i="1" smtClean="0">
                            <a:latin typeface="Cambria Math" panose="02040503050406030204" pitchFamily="18" charset="0"/>
                          </a:rPr>
                          <m:t>6</m:t>
                        </m:r>
                        <m:r>
                          <a:rPr lang="en-US" altLang="ja-JP" i="1">
                            <a:latin typeface="Cambria Math" panose="02040503050406030204" pitchFamily="18" charset="0"/>
                          </a:rPr>
                          <m:t>,0.</m:t>
                        </m:r>
                        <m:r>
                          <a:rPr lang="en-US" altLang="ja-JP" b="0" i="1" smtClean="0">
                            <a:latin typeface="Cambria Math" panose="02040503050406030204" pitchFamily="18" charset="0"/>
                          </a:rPr>
                          <m:t>893</m:t>
                        </m:r>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r>
                          <a:rPr lang="en-US" altLang="ja-JP" b="0" i="1" smtClean="0">
                            <a:latin typeface="Cambria Math" panose="02040503050406030204" pitchFamily="18" charset="0"/>
                          </a:rPr>
                          <m:t>10</m:t>
                        </m:r>
                        <m:r>
                          <a:rPr lang="en-US" altLang="ja-JP" i="1">
                            <a:latin typeface="Cambria Math" panose="02040503050406030204" pitchFamily="18" charset="0"/>
                          </a:rPr>
                          <m:t>)</m:t>
                        </m:r>
                      </m:sup>
                    </m:sSup>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0.94</m:t>
                        </m:r>
                        <m:r>
                          <a:rPr lang="en-US" altLang="ja-JP" b="0" i="1" smtClean="0">
                            <a:latin typeface="Cambria Math" panose="02040503050406030204" pitchFamily="18" charset="0"/>
                          </a:rPr>
                          <m:t>7</m:t>
                        </m:r>
                        <m:r>
                          <a:rPr lang="en-US" altLang="ja-JP" i="1">
                            <a:latin typeface="Cambria Math" panose="02040503050406030204" pitchFamily="18" charset="0"/>
                          </a:rPr>
                          <m:t>,0.</m:t>
                        </m:r>
                        <m:r>
                          <a:rPr lang="en-US" altLang="ja-JP" b="0" i="1" smtClean="0">
                            <a:latin typeface="Cambria Math" panose="02040503050406030204" pitchFamily="18" charset="0"/>
                          </a:rPr>
                          <m:t>893</m:t>
                        </m:r>
                      </m:e>
                    </m:d>
                  </m:oMath>
                </a14:m>
                <a:endParaRPr kumimoji="1" lang="en-US" altLang="ja-JP" dirty="0"/>
              </a:p>
              <a:p>
                <a:pPr lvl="1"/>
                <a:r>
                  <a:rPr lang="ja-JP" altLang="en-US" dirty="0"/>
                  <a:t>ペナルティ関数の多くの反復を必要としている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A9545E04-A9CF-ED45-631F-A0F87101FB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045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EDEAC-E2E1-E4D7-3EB3-82DC04CE9ECD}"/>
              </a:ext>
            </a:extLst>
          </p:cNvPr>
          <p:cNvSpPr>
            <a:spLocks noGrp="1"/>
          </p:cNvSpPr>
          <p:nvPr>
            <p:ph type="title"/>
          </p:nvPr>
        </p:nvSpPr>
        <p:spPr/>
        <p:txBody>
          <a:bodyPr/>
          <a:lstStyle/>
          <a:p>
            <a:r>
              <a:rPr kumimoji="1" lang="en-US" altLang="ja-JP" dirty="0"/>
              <a:t>3.3.7 </a:t>
            </a:r>
            <a:r>
              <a:rPr kumimoji="1" lang="ja-JP" altLang="en-US" dirty="0"/>
              <a:t>内点法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342FF1A-F363-D956-5368-CBF6323A3CEC}"/>
                  </a:ext>
                </a:extLst>
              </p:cNvPr>
              <p:cNvSpPr>
                <a:spLocks noGrp="1"/>
              </p:cNvSpPr>
              <p:nvPr>
                <p:ph idx="1"/>
              </p:nvPr>
            </p:nvSpPr>
            <p:spPr/>
            <p:txBody>
              <a:bodyPr>
                <a:normAutofit fontScale="92500" lnSpcReduction="10000"/>
              </a:bodyPr>
              <a:lstStyle/>
              <a:p>
                <a:r>
                  <a:rPr lang="ja-JP" altLang="en-US" dirty="0"/>
                  <a:t>制約つき最適化問題の代表的なアルゴリズムとして逐次２次計画法と共に広く使われている</a:t>
                </a:r>
                <a:endParaRPr lang="en-US" altLang="ja-JP" dirty="0"/>
              </a:p>
              <a:p>
                <a:r>
                  <a:rPr kumimoji="1" lang="ja-JP" altLang="en-US" dirty="0"/>
                  <a:t>制約つき最適化問題</a:t>
                </a:r>
                <a:r>
                  <a:rPr kumimoji="1" lang="en-US" altLang="ja-JP" dirty="0"/>
                  <a:t>(3.1)</a:t>
                </a:r>
                <a:r>
                  <a:rPr kumimoji="1" lang="ja-JP" altLang="en-US" dirty="0"/>
                  <a:t>の不等式制約</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にスラック変数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e>
                    </m:d>
                  </m:oMath>
                </a14:m>
                <a:r>
                  <a:rPr kumimoji="1" lang="ja-JP" altLang="en-US" dirty="0"/>
                  <a:t>を導入して</a:t>
                </a:r>
                <a:endParaRPr kumimoji="1" lang="en-US" altLang="ja-JP" dirty="0"/>
              </a:p>
              <a:p>
                <a:pPr lvl="1"/>
                <a:r>
                  <a:rPr lang="ja-JP" altLang="en-US" dirty="0"/>
                  <a:t>最小化 </a:t>
                </a: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0</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0</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3</m:t>
                    </m:r>
                    <m:r>
                      <a:rPr lang="en-US" altLang="ja-JP" b="0" i="1" smtClean="0">
                        <a:latin typeface="Cambria Math" panose="02040503050406030204" pitchFamily="18" charset="0"/>
                      </a:rPr>
                      <m:t>.</m:t>
                    </m:r>
                    <m:r>
                      <a:rPr lang="en-US" altLang="ja-JP" b="0" i="1" smtClean="0">
                        <a:latin typeface="Cambria Math" panose="02040503050406030204" pitchFamily="18" charset="0"/>
                      </a:rPr>
                      <m:t>189</m:t>
                    </m:r>
                    <m:r>
                      <a:rPr lang="en-US" altLang="ja-JP" b="0" i="1" smtClean="0">
                        <a:latin typeface="Cambria Math" panose="02040503050406030204" pitchFamily="18" charset="0"/>
                      </a:rPr>
                      <m:t>)</m:t>
                    </m:r>
                  </m:oMath>
                </a14:m>
                <a:endParaRPr kumimoji="1" lang="en-US" altLang="ja-JP" dirty="0"/>
              </a:p>
              <a:p>
                <a:r>
                  <a:rPr lang="ja-JP" altLang="en-US" dirty="0"/>
                  <a:t>この問題において、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&gt;</m:t>
                    </m:r>
                    <m:r>
                      <a:rPr lang="en-US" altLang="ja-JP" b="0" i="1" smtClean="0">
                        <a:latin typeface="Cambria Math" panose="02040503050406030204" pitchFamily="18" charset="0"/>
                      </a:rPr>
                      <m:t>0</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&lt;</m:t>
                        </m:r>
                        <m:r>
                          <a:rPr lang="en-US" altLang="ja-JP" b="0" i="1" smtClean="0">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e>
                    </m:d>
                  </m:oMath>
                </a14:m>
                <a:r>
                  <a:rPr kumimoji="1" lang="ja-JP" altLang="en-US" dirty="0"/>
                  <a:t>を満たす点を内点、</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e>
                    </m:d>
                  </m:oMath>
                </a14:m>
                <a:r>
                  <a:rPr kumimoji="1" lang="ja-JP" altLang="en-US" dirty="0"/>
                  <a:t>を満たす点を実行可能内点と呼ぶ。</a:t>
                </a:r>
                <a:endParaRPr kumimoji="1" lang="en-US" altLang="ja-JP" dirty="0"/>
              </a:p>
              <a:p>
                <a:r>
                  <a:rPr lang="ja-JP" altLang="en-US" dirty="0"/>
                  <a:t>実行可能内点</a:t>
                </a:r>
                <a14:m>
                  <m:oMath xmlns:m="http://schemas.openxmlformats.org/officeDocument/2006/math">
                    <m:r>
                      <a:rPr lang="en-US" altLang="ja-JP" b="0" i="1" smtClean="0">
                        <a:latin typeface="Cambria Math" panose="02040503050406030204" pitchFamily="18" charset="0"/>
                      </a:rPr>
                      <m:t>𝑥</m:t>
                    </m:r>
                  </m:oMath>
                </a14:m>
                <a:r>
                  <a:rPr kumimoji="1" lang="ja-JP" altLang="en-US" dirty="0"/>
                  <a:t>が存在すると仮定し、以下のバリア関数を導入</a:t>
                </a:r>
                <a:endParaRPr kumimoji="1" lang="en-US" altLang="ja-JP" dirty="0"/>
              </a:p>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𝜌</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𝑙</m:t>
                        </m:r>
                      </m:sup>
                      <m:e>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e>
                        </m:func>
                      </m:e>
                    </m:nary>
                  </m:oMath>
                </a14:m>
                <a:endParaRPr kumimoji="1" lang="en-US" altLang="ja-JP" dirty="0"/>
              </a:p>
              <a:p>
                <a:pPr lvl="1"/>
                <a:r>
                  <a:rPr kumimoji="1" lang="ja-JP" altLang="en-US" dirty="0"/>
                  <a:t>条件</a:t>
                </a:r>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0</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0</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𝑙</m:t>
                        </m:r>
                        <m:r>
                          <a:rPr lang="en-US" altLang="ja-JP" b="0"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0</m:t>
                    </m:r>
                    <m:r>
                      <a:rPr lang="en-US" altLang="ja-JP" b="0" i="1" smtClean="0">
                        <a:latin typeface="Cambria Math" panose="02040503050406030204" pitchFamily="18" charset="0"/>
                      </a:rPr>
                      <m:t>(</m:t>
                    </m:r>
                    <m:r>
                      <a:rPr lang="en-US" altLang="ja-JP" b="0" i="1" smtClean="0">
                        <a:latin typeface="Cambria Math" panose="02040503050406030204" pitchFamily="18" charset="0"/>
                      </a:rPr>
                      <m:t>3</m:t>
                    </m:r>
                    <m:r>
                      <a:rPr lang="en-US" altLang="ja-JP" b="0" i="1" smtClean="0">
                        <a:latin typeface="Cambria Math" panose="02040503050406030204" pitchFamily="18" charset="0"/>
                      </a:rPr>
                      <m:t>.</m:t>
                    </m:r>
                    <m:r>
                      <a:rPr lang="en-US" altLang="ja-JP" b="0" i="1" smtClean="0">
                        <a:latin typeface="Cambria Math" panose="02040503050406030204" pitchFamily="18" charset="0"/>
                      </a:rPr>
                      <m:t>190</m:t>
                    </m:r>
                    <m:r>
                      <a:rPr lang="en-US" altLang="ja-JP" b="0" i="1" smtClean="0">
                        <a:latin typeface="Cambria Math" panose="02040503050406030204" pitchFamily="18" charset="0"/>
                      </a:rPr>
                      <m:t>)</m:t>
                    </m:r>
                  </m:oMath>
                </a14:m>
                <a:endParaRPr kumimoji="1" lang="en-US" altLang="ja-JP" dirty="0"/>
              </a:p>
              <a:p>
                <a:pPr lvl="1"/>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D342FF1A-F363-D956-5368-CBF6323A3CEC}"/>
                  </a:ext>
                </a:extLst>
              </p:cNvPr>
              <p:cNvSpPr>
                <a:spLocks noGrp="1" noRot="1" noChangeAspect="1" noMove="1" noResize="1" noEditPoints="1" noAdjustHandles="1" noChangeArrowheads="1" noChangeShapeType="1" noTextEdit="1"/>
              </p:cNvSpPr>
              <p:nvPr>
                <p:ph idx="1"/>
              </p:nvPr>
            </p:nvSpPr>
            <p:spPr>
              <a:blipFill>
                <a:blip r:embed="rId2"/>
                <a:stretch>
                  <a:fillRect l="-928" t="-2801" b="-40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2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3C094-6EAA-9778-DDE1-D9951E48F118}"/>
              </a:ext>
            </a:extLst>
          </p:cNvPr>
          <p:cNvSpPr>
            <a:spLocks noGrp="1"/>
          </p:cNvSpPr>
          <p:nvPr>
            <p:ph type="title"/>
          </p:nvPr>
        </p:nvSpPr>
        <p:spPr/>
        <p:txBody>
          <a:bodyPr/>
          <a:lstStyle/>
          <a:p>
            <a:r>
              <a:rPr kumimoji="1" lang="ja-JP" altLang="en-US" dirty="0"/>
              <a:t>中心パス</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F056C3-1EA3-756C-9B44-816D1FA9C483}"/>
                  </a:ext>
                </a:extLst>
              </p:cNvPr>
              <p:cNvSpPr>
                <a:spLocks noGrp="1"/>
              </p:cNvSpPr>
              <p:nvPr>
                <p:ph idx="1"/>
              </p:nvPr>
            </p:nvSpPr>
            <p:spPr/>
            <p:txBody>
              <a:bodyPr/>
              <a:lstStyle/>
              <a:p>
                <a:r>
                  <a:rPr kumimoji="1" lang="ja-JP" altLang="en-US" dirty="0"/>
                  <a:t>この問題の局所最適解を</a:t>
                </a:r>
                <a14:m>
                  <m:oMath xmlns:m="http://schemas.openxmlformats.org/officeDocument/2006/math">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dirty="0" smtClean="0">
                            <a:latin typeface="Cambria Math" panose="02040503050406030204" pitchFamily="18" charset="0"/>
                          </a:rPr>
                          <m:t>,</m:t>
                        </m:r>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𝑠</m:t>
                            </m:r>
                          </m:e>
                        </m:acc>
                      </m:e>
                    </m:d>
                  </m:oMath>
                </a14:m>
                <a:r>
                  <a:rPr kumimoji="1" lang="ja-JP" altLang="en-US" dirty="0"/>
                  <a:t>とすると、等式制約つき最適化問題の最適性の一次の必要条件</a:t>
                </a:r>
                <a:r>
                  <a:rPr kumimoji="1" lang="en-US" altLang="ja-JP" dirty="0"/>
                  <a:t>(</a:t>
                </a:r>
                <a:r>
                  <a:rPr kumimoji="1" lang="ja-JP" altLang="en-US" dirty="0"/>
                  <a:t>定理</a:t>
                </a:r>
                <a:r>
                  <a:rPr kumimoji="1" lang="en-US" altLang="ja-JP" dirty="0"/>
                  <a:t>3.16)</a:t>
                </a:r>
                <a:r>
                  <a:rPr kumimoji="1" lang="ja-JP" altLang="en-US" dirty="0"/>
                  <a:t>より</a:t>
                </a:r>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𝑢</m:t>
                                </m:r>
                              </m:e>
                            </m:acc>
                          </m:e>
                          <m:sub>
                            <m:r>
                              <a:rPr kumimoji="1" lang="en-US" altLang="ja-JP" b="0" i="1" dirty="0" smtClean="0">
                                <a:latin typeface="Cambria Math" panose="02040503050406030204" pitchFamily="18" charset="0"/>
                              </a:rPr>
                              <m:t>𝑖</m:t>
                            </m:r>
                          </m:sub>
                        </m:sSub>
                        <m:r>
                          <m:rPr>
                            <m:sty m:val="p"/>
                          </m:rPr>
                          <a:rPr kumimoji="1" lang="en-US" altLang="ja-JP" b="0" i="0"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𝑔</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𝑥</m:t>
                                </m:r>
                              </m:e>
                            </m:acc>
                          </m:e>
                        </m:d>
                      </m:e>
                    </m:nary>
                    <m:r>
                      <a:rPr kumimoji="1" lang="en-US" altLang="ja-JP" b="0" i="1" smtClean="0">
                        <a:latin typeface="Cambria Math" panose="02040503050406030204" pitchFamily="18" charset="0"/>
                      </a:rPr>
                      <m:t>=0</m:t>
                    </m:r>
                  </m:oMath>
                </a14:m>
                <a:endParaRPr kumimoji="1" lang="en-US" altLang="ja-JP" b="0" dirty="0"/>
              </a:p>
              <a:p>
                <a:pPr lvl="1"/>
                <a14:m>
                  <m:oMath xmlns:m="http://schemas.openxmlformats.org/officeDocument/2006/math">
                    <m:sSub>
                      <m:sSubPr>
                        <m:ctrlPr>
                          <a:rPr kumimoji="1" lang="en-US" altLang="ja-JP" b="0" i="1" dirty="0"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𝑢</m:t>
                            </m:r>
                          </m:e>
                        </m:acc>
                      </m:e>
                      <m:sub>
                        <m:r>
                          <a:rPr kumimoji="1" lang="en-US" altLang="ja-JP" b="0" i="1" dirty="0" smtClean="0">
                            <a:latin typeface="Cambria Math" panose="02040503050406030204" pitchFamily="18" charset="0"/>
                          </a:rPr>
                          <m:t>𝑖</m:t>
                        </m:r>
                      </m:sub>
                    </m:sSub>
                    <m:sSub>
                      <m:sSubPr>
                        <m:ctrlPr>
                          <a:rPr kumimoji="1" lang="en-US" altLang="ja-JP" b="0" i="1" dirty="0" smtClean="0">
                            <a:latin typeface="Cambria Math" panose="02040503050406030204" pitchFamily="18" charset="0"/>
                          </a:rPr>
                        </m:ctrlPr>
                      </m:sSub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𝑠</m:t>
                            </m:r>
                          </m:e>
                        </m:acc>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𝜌</m:t>
                    </m:r>
                  </m:oMath>
                </a14:m>
                <a:endParaRPr kumimoji="1" lang="en-US" altLang="ja-JP" b="0"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=0</m:t>
                    </m:r>
                  </m:oMath>
                </a14:m>
                <a:endParaRPr kumimoji="1" lang="en-US" altLang="ja-JP" b="0"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e>
                    </m:d>
                    <m:r>
                      <a:rPr kumimoji="1" lang="en-US" altLang="ja-JP" b="0" i="1" smtClean="0">
                        <a:latin typeface="Cambria Math" panose="02040503050406030204" pitchFamily="18" charset="0"/>
                      </a:rPr>
                      <m:t>=0</m:t>
                    </m:r>
                  </m:oMath>
                </a14:m>
                <a:endParaRPr kumimoji="1" lang="en-US" altLang="ja-JP" b="0" dirty="0"/>
              </a:p>
              <a:p>
                <a:pPr lvl="1"/>
                <a14:m>
                  <m:oMath xmlns:m="http://schemas.openxmlformats.org/officeDocument/2006/math">
                    <m:acc>
                      <m:accPr>
                        <m:chr m:val="̅"/>
                        <m:ctrlPr>
                          <a:rPr kumimoji="1" lang="en-US" altLang="ja-JP" b="0" i="1" smtClean="0">
                            <a:latin typeface="Cambria Math" panose="02040503050406030204" pitchFamily="18" charset="0"/>
                          </a:rPr>
                        </m:ctrlPr>
                      </m:acc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e>
                    </m:acc>
                    <m:r>
                      <a:rPr kumimoji="1" lang="en-US" altLang="ja-JP" b="0" i="1" dirty="0" smtClean="0">
                        <a:latin typeface="Cambria Math" panose="02040503050406030204" pitchFamily="18" charset="0"/>
                      </a:rPr>
                      <m:t>&gt;0,</m:t>
                    </m:r>
                    <m:sSub>
                      <m:sSubPr>
                        <m:ctrlPr>
                          <a:rPr kumimoji="1" lang="en-US" altLang="ja-JP" b="0" i="1" dirty="0" smtClean="0">
                            <a:latin typeface="Cambria Math" panose="02040503050406030204" pitchFamily="18" charset="0"/>
                          </a:rPr>
                        </m:ctrlPr>
                      </m:sSub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𝑢</m:t>
                            </m:r>
                          </m:e>
                        </m:acc>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&gt;0 (3.191)</m:t>
                    </m:r>
                  </m:oMath>
                </a14:m>
                <a:endParaRPr kumimoji="1" lang="en-US" altLang="ja-JP" dirty="0"/>
              </a:p>
              <a:p>
                <a:r>
                  <a:rPr lang="ja-JP" altLang="en-US" dirty="0"/>
                  <a:t>を満たすラグランジュ乗数</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𝑢</m:t>
                        </m:r>
                      </m:e>
                    </m:acc>
                  </m:oMath>
                </a14:m>
                <a:r>
                  <a:rPr kumimoji="1" lang="ja-JP" altLang="en-US" dirty="0"/>
                  <a:t>が存在する。</a:t>
                </a:r>
                <a14:m>
                  <m:oMath xmlns:m="http://schemas.openxmlformats.org/officeDocument/2006/math">
                    <m:r>
                      <a:rPr kumimoji="1" lang="en-US" altLang="ja-JP" b="0" i="1" smtClean="0">
                        <a:latin typeface="Cambria Math" panose="02040503050406030204" pitchFamily="18" charset="0"/>
                      </a:rPr>
                      <m:t>𝜌</m:t>
                    </m:r>
                    <m:r>
                      <a:rPr kumimoji="1" lang="en-US" altLang="ja-JP" b="0" i="1" smtClean="0">
                        <a:latin typeface="Cambria Math" panose="02040503050406030204" pitchFamily="18" charset="0"/>
                      </a:rPr>
                      <m:t>→0</m:t>
                    </m:r>
                  </m:oMath>
                </a14:m>
                <a:r>
                  <a:rPr kumimoji="1" lang="ja-JP" altLang="en-US" dirty="0"/>
                  <a:t>のときに、これらの条件を満たす点</a:t>
                </a:r>
                <a14:m>
                  <m:oMath xmlns:m="http://schemas.openxmlformats.org/officeDocument/2006/math">
                    <m:d>
                      <m:dPr>
                        <m:ctrlPr>
                          <a:rPr kumimoji="1" lang="en-US" altLang="ja-JP" b="0" i="1" smtClean="0">
                            <a:latin typeface="Cambria Math" panose="02040503050406030204" pitchFamily="18" charset="0"/>
                          </a:rPr>
                        </m:ctrlPr>
                      </m:d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𝜌</m:t>
                            </m:r>
                          </m:e>
                        </m:d>
                        <m:r>
                          <a:rPr kumimoji="1" lang="en-US" altLang="ja-JP" b="0" i="1" dirty="0" smtClean="0">
                            <a:latin typeface="Cambria Math" panose="02040503050406030204" pitchFamily="18" charset="0"/>
                          </a:rPr>
                          <m:t>,</m:t>
                        </m:r>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𝑠</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𝜌</m:t>
                            </m:r>
                          </m:e>
                        </m:d>
                        <m:r>
                          <a:rPr kumimoji="1" lang="en-US" altLang="ja-JP" b="0" i="1" dirty="0" smtClean="0">
                            <a:latin typeface="Cambria Math" panose="02040503050406030204" pitchFamily="18" charset="0"/>
                          </a:rPr>
                          <m:t>,</m:t>
                        </m:r>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𝑢</m:t>
                            </m:r>
                          </m:e>
                        </m:acc>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𝜌</m:t>
                            </m:r>
                          </m:e>
                        </m:d>
                      </m:e>
                    </m:d>
                  </m:oMath>
                </a14:m>
                <a:r>
                  <a:rPr kumimoji="1" lang="ja-JP" altLang="en-US" dirty="0"/>
                  <a:t>が取る軌跡を中心パスとよぶ。</a:t>
                </a:r>
              </a:p>
            </p:txBody>
          </p:sp>
        </mc:Choice>
        <mc:Fallback>
          <p:sp>
            <p:nvSpPr>
              <p:cNvPr id="3" name="コンテンツ プレースホルダー 2">
                <a:extLst>
                  <a:ext uri="{FF2B5EF4-FFF2-40B4-BE49-F238E27FC236}">
                    <a16:creationId xmlns:a16="http://schemas.microsoft.com/office/drawing/2014/main" id="{2FF056C3-1EA3-756C-9B44-816D1FA9C483}"/>
                  </a:ext>
                </a:extLst>
              </p:cNvPr>
              <p:cNvSpPr>
                <a:spLocks noGrp="1" noRot="1" noChangeAspect="1" noMove="1" noResize="1" noEditPoints="1" noAdjustHandles="1" noChangeArrowheads="1" noChangeShapeType="1" noTextEdit="1"/>
              </p:cNvSpPr>
              <p:nvPr>
                <p:ph idx="1"/>
              </p:nvPr>
            </p:nvSpPr>
            <p:spPr>
              <a:blipFill>
                <a:blip r:embed="rId2"/>
                <a:stretch>
                  <a:fillRect l="-1043" t="-2241"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04349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2873</Words>
  <Application>Microsoft Office PowerPoint</Application>
  <PresentationFormat>ワイド画面</PresentationFormat>
  <Paragraphs>195</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Arial</vt:lpstr>
      <vt:lpstr>Cambria Math</vt:lpstr>
      <vt:lpstr>Office テーマ</vt:lpstr>
      <vt:lpstr>3.3.6 拡張ラグランジュ関数法(乗数法)</vt:lpstr>
      <vt:lpstr>拡張ラグランジュ関数①</vt:lpstr>
      <vt:lpstr>拡張ラグランジュ関数②</vt:lpstr>
      <vt:lpstr>拡張ラグランジュ関数法</vt:lpstr>
      <vt:lpstr>アルゴリズム3.7 拡張ラグランジュ関数法</vt:lpstr>
      <vt:lpstr>例</vt:lpstr>
      <vt:lpstr>アルゴリズム例</vt:lpstr>
      <vt:lpstr>3.3.7 内点法</vt:lpstr>
      <vt:lpstr>中心パス</vt:lpstr>
      <vt:lpstr>具体的な計算手法</vt:lpstr>
      <vt:lpstr>コメント</vt:lpstr>
      <vt:lpstr>アルゴリズム 3.8 内点法</vt:lpstr>
      <vt:lpstr>例</vt:lpstr>
      <vt:lpstr>凸２次計画問題</vt:lpstr>
      <vt:lpstr>3.3.8 逐次２次計画法</vt:lpstr>
      <vt:lpstr>続き</vt:lpstr>
      <vt:lpstr>不等式制約つき最適化問題</vt:lpstr>
      <vt:lpstr>続き</vt:lpstr>
      <vt:lpstr>B_kの更新</vt:lpstr>
      <vt:lpstr>アルゴリズム3.9 逐次２次計画法</vt:lpstr>
      <vt:lpstr>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3.3.6 拡張ラグランジュ関数法(乗数法)</dc:title>
  <dc:creator>小松原 航</dc:creator>
  <cp:lastModifiedBy>小松原 航</cp:lastModifiedBy>
  <cp:revision>7</cp:revision>
  <dcterms:created xsi:type="dcterms:W3CDTF">2022-08-11T02:29:31Z</dcterms:created>
  <dcterms:modified xsi:type="dcterms:W3CDTF">2022-08-11T06:36:21Z</dcterms:modified>
</cp:coreProperties>
</file>