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1" r:id="rId6"/>
    <p:sldId id="262" r:id="rId7"/>
    <p:sldId id="263" r:id="rId8"/>
    <p:sldId id="264" r:id="rId9"/>
    <p:sldId id="260"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9F42BC-4FA6-853C-0229-ED663601BD6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2349FD8-5586-76FE-8831-7F1A5FC661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5F59CA8-A18C-7925-39C6-792F616F056F}"/>
              </a:ext>
            </a:extLst>
          </p:cNvPr>
          <p:cNvSpPr>
            <a:spLocks noGrp="1"/>
          </p:cNvSpPr>
          <p:nvPr>
            <p:ph type="dt" sz="half" idx="10"/>
          </p:nvPr>
        </p:nvSpPr>
        <p:spPr/>
        <p:txBody>
          <a:bodyPr/>
          <a:lstStyle/>
          <a:p>
            <a:fld id="{77DABBED-C87B-4A96-81F6-BE9088797E7C}" type="datetimeFigureOut">
              <a:rPr kumimoji="1" lang="ja-JP" altLang="en-US" smtClean="0"/>
              <a:t>2022/8/11</a:t>
            </a:fld>
            <a:endParaRPr kumimoji="1" lang="ja-JP" altLang="en-US"/>
          </a:p>
        </p:txBody>
      </p:sp>
      <p:sp>
        <p:nvSpPr>
          <p:cNvPr id="5" name="フッター プレースホルダー 4">
            <a:extLst>
              <a:ext uri="{FF2B5EF4-FFF2-40B4-BE49-F238E27FC236}">
                <a16:creationId xmlns:a16="http://schemas.microsoft.com/office/drawing/2014/main" id="{01A53B1F-E6D1-C95C-A6FF-58FF7509A44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D37105F-1A3E-ECD9-CCCD-DBD2EA2EEEE7}"/>
              </a:ext>
            </a:extLst>
          </p:cNvPr>
          <p:cNvSpPr>
            <a:spLocks noGrp="1"/>
          </p:cNvSpPr>
          <p:nvPr>
            <p:ph type="sldNum" sz="quarter" idx="12"/>
          </p:nvPr>
        </p:nvSpPr>
        <p:spPr/>
        <p:txBody>
          <a:bodyPr/>
          <a:lstStyle/>
          <a:p>
            <a:fld id="{17A347FE-B979-4B96-B687-72ECE7C82724}" type="slidenum">
              <a:rPr kumimoji="1" lang="ja-JP" altLang="en-US" smtClean="0"/>
              <a:t>‹#›</a:t>
            </a:fld>
            <a:endParaRPr kumimoji="1" lang="ja-JP" altLang="en-US"/>
          </a:p>
        </p:txBody>
      </p:sp>
    </p:spTree>
    <p:extLst>
      <p:ext uri="{BB962C8B-B14F-4D97-AF65-F5344CB8AC3E}">
        <p14:creationId xmlns:p14="http://schemas.microsoft.com/office/powerpoint/2010/main" val="3860001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037556-7348-2F2B-9BEC-5A774313F2F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022CD84-BF82-BD02-4317-1524B22D4C7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6BF9DCD-08C4-1BC5-C797-AD52B8659EBF}"/>
              </a:ext>
            </a:extLst>
          </p:cNvPr>
          <p:cNvSpPr>
            <a:spLocks noGrp="1"/>
          </p:cNvSpPr>
          <p:nvPr>
            <p:ph type="dt" sz="half" idx="10"/>
          </p:nvPr>
        </p:nvSpPr>
        <p:spPr/>
        <p:txBody>
          <a:bodyPr/>
          <a:lstStyle/>
          <a:p>
            <a:fld id="{77DABBED-C87B-4A96-81F6-BE9088797E7C}" type="datetimeFigureOut">
              <a:rPr kumimoji="1" lang="ja-JP" altLang="en-US" smtClean="0"/>
              <a:t>2022/8/11</a:t>
            </a:fld>
            <a:endParaRPr kumimoji="1" lang="ja-JP" altLang="en-US"/>
          </a:p>
        </p:txBody>
      </p:sp>
      <p:sp>
        <p:nvSpPr>
          <p:cNvPr id="5" name="フッター プレースホルダー 4">
            <a:extLst>
              <a:ext uri="{FF2B5EF4-FFF2-40B4-BE49-F238E27FC236}">
                <a16:creationId xmlns:a16="http://schemas.microsoft.com/office/drawing/2014/main" id="{B41CD871-AC34-9090-E6AF-F883F0358C3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CED5A2E-843F-842A-72D6-7EC9A7090574}"/>
              </a:ext>
            </a:extLst>
          </p:cNvPr>
          <p:cNvSpPr>
            <a:spLocks noGrp="1"/>
          </p:cNvSpPr>
          <p:nvPr>
            <p:ph type="sldNum" sz="quarter" idx="12"/>
          </p:nvPr>
        </p:nvSpPr>
        <p:spPr/>
        <p:txBody>
          <a:bodyPr/>
          <a:lstStyle/>
          <a:p>
            <a:fld id="{17A347FE-B979-4B96-B687-72ECE7C82724}" type="slidenum">
              <a:rPr kumimoji="1" lang="ja-JP" altLang="en-US" smtClean="0"/>
              <a:t>‹#›</a:t>
            </a:fld>
            <a:endParaRPr kumimoji="1" lang="ja-JP" altLang="en-US"/>
          </a:p>
        </p:txBody>
      </p:sp>
    </p:spTree>
    <p:extLst>
      <p:ext uri="{BB962C8B-B14F-4D97-AF65-F5344CB8AC3E}">
        <p14:creationId xmlns:p14="http://schemas.microsoft.com/office/powerpoint/2010/main" val="2945102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2875C37-04C0-9E1B-EFA2-CE41160D0C4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C963454-C184-77A1-3A2B-82BFEF1847DE}"/>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163A09C-4D3C-0F32-30EA-D550C5EFEDB7}"/>
              </a:ext>
            </a:extLst>
          </p:cNvPr>
          <p:cNvSpPr>
            <a:spLocks noGrp="1"/>
          </p:cNvSpPr>
          <p:nvPr>
            <p:ph type="dt" sz="half" idx="10"/>
          </p:nvPr>
        </p:nvSpPr>
        <p:spPr/>
        <p:txBody>
          <a:bodyPr/>
          <a:lstStyle/>
          <a:p>
            <a:fld id="{77DABBED-C87B-4A96-81F6-BE9088797E7C}" type="datetimeFigureOut">
              <a:rPr kumimoji="1" lang="ja-JP" altLang="en-US" smtClean="0"/>
              <a:t>2022/8/11</a:t>
            </a:fld>
            <a:endParaRPr kumimoji="1" lang="ja-JP" altLang="en-US"/>
          </a:p>
        </p:txBody>
      </p:sp>
      <p:sp>
        <p:nvSpPr>
          <p:cNvPr id="5" name="フッター プレースホルダー 4">
            <a:extLst>
              <a:ext uri="{FF2B5EF4-FFF2-40B4-BE49-F238E27FC236}">
                <a16:creationId xmlns:a16="http://schemas.microsoft.com/office/drawing/2014/main" id="{7D94DADC-D262-AAD7-9B5A-3D1F44563EC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B8779C3-69F2-4F79-CF28-EE71852FB58B}"/>
              </a:ext>
            </a:extLst>
          </p:cNvPr>
          <p:cNvSpPr>
            <a:spLocks noGrp="1"/>
          </p:cNvSpPr>
          <p:nvPr>
            <p:ph type="sldNum" sz="quarter" idx="12"/>
          </p:nvPr>
        </p:nvSpPr>
        <p:spPr/>
        <p:txBody>
          <a:bodyPr/>
          <a:lstStyle/>
          <a:p>
            <a:fld id="{17A347FE-B979-4B96-B687-72ECE7C82724}" type="slidenum">
              <a:rPr kumimoji="1" lang="ja-JP" altLang="en-US" smtClean="0"/>
              <a:t>‹#›</a:t>
            </a:fld>
            <a:endParaRPr kumimoji="1" lang="ja-JP" altLang="en-US"/>
          </a:p>
        </p:txBody>
      </p:sp>
    </p:spTree>
    <p:extLst>
      <p:ext uri="{BB962C8B-B14F-4D97-AF65-F5344CB8AC3E}">
        <p14:creationId xmlns:p14="http://schemas.microsoft.com/office/powerpoint/2010/main" val="3872583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E610C0-6F65-8543-0028-EA2B93F989E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C565C3D-A52B-166F-4C37-2D1E51B811F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990628B-94E4-CE95-6AEF-25D8F831F195}"/>
              </a:ext>
            </a:extLst>
          </p:cNvPr>
          <p:cNvSpPr>
            <a:spLocks noGrp="1"/>
          </p:cNvSpPr>
          <p:nvPr>
            <p:ph type="dt" sz="half" idx="10"/>
          </p:nvPr>
        </p:nvSpPr>
        <p:spPr/>
        <p:txBody>
          <a:bodyPr/>
          <a:lstStyle/>
          <a:p>
            <a:fld id="{77DABBED-C87B-4A96-81F6-BE9088797E7C}" type="datetimeFigureOut">
              <a:rPr kumimoji="1" lang="ja-JP" altLang="en-US" smtClean="0"/>
              <a:t>2022/8/11</a:t>
            </a:fld>
            <a:endParaRPr kumimoji="1" lang="ja-JP" altLang="en-US"/>
          </a:p>
        </p:txBody>
      </p:sp>
      <p:sp>
        <p:nvSpPr>
          <p:cNvPr id="5" name="フッター プレースホルダー 4">
            <a:extLst>
              <a:ext uri="{FF2B5EF4-FFF2-40B4-BE49-F238E27FC236}">
                <a16:creationId xmlns:a16="http://schemas.microsoft.com/office/drawing/2014/main" id="{F39EC09F-C56E-2C98-3FAF-ED69A39737F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E229DAF-923D-18BB-845F-04B7608DAC63}"/>
              </a:ext>
            </a:extLst>
          </p:cNvPr>
          <p:cNvSpPr>
            <a:spLocks noGrp="1"/>
          </p:cNvSpPr>
          <p:nvPr>
            <p:ph type="sldNum" sz="quarter" idx="12"/>
          </p:nvPr>
        </p:nvSpPr>
        <p:spPr/>
        <p:txBody>
          <a:bodyPr/>
          <a:lstStyle/>
          <a:p>
            <a:fld id="{17A347FE-B979-4B96-B687-72ECE7C82724}" type="slidenum">
              <a:rPr kumimoji="1" lang="ja-JP" altLang="en-US" smtClean="0"/>
              <a:t>‹#›</a:t>
            </a:fld>
            <a:endParaRPr kumimoji="1" lang="ja-JP" altLang="en-US"/>
          </a:p>
        </p:txBody>
      </p:sp>
    </p:spTree>
    <p:extLst>
      <p:ext uri="{BB962C8B-B14F-4D97-AF65-F5344CB8AC3E}">
        <p14:creationId xmlns:p14="http://schemas.microsoft.com/office/powerpoint/2010/main" val="2695704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FB0010-A724-D9BE-B1BB-5319E53764F4}"/>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D67C9A2-B2E1-24CC-8D25-449E8599FAA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E7C98A02-F049-618D-8C5D-A2AC8B05C8EA}"/>
              </a:ext>
            </a:extLst>
          </p:cNvPr>
          <p:cNvSpPr>
            <a:spLocks noGrp="1"/>
          </p:cNvSpPr>
          <p:nvPr>
            <p:ph type="dt" sz="half" idx="10"/>
          </p:nvPr>
        </p:nvSpPr>
        <p:spPr/>
        <p:txBody>
          <a:bodyPr/>
          <a:lstStyle/>
          <a:p>
            <a:fld id="{77DABBED-C87B-4A96-81F6-BE9088797E7C}" type="datetimeFigureOut">
              <a:rPr kumimoji="1" lang="ja-JP" altLang="en-US" smtClean="0"/>
              <a:t>2022/8/11</a:t>
            </a:fld>
            <a:endParaRPr kumimoji="1" lang="ja-JP" altLang="en-US"/>
          </a:p>
        </p:txBody>
      </p:sp>
      <p:sp>
        <p:nvSpPr>
          <p:cNvPr id="5" name="フッター プレースホルダー 4">
            <a:extLst>
              <a:ext uri="{FF2B5EF4-FFF2-40B4-BE49-F238E27FC236}">
                <a16:creationId xmlns:a16="http://schemas.microsoft.com/office/drawing/2014/main" id="{DAA7C8AF-C72E-16FB-AF10-F51C9D2349A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E0C6BDD-8CA9-0BA9-AF58-1DC4CDCD2D59}"/>
              </a:ext>
            </a:extLst>
          </p:cNvPr>
          <p:cNvSpPr>
            <a:spLocks noGrp="1"/>
          </p:cNvSpPr>
          <p:nvPr>
            <p:ph type="sldNum" sz="quarter" idx="12"/>
          </p:nvPr>
        </p:nvSpPr>
        <p:spPr/>
        <p:txBody>
          <a:bodyPr/>
          <a:lstStyle/>
          <a:p>
            <a:fld id="{17A347FE-B979-4B96-B687-72ECE7C82724}" type="slidenum">
              <a:rPr kumimoji="1" lang="ja-JP" altLang="en-US" smtClean="0"/>
              <a:t>‹#›</a:t>
            </a:fld>
            <a:endParaRPr kumimoji="1" lang="ja-JP" altLang="en-US"/>
          </a:p>
        </p:txBody>
      </p:sp>
    </p:spTree>
    <p:extLst>
      <p:ext uri="{BB962C8B-B14F-4D97-AF65-F5344CB8AC3E}">
        <p14:creationId xmlns:p14="http://schemas.microsoft.com/office/powerpoint/2010/main" val="3791507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1B5E98-62FE-D014-B701-41C3C5F4F47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D238C73-72FE-7854-C726-069BA5EB003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B0002D9-CA14-4039-D6EB-652A558D1F13}"/>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49DF2A8-3A88-11F6-C0F5-A23128F39ABA}"/>
              </a:ext>
            </a:extLst>
          </p:cNvPr>
          <p:cNvSpPr>
            <a:spLocks noGrp="1"/>
          </p:cNvSpPr>
          <p:nvPr>
            <p:ph type="dt" sz="half" idx="10"/>
          </p:nvPr>
        </p:nvSpPr>
        <p:spPr/>
        <p:txBody>
          <a:bodyPr/>
          <a:lstStyle/>
          <a:p>
            <a:fld id="{77DABBED-C87B-4A96-81F6-BE9088797E7C}" type="datetimeFigureOut">
              <a:rPr kumimoji="1" lang="ja-JP" altLang="en-US" smtClean="0"/>
              <a:t>2022/8/11</a:t>
            </a:fld>
            <a:endParaRPr kumimoji="1" lang="ja-JP" altLang="en-US"/>
          </a:p>
        </p:txBody>
      </p:sp>
      <p:sp>
        <p:nvSpPr>
          <p:cNvPr id="6" name="フッター プレースホルダー 5">
            <a:extLst>
              <a:ext uri="{FF2B5EF4-FFF2-40B4-BE49-F238E27FC236}">
                <a16:creationId xmlns:a16="http://schemas.microsoft.com/office/drawing/2014/main" id="{929C38BC-01EA-4986-A832-A08BD115C25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9887F1F-1C3D-20D0-35A8-9615A60C2F22}"/>
              </a:ext>
            </a:extLst>
          </p:cNvPr>
          <p:cNvSpPr>
            <a:spLocks noGrp="1"/>
          </p:cNvSpPr>
          <p:nvPr>
            <p:ph type="sldNum" sz="quarter" idx="12"/>
          </p:nvPr>
        </p:nvSpPr>
        <p:spPr/>
        <p:txBody>
          <a:bodyPr/>
          <a:lstStyle/>
          <a:p>
            <a:fld id="{17A347FE-B979-4B96-B687-72ECE7C82724}" type="slidenum">
              <a:rPr kumimoji="1" lang="ja-JP" altLang="en-US" smtClean="0"/>
              <a:t>‹#›</a:t>
            </a:fld>
            <a:endParaRPr kumimoji="1" lang="ja-JP" altLang="en-US"/>
          </a:p>
        </p:txBody>
      </p:sp>
    </p:spTree>
    <p:extLst>
      <p:ext uri="{BB962C8B-B14F-4D97-AF65-F5344CB8AC3E}">
        <p14:creationId xmlns:p14="http://schemas.microsoft.com/office/powerpoint/2010/main" val="4160200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BC550D-0195-1036-6AB2-855DD058ED1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CF995BC-9095-E0CB-2FF4-D72A4EE76D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F6FC2F56-CB05-A928-4B30-40AE8EBD43D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7CFAC42-0A63-319B-AAEA-CF1DAC814B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1418672-983D-FA3E-4E0A-105E562ED52B}"/>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DD05948C-743C-2F21-F3C1-8275F38A12F1}"/>
              </a:ext>
            </a:extLst>
          </p:cNvPr>
          <p:cNvSpPr>
            <a:spLocks noGrp="1"/>
          </p:cNvSpPr>
          <p:nvPr>
            <p:ph type="dt" sz="half" idx="10"/>
          </p:nvPr>
        </p:nvSpPr>
        <p:spPr/>
        <p:txBody>
          <a:bodyPr/>
          <a:lstStyle/>
          <a:p>
            <a:fld id="{77DABBED-C87B-4A96-81F6-BE9088797E7C}" type="datetimeFigureOut">
              <a:rPr kumimoji="1" lang="ja-JP" altLang="en-US" smtClean="0"/>
              <a:t>2022/8/11</a:t>
            </a:fld>
            <a:endParaRPr kumimoji="1" lang="ja-JP" altLang="en-US"/>
          </a:p>
        </p:txBody>
      </p:sp>
      <p:sp>
        <p:nvSpPr>
          <p:cNvPr id="8" name="フッター プレースホルダー 7">
            <a:extLst>
              <a:ext uri="{FF2B5EF4-FFF2-40B4-BE49-F238E27FC236}">
                <a16:creationId xmlns:a16="http://schemas.microsoft.com/office/drawing/2014/main" id="{37644D7E-8691-CB50-2829-268824E05940}"/>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8D0CF654-DA64-0522-BFF6-65E95BB2AC53}"/>
              </a:ext>
            </a:extLst>
          </p:cNvPr>
          <p:cNvSpPr>
            <a:spLocks noGrp="1"/>
          </p:cNvSpPr>
          <p:nvPr>
            <p:ph type="sldNum" sz="quarter" idx="12"/>
          </p:nvPr>
        </p:nvSpPr>
        <p:spPr/>
        <p:txBody>
          <a:bodyPr/>
          <a:lstStyle/>
          <a:p>
            <a:fld id="{17A347FE-B979-4B96-B687-72ECE7C82724}" type="slidenum">
              <a:rPr kumimoji="1" lang="ja-JP" altLang="en-US" smtClean="0"/>
              <a:t>‹#›</a:t>
            </a:fld>
            <a:endParaRPr kumimoji="1" lang="ja-JP" altLang="en-US"/>
          </a:p>
        </p:txBody>
      </p:sp>
    </p:spTree>
    <p:extLst>
      <p:ext uri="{BB962C8B-B14F-4D97-AF65-F5344CB8AC3E}">
        <p14:creationId xmlns:p14="http://schemas.microsoft.com/office/powerpoint/2010/main" val="1097276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C8CE64-727A-43E2-59F1-493570F21D43}"/>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064BC2E-DB7C-A20F-108C-A76943BF1FDC}"/>
              </a:ext>
            </a:extLst>
          </p:cNvPr>
          <p:cNvSpPr>
            <a:spLocks noGrp="1"/>
          </p:cNvSpPr>
          <p:nvPr>
            <p:ph type="dt" sz="half" idx="10"/>
          </p:nvPr>
        </p:nvSpPr>
        <p:spPr/>
        <p:txBody>
          <a:bodyPr/>
          <a:lstStyle/>
          <a:p>
            <a:fld id="{77DABBED-C87B-4A96-81F6-BE9088797E7C}" type="datetimeFigureOut">
              <a:rPr kumimoji="1" lang="ja-JP" altLang="en-US" smtClean="0"/>
              <a:t>2022/8/11</a:t>
            </a:fld>
            <a:endParaRPr kumimoji="1" lang="ja-JP" altLang="en-US"/>
          </a:p>
        </p:txBody>
      </p:sp>
      <p:sp>
        <p:nvSpPr>
          <p:cNvPr id="4" name="フッター プレースホルダー 3">
            <a:extLst>
              <a:ext uri="{FF2B5EF4-FFF2-40B4-BE49-F238E27FC236}">
                <a16:creationId xmlns:a16="http://schemas.microsoft.com/office/drawing/2014/main" id="{8F22E1E5-317F-C150-42D7-56FFAA0B100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AEAF461C-DDAC-658A-CFB1-A9E39665C67D}"/>
              </a:ext>
            </a:extLst>
          </p:cNvPr>
          <p:cNvSpPr>
            <a:spLocks noGrp="1"/>
          </p:cNvSpPr>
          <p:nvPr>
            <p:ph type="sldNum" sz="quarter" idx="12"/>
          </p:nvPr>
        </p:nvSpPr>
        <p:spPr/>
        <p:txBody>
          <a:bodyPr/>
          <a:lstStyle/>
          <a:p>
            <a:fld id="{17A347FE-B979-4B96-B687-72ECE7C82724}" type="slidenum">
              <a:rPr kumimoji="1" lang="ja-JP" altLang="en-US" smtClean="0"/>
              <a:t>‹#›</a:t>
            </a:fld>
            <a:endParaRPr kumimoji="1" lang="ja-JP" altLang="en-US"/>
          </a:p>
        </p:txBody>
      </p:sp>
    </p:spTree>
    <p:extLst>
      <p:ext uri="{BB962C8B-B14F-4D97-AF65-F5344CB8AC3E}">
        <p14:creationId xmlns:p14="http://schemas.microsoft.com/office/powerpoint/2010/main" val="91293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7BED0CA3-C2AA-2560-F347-F2DC2578C5AA}"/>
              </a:ext>
            </a:extLst>
          </p:cNvPr>
          <p:cNvSpPr>
            <a:spLocks noGrp="1"/>
          </p:cNvSpPr>
          <p:nvPr>
            <p:ph type="dt" sz="half" idx="10"/>
          </p:nvPr>
        </p:nvSpPr>
        <p:spPr/>
        <p:txBody>
          <a:bodyPr/>
          <a:lstStyle/>
          <a:p>
            <a:fld id="{77DABBED-C87B-4A96-81F6-BE9088797E7C}" type="datetimeFigureOut">
              <a:rPr kumimoji="1" lang="ja-JP" altLang="en-US" smtClean="0"/>
              <a:t>2022/8/11</a:t>
            </a:fld>
            <a:endParaRPr kumimoji="1" lang="ja-JP" altLang="en-US"/>
          </a:p>
        </p:txBody>
      </p:sp>
      <p:sp>
        <p:nvSpPr>
          <p:cNvPr id="3" name="フッター プレースホルダー 2">
            <a:extLst>
              <a:ext uri="{FF2B5EF4-FFF2-40B4-BE49-F238E27FC236}">
                <a16:creationId xmlns:a16="http://schemas.microsoft.com/office/drawing/2014/main" id="{F67608D0-AAB3-D800-73D9-D1D1CE45076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60E5F39-9AAC-27AE-572F-44FE258FFE0B}"/>
              </a:ext>
            </a:extLst>
          </p:cNvPr>
          <p:cNvSpPr>
            <a:spLocks noGrp="1"/>
          </p:cNvSpPr>
          <p:nvPr>
            <p:ph type="sldNum" sz="quarter" idx="12"/>
          </p:nvPr>
        </p:nvSpPr>
        <p:spPr/>
        <p:txBody>
          <a:bodyPr/>
          <a:lstStyle/>
          <a:p>
            <a:fld id="{17A347FE-B979-4B96-B687-72ECE7C82724}" type="slidenum">
              <a:rPr kumimoji="1" lang="ja-JP" altLang="en-US" smtClean="0"/>
              <a:t>‹#›</a:t>
            </a:fld>
            <a:endParaRPr kumimoji="1" lang="ja-JP" altLang="en-US"/>
          </a:p>
        </p:txBody>
      </p:sp>
    </p:spTree>
    <p:extLst>
      <p:ext uri="{BB962C8B-B14F-4D97-AF65-F5344CB8AC3E}">
        <p14:creationId xmlns:p14="http://schemas.microsoft.com/office/powerpoint/2010/main" val="3043448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57EB5A-CEB6-31E2-D468-258B7F69CD7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821F15D-525B-0980-2968-5845A569EE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2324F482-7B13-CC39-1CD4-603D82ABDA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11220C4-612A-F70C-D1BF-9FDF3634C1D5}"/>
              </a:ext>
            </a:extLst>
          </p:cNvPr>
          <p:cNvSpPr>
            <a:spLocks noGrp="1"/>
          </p:cNvSpPr>
          <p:nvPr>
            <p:ph type="dt" sz="half" idx="10"/>
          </p:nvPr>
        </p:nvSpPr>
        <p:spPr/>
        <p:txBody>
          <a:bodyPr/>
          <a:lstStyle/>
          <a:p>
            <a:fld id="{77DABBED-C87B-4A96-81F6-BE9088797E7C}" type="datetimeFigureOut">
              <a:rPr kumimoji="1" lang="ja-JP" altLang="en-US" smtClean="0"/>
              <a:t>2022/8/11</a:t>
            </a:fld>
            <a:endParaRPr kumimoji="1" lang="ja-JP" altLang="en-US"/>
          </a:p>
        </p:txBody>
      </p:sp>
      <p:sp>
        <p:nvSpPr>
          <p:cNvPr id="6" name="フッター プレースホルダー 5">
            <a:extLst>
              <a:ext uri="{FF2B5EF4-FFF2-40B4-BE49-F238E27FC236}">
                <a16:creationId xmlns:a16="http://schemas.microsoft.com/office/drawing/2014/main" id="{A58AFE4B-0730-2A60-0431-D1B1058DA53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22B11C9-B7FA-F46A-13CA-A9CE329CF111}"/>
              </a:ext>
            </a:extLst>
          </p:cNvPr>
          <p:cNvSpPr>
            <a:spLocks noGrp="1"/>
          </p:cNvSpPr>
          <p:nvPr>
            <p:ph type="sldNum" sz="quarter" idx="12"/>
          </p:nvPr>
        </p:nvSpPr>
        <p:spPr/>
        <p:txBody>
          <a:bodyPr/>
          <a:lstStyle/>
          <a:p>
            <a:fld id="{17A347FE-B979-4B96-B687-72ECE7C82724}" type="slidenum">
              <a:rPr kumimoji="1" lang="ja-JP" altLang="en-US" smtClean="0"/>
              <a:t>‹#›</a:t>
            </a:fld>
            <a:endParaRPr kumimoji="1" lang="ja-JP" altLang="en-US"/>
          </a:p>
        </p:txBody>
      </p:sp>
    </p:spTree>
    <p:extLst>
      <p:ext uri="{BB962C8B-B14F-4D97-AF65-F5344CB8AC3E}">
        <p14:creationId xmlns:p14="http://schemas.microsoft.com/office/powerpoint/2010/main" val="353790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7D9813-1D1C-9E23-DA0C-E3B632913FF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E3FC995-EA19-0A4B-4D2F-003747C263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EE9192F-7348-CE47-6428-116E09202A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08CA3DB-9E35-FC29-1112-766D1C19AA3D}"/>
              </a:ext>
            </a:extLst>
          </p:cNvPr>
          <p:cNvSpPr>
            <a:spLocks noGrp="1"/>
          </p:cNvSpPr>
          <p:nvPr>
            <p:ph type="dt" sz="half" idx="10"/>
          </p:nvPr>
        </p:nvSpPr>
        <p:spPr/>
        <p:txBody>
          <a:bodyPr/>
          <a:lstStyle/>
          <a:p>
            <a:fld id="{77DABBED-C87B-4A96-81F6-BE9088797E7C}" type="datetimeFigureOut">
              <a:rPr kumimoji="1" lang="ja-JP" altLang="en-US" smtClean="0"/>
              <a:t>2022/8/11</a:t>
            </a:fld>
            <a:endParaRPr kumimoji="1" lang="ja-JP" altLang="en-US"/>
          </a:p>
        </p:txBody>
      </p:sp>
      <p:sp>
        <p:nvSpPr>
          <p:cNvPr id="6" name="フッター プレースホルダー 5">
            <a:extLst>
              <a:ext uri="{FF2B5EF4-FFF2-40B4-BE49-F238E27FC236}">
                <a16:creationId xmlns:a16="http://schemas.microsoft.com/office/drawing/2014/main" id="{A996EA03-7520-FC4E-8E25-7A0A12B501E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846C975-602D-5F21-8448-545EC4ADD889}"/>
              </a:ext>
            </a:extLst>
          </p:cNvPr>
          <p:cNvSpPr>
            <a:spLocks noGrp="1"/>
          </p:cNvSpPr>
          <p:nvPr>
            <p:ph type="sldNum" sz="quarter" idx="12"/>
          </p:nvPr>
        </p:nvSpPr>
        <p:spPr/>
        <p:txBody>
          <a:bodyPr/>
          <a:lstStyle/>
          <a:p>
            <a:fld id="{17A347FE-B979-4B96-B687-72ECE7C82724}" type="slidenum">
              <a:rPr kumimoji="1" lang="ja-JP" altLang="en-US" smtClean="0"/>
              <a:t>‹#›</a:t>
            </a:fld>
            <a:endParaRPr kumimoji="1" lang="ja-JP" altLang="en-US"/>
          </a:p>
        </p:txBody>
      </p:sp>
    </p:spTree>
    <p:extLst>
      <p:ext uri="{BB962C8B-B14F-4D97-AF65-F5344CB8AC3E}">
        <p14:creationId xmlns:p14="http://schemas.microsoft.com/office/powerpoint/2010/main" val="1073246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7BB09CED-E4E5-B44A-9D71-DC422DA568C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05C1724-25C5-0A94-DF7E-AFE23755F96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710FB24-51E2-0F7F-217B-5ABBD172BA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DABBED-C87B-4A96-81F6-BE9088797E7C}" type="datetimeFigureOut">
              <a:rPr kumimoji="1" lang="ja-JP" altLang="en-US" smtClean="0"/>
              <a:t>2022/8/11</a:t>
            </a:fld>
            <a:endParaRPr kumimoji="1" lang="ja-JP" altLang="en-US"/>
          </a:p>
        </p:txBody>
      </p:sp>
      <p:sp>
        <p:nvSpPr>
          <p:cNvPr id="5" name="フッター プレースホルダー 4">
            <a:extLst>
              <a:ext uri="{FF2B5EF4-FFF2-40B4-BE49-F238E27FC236}">
                <a16:creationId xmlns:a16="http://schemas.microsoft.com/office/drawing/2014/main" id="{FF4766B2-6477-805F-2953-B7959C1C8F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F7E2836E-2022-8952-241E-39CA1C76B1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A347FE-B979-4B96-B687-72ECE7C82724}" type="slidenum">
              <a:rPr kumimoji="1" lang="ja-JP" altLang="en-US" smtClean="0"/>
              <a:t>‹#›</a:t>
            </a:fld>
            <a:endParaRPr kumimoji="1" lang="ja-JP" altLang="en-US"/>
          </a:p>
        </p:txBody>
      </p:sp>
    </p:spTree>
    <p:extLst>
      <p:ext uri="{BB962C8B-B14F-4D97-AF65-F5344CB8AC3E}">
        <p14:creationId xmlns:p14="http://schemas.microsoft.com/office/powerpoint/2010/main" val="12143924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ja.wikipedia.org/wiki/%E9%A9%9A%E7%95%B0%E3%81%AE%E5%AE%9A%E7%90%86" TargetMode="External"/><Relationship Id="rId2" Type="http://schemas.openxmlformats.org/officeDocument/2006/relationships/hyperlink" Target="https://ja.wikipedia.org/wiki/%E3%82%AB%E3%83%BC%E3%83%AB%E3%83%BB%E3%83%95%E3%83%AA%E3%83%BC%E3%83%89%E3%83%AA%E3%83%92%E3%83%BB%E3%82%AC%E3%82%A6%E3%82%B9" TargetMode="External"/><Relationship Id="rId1" Type="http://schemas.openxmlformats.org/officeDocument/2006/relationships/slideLayout" Target="../slideLayouts/slideLayout2.xml"/><Relationship Id="rId6" Type="http://schemas.openxmlformats.org/officeDocument/2006/relationships/hyperlink" Target="https://ja.wikipedia.org/wiki/%E7%9B%B8%E5%AF%BE%E6%80%A7%E7%90%86%E8%AB%96" TargetMode="External"/><Relationship Id="rId5" Type="http://schemas.openxmlformats.org/officeDocument/2006/relationships/hyperlink" Target="https://ja.wikipedia.org/wiki/%E3%82%A2%E3%83%AB%E3%83%99%E3%83%AB%E3%83%88%E3%83%BB%E3%82%A2%E3%82%A4%E3%83%B3%E3%82%B7%E3%83%A5%E3%82%BF%E3%82%A4%E3%83%B3" TargetMode="External"/><Relationship Id="rId4" Type="http://schemas.openxmlformats.org/officeDocument/2006/relationships/hyperlink" Target="https://ja.wikipedia.org/wiki/%E3%82%AC%E3%82%A6%E3%82%B9%E6%9B%B2%E7%8E%87"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94774D-1B48-3D57-A1A3-00C5E2500A36}"/>
              </a:ext>
            </a:extLst>
          </p:cNvPr>
          <p:cNvSpPr>
            <a:spLocks noGrp="1"/>
          </p:cNvSpPr>
          <p:nvPr>
            <p:ph type="ctrTitle"/>
          </p:nvPr>
        </p:nvSpPr>
        <p:spPr/>
        <p:txBody>
          <a:bodyPr/>
          <a:lstStyle/>
          <a:p>
            <a:r>
              <a:rPr kumimoji="1" lang="en-US" altLang="ja-JP" dirty="0"/>
              <a:t>Chap.1 </a:t>
            </a:r>
            <a:endParaRPr kumimoji="1" lang="ja-JP" altLang="en-US" dirty="0"/>
          </a:p>
        </p:txBody>
      </p:sp>
      <p:sp>
        <p:nvSpPr>
          <p:cNvPr id="3" name="字幕 2">
            <a:extLst>
              <a:ext uri="{FF2B5EF4-FFF2-40B4-BE49-F238E27FC236}">
                <a16:creationId xmlns:a16="http://schemas.microsoft.com/office/drawing/2014/main" id="{3CD6C084-E0EA-73C1-62D6-49CEB1120404}"/>
              </a:ext>
            </a:extLst>
          </p:cNvPr>
          <p:cNvSpPr>
            <a:spLocks noGrp="1"/>
          </p:cNvSpPr>
          <p:nvPr>
            <p:ph type="subTitle" idx="1"/>
          </p:nvPr>
        </p:nvSpPr>
        <p:spPr/>
        <p:txBody>
          <a:bodyPr/>
          <a:lstStyle/>
          <a:p>
            <a:r>
              <a:rPr kumimoji="1" lang="en-US" altLang="ja-JP" dirty="0"/>
              <a:t>QD</a:t>
            </a:r>
            <a:r>
              <a:rPr kumimoji="1" lang="ja-JP" altLang="en-US" dirty="0"/>
              <a:t>部</a:t>
            </a:r>
            <a:endParaRPr kumimoji="1" lang="en-US" altLang="ja-JP" dirty="0"/>
          </a:p>
          <a:p>
            <a:r>
              <a:rPr lang="ja-JP" altLang="en-US" dirty="0"/>
              <a:t>小松原　航</a:t>
            </a:r>
            <a:endParaRPr kumimoji="1" lang="en-US" altLang="ja-JP" dirty="0"/>
          </a:p>
        </p:txBody>
      </p:sp>
    </p:spTree>
    <p:extLst>
      <p:ext uri="{BB962C8B-B14F-4D97-AF65-F5344CB8AC3E}">
        <p14:creationId xmlns:p14="http://schemas.microsoft.com/office/powerpoint/2010/main" val="3107279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D5F7A4-B26D-4CA8-73FF-1F21857858F8}"/>
              </a:ext>
            </a:extLst>
          </p:cNvPr>
          <p:cNvSpPr>
            <a:spLocks noGrp="1"/>
          </p:cNvSpPr>
          <p:nvPr>
            <p:ph type="title"/>
          </p:nvPr>
        </p:nvSpPr>
        <p:spPr/>
        <p:txBody>
          <a:bodyPr>
            <a:normAutofit/>
          </a:bodyPr>
          <a:lstStyle/>
          <a:p>
            <a:r>
              <a:rPr kumimoji="1" lang="en-US" altLang="ja-JP" dirty="0"/>
              <a:t>2022/8/12</a:t>
            </a:r>
            <a:br>
              <a:rPr kumimoji="1" lang="en-US" altLang="ja-JP" dirty="0"/>
            </a:br>
            <a:r>
              <a:rPr kumimoji="1" lang="en-US" altLang="ja-JP" dirty="0"/>
              <a:t>Wikipedia : </a:t>
            </a:r>
            <a:r>
              <a:rPr kumimoji="1" lang="ja-JP" altLang="en-US" dirty="0"/>
              <a:t>リーマン多様体</a:t>
            </a:r>
          </a:p>
        </p:txBody>
      </p:sp>
      <p:sp>
        <p:nvSpPr>
          <p:cNvPr id="3" name="コンテンツ プレースホルダー 2">
            <a:extLst>
              <a:ext uri="{FF2B5EF4-FFF2-40B4-BE49-F238E27FC236}">
                <a16:creationId xmlns:a16="http://schemas.microsoft.com/office/drawing/2014/main" id="{B59ED89A-E2BA-C7D4-3DFF-A91BDFD8ABA9}"/>
              </a:ext>
            </a:extLst>
          </p:cNvPr>
          <p:cNvSpPr>
            <a:spLocks noGrp="1"/>
          </p:cNvSpPr>
          <p:nvPr>
            <p:ph idx="1"/>
          </p:nvPr>
        </p:nvSpPr>
        <p:spPr/>
        <p:txBody>
          <a:bodyPr>
            <a:normAutofit fontScale="92500" lnSpcReduction="10000"/>
          </a:bodyPr>
          <a:lstStyle/>
          <a:p>
            <a:pPr algn="l"/>
            <a:r>
              <a:rPr lang="ja-JP" altLang="en-US" b="0" i="0" dirty="0">
                <a:solidFill>
                  <a:srgbClr val="202122"/>
                </a:solidFill>
                <a:effectLst/>
                <a:latin typeface="Arial" panose="020B0604020202020204" pitchFamily="34" charset="0"/>
              </a:rPr>
              <a:t>リーマン多様体の考え方は</a:t>
            </a:r>
            <a:r>
              <a:rPr lang="en-US" altLang="ja-JP" b="0" i="0" dirty="0">
                <a:solidFill>
                  <a:srgbClr val="202122"/>
                </a:solidFill>
                <a:effectLst/>
                <a:latin typeface="Arial" panose="020B0604020202020204" pitchFamily="34" charset="0"/>
              </a:rPr>
              <a:t>1828</a:t>
            </a:r>
            <a:r>
              <a:rPr lang="ja-JP" altLang="en-US" b="0" i="0" dirty="0">
                <a:solidFill>
                  <a:srgbClr val="202122"/>
                </a:solidFill>
                <a:effectLst/>
                <a:latin typeface="Arial" panose="020B0604020202020204" pitchFamily="34" charset="0"/>
              </a:rPr>
              <a:t>年に</a:t>
            </a:r>
            <a:r>
              <a:rPr lang="ja-JP" altLang="en-US" b="0" i="0" u="none" strike="noStrike" dirty="0">
                <a:solidFill>
                  <a:srgbClr val="0645AD"/>
                </a:solidFill>
                <a:effectLst/>
                <a:latin typeface="Arial" panose="020B0604020202020204" pitchFamily="34" charset="0"/>
                <a:hlinkClick r:id="rId2" tooltip="カール・フリードリヒ・ガウス"/>
              </a:rPr>
              <a:t>カール・フリードリヒ・ガウス</a:t>
            </a:r>
            <a:r>
              <a:rPr lang="ja-JP" altLang="en-US" b="0" i="0" dirty="0">
                <a:solidFill>
                  <a:srgbClr val="202122"/>
                </a:solidFill>
                <a:effectLst/>
                <a:latin typeface="Arial" panose="020B0604020202020204" pitchFamily="34" charset="0"/>
              </a:rPr>
              <a:t>が証明した</a:t>
            </a:r>
            <a:r>
              <a:rPr lang="en-US" altLang="ja-JP" b="0" i="0" dirty="0">
                <a:solidFill>
                  <a:srgbClr val="202122"/>
                </a:solidFill>
                <a:effectLst/>
                <a:latin typeface="Arial" panose="020B0604020202020204" pitchFamily="34" charset="0"/>
              </a:rPr>
              <a:t>『</a:t>
            </a:r>
            <a:r>
              <a:rPr lang="ja-JP" altLang="en-US" b="0" i="0" u="none" strike="noStrike" dirty="0">
                <a:solidFill>
                  <a:srgbClr val="0645AD"/>
                </a:solidFill>
                <a:effectLst/>
                <a:latin typeface="Arial" panose="020B0604020202020204" pitchFamily="34" charset="0"/>
                <a:hlinkClick r:id="rId3" tooltip="驚異の定理"/>
              </a:rPr>
              <a:t>驚異の定理</a:t>
            </a:r>
            <a:r>
              <a:rPr lang="ja-JP" altLang="en-US" b="0" i="0" dirty="0">
                <a:solidFill>
                  <a:srgbClr val="202122"/>
                </a:solidFill>
                <a:effectLst/>
                <a:latin typeface="Arial" panose="020B0604020202020204" pitchFamily="34" charset="0"/>
              </a:rPr>
              <a:t> </a:t>
            </a:r>
            <a:r>
              <a:rPr lang="en-US" altLang="ja-JP" b="0" i="0" dirty="0">
                <a:solidFill>
                  <a:srgbClr val="202122"/>
                </a:solidFill>
                <a:effectLst/>
                <a:latin typeface="Arial" panose="020B0604020202020204" pitchFamily="34" charset="0"/>
              </a:rPr>
              <a:t>(</a:t>
            </a:r>
            <a:r>
              <a:rPr lang="en-US" altLang="ja-JP" b="0" i="0" dirty="0" err="1">
                <a:solidFill>
                  <a:srgbClr val="202122"/>
                </a:solidFill>
                <a:effectLst/>
                <a:latin typeface="Arial" panose="020B0604020202020204" pitchFamily="34" charset="0"/>
              </a:rPr>
              <a:t>Theorema</a:t>
            </a:r>
            <a:r>
              <a:rPr lang="en-US" altLang="ja-JP" b="0" i="0" dirty="0">
                <a:solidFill>
                  <a:srgbClr val="202122"/>
                </a:solidFill>
                <a:effectLst/>
                <a:latin typeface="Arial" panose="020B0604020202020204" pitchFamily="34" charset="0"/>
              </a:rPr>
              <a:t> </a:t>
            </a:r>
            <a:r>
              <a:rPr lang="en-US" altLang="ja-JP" b="0" i="0" dirty="0" err="1">
                <a:solidFill>
                  <a:srgbClr val="202122"/>
                </a:solidFill>
                <a:effectLst/>
                <a:latin typeface="Arial" panose="020B0604020202020204" pitchFamily="34" charset="0"/>
              </a:rPr>
              <a:t>Egregium</a:t>
            </a:r>
            <a:r>
              <a:rPr lang="en-US" altLang="ja-JP" b="0" i="0" dirty="0">
                <a:solidFill>
                  <a:srgbClr val="202122"/>
                </a:solidFill>
                <a:effectLst/>
                <a:latin typeface="Arial" panose="020B0604020202020204" pitchFamily="34" charset="0"/>
              </a:rPr>
              <a:t>)』</a:t>
            </a:r>
            <a:r>
              <a:rPr lang="ja-JP" altLang="en-US" b="0" i="0" dirty="0">
                <a:solidFill>
                  <a:srgbClr val="202122"/>
                </a:solidFill>
                <a:effectLst/>
                <a:latin typeface="Arial" panose="020B0604020202020204" pitchFamily="34" charset="0"/>
              </a:rPr>
              <a:t>までさかのぼる。この定理は曲面の曲率</a:t>
            </a:r>
            <a:r>
              <a:rPr lang="en-US" altLang="ja-JP" b="0" i="0" dirty="0">
                <a:solidFill>
                  <a:srgbClr val="202122"/>
                </a:solidFill>
                <a:effectLst/>
                <a:latin typeface="Arial" panose="020B0604020202020204" pitchFamily="34" charset="0"/>
              </a:rPr>
              <a:t>(</a:t>
            </a:r>
            <a:r>
              <a:rPr lang="ja-JP" altLang="en-US" b="0" i="0" dirty="0">
                <a:solidFill>
                  <a:srgbClr val="202122"/>
                </a:solidFill>
                <a:effectLst/>
                <a:latin typeface="Arial" panose="020B0604020202020204" pitchFamily="34" charset="0"/>
              </a:rPr>
              <a:t>厳密には</a:t>
            </a:r>
            <a:r>
              <a:rPr lang="ja-JP" altLang="en-US" b="0" i="0" u="none" strike="noStrike" dirty="0">
                <a:solidFill>
                  <a:srgbClr val="0645AD"/>
                </a:solidFill>
                <a:effectLst/>
                <a:latin typeface="Arial" panose="020B0604020202020204" pitchFamily="34" charset="0"/>
                <a:hlinkClick r:id="rId4" tooltip="ガウス曲率"/>
              </a:rPr>
              <a:t>ガウス曲率</a:t>
            </a:r>
            <a:r>
              <a:rPr lang="en-US" altLang="ja-JP" b="0" i="0" dirty="0">
                <a:solidFill>
                  <a:srgbClr val="202122"/>
                </a:solidFill>
                <a:effectLst/>
                <a:latin typeface="Arial" panose="020B0604020202020204" pitchFamily="34" charset="0"/>
              </a:rPr>
              <a:t>)</a:t>
            </a:r>
            <a:r>
              <a:rPr lang="ja-JP" altLang="en-US" b="0" i="0" dirty="0">
                <a:solidFill>
                  <a:srgbClr val="202122"/>
                </a:solidFill>
                <a:effectLst/>
                <a:latin typeface="Arial" panose="020B0604020202020204" pitchFamily="34" charset="0"/>
              </a:rPr>
              <a:t>が、曲面が三次元空間にどのように埋め込まれるかに依存せず、単に角度や長さを定める計量テンソルにのみ依存するというものである。ガウスの弟子であったリーマンはガウスの定理を多様体と呼ばれる高次元空間に拡張した。この応用として、</a:t>
            </a:r>
            <a:r>
              <a:rPr lang="ja-JP" altLang="en-US" b="0" i="0" u="none" strike="noStrike" dirty="0">
                <a:solidFill>
                  <a:srgbClr val="0645AD"/>
                </a:solidFill>
                <a:effectLst/>
                <a:latin typeface="Arial" panose="020B0604020202020204" pitchFamily="34" charset="0"/>
                <a:hlinkClick r:id="rId5" tooltip="アルベルト・アインシュタイン"/>
              </a:rPr>
              <a:t>アルベルト・アインシュタイン</a:t>
            </a:r>
            <a:r>
              <a:rPr lang="ja-JP" altLang="en-US" b="0" i="0" dirty="0">
                <a:solidFill>
                  <a:srgbClr val="202122"/>
                </a:solidFill>
                <a:effectLst/>
                <a:latin typeface="Arial" panose="020B0604020202020204" pitchFamily="34" charset="0"/>
              </a:rPr>
              <a:t>が</a:t>
            </a:r>
            <a:r>
              <a:rPr lang="ja-JP" altLang="en-US" b="0" i="0" u="none" strike="noStrike" dirty="0">
                <a:solidFill>
                  <a:srgbClr val="0645AD"/>
                </a:solidFill>
                <a:effectLst/>
                <a:latin typeface="Arial" panose="020B0604020202020204" pitchFamily="34" charset="0"/>
                <a:hlinkClick r:id="rId6" tooltip="相対性理論"/>
              </a:rPr>
              <a:t>相対性理論</a:t>
            </a:r>
            <a:r>
              <a:rPr lang="ja-JP" altLang="en-US" b="0" i="0" dirty="0">
                <a:solidFill>
                  <a:srgbClr val="202122"/>
                </a:solidFill>
                <a:effectLst/>
                <a:latin typeface="Arial" panose="020B0604020202020204" pitchFamily="34" charset="0"/>
              </a:rPr>
              <a:t>においてリーマン多様体の考え方を利用している。</a:t>
            </a:r>
          </a:p>
          <a:p>
            <a:pPr algn="l"/>
            <a:r>
              <a:rPr lang="ja-JP" altLang="en-US" b="0" i="0" dirty="0">
                <a:solidFill>
                  <a:srgbClr val="202122"/>
                </a:solidFill>
                <a:effectLst/>
                <a:latin typeface="Arial" panose="020B0604020202020204" pitchFamily="34" charset="0"/>
              </a:rPr>
              <a:t>リーマン距離とは多様体上の各点に与えられた計量テンソルにより、点と点を結ぶ距離を多様化したものである。リーマン距離を用いると、角度や曲線の長さなどの幾何的性質が多様体上で定義可能である。</a:t>
            </a:r>
          </a:p>
          <a:p>
            <a:endParaRPr kumimoji="1" lang="ja-JP" altLang="en-US" dirty="0"/>
          </a:p>
        </p:txBody>
      </p:sp>
    </p:spTree>
    <p:extLst>
      <p:ext uri="{BB962C8B-B14F-4D97-AF65-F5344CB8AC3E}">
        <p14:creationId xmlns:p14="http://schemas.microsoft.com/office/powerpoint/2010/main" val="54357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55B979-4B8A-C4B0-1C19-F879B8056B1E}"/>
              </a:ext>
            </a:extLst>
          </p:cNvPr>
          <p:cNvSpPr>
            <a:spLocks noGrp="1"/>
          </p:cNvSpPr>
          <p:nvPr>
            <p:ph type="title"/>
          </p:nvPr>
        </p:nvSpPr>
        <p:spPr/>
        <p:txBody>
          <a:bodyPr/>
          <a:lstStyle/>
          <a:p>
            <a:r>
              <a:rPr kumimoji="1" lang="en-US" altLang="ja-JP" dirty="0"/>
              <a:t>2.1 </a:t>
            </a:r>
            <a:r>
              <a:rPr kumimoji="1" lang="ja-JP" altLang="en-US" dirty="0"/>
              <a:t>リーマン計量 </a:t>
            </a:r>
            <a:r>
              <a:rPr kumimoji="1" lang="en-US" altLang="ja-JP" dirty="0"/>
              <a:t>(Riemannian metric)</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0082B1A8-36C4-4913-0647-136B9DCC1291}"/>
                  </a:ext>
                </a:extLst>
              </p:cNvPr>
              <p:cNvSpPr>
                <a:spLocks noGrp="1"/>
              </p:cNvSpPr>
              <p:nvPr>
                <p:ph idx="1"/>
              </p:nvPr>
            </p:nvSpPr>
            <p:spPr>
              <a:xfrm>
                <a:off x="838200" y="1411705"/>
                <a:ext cx="10515600" cy="4765258"/>
              </a:xfrm>
            </p:spPr>
            <p:txBody>
              <a:bodyPr>
                <a:normAutofit fontScale="92500" lnSpcReduction="10000"/>
              </a:bodyPr>
              <a:lstStyle/>
              <a:p>
                <a:r>
                  <a:rPr kumimoji="1" lang="ja-JP" altLang="en-US" dirty="0"/>
                  <a:t>定義</a:t>
                </a:r>
                <a:r>
                  <a:rPr kumimoji="1" lang="en-US" altLang="ja-JP" dirty="0"/>
                  <a:t>19.VI(</a:t>
                </a:r>
                <a:r>
                  <a:rPr lang="ja-JP" altLang="en-US" dirty="0"/>
                  <a:t>多様体の基礎、松本</a:t>
                </a:r>
                <a:r>
                  <a:rPr kumimoji="1" lang="en-US" altLang="ja-JP" dirty="0"/>
                  <a:t>)</a:t>
                </a:r>
              </a:p>
              <a:p>
                <a:pPr lvl="1"/>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𝐶</m:t>
                        </m:r>
                      </m:e>
                      <m:sup>
                        <m:r>
                          <a:rPr kumimoji="1" lang="en-US" altLang="ja-JP" b="0" i="1" smtClean="0">
                            <a:latin typeface="Cambria Math" panose="02040503050406030204" pitchFamily="18" charset="0"/>
                          </a:rPr>
                          <m:t>∞</m:t>
                        </m:r>
                      </m:sup>
                    </m:sSup>
                  </m:oMath>
                </a14:m>
                <a:r>
                  <a:rPr kumimoji="1" lang="ja-JP" altLang="en-US" dirty="0"/>
                  <a:t>級多様体</a:t>
                </a:r>
                <a:r>
                  <a:rPr kumimoji="1" lang="en-US" altLang="ja-JP" dirty="0"/>
                  <a:t>M</a:t>
                </a:r>
                <a:r>
                  <a:rPr kumimoji="1" lang="ja-JP" altLang="en-US" dirty="0"/>
                  <a:t>上の</a:t>
                </a:r>
                <a:r>
                  <a:rPr kumimoji="1" lang="en-US" altLang="ja-JP" dirty="0"/>
                  <a:t>2</a:t>
                </a:r>
                <a:r>
                  <a:rPr kumimoji="1" lang="ja-JP" altLang="en-US" dirty="0"/>
                  <a:t>次の対称テンソル場</a:t>
                </a:r>
                <a14:m>
                  <m:oMath xmlns:m="http://schemas.openxmlformats.org/officeDocument/2006/math">
                    <m:r>
                      <a:rPr kumimoji="1" lang="en-US" altLang="ja-JP" b="0" i="1" smtClean="0">
                        <a:latin typeface="Cambria Math" panose="02040503050406030204" pitchFamily="18" charset="0"/>
                      </a:rPr>
                      <m:t>𝜔</m:t>
                    </m:r>
                  </m:oMath>
                </a14:m>
                <a:r>
                  <a:rPr kumimoji="1" lang="ja-JP" altLang="en-US" dirty="0"/>
                  <a:t>が、</a:t>
                </a:r>
                <a14:m>
                  <m:oMath xmlns:m="http://schemas.openxmlformats.org/officeDocument/2006/math">
                    <m:r>
                      <a:rPr kumimoji="1" lang="en-US" altLang="ja-JP" b="0" i="1" smtClean="0">
                        <a:latin typeface="Cambria Math" panose="02040503050406030204" pitchFamily="18" charset="0"/>
                      </a:rPr>
                      <m:t>𝑀</m:t>
                    </m:r>
                  </m:oMath>
                </a14:m>
                <a:r>
                  <a:rPr kumimoji="1" lang="ja-JP" altLang="en-US" dirty="0"/>
                  <a:t>の各点</a:t>
                </a:r>
                <a14:m>
                  <m:oMath xmlns:m="http://schemas.openxmlformats.org/officeDocument/2006/math">
                    <m:r>
                      <a:rPr kumimoji="1" lang="en-US" altLang="ja-JP" b="0" i="1" smtClean="0">
                        <a:latin typeface="Cambria Math" panose="02040503050406030204" pitchFamily="18" charset="0"/>
                      </a:rPr>
                      <m:t>𝑝</m:t>
                    </m:r>
                  </m:oMath>
                </a14:m>
                <a:r>
                  <a:rPr kumimoji="1" lang="ja-JP" altLang="en-US" dirty="0"/>
                  <a:t>において正定値であるとき、</a:t>
                </a:r>
                <a14:m>
                  <m:oMath xmlns:m="http://schemas.openxmlformats.org/officeDocument/2006/math">
                    <m:r>
                      <a:rPr kumimoji="1" lang="en-US" altLang="ja-JP" b="0" i="1" smtClean="0">
                        <a:latin typeface="Cambria Math" panose="02040503050406030204" pitchFamily="18" charset="0"/>
                      </a:rPr>
                      <m:t>𝜔</m:t>
                    </m:r>
                  </m:oMath>
                </a14:m>
                <a:r>
                  <a:rPr kumimoji="1" lang="ja-JP" altLang="en-US" dirty="0"/>
                  <a:t>を</a:t>
                </a:r>
                <a14:m>
                  <m:oMath xmlns:m="http://schemas.openxmlformats.org/officeDocument/2006/math">
                    <m:r>
                      <a:rPr kumimoji="1" lang="en-US" altLang="ja-JP" b="0" i="1" dirty="0" smtClean="0">
                        <a:latin typeface="Cambria Math" panose="02040503050406030204" pitchFamily="18" charset="0"/>
                      </a:rPr>
                      <m:t>𝑀</m:t>
                    </m:r>
                  </m:oMath>
                </a14:m>
                <a:r>
                  <a:rPr kumimoji="1" lang="ja-JP" altLang="en-US" dirty="0"/>
                  <a:t>上のリーマン計量</a:t>
                </a:r>
                <a:r>
                  <a:rPr kumimoji="1" lang="en-US" altLang="ja-JP" dirty="0"/>
                  <a:t>(Riemannian metric)</a:t>
                </a:r>
              </a:p>
              <a:p>
                <a:pPr lvl="1"/>
                <a:r>
                  <a:rPr lang="ja-JP" altLang="en-US" dirty="0"/>
                  <a:t>つまり、</a:t>
                </a:r>
                <a14:m>
                  <m:oMath xmlns:m="http://schemas.openxmlformats.org/officeDocument/2006/math">
                    <m:r>
                      <a:rPr lang="en-US" altLang="ja-JP" b="0" i="1" smtClean="0">
                        <a:latin typeface="Cambria Math" panose="02040503050406030204" pitchFamily="18" charset="0"/>
                      </a:rPr>
                      <m:t>𝑀</m:t>
                    </m:r>
                  </m:oMath>
                </a14:m>
                <a:r>
                  <a:rPr kumimoji="1" lang="ja-JP" altLang="en-US" dirty="0"/>
                  <a:t>の各点</a:t>
                </a:r>
                <a14:m>
                  <m:oMath xmlns:m="http://schemas.openxmlformats.org/officeDocument/2006/math">
                    <m:r>
                      <a:rPr kumimoji="1" lang="en-US" altLang="ja-JP" b="0" i="1" smtClean="0">
                        <a:latin typeface="Cambria Math" panose="02040503050406030204" pitchFamily="18" charset="0"/>
                      </a:rPr>
                      <m:t>𝑝</m:t>
                    </m:r>
                  </m:oMath>
                </a14:m>
                <a:r>
                  <a:rPr kumimoji="1" lang="ja-JP" altLang="en-US" dirty="0"/>
                  <a:t>の接ベクトル空間</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𝑇</m:t>
                        </m:r>
                      </m:e>
                      <m:sub>
                        <m:r>
                          <a:rPr kumimoji="1" lang="en-US" altLang="ja-JP" b="0" i="1" smtClean="0">
                            <a:latin typeface="Cambria Math" panose="02040503050406030204" pitchFamily="18" charset="0"/>
                          </a:rPr>
                          <m:t>𝑝</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𝑀</m:t>
                        </m:r>
                      </m:e>
                    </m:d>
                  </m:oMath>
                </a14:m>
                <a:r>
                  <a:rPr kumimoji="1" lang="ja-JP" altLang="en-US" dirty="0"/>
                  <a:t>に内積を与えるようなものがリーマン計量</a:t>
                </a:r>
                <a14:m>
                  <m:oMath xmlns:m="http://schemas.openxmlformats.org/officeDocument/2006/math">
                    <m:r>
                      <a:rPr kumimoji="1" lang="en-US" altLang="ja-JP" b="0" i="1" smtClean="0">
                        <a:latin typeface="Cambria Math" panose="02040503050406030204" pitchFamily="18" charset="0"/>
                      </a:rPr>
                      <m:t>𝜔</m:t>
                    </m:r>
                  </m:oMath>
                </a14:m>
                <a:endParaRPr kumimoji="1" lang="en-US" altLang="ja-JP" b="0" dirty="0"/>
              </a:p>
              <a:p>
                <a:r>
                  <a:rPr kumimoji="1" lang="en-US" altLang="ja-JP" dirty="0"/>
                  <a:t>Chap.</a:t>
                </a:r>
                <a:r>
                  <a:rPr kumimoji="1" lang="ja-JP" altLang="en-US" dirty="0"/>
                  <a:t> </a:t>
                </a:r>
                <a:r>
                  <a:rPr kumimoji="1" lang="en-US" altLang="ja-JP" dirty="0"/>
                  <a:t>8.1</a:t>
                </a:r>
                <a:r>
                  <a:rPr kumimoji="1" lang="ja-JP" altLang="en-US" dirty="0"/>
                  <a:t> </a:t>
                </a:r>
                <a:r>
                  <a:rPr kumimoji="1" lang="en-US" altLang="ja-JP" dirty="0"/>
                  <a:t>(</a:t>
                </a:r>
                <a:r>
                  <a:rPr kumimoji="1" lang="ja-JP" altLang="en-US" dirty="0"/>
                  <a:t>微分幾何入門（下）、落合</a:t>
                </a:r>
                <a:r>
                  <a:rPr kumimoji="1" lang="en-US" altLang="ja-JP" dirty="0"/>
                  <a:t>)</a:t>
                </a:r>
              </a:p>
              <a:p>
                <a:pPr lvl="1"/>
                <a14:m>
                  <m:oMath xmlns:m="http://schemas.openxmlformats.org/officeDocument/2006/math">
                    <m:r>
                      <a:rPr kumimoji="1" lang="en-US" altLang="ja-JP" b="0" i="1" smtClean="0">
                        <a:latin typeface="Cambria Math" panose="02040503050406030204" pitchFamily="18" charset="0"/>
                      </a:rPr>
                      <m:t>𝑀</m:t>
                    </m:r>
                  </m:oMath>
                </a14:m>
                <a:r>
                  <a:rPr kumimoji="1" lang="ja-JP" altLang="en-US" dirty="0"/>
                  <a:t>を</a:t>
                </a:r>
                <a14:m>
                  <m:oMath xmlns:m="http://schemas.openxmlformats.org/officeDocument/2006/math">
                    <m:r>
                      <a:rPr kumimoji="1" lang="en-US" altLang="ja-JP" b="0" i="1" dirty="0" smtClean="0">
                        <a:latin typeface="Cambria Math" panose="02040503050406030204" pitchFamily="18" charset="0"/>
                      </a:rPr>
                      <m:t>𝑛</m:t>
                    </m:r>
                  </m:oMath>
                </a14:m>
                <a:r>
                  <a:rPr kumimoji="1" lang="ja-JP" altLang="en-US" dirty="0"/>
                  <a:t>次元</a:t>
                </a:r>
                <a14:m>
                  <m:oMath xmlns:m="http://schemas.openxmlformats.org/officeDocument/2006/math">
                    <m:sSup>
                      <m:sSupPr>
                        <m:ctrlPr>
                          <a:rPr kumimoji="1" lang="en-US" altLang="ja-JP" b="0" i="1" dirty="0" smtClean="0">
                            <a:latin typeface="Cambria Math" panose="02040503050406030204" pitchFamily="18" charset="0"/>
                          </a:rPr>
                        </m:ctrlPr>
                      </m:sSupPr>
                      <m:e>
                        <m:r>
                          <a:rPr kumimoji="1" lang="en-US" altLang="ja-JP" b="0" i="1" dirty="0" smtClean="0">
                            <a:latin typeface="Cambria Math" panose="02040503050406030204" pitchFamily="18" charset="0"/>
                          </a:rPr>
                          <m:t>𝐶</m:t>
                        </m:r>
                      </m:e>
                      <m:sup>
                        <m:r>
                          <a:rPr kumimoji="1" lang="en-US" altLang="ja-JP" b="0" i="1" dirty="0" smtClean="0">
                            <a:latin typeface="Cambria Math" panose="02040503050406030204" pitchFamily="18" charset="0"/>
                          </a:rPr>
                          <m:t>∞</m:t>
                        </m:r>
                      </m:sup>
                    </m:sSup>
                  </m:oMath>
                </a14:m>
                <a:r>
                  <a:rPr kumimoji="1" lang="ja-JP" altLang="en-US" dirty="0"/>
                  <a:t>級多様体。</a:t>
                </a:r>
                <a14:m>
                  <m:oMath xmlns:m="http://schemas.openxmlformats.org/officeDocument/2006/math">
                    <m:r>
                      <a:rPr kumimoji="1" lang="en-US" altLang="ja-JP" b="0" i="1" smtClean="0">
                        <a:latin typeface="Cambria Math" panose="02040503050406030204" pitchFamily="18" charset="0"/>
                      </a:rPr>
                      <m:t>𝑀</m:t>
                    </m:r>
                  </m:oMath>
                </a14:m>
                <a:r>
                  <a:rPr kumimoji="1" lang="ja-JP" altLang="en-US" dirty="0"/>
                  <a:t>上の</a:t>
                </a:r>
                <a:r>
                  <a:rPr kumimoji="1" lang="en-US" altLang="ja-JP" dirty="0"/>
                  <a:t>2</a:t>
                </a:r>
                <a:r>
                  <a:rPr kumimoji="1" lang="ja-JP" altLang="en-US" dirty="0"/>
                  <a:t>次の共変テンソル</a:t>
                </a:r>
                <a14:m>
                  <m:oMath xmlns:m="http://schemas.openxmlformats.org/officeDocument/2006/math">
                    <m:r>
                      <a:rPr kumimoji="1" lang="en-US" altLang="ja-JP" b="0" i="1" smtClean="0">
                        <a:latin typeface="Cambria Math" panose="02040503050406030204" pitchFamily="18" charset="0"/>
                      </a:rPr>
                      <m:t>𝑔</m:t>
                    </m:r>
                  </m:oMath>
                </a14:m>
                <a:r>
                  <a:rPr kumimoji="1" lang="ja-JP" altLang="en-US" dirty="0"/>
                  <a:t>が下記の条件を満たすとき</a:t>
                </a:r>
                <a14:m>
                  <m:oMath xmlns:m="http://schemas.openxmlformats.org/officeDocument/2006/math">
                    <m:r>
                      <a:rPr kumimoji="1" lang="en-US" altLang="ja-JP" b="0" i="1" smtClean="0">
                        <a:latin typeface="Cambria Math" panose="02040503050406030204" pitchFamily="18" charset="0"/>
                      </a:rPr>
                      <m:t>𝑀</m:t>
                    </m:r>
                  </m:oMath>
                </a14:m>
                <a:r>
                  <a:rPr kumimoji="1" lang="ja-JP" altLang="en-US" dirty="0"/>
                  <a:t>上のリーマン計量という：</a:t>
                </a:r>
                <a:endParaRPr kumimoji="1" lang="en-US" altLang="ja-JP" dirty="0"/>
              </a:p>
              <a:p>
                <a:pPr lvl="2"/>
                <a:r>
                  <a:rPr lang="ja-JP" altLang="en-US" dirty="0"/>
                  <a:t>任意の点</a:t>
                </a:r>
                <a14:m>
                  <m:oMath xmlns:m="http://schemas.openxmlformats.org/officeDocument/2006/math">
                    <m:r>
                      <a:rPr lang="en-US" altLang="ja-JP" b="0" i="1" smtClean="0">
                        <a:latin typeface="Cambria Math" panose="02040503050406030204" pitchFamily="18" charset="0"/>
                      </a:rPr>
                      <m:t>𝑝</m:t>
                    </m:r>
                  </m:oMath>
                </a14:m>
                <a:r>
                  <a:rPr kumimoji="1" lang="ja-JP" altLang="en-US" dirty="0"/>
                  <a:t>において</a:t>
                </a:r>
                <a:endParaRPr kumimoji="1" lang="en-US" altLang="ja-JP" b="0" i="1" dirty="0">
                  <a:latin typeface="Cambria Math" panose="02040503050406030204" pitchFamily="18" charset="0"/>
                </a:endParaRPr>
              </a:p>
              <a:p>
                <a:pPr lvl="2"/>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𝑔</m:t>
                        </m:r>
                      </m:e>
                      <m:sub>
                        <m:r>
                          <a:rPr kumimoji="1" lang="en-US" altLang="ja-JP" b="0" i="1" smtClean="0">
                            <a:latin typeface="Cambria Math" panose="02040503050406030204" pitchFamily="18" charset="0"/>
                          </a:rPr>
                          <m:t>𝑝</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𝑇</m:t>
                        </m:r>
                      </m:e>
                      <m:sub>
                        <m:r>
                          <a:rPr kumimoji="1" lang="en-US" altLang="ja-JP" b="0" i="1" smtClean="0">
                            <a:latin typeface="Cambria Math" panose="02040503050406030204" pitchFamily="18" charset="0"/>
                          </a:rPr>
                          <m:t>𝑝</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𝑀</m:t>
                        </m:r>
                      </m:e>
                    </m:d>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𝑇</m:t>
                        </m:r>
                      </m:e>
                      <m:sub>
                        <m:r>
                          <a:rPr kumimoji="1" lang="en-US" altLang="ja-JP" b="0" i="1" smtClean="0">
                            <a:latin typeface="Cambria Math" panose="02040503050406030204" pitchFamily="18" charset="0"/>
                          </a:rPr>
                          <m:t>𝑝</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𝑀</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ℝ</m:t>
                    </m:r>
                  </m:oMath>
                </a14:m>
                <a:endParaRPr kumimoji="1" lang="en-US" altLang="ja-JP" dirty="0"/>
              </a:p>
              <a:p>
                <a:pPr lvl="2"/>
                <a:r>
                  <a:rPr kumimoji="1" lang="ja-JP" altLang="en-US" dirty="0"/>
                  <a:t>は正定値対称</a:t>
                </a:r>
                <a14:m>
                  <m:oMath xmlns:m="http://schemas.openxmlformats.org/officeDocument/2006/math">
                    <m:r>
                      <a:rPr kumimoji="1" lang="en-US" altLang="ja-JP" b="0" i="1" smtClean="0">
                        <a:latin typeface="Cambria Math" panose="02040503050406030204" pitchFamily="18" charset="0"/>
                      </a:rPr>
                      <m:t>ℝ</m:t>
                    </m:r>
                  </m:oMath>
                </a14:m>
                <a:r>
                  <a:rPr kumimoji="1" lang="en-US" altLang="ja-JP" dirty="0"/>
                  <a:t>-</a:t>
                </a:r>
                <a:r>
                  <a:rPr kumimoji="1" lang="ja-JP" altLang="en-US" dirty="0"/>
                  <a:t>双線形写像である。すなわち</a:t>
                </a:r>
                <a:endParaRPr kumimoji="1" lang="en-US" altLang="ja-JP" dirty="0"/>
              </a:p>
              <a:p>
                <a:pPr lvl="3"/>
                <a:r>
                  <a:rPr lang="en-US" altLang="ja-JP" dirty="0"/>
                  <a:t>(1) </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𝑔</m:t>
                        </m:r>
                      </m:e>
                      <m:sub>
                        <m:r>
                          <a:rPr lang="en-US" altLang="ja-JP" b="0" i="1" smtClean="0">
                            <a:latin typeface="Cambria Math" panose="02040503050406030204" pitchFamily="18" charset="0"/>
                          </a:rPr>
                          <m:t>𝑝</m:t>
                        </m:r>
                      </m:sub>
                    </m:sSub>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𝑢</m:t>
                        </m:r>
                        <m:r>
                          <a:rPr lang="en-US" altLang="ja-JP" b="0" i="1" smtClean="0">
                            <a:latin typeface="Cambria Math" panose="02040503050406030204" pitchFamily="18" charset="0"/>
                          </a:rPr>
                          <m:t>,</m:t>
                        </m:r>
                        <m:r>
                          <a:rPr lang="en-US" altLang="ja-JP" b="0" i="1" smtClean="0">
                            <a:latin typeface="Cambria Math" panose="02040503050406030204" pitchFamily="18" charset="0"/>
                          </a:rPr>
                          <m:t>𝑣</m:t>
                        </m:r>
                      </m:e>
                    </m:d>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𝑔</m:t>
                        </m:r>
                      </m:e>
                      <m:sub>
                        <m:r>
                          <a:rPr lang="en-US" altLang="ja-JP" b="0" i="1" smtClean="0">
                            <a:latin typeface="Cambria Math" panose="02040503050406030204" pitchFamily="18" charset="0"/>
                          </a:rPr>
                          <m:t>𝑝</m:t>
                        </m:r>
                      </m:sub>
                    </m:sSub>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𝑣</m:t>
                        </m:r>
                        <m:r>
                          <a:rPr lang="en-US" altLang="ja-JP" b="0" i="1" smtClean="0">
                            <a:latin typeface="Cambria Math" panose="02040503050406030204" pitchFamily="18" charset="0"/>
                          </a:rPr>
                          <m:t>,</m:t>
                        </m:r>
                        <m:r>
                          <a:rPr lang="en-US" altLang="ja-JP" b="0" i="1" smtClean="0">
                            <a:latin typeface="Cambria Math" panose="02040503050406030204" pitchFamily="18" charset="0"/>
                          </a:rPr>
                          <m:t>𝑢</m:t>
                        </m:r>
                      </m:e>
                    </m:d>
                  </m:oMath>
                </a14:m>
                <a:endParaRPr kumimoji="1" lang="en-US" altLang="ja-JP" dirty="0"/>
              </a:p>
              <a:p>
                <a:pPr lvl="3"/>
                <a:r>
                  <a:rPr lang="en-US" altLang="ja-JP" dirty="0"/>
                  <a:t>(2) </a:t>
                </a:r>
                <a14:m>
                  <m:oMath xmlns:m="http://schemas.openxmlformats.org/officeDocument/2006/math">
                    <m:r>
                      <m:rPr>
                        <m:sty m:val="p"/>
                      </m:rPr>
                      <a:rPr lang="en-US" altLang="ja-JP" b="0" i="0" smtClean="0">
                        <a:latin typeface="Cambria Math" panose="02040503050406030204" pitchFamily="18" charset="0"/>
                      </a:rPr>
                      <m:t>u</m:t>
                    </m:r>
                    <m:r>
                      <a:rPr lang="en-US" altLang="ja-JP" b="0" i="1" smtClean="0">
                        <a:latin typeface="Cambria Math" panose="02040503050406030204" pitchFamily="18" charset="0"/>
                      </a:rPr>
                      <m:t>≠0</m:t>
                    </m:r>
                  </m:oMath>
                </a14:m>
                <a:r>
                  <a:rPr kumimoji="1" lang="ja-JP" altLang="en-US" dirty="0"/>
                  <a:t>について</a:t>
                </a:r>
                <a14:m>
                  <m:oMath xmlns:m="http://schemas.openxmlformats.org/officeDocument/2006/math">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𝑔</m:t>
                        </m:r>
                      </m:e>
                      <m:sub>
                        <m:r>
                          <a:rPr kumimoji="1" lang="en-US" altLang="ja-JP" b="0" i="1" dirty="0" smtClean="0">
                            <a:latin typeface="Cambria Math" panose="02040503050406030204" pitchFamily="18" charset="0"/>
                          </a:rPr>
                          <m:t>𝑝</m:t>
                        </m:r>
                      </m:sub>
                    </m:sSub>
                    <m:d>
                      <m:dPr>
                        <m:ctrlPr>
                          <a:rPr kumimoji="1" lang="en-US" altLang="ja-JP" b="0" i="1" dirty="0" smtClean="0">
                            <a:latin typeface="Cambria Math" panose="02040503050406030204" pitchFamily="18" charset="0"/>
                          </a:rPr>
                        </m:ctrlPr>
                      </m:dPr>
                      <m:e>
                        <m:r>
                          <a:rPr kumimoji="1" lang="en-US" altLang="ja-JP" b="0" i="1" dirty="0" smtClean="0">
                            <a:latin typeface="Cambria Math" panose="02040503050406030204" pitchFamily="18" charset="0"/>
                          </a:rPr>
                          <m:t>𝑢</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𝑢</m:t>
                        </m:r>
                      </m:e>
                    </m:d>
                    <m:r>
                      <a:rPr kumimoji="1" lang="en-US" altLang="ja-JP" b="0" i="1" dirty="0" smtClean="0">
                        <a:latin typeface="Cambria Math" panose="02040503050406030204" pitchFamily="18" charset="0"/>
                      </a:rPr>
                      <m:t>&gt;0</m:t>
                    </m:r>
                  </m:oMath>
                </a14:m>
                <a:endParaRPr kumimoji="1" lang="en-US" altLang="ja-JP" dirty="0"/>
              </a:p>
              <a:p>
                <a:pPr lvl="1"/>
                <a:r>
                  <a:rPr kumimoji="1" lang="ja-JP" altLang="en-US" dirty="0"/>
                  <a:t>組</a:t>
                </a:r>
                <a14:m>
                  <m:oMath xmlns:m="http://schemas.openxmlformats.org/officeDocument/2006/math">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𝑀</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𝑔</m:t>
                        </m:r>
                      </m:e>
                    </m:d>
                  </m:oMath>
                </a14:m>
                <a:r>
                  <a:rPr kumimoji="1" lang="ja-JP" altLang="en-US" dirty="0"/>
                  <a:t>を</a:t>
                </a:r>
                <a14:m>
                  <m:oMath xmlns:m="http://schemas.openxmlformats.org/officeDocument/2006/math">
                    <m:r>
                      <a:rPr kumimoji="1" lang="en-US" altLang="ja-JP" b="0" i="1" dirty="0" smtClean="0">
                        <a:latin typeface="Cambria Math" panose="02040503050406030204" pitchFamily="18" charset="0"/>
                      </a:rPr>
                      <m:t>𝑛</m:t>
                    </m:r>
                  </m:oMath>
                </a14:m>
                <a:r>
                  <a:rPr kumimoji="1" lang="ja-JP" altLang="en-US" dirty="0"/>
                  <a:t>次元リーマン多様体</a:t>
                </a:r>
                <a:r>
                  <a:rPr kumimoji="1" lang="en-US" altLang="ja-JP" dirty="0"/>
                  <a:t>(Riemannian manifold)</a:t>
                </a:r>
                <a:r>
                  <a:rPr kumimoji="1" lang="ja-JP" altLang="en-US" dirty="0"/>
                  <a:t>と呼ぶ</a:t>
                </a:r>
                <a:endParaRPr kumimoji="1" lang="en-US" altLang="ja-JP" dirty="0"/>
              </a:p>
              <a:p>
                <a:pPr lvl="1"/>
                <a:endParaRPr kumimoji="1" lang="ja-JP" altLang="en-US" dirty="0"/>
              </a:p>
            </p:txBody>
          </p:sp>
        </mc:Choice>
        <mc:Fallback>
          <p:sp>
            <p:nvSpPr>
              <p:cNvPr id="3" name="コンテンツ プレースホルダー 2">
                <a:extLst>
                  <a:ext uri="{FF2B5EF4-FFF2-40B4-BE49-F238E27FC236}">
                    <a16:creationId xmlns:a16="http://schemas.microsoft.com/office/drawing/2014/main" id="{0082B1A8-36C4-4913-0647-136B9DCC1291}"/>
                  </a:ext>
                </a:extLst>
              </p:cNvPr>
              <p:cNvSpPr>
                <a:spLocks noGrp="1" noRot="1" noChangeAspect="1" noMove="1" noResize="1" noEditPoints="1" noAdjustHandles="1" noChangeArrowheads="1" noChangeShapeType="1" noTextEdit="1"/>
              </p:cNvSpPr>
              <p:nvPr>
                <p:ph idx="1"/>
              </p:nvPr>
            </p:nvSpPr>
            <p:spPr>
              <a:xfrm>
                <a:off x="838200" y="1411705"/>
                <a:ext cx="10515600" cy="4765258"/>
              </a:xfrm>
              <a:blipFill>
                <a:blip r:embed="rId2"/>
                <a:stretch>
                  <a:fillRect l="-928" t="-2689"/>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74967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CE1A17-BEAA-DABB-23E7-ACD61B3DD4A8}"/>
              </a:ext>
            </a:extLst>
          </p:cNvPr>
          <p:cNvSpPr>
            <a:spLocks noGrp="1"/>
          </p:cNvSpPr>
          <p:nvPr>
            <p:ph type="title"/>
          </p:nvPr>
        </p:nvSpPr>
        <p:spPr/>
        <p:txBody>
          <a:bodyPr/>
          <a:lstStyle/>
          <a:p>
            <a:r>
              <a:rPr kumimoji="1" lang="en-US" altLang="ja-JP" dirty="0"/>
              <a:t>2.2 </a:t>
            </a:r>
            <a:r>
              <a:rPr kumimoji="1" lang="ja-JP" altLang="en-US" dirty="0"/>
              <a:t>等長変換</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A4413F63-F9A1-F54F-B972-BCBD7FDC3DA4}"/>
                  </a:ext>
                </a:extLst>
              </p:cNvPr>
              <p:cNvSpPr>
                <a:spLocks noGrp="1"/>
              </p:cNvSpPr>
              <p:nvPr>
                <p:ph idx="1"/>
              </p:nvPr>
            </p:nvSpPr>
            <p:spPr>
              <a:xfrm>
                <a:off x="838200" y="1451811"/>
                <a:ext cx="10515600" cy="2558715"/>
              </a:xfrm>
            </p:spPr>
            <p:txBody>
              <a:bodyPr>
                <a:normAutofit fontScale="77500" lnSpcReduction="20000"/>
              </a:bodyPr>
              <a:lstStyle/>
              <a:p>
                <a:r>
                  <a:rPr lang="en-US" altLang="ja-JP" dirty="0"/>
                  <a:t>Def. 2.2(Riemannian Geometry, do </a:t>
                </a:r>
                <a:r>
                  <a:rPr lang="en-US" altLang="ja-JP" dirty="0" err="1"/>
                  <a:t>Carmo</a:t>
                </a:r>
                <a:r>
                  <a:rPr lang="en-US" altLang="ja-JP" dirty="0"/>
                  <a:t>)</a:t>
                </a:r>
              </a:p>
              <a:p>
                <a:pPr lvl="1"/>
                <a14:m>
                  <m:oMath xmlns:m="http://schemas.openxmlformats.org/officeDocument/2006/math">
                    <m:r>
                      <a:rPr lang="en-US" altLang="ja-JP" b="0" i="1" smtClean="0">
                        <a:latin typeface="Cambria Math" panose="02040503050406030204" pitchFamily="18" charset="0"/>
                      </a:rPr>
                      <m:t>𝑀</m:t>
                    </m:r>
                    <m:r>
                      <a:rPr lang="en-US" altLang="ja-JP" b="0" i="1" smtClean="0">
                        <a:latin typeface="Cambria Math" panose="02040503050406030204" pitchFamily="18" charset="0"/>
                      </a:rPr>
                      <m:t>,</m:t>
                    </m:r>
                    <m:r>
                      <a:rPr lang="en-US" altLang="ja-JP" b="0" i="1" smtClean="0">
                        <a:latin typeface="Cambria Math" panose="02040503050406030204" pitchFamily="18" charset="0"/>
                      </a:rPr>
                      <m:t>𝑁</m:t>
                    </m:r>
                  </m:oMath>
                </a14:m>
                <a:r>
                  <a:rPr lang="ja-JP" altLang="en-US" dirty="0"/>
                  <a:t>をリーマン多様体として、微分同相写像</a:t>
                </a:r>
                <a14:m>
                  <m:oMath xmlns:m="http://schemas.openxmlformats.org/officeDocument/2006/math">
                    <m:r>
                      <a:rPr lang="en-US" altLang="ja-JP" b="0" i="1" smtClean="0">
                        <a:latin typeface="Cambria Math" panose="02040503050406030204" pitchFamily="18" charset="0"/>
                      </a:rPr>
                      <m:t>𝑓</m:t>
                    </m:r>
                    <m:r>
                      <a:rPr lang="en-US" altLang="ja-JP" b="0" i="1" smtClean="0">
                        <a:latin typeface="Cambria Math" panose="02040503050406030204" pitchFamily="18" charset="0"/>
                      </a:rPr>
                      <m:t>:</m:t>
                    </m:r>
                    <m:r>
                      <a:rPr lang="en-US" altLang="ja-JP" b="0" i="1" smtClean="0">
                        <a:latin typeface="Cambria Math" panose="02040503050406030204" pitchFamily="18" charset="0"/>
                      </a:rPr>
                      <m:t>𝑀</m:t>
                    </m:r>
                    <m:r>
                      <a:rPr lang="en-US" altLang="ja-JP" b="0" i="1" smtClean="0">
                        <a:latin typeface="Cambria Math" panose="02040503050406030204" pitchFamily="18" charset="0"/>
                      </a:rPr>
                      <m:t>→</m:t>
                    </m:r>
                    <m:r>
                      <a:rPr lang="en-US" altLang="ja-JP" b="0" i="1" smtClean="0">
                        <a:latin typeface="Cambria Math" panose="02040503050406030204" pitchFamily="18" charset="0"/>
                      </a:rPr>
                      <m:t>𝑁</m:t>
                    </m:r>
                  </m:oMath>
                </a14:m>
                <a:r>
                  <a:rPr lang="ja-JP" altLang="en-US" dirty="0"/>
                  <a:t>が以下の条件を満たすとき等長写像</a:t>
                </a:r>
                <a:r>
                  <a:rPr lang="en-US" altLang="ja-JP" dirty="0"/>
                  <a:t>(isometry)</a:t>
                </a:r>
                <a:r>
                  <a:rPr lang="ja-JP" altLang="en-US" dirty="0"/>
                  <a:t>という：</a:t>
                </a:r>
                <a:endParaRPr lang="en-US" altLang="ja-JP" dirty="0"/>
              </a:p>
              <a:p>
                <a:pPr lvl="2"/>
                <a14:m>
                  <m:oMath xmlns:m="http://schemas.openxmlformats.org/officeDocument/2006/math">
                    <m:r>
                      <a:rPr lang="en-US" altLang="ja-JP" b="0" i="1" smtClean="0">
                        <a:latin typeface="Cambria Math" panose="02040503050406030204" pitchFamily="18" charset="0"/>
                      </a:rPr>
                      <m:t>&lt;</m:t>
                    </m:r>
                    <m:r>
                      <a:rPr lang="en-US" altLang="ja-JP" b="0" i="1" smtClean="0">
                        <a:latin typeface="Cambria Math" panose="02040503050406030204" pitchFamily="18" charset="0"/>
                      </a:rPr>
                      <m:t>𝑢</m:t>
                    </m:r>
                    <m:r>
                      <a:rPr lang="en-US" altLang="ja-JP" b="0" i="1" smtClean="0">
                        <a:latin typeface="Cambria Math" panose="02040503050406030204" pitchFamily="18" charset="0"/>
                      </a:rPr>
                      <m:t>,</m:t>
                    </m:r>
                    <m:r>
                      <a:rPr lang="en-US" altLang="ja-JP" b="0" i="1" smtClean="0">
                        <a:latin typeface="Cambria Math" panose="02040503050406030204" pitchFamily="18" charset="0"/>
                      </a:rPr>
                      <m:t>𝑣</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&gt;</m:t>
                        </m:r>
                      </m:e>
                      <m:sub>
                        <m:r>
                          <a:rPr lang="en-US" altLang="ja-JP" b="0" i="1" smtClean="0">
                            <a:latin typeface="Cambria Math" panose="02040503050406030204" pitchFamily="18" charset="0"/>
                          </a:rPr>
                          <m:t>𝑝</m:t>
                        </m:r>
                      </m:sub>
                    </m:sSub>
                    <m:r>
                      <a:rPr lang="en-US" altLang="ja-JP" b="0" i="1" smtClean="0">
                        <a:latin typeface="Cambria Math" panose="02040503050406030204" pitchFamily="18" charset="0"/>
                      </a:rPr>
                      <m:t>=&lt;</m:t>
                    </m:r>
                    <m:r>
                      <a:rPr lang="en-US" altLang="ja-JP" b="0" i="1" smtClean="0">
                        <a:latin typeface="Cambria Math" panose="02040503050406030204" pitchFamily="18" charset="0"/>
                      </a:rPr>
                      <m:t>𝑑</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𝑓</m:t>
                        </m:r>
                      </m:e>
                      <m:sub>
                        <m:r>
                          <a:rPr lang="en-US" altLang="ja-JP" b="0" i="1" smtClean="0">
                            <a:latin typeface="Cambria Math" panose="02040503050406030204" pitchFamily="18" charset="0"/>
                          </a:rPr>
                          <m:t>𝑝</m:t>
                        </m:r>
                      </m:sub>
                    </m:sSub>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𝑢</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𝑑</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𝑝</m:t>
                        </m:r>
                      </m:e>
                      <m:sub>
                        <m:r>
                          <a:rPr lang="en-US" altLang="ja-JP" b="0" i="1" smtClean="0">
                            <a:latin typeface="Cambria Math" panose="02040503050406030204" pitchFamily="18" charset="0"/>
                          </a:rPr>
                          <m:t>𝑝</m:t>
                        </m:r>
                      </m:sub>
                    </m:sSub>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𝑣</m:t>
                        </m:r>
                      </m:e>
                    </m:d>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&gt;</m:t>
                        </m:r>
                      </m:e>
                      <m:sub>
                        <m:r>
                          <a:rPr lang="en-US" altLang="ja-JP" b="0" i="1" smtClean="0">
                            <a:latin typeface="Cambria Math" panose="02040503050406030204" pitchFamily="18" charset="0"/>
                          </a:rPr>
                          <m:t>𝑓</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𝑝</m:t>
                            </m:r>
                          </m:e>
                        </m:d>
                      </m:sub>
                    </m:sSub>
                    <m:r>
                      <a:rPr lang="en-US" altLang="ja-JP" b="0" i="1" smtClean="0">
                        <a:latin typeface="Cambria Math" panose="02040503050406030204" pitchFamily="18" charset="0"/>
                      </a:rPr>
                      <m:t>, </m:t>
                    </m:r>
                    <m:r>
                      <m:rPr>
                        <m:sty m:val="p"/>
                      </m:rPr>
                      <a:rPr lang="en-US" altLang="ja-JP" b="0" i="0" smtClean="0">
                        <a:latin typeface="Cambria Math" panose="02040503050406030204" pitchFamily="18" charset="0"/>
                      </a:rPr>
                      <m:t>for</m:t>
                    </m:r>
                    <m:r>
                      <a:rPr lang="en-US" altLang="ja-JP" b="0" i="0" smtClean="0">
                        <a:latin typeface="Cambria Math" panose="02040503050406030204" pitchFamily="18" charset="0"/>
                      </a:rPr>
                      <m:t> </m:t>
                    </m:r>
                    <m:r>
                      <m:rPr>
                        <m:sty m:val="p"/>
                      </m:rPr>
                      <a:rPr lang="en-US" altLang="ja-JP" b="0" i="0" smtClean="0">
                        <a:latin typeface="Cambria Math" panose="02040503050406030204" pitchFamily="18" charset="0"/>
                      </a:rPr>
                      <m:t>all</m:t>
                    </m:r>
                    <m:r>
                      <a:rPr lang="en-US" altLang="ja-JP" b="0" i="0" smtClean="0">
                        <a:latin typeface="Cambria Math" panose="02040503050406030204" pitchFamily="18" charset="0"/>
                      </a:rPr>
                      <m:t> </m:t>
                    </m:r>
                    <m:r>
                      <a:rPr lang="en-US" altLang="ja-JP" b="0" i="1" smtClean="0">
                        <a:latin typeface="Cambria Math" panose="02040503050406030204" pitchFamily="18" charset="0"/>
                      </a:rPr>
                      <m:t>𝑝</m:t>
                    </m:r>
                    <m:r>
                      <a:rPr lang="en-US" altLang="ja-JP" b="0" i="1" smtClean="0">
                        <a:latin typeface="Cambria Math" panose="02040503050406030204" pitchFamily="18" charset="0"/>
                      </a:rPr>
                      <m:t>∈</m:t>
                    </m:r>
                    <m:r>
                      <a:rPr lang="en-US" altLang="ja-JP" b="0" i="1" smtClean="0">
                        <a:latin typeface="Cambria Math" panose="02040503050406030204" pitchFamily="18" charset="0"/>
                      </a:rPr>
                      <m:t>𝑀</m:t>
                    </m:r>
                    <m:r>
                      <a:rPr lang="en-US" altLang="ja-JP" b="0" i="1" smtClean="0">
                        <a:latin typeface="Cambria Math" panose="02040503050406030204" pitchFamily="18" charset="0"/>
                      </a:rPr>
                      <m:t>,</m:t>
                    </m:r>
                    <m:r>
                      <a:rPr lang="en-US" altLang="ja-JP" b="0" i="1" smtClean="0">
                        <a:latin typeface="Cambria Math" panose="02040503050406030204" pitchFamily="18" charset="0"/>
                      </a:rPr>
                      <m:t>𝑢</m:t>
                    </m:r>
                    <m:r>
                      <a:rPr lang="en-US" altLang="ja-JP" b="0" i="1" smtClean="0">
                        <a:latin typeface="Cambria Math" panose="02040503050406030204" pitchFamily="18" charset="0"/>
                      </a:rPr>
                      <m:t>,</m:t>
                    </m:r>
                    <m:r>
                      <a:rPr lang="en-US" altLang="ja-JP" b="0" i="1" smtClean="0">
                        <a:latin typeface="Cambria Math" panose="02040503050406030204" pitchFamily="18" charset="0"/>
                      </a:rPr>
                      <m:t>𝑣</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𝑇</m:t>
                        </m:r>
                      </m:e>
                      <m:sub>
                        <m:r>
                          <a:rPr lang="en-US" altLang="ja-JP" b="0" i="1" smtClean="0">
                            <a:latin typeface="Cambria Math" panose="02040503050406030204" pitchFamily="18" charset="0"/>
                          </a:rPr>
                          <m:t>𝑝</m:t>
                        </m:r>
                      </m:sub>
                    </m:sSub>
                    <m:r>
                      <a:rPr lang="en-US" altLang="ja-JP" b="0" i="1" smtClean="0">
                        <a:latin typeface="Cambria Math" panose="02040503050406030204" pitchFamily="18" charset="0"/>
                      </a:rPr>
                      <m:t>𝑀</m:t>
                    </m:r>
                    <m:r>
                      <a:rPr lang="en-US" altLang="ja-JP" b="0" i="1" smtClean="0">
                        <a:latin typeface="Cambria Math" panose="02040503050406030204" pitchFamily="18" charset="0"/>
                      </a:rPr>
                      <m:t> (1)  </m:t>
                    </m:r>
                  </m:oMath>
                </a14:m>
                <a:endParaRPr lang="en-US" altLang="ja-JP" dirty="0"/>
              </a:p>
              <a:p>
                <a:r>
                  <a:rPr lang="en-US" altLang="ja-JP" dirty="0"/>
                  <a:t>※</a:t>
                </a:r>
              </a:p>
              <a:p>
                <a:pPr lvl="1"/>
                <a:r>
                  <a:rPr lang="ja-JP" altLang="en-US" dirty="0"/>
                  <a:t>命題</a:t>
                </a:r>
                <a:r>
                  <a:rPr lang="en-US" altLang="ja-JP" dirty="0"/>
                  <a:t>9.2 (</a:t>
                </a:r>
                <a:r>
                  <a:rPr lang="ja-JP" altLang="en-US" dirty="0"/>
                  <a:t>多様体の基礎、松本</a:t>
                </a:r>
                <a:r>
                  <a:rPr lang="en-US" altLang="ja-JP" dirty="0"/>
                  <a:t>)</a:t>
                </a:r>
              </a:p>
              <a:p>
                <a:pPr lvl="2"/>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𝑇</m:t>
                        </m:r>
                      </m:e>
                      <m:sub>
                        <m:r>
                          <a:rPr lang="en-US" altLang="ja-JP" b="0" i="1" smtClean="0">
                            <a:latin typeface="Cambria Math" panose="02040503050406030204" pitchFamily="18" charset="0"/>
                          </a:rPr>
                          <m:t>𝑝</m:t>
                        </m:r>
                      </m:sub>
                    </m:sSub>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𝑀</m:t>
                        </m:r>
                      </m:e>
                    </m:d>
                  </m:oMath>
                </a14:m>
                <a:r>
                  <a:rPr lang="ja-JP" altLang="en-US" dirty="0"/>
                  <a:t>に属する任意のベクトル</a:t>
                </a:r>
                <a14:m>
                  <m:oMath xmlns:m="http://schemas.openxmlformats.org/officeDocument/2006/math">
                    <m:r>
                      <a:rPr lang="en-US" altLang="ja-JP" b="0" i="1" smtClean="0">
                        <a:latin typeface="Cambria Math" panose="02040503050406030204" pitchFamily="18" charset="0"/>
                      </a:rPr>
                      <m:t>𝑣</m:t>
                    </m:r>
                  </m:oMath>
                </a14:m>
                <a:r>
                  <a:rPr lang="ja-JP" altLang="en-US" dirty="0"/>
                  <a:t>に対し、点</a:t>
                </a:r>
                <a14:m>
                  <m:oMath xmlns:m="http://schemas.openxmlformats.org/officeDocument/2006/math">
                    <m:r>
                      <a:rPr lang="en-US" altLang="ja-JP" b="0" i="1" smtClean="0">
                        <a:latin typeface="Cambria Math" panose="02040503050406030204" pitchFamily="18" charset="0"/>
                      </a:rPr>
                      <m:t>𝑝</m:t>
                    </m:r>
                  </m:oMath>
                </a14:m>
                <a:r>
                  <a:rPr lang="ja-JP" altLang="en-US" dirty="0"/>
                  <a:t>を通る</a:t>
                </a:r>
                <a14:m>
                  <m:oMath xmlns:m="http://schemas.openxmlformats.org/officeDocument/2006/math">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𝐶</m:t>
                        </m:r>
                      </m:e>
                      <m:sup>
                        <m:r>
                          <a:rPr lang="en-US" altLang="ja-JP" b="0" i="1" smtClean="0">
                            <a:latin typeface="Cambria Math" panose="02040503050406030204" pitchFamily="18" charset="0"/>
                          </a:rPr>
                          <m:t>𝑟</m:t>
                        </m:r>
                      </m:sup>
                    </m:sSup>
                  </m:oMath>
                </a14:m>
                <a:r>
                  <a:rPr lang="ja-JP" altLang="en-US" dirty="0"/>
                  <a:t>級曲線</a:t>
                </a:r>
                <a:endParaRPr lang="en-US" altLang="ja-JP" dirty="0"/>
              </a:p>
              <a:p>
                <a:pPr lvl="3"/>
                <a14:m>
                  <m:oMath xmlns:m="http://schemas.openxmlformats.org/officeDocument/2006/math">
                    <m:r>
                      <a:rPr lang="en-US" altLang="ja-JP" b="0" i="1" smtClean="0">
                        <a:latin typeface="Cambria Math" panose="02040503050406030204" pitchFamily="18" charset="0"/>
                      </a:rPr>
                      <m:t>𝑐</m:t>
                    </m:r>
                    <m:r>
                      <a:rPr lang="en-US" altLang="ja-JP" b="0" i="1" smtClean="0">
                        <a:latin typeface="Cambria Math" panose="02040503050406030204" pitchFamily="18" charset="0"/>
                      </a:rPr>
                      <m:t>:</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m:t>
                        </m:r>
                        <m:r>
                          <a:rPr lang="en-US" altLang="ja-JP" b="0" i="1" smtClean="0">
                            <a:latin typeface="Cambria Math" panose="02040503050406030204" pitchFamily="18" charset="0"/>
                          </a:rPr>
                          <m:t>𝜀</m:t>
                        </m:r>
                        <m:r>
                          <a:rPr lang="en-US" altLang="ja-JP" b="0" i="1" smtClean="0">
                            <a:latin typeface="Cambria Math" panose="02040503050406030204" pitchFamily="18" charset="0"/>
                          </a:rPr>
                          <m:t>,</m:t>
                        </m:r>
                        <m:r>
                          <a:rPr lang="en-US" altLang="ja-JP" b="0" i="1" smtClean="0">
                            <a:latin typeface="Cambria Math" panose="02040503050406030204" pitchFamily="18" charset="0"/>
                          </a:rPr>
                          <m:t>𝜀</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𝑀</m:t>
                    </m:r>
                    <m:r>
                      <a:rPr lang="en-US" altLang="ja-JP" b="0" i="1" smtClean="0">
                        <a:latin typeface="Cambria Math" panose="02040503050406030204" pitchFamily="18" charset="0"/>
                      </a:rPr>
                      <m:t> </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𝑐</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0</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𝑝</m:t>
                        </m:r>
                      </m:e>
                    </m:d>
                  </m:oMath>
                </a14:m>
                <a:endParaRPr lang="en-US" altLang="ja-JP" dirty="0"/>
              </a:p>
              <a:p>
                <a:pPr lvl="2"/>
                <a:r>
                  <a:rPr lang="ja-JP" altLang="en-US" dirty="0"/>
                  <a:t>が存在して、</a:t>
                </a:r>
                <a14:m>
                  <m:oMath xmlns:m="http://schemas.openxmlformats.org/officeDocument/2006/math">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𝑑𝑐</m:t>
                        </m:r>
                      </m:num>
                      <m:den>
                        <m:r>
                          <a:rPr lang="en-US" altLang="ja-JP" b="0" i="1" smtClean="0">
                            <a:latin typeface="Cambria Math" panose="02040503050406030204" pitchFamily="18" charset="0"/>
                          </a:rPr>
                          <m:t>𝑑𝑡</m:t>
                        </m:r>
                      </m:den>
                    </m:f>
                    <m:sSub>
                      <m:sSubPr>
                        <m:ctrlPr>
                          <a:rPr lang="en-US" altLang="ja-JP" b="0" i="1" smtClean="0">
                            <a:latin typeface="Cambria Math" panose="02040503050406030204" pitchFamily="18" charset="0"/>
                          </a:rPr>
                        </m:ctrlPr>
                      </m:sSubPr>
                      <m:e>
                        <m:d>
                          <m:dPr>
                            <m:begChr m:val=""/>
                            <m:endChr m:val="|"/>
                            <m:ctrlPr>
                              <a:rPr lang="en-US" altLang="ja-JP" b="0" i="1" smtClean="0">
                                <a:latin typeface="Cambria Math" panose="02040503050406030204" pitchFamily="18" charset="0"/>
                              </a:rPr>
                            </m:ctrlPr>
                          </m:dPr>
                          <m:e>
                            <m:r>
                              <a:rPr lang="ja-JP" altLang="en-US"/>
                              <m:t>​</m:t>
                            </m:r>
                          </m:e>
                        </m:d>
                      </m:e>
                      <m:sub>
                        <m:r>
                          <a:rPr lang="en-US" altLang="ja-JP" b="0" i="1" smtClean="0">
                            <a:latin typeface="Cambria Math" panose="02040503050406030204" pitchFamily="18" charset="0"/>
                          </a:rPr>
                          <m:t>𝑡</m:t>
                        </m:r>
                        <m:r>
                          <a:rPr lang="en-US" altLang="ja-JP" b="0" i="1" smtClean="0">
                            <a:latin typeface="Cambria Math" panose="02040503050406030204" pitchFamily="18" charset="0"/>
                          </a:rPr>
                          <m:t>=0</m:t>
                        </m:r>
                      </m:sub>
                    </m:sSub>
                    <m:r>
                      <a:rPr lang="en-US" altLang="ja-JP" b="0" i="1" smtClean="0">
                        <a:latin typeface="Cambria Math" panose="02040503050406030204" pitchFamily="18" charset="0"/>
                      </a:rPr>
                      <m:t>=</m:t>
                    </m:r>
                    <m:r>
                      <a:rPr lang="en-US" altLang="ja-JP" b="0" i="1" smtClean="0">
                        <a:latin typeface="Cambria Math" panose="02040503050406030204" pitchFamily="18" charset="0"/>
                      </a:rPr>
                      <m:t>𝑣</m:t>
                    </m:r>
                  </m:oMath>
                </a14:m>
                <a:r>
                  <a:rPr lang="ja-JP" altLang="en-US" dirty="0"/>
                  <a:t>が成り立つ</a:t>
                </a:r>
                <a:endParaRPr lang="en-US" altLang="ja-JP" dirty="0"/>
              </a:p>
              <a:p>
                <a:endParaRPr lang="en-US" altLang="ja-JP" dirty="0"/>
              </a:p>
            </p:txBody>
          </p:sp>
        </mc:Choice>
        <mc:Fallback>
          <p:sp>
            <p:nvSpPr>
              <p:cNvPr id="3" name="コンテンツ プレースホルダー 2">
                <a:extLst>
                  <a:ext uri="{FF2B5EF4-FFF2-40B4-BE49-F238E27FC236}">
                    <a16:creationId xmlns:a16="http://schemas.microsoft.com/office/drawing/2014/main" id="{A4413F63-F9A1-F54F-B972-BCBD7FDC3DA4}"/>
                  </a:ext>
                </a:extLst>
              </p:cNvPr>
              <p:cNvSpPr>
                <a:spLocks noGrp="1" noRot="1" noChangeAspect="1" noMove="1" noResize="1" noEditPoints="1" noAdjustHandles="1" noChangeArrowheads="1" noChangeShapeType="1" noTextEdit="1"/>
              </p:cNvSpPr>
              <p:nvPr>
                <p:ph idx="1"/>
              </p:nvPr>
            </p:nvSpPr>
            <p:spPr>
              <a:xfrm>
                <a:off x="838200" y="1451811"/>
                <a:ext cx="10515600" cy="2558715"/>
              </a:xfrm>
              <a:blipFill>
                <a:blip r:embed="rId2"/>
                <a:stretch>
                  <a:fillRect l="-696" t="-4762" b="-20714"/>
                </a:stretch>
              </a:blipFill>
            </p:spPr>
            <p:txBody>
              <a:bodyPr/>
              <a:lstStyle/>
              <a:p>
                <a:r>
                  <a:rPr lang="ja-JP" altLang="en-US">
                    <a:noFill/>
                  </a:rPr>
                  <a:t> </a:t>
                </a:r>
              </a:p>
            </p:txBody>
          </p:sp>
        </mc:Fallback>
      </mc:AlternateContent>
      <p:pic>
        <p:nvPicPr>
          <p:cNvPr id="5" name="図 4">
            <a:extLst>
              <a:ext uri="{FF2B5EF4-FFF2-40B4-BE49-F238E27FC236}">
                <a16:creationId xmlns:a16="http://schemas.microsoft.com/office/drawing/2014/main" id="{514F03FE-0938-1EA6-86F4-E4F91E0BDB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9251" y="4161288"/>
            <a:ext cx="5873497" cy="2489801"/>
          </a:xfrm>
          <a:prstGeom prst="rect">
            <a:avLst/>
          </a:prstGeom>
        </p:spPr>
      </p:pic>
    </p:spTree>
    <p:extLst>
      <p:ext uri="{BB962C8B-B14F-4D97-AF65-F5344CB8AC3E}">
        <p14:creationId xmlns:p14="http://schemas.microsoft.com/office/powerpoint/2010/main" val="1604318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2CFF2C-2FF7-97F1-0F57-014D3DE6D5CD}"/>
              </a:ext>
            </a:extLst>
          </p:cNvPr>
          <p:cNvSpPr>
            <a:spLocks noGrp="1"/>
          </p:cNvSpPr>
          <p:nvPr>
            <p:ph type="title"/>
          </p:nvPr>
        </p:nvSpPr>
        <p:spPr/>
        <p:txBody>
          <a:bodyPr/>
          <a:lstStyle/>
          <a:p>
            <a:r>
              <a:rPr kumimoji="1" lang="en-US" altLang="ja-JP" dirty="0"/>
              <a:t>2.3 </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FE861B91-15A0-3705-4A1D-7E4D4E13790D}"/>
                  </a:ext>
                </a:extLst>
              </p:cNvPr>
              <p:cNvSpPr>
                <a:spLocks noGrp="1"/>
              </p:cNvSpPr>
              <p:nvPr>
                <p:ph idx="1"/>
              </p:nvPr>
            </p:nvSpPr>
            <p:spPr/>
            <p:txBody>
              <a:bodyPr/>
              <a:lstStyle/>
              <a:p>
                <a:r>
                  <a:rPr kumimoji="1" lang="en-US" altLang="ja-JP" dirty="0"/>
                  <a:t>Def. 2.3 (</a:t>
                </a:r>
                <a:r>
                  <a:rPr lang="en-US" altLang="ja-JP" dirty="0"/>
                  <a:t>Riemannian Geometry, </a:t>
                </a:r>
                <a:r>
                  <a:rPr kumimoji="1" lang="en-US" altLang="ja-JP" dirty="0"/>
                  <a:t>do </a:t>
                </a:r>
                <a:r>
                  <a:rPr kumimoji="1" lang="en-US" altLang="ja-JP" dirty="0" err="1"/>
                  <a:t>Carmo</a:t>
                </a:r>
                <a:r>
                  <a:rPr kumimoji="1" lang="en-US" altLang="ja-JP" dirty="0"/>
                  <a:t>)</a:t>
                </a:r>
              </a:p>
              <a:p>
                <a:pPr lvl="1"/>
                <a14:m>
                  <m:oMath xmlns:m="http://schemas.openxmlformats.org/officeDocument/2006/math">
                    <m:r>
                      <a:rPr kumimoji="1" lang="en-US" altLang="ja-JP" b="0" i="1" smtClean="0">
                        <a:latin typeface="Cambria Math" panose="02040503050406030204" pitchFamily="18" charset="0"/>
                      </a:rPr>
                      <m:t>𝑀</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𝑁</m:t>
                    </m:r>
                  </m:oMath>
                </a14:m>
                <a:r>
                  <a:rPr kumimoji="1" lang="ja-JP" altLang="en-US" dirty="0"/>
                  <a:t>をリーマン多様体とする。微分可能な写像</a:t>
                </a:r>
                <a:r>
                  <a:rPr kumimoji="1" lang="en-US" altLang="ja-JP" dirty="0"/>
                  <a:t>(differentiable mapping)</a:t>
                </a:r>
                <a14:m>
                  <m:oMath xmlns:m="http://schemas.openxmlformats.org/officeDocument/2006/math">
                    <m:r>
                      <a:rPr kumimoji="1" lang="en-US" altLang="ja-JP" b="0" i="1" smtClean="0">
                        <a:latin typeface="Cambria Math" panose="02040503050406030204" pitchFamily="18" charset="0"/>
                      </a:rPr>
                      <m:t>𝑓</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𝑀</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𝑁</m:t>
                    </m:r>
                  </m:oMath>
                </a14:m>
                <a:r>
                  <a:rPr lang="ja-JP" altLang="en-US" dirty="0"/>
                  <a:t>が</a:t>
                </a:r>
                <a14:m>
                  <m:oMath xmlns:m="http://schemas.openxmlformats.org/officeDocument/2006/math">
                    <m:r>
                      <a:rPr lang="en-US" altLang="ja-JP" b="0" i="1" dirty="0" smtClean="0">
                        <a:latin typeface="Cambria Math" panose="02040503050406030204" pitchFamily="18" charset="0"/>
                      </a:rPr>
                      <m:t>𝑝</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𝑀</m:t>
                    </m:r>
                  </m:oMath>
                </a14:m>
                <a:r>
                  <a:rPr lang="ja-JP" altLang="en-US" dirty="0"/>
                  <a:t>で</a:t>
                </a:r>
                <a:r>
                  <a:rPr lang="en-US" altLang="ja-JP" dirty="0"/>
                  <a:t>local isometry</a:t>
                </a:r>
                <a:r>
                  <a:rPr lang="ja-JP" altLang="en-US" dirty="0"/>
                  <a:t>とは、</a:t>
                </a:r>
                <a14:m>
                  <m:oMath xmlns:m="http://schemas.openxmlformats.org/officeDocument/2006/math">
                    <m:r>
                      <a:rPr lang="en-US" altLang="ja-JP" b="0" i="1" smtClean="0">
                        <a:latin typeface="Cambria Math" panose="02040503050406030204" pitchFamily="18" charset="0"/>
                      </a:rPr>
                      <m:t>𝑝</m:t>
                    </m:r>
                  </m:oMath>
                </a14:m>
                <a:r>
                  <a:rPr lang="ja-JP" altLang="en-US" dirty="0"/>
                  <a:t>を含む座標近傍</a:t>
                </a:r>
                <a14:m>
                  <m:oMath xmlns:m="http://schemas.openxmlformats.org/officeDocument/2006/math">
                    <m:r>
                      <a:rPr lang="en-US" altLang="ja-JP" b="0" i="1" smtClean="0">
                        <a:latin typeface="Cambria Math" panose="02040503050406030204" pitchFamily="18" charset="0"/>
                      </a:rPr>
                      <m:t>𝑈</m:t>
                    </m:r>
                  </m:oMath>
                </a14:m>
                <a:r>
                  <a:rPr lang="ja-JP" altLang="en-US" dirty="0"/>
                  <a:t>が存在して、</a:t>
                </a:r>
                <a14:m>
                  <m:oMath xmlns:m="http://schemas.openxmlformats.org/officeDocument/2006/math">
                    <m:r>
                      <a:rPr lang="en-US" altLang="ja-JP" b="0" i="1" smtClean="0">
                        <a:latin typeface="Cambria Math" panose="02040503050406030204" pitchFamily="18" charset="0"/>
                      </a:rPr>
                      <m:t>𝑓</m:t>
                    </m:r>
                    <m:r>
                      <a:rPr lang="en-US" altLang="ja-JP" b="0" i="1" smtClean="0">
                        <a:latin typeface="Cambria Math" panose="02040503050406030204" pitchFamily="18" charset="0"/>
                      </a:rPr>
                      <m:t>:</m:t>
                    </m:r>
                    <m:r>
                      <a:rPr lang="en-US" altLang="ja-JP" b="0" i="1" smtClean="0">
                        <a:latin typeface="Cambria Math" panose="02040503050406030204" pitchFamily="18" charset="0"/>
                      </a:rPr>
                      <m:t>𝑈</m:t>
                    </m:r>
                    <m:r>
                      <a:rPr lang="en-US" altLang="ja-JP" b="0" i="1" smtClean="0">
                        <a:latin typeface="Cambria Math" panose="02040503050406030204" pitchFamily="18" charset="0"/>
                      </a:rPr>
                      <m:t>→</m:t>
                    </m:r>
                    <m:r>
                      <a:rPr lang="en-US" altLang="ja-JP" b="0" i="1" smtClean="0">
                        <a:latin typeface="Cambria Math" panose="02040503050406030204" pitchFamily="18" charset="0"/>
                      </a:rPr>
                      <m:t>𝑓</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𝑈</m:t>
                        </m:r>
                      </m:e>
                    </m:d>
                  </m:oMath>
                </a14:m>
                <a:r>
                  <a:rPr lang="ja-JP" altLang="en-US" dirty="0"/>
                  <a:t>が</a:t>
                </a:r>
                <a:r>
                  <a:rPr lang="en-US" altLang="ja-JP" dirty="0"/>
                  <a:t>(1)(Def. 2.2)</a:t>
                </a:r>
                <a:r>
                  <a:rPr lang="ja-JP" altLang="en-US" dirty="0"/>
                  <a:t>を満たす微分同相写像となる場合をいう。</a:t>
                </a:r>
                <a:endParaRPr lang="en-US" altLang="ja-JP" dirty="0"/>
              </a:p>
              <a:p>
                <a:r>
                  <a:rPr lang="ja-JP" altLang="en-US" dirty="0"/>
                  <a:t>使用例</a:t>
                </a:r>
                <a:endParaRPr lang="en-US" altLang="ja-JP" dirty="0"/>
              </a:p>
              <a:p>
                <a:pPr lvl="1"/>
                <a:r>
                  <a:rPr lang="ja-JP" altLang="en-US" dirty="0"/>
                  <a:t>任意の</a:t>
                </a:r>
                <a14:m>
                  <m:oMath xmlns:m="http://schemas.openxmlformats.org/officeDocument/2006/math">
                    <m:r>
                      <a:rPr lang="en-US" altLang="ja-JP" b="0" i="1" smtClean="0">
                        <a:latin typeface="Cambria Math" panose="02040503050406030204" pitchFamily="18" charset="0"/>
                      </a:rPr>
                      <m:t>𝑝</m:t>
                    </m:r>
                    <m:r>
                      <a:rPr lang="en-US" altLang="ja-JP" b="0" i="1" smtClean="0">
                        <a:latin typeface="Cambria Math" panose="02040503050406030204" pitchFamily="18" charset="0"/>
                      </a:rPr>
                      <m:t>∈</m:t>
                    </m:r>
                    <m:r>
                      <a:rPr lang="en-US" altLang="ja-JP" b="0" i="1" smtClean="0">
                        <a:latin typeface="Cambria Math" panose="02040503050406030204" pitchFamily="18" charset="0"/>
                      </a:rPr>
                      <m:t>𝑀</m:t>
                    </m:r>
                  </m:oMath>
                </a14:m>
                <a:r>
                  <a:rPr lang="ja-JP" altLang="en-US" dirty="0"/>
                  <a:t>について、</a:t>
                </a:r>
                <a14:m>
                  <m:oMath xmlns:m="http://schemas.openxmlformats.org/officeDocument/2006/math">
                    <m:r>
                      <a:rPr lang="en-US" altLang="ja-JP" b="0" i="1" smtClean="0">
                        <a:latin typeface="Cambria Math" panose="02040503050406030204" pitchFamily="18" charset="0"/>
                      </a:rPr>
                      <m:t>𝑝</m:t>
                    </m:r>
                  </m:oMath>
                </a14:m>
                <a:r>
                  <a:rPr lang="ja-JP" altLang="en-US" dirty="0"/>
                  <a:t>を含む座標近傍が存在して、</a:t>
                </a:r>
                <a14:m>
                  <m:oMath xmlns:m="http://schemas.openxmlformats.org/officeDocument/2006/math">
                    <m:r>
                      <a:rPr lang="en-US" altLang="ja-JP" b="0" i="1" smtClean="0">
                        <a:latin typeface="Cambria Math" panose="02040503050406030204" pitchFamily="18" charset="0"/>
                      </a:rPr>
                      <m:t>𝑓</m:t>
                    </m:r>
                    <m:r>
                      <a:rPr lang="en-US" altLang="ja-JP" b="0" i="1" smtClean="0">
                        <a:latin typeface="Cambria Math" panose="02040503050406030204" pitchFamily="18" charset="0"/>
                      </a:rPr>
                      <m:t>:</m:t>
                    </m:r>
                    <m:r>
                      <a:rPr lang="en-US" altLang="ja-JP" b="0" i="1" smtClean="0">
                        <a:latin typeface="Cambria Math" panose="02040503050406030204" pitchFamily="18" charset="0"/>
                      </a:rPr>
                      <m:t>𝑈</m:t>
                    </m:r>
                    <m:r>
                      <a:rPr lang="en-US" altLang="ja-JP" b="0" i="1" smtClean="0">
                        <a:latin typeface="Cambria Math" panose="02040503050406030204" pitchFamily="18" charset="0"/>
                      </a:rPr>
                      <m:t>→</m:t>
                    </m:r>
                    <m:r>
                      <a:rPr lang="en-US" altLang="ja-JP" b="0" i="1" smtClean="0">
                        <a:latin typeface="Cambria Math" panose="02040503050406030204" pitchFamily="18" charset="0"/>
                      </a:rPr>
                      <m:t>𝑓</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𝑈</m:t>
                        </m:r>
                      </m:e>
                    </m:d>
                    <m:r>
                      <a:rPr lang="en-US" altLang="ja-JP" i="1">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𝑁</m:t>
                    </m:r>
                    <m:r>
                      <a:rPr lang="ja-JP" altLang="en-US" i="1">
                        <a:latin typeface="Cambria Math" panose="02040503050406030204" pitchFamily="18" charset="0"/>
                        <a:ea typeface="Cambria Math" panose="02040503050406030204" pitchFamily="18" charset="0"/>
                      </a:rPr>
                      <m:t>であるとき、</m:t>
                    </m:r>
                  </m:oMath>
                </a14:m>
                <a:r>
                  <a:rPr lang="ja-JP" altLang="en-US" dirty="0"/>
                  <a:t>リーマン多様体</a:t>
                </a:r>
                <a14:m>
                  <m:oMath xmlns:m="http://schemas.openxmlformats.org/officeDocument/2006/math">
                    <m:r>
                      <a:rPr lang="en-US" altLang="ja-JP" b="0" i="1" smtClean="0">
                        <a:latin typeface="Cambria Math" panose="02040503050406030204" pitchFamily="18" charset="0"/>
                      </a:rPr>
                      <m:t>𝑀</m:t>
                    </m:r>
                    <m:r>
                      <a:rPr lang="ja-JP" altLang="en-US" i="1">
                        <a:latin typeface="Cambria Math" panose="02040503050406030204" pitchFamily="18" charset="0"/>
                      </a:rPr>
                      <m:t>は</m:t>
                    </m:r>
                  </m:oMath>
                </a14:m>
                <a:r>
                  <a:rPr lang="ja-JP" altLang="en-US" dirty="0"/>
                  <a:t>リーマン多様体</a:t>
                </a:r>
                <a14:m>
                  <m:oMath xmlns:m="http://schemas.openxmlformats.org/officeDocument/2006/math">
                    <m:r>
                      <a:rPr lang="en-US" altLang="ja-JP" b="0" i="1" smtClean="0">
                        <a:latin typeface="Cambria Math" panose="02040503050406030204" pitchFamily="18" charset="0"/>
                      </a:rPr>
                      <m:t>𝑁</m:t>
                    </m:r>
                  </m:oMath>
                </a14:m>
                <a:r>
                  <a:rPr lang="ja-JP" altLang="en-US" dirty="0"/>
                  <a:t>に</a:t>
                </a:r>
                <a:r>
                  <a:rPr lang="en-US" altLang="ja-JP" dirty="0"/>
                  <a:t>locally isometric</a:t>
                </a:r>
              </a:p>
            </p:txBody>
          </p:sp>
        </mc:Choice>
        <mc:Fallback>
          <p:sp>
            <p:nvSpPr>
              <p:cNvPr id="3" name="コンテンツ プレースホルダー 2">
                <a:extLst>
                  <a:ext uri="{FF2B5EF4-FFF2-40B4-BE49-F238E27FC236}">
                    <a16:creationId xmlns:a16="http://schemas.microsoft.com/office/drawing/2014/main" id="{FE861B91-15A0-3705-4A1D-7E4D4E13790D}"/>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724764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F1FE9A-40E1-E1AA-95C0-DD900DB78011}"/>
              </a:ext>
            </a:extLst>
          </p:cNvPr>
          <p:cNvSpPr>
            <a:spLocks noGrp="1"/>
          </p:cNvSpPr>
          <p:nvPr>
            <p:ph type="title"/>
          </p:nvPr>
        </p:nvSpPr>
        <p:spPr/>
        <p:txBody>
          <a:bodyPr/>
          <a:lstStyle/>
          <a:p>
            <a:r>
              <a:rPr kumimoji="1" lang="en-US" altLang="ja-JP" dirty="0"/>
              <a:t>2.4 Example</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5C43B4DA-84B5-A3A6-9922-C62C29E433A0}"/>
                  </a:ext>
                </a:extLst>
              </p:cNvPr>
              <p:cNvSpPr>
                <a:spLocks noGrp="1"/>
              </p:cNvSpPr>
              <p:nvPr>
                <p:ph idx="1"/>
              </p:nvPr>
            </p:nvSpPr>
            <p:spPr/>
            <p:txBody>
              <a:bodyPr/>
              <a:lstStyle/>
              <a:p>
                <a14:m>
                  <m:oMath xmlns:m="http://schemas.openxmlformats.org/officeDocument/2006/math">
                    <m:r>
                      <a:rPr kumimoji="1" lang="en-US" altLang="ja-JP" b="0" i="1" smtClean="0">
                        <a:latin typeface="Cambria Math" panose="02040503050406030204" pitchFamily="18" charset="0"/>
                      </a:rPr>
                      <m:t>𝑀</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ℝ</m:t>
                        </m:r>
                      </m:e>
                      <m:sup>
                        <m:r>
                          <a:rPr kumimoji="1" lang="en-US" altLang="ja-JP" b="0" i="1" smtClean="0">
                            <a:latin typeface="Cambria Math" panose="02040503050406030204" pitchFamily="18" charset="0"/>
                          </a:rPr>
                          <m:t>𝑛</m:t>
                        </m:r>
                      </m:sup>
                    </m:sSup>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m:t>
                        </m:r>
                      </m:num>
                      <m:den>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den>
                    </m:f>
                  </m:oMath>
                </a14:m>
                <a:r>
                  <a:rPr kumimoji="1" lang="ja-JP" altLang="en-US" dirty="0"/>
                  <a:t>を</a:t>
                </a:r>
                <a14:m>
                  <m:oMath xmlns:m="http://schemas.openxmlformats.org/officeDocument/2006/math">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𝑒</m:t>
                        </m:r>
                      </m:e>
                      <m:sub>
                        <m:r>
                          <a:rPr kumimoji="1" lang="en-US" altLang="ja-JP" b="0" i="1" dirty="0" smtClean="0">
                            <a:latin typeface="Cambria Math" panose="02040503050406030204" pitchFamily="18" charset="0"/>
                          </a:rPr>
                          <m:t>𝑖</m:t>
                        </m:r>
                      </m:sub>
                    </m:sSub>
                    <m:r>
                      <a:rPr kumimoji="1" lang="en-US" altLang="ja-JP" b="0" i="1" dirty="0" smtClean="0">
                        <a:latin typeface="Cambria Math" panose="02040503050406030204" pitchFamily="18" charset="0"/>
                      </a:rPr>
                      <m:t>=</m:t>
                    </m:r>
                    <m:d>
                      <m:dPr>
                        <m:ctrlPr>
                          <a:rPr kumimoji="1" lang="en-US" altLang="ja-JP" b="0" i="1" dirty="0" smtClean="0">
                            <a:latin typeface="Cambria Math" panose="02040503050406030204" pitchFamily="18" charset="0"/>
                          </a:rPr>
                        </m:ctrlPr>
                      </m:dPr>
                      <m:e>
                        <m:r>
                          <a:rPr kumimoji="1" lang="en-US" altLang="ja-JP" b="0" i="1" dirty="0" smtClean="0">
                            <a:latin typeface="Cambria Math" panose="02040503050406030204" pitchFamily="18" charset="0"/>
                          </a:rPr>
                          <m:t>0,</m:t>
                        </m:r>
                        <m:r>
                          <a:rPr kumimoji="1" lang="en-US" altLang="ja-JP" b="0" i="1" dirty="0" smtClean="0">
                            <a:latin typeface="Cambria Math" panose="02040503050406030204" pitchFamily="18" charset="0"/>
                          </a:rPr>
                          <m:t>⋯,1,⋯,0</m:t>
                        </m:r>
                      </m:e>
                    </m:d>
                  </m:oMath>
                </a14:m>
                <a:r>
                  <a:rPr kumimoji="1" lang="ja-JP" altLang="en-US" dirty="0"/>
                  <a:t>と同一視する</a:t>
                </a:r>
                <a:endParaRPr kumimoji="1" lang="en-US" altLang="ja-JP" dirty="0"/>
              </a:p>
              <a:p>
                <a:r>
                  <a:rPr lang="ja-JP" altLang="en-US" dirty="0"/>
                  <a:t>リーマン計量は</a:t>
                </a:r>
                <a14:m>
                  <m:oMath xmlns:m="http://schemas.openxmlformats.org/officeDocument/2006/math">
                    <m:r>
                      <a:rPr lang="en-US" altLang="ja-JP" b="0" i="1" smtClean="0">
                        <a:latin typeface="Cambria Math" panose="02040503050406030204" pitchFamily="18" charset="0"/>
                      </a:rPr>
                      <m:t>&lt;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𝑒</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𝑒</m:t>
                        </m:r>
                      </m:e>
                      <m:sub>
                        <m:r>
                          <a:rPr lang="en-US" altLang="ja-JP" b="0" i="1" smtClean="0">
                            <a:latin typeface="Cambria Math" panose="02040503050406030204" pitchFamily="18" charset="0"/>
                          </a:rPr>
                          <m:t>𝑗</m:t>
                        </m:r>
                      </m:sub>
                    </m:sSub>
                    <m:r>
                      <a:rPr lang="en-US" altLang="ja-JP" b="0" i="1" smtClean="0">
                        <a:latin typeface="Cambria Math" panose="02040503050406030204" pitchFamily="18" charset="0"/>
                      </a:rPr>
                      <m:t>&gt; =</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𝛿</m:t>
                        </m:r>
                      </m:e>
                      <m:sub>
                        <m:r>
                          <a:rPr lang="en-US" altLang="ja-JP" b="0" i="1" smtClean="0">
                            <a:latin typeface="Cambria Math" panose="02040503050406030204" pitchFamily="18" charset="0"/>
                          </a:rPr>
                          <m:t>𝑖𝑗</m:t>
                        </m:r>
                      </m:sub>
                    </m:sSub>
                    <m:r>
                      <a:rPr lang="en-US" altLang="ja-JP" b="0" i="1" smtClean="0">
                        <a:latin typeface="Cambria Math" panose="02040503050406030204" pitchFamily="18" charset="0"/>
                      </a:rPr>
                      <m:t> </m:t>
                    </m:r>
                  </m:oMath>
                </a14:m>
                <a:endParaRPr kumimoji="1" lang="en-US" altLang="ja-JP" dirty="0"/>
              </a:p>
              <a:p>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ℝ</m:t>
                        </m:r>
                      </m:e>
                      <m:sup>
                        <m:r>
                          <a:rPr kumimoji="1" lang="en-US" altLang="ja-JP" b="0" i="1" smtClean="0">
                            <a:latin typeface="Cambria Math" panose="02040503050406030204" pitchFamily="18" charset="0"/>
                          </a:rPr>
                          <m:t>𝑛</m:t>
                        </m:r>
                      </m:sup>
                    </m:sSup>
                  </m:oMath>
                </a14:m>
                <a:r>
                  <a:rPr kumimoji="1" lang="ja-JP" altLang="en-US" dirty="0"/>
                  <a:t>は</a:t>
                </a:r>
                <a:r>
                  <a:rPr kumimoji="1" lang="en-US" altLang="ja-JP" dirty="0"/>
                  <a:t>n</a:t>
                </a:r>
                <a:r>
                  <a:rPr kumimoji="1" lang="ja-JP" altLang="en-US" dirty="0"/>
                  <a:t>次元ユークリッド空間</a:t>
                </a:r>
                <a:endParaRPr kumimoji="1" lang="en-US" altLang="ja-JP" dirty="0"/>
              </a:p>
            </p:txBody>
          </p:sp>
        </mc:Choice>
        <mc:Fallback>
          <p:sp>
            <p:nvSpPr>
              <p:cNvPr id="3" name="コンテンツ プレースホルダー 2">
                <a:extLst>
                  <a:ext uri="{FF2B5EF4-FFF2-40B4-BE49-F238E27FC236}">
                    <a16:creationId xmlns:a16="http://schemas.microsoft.com/office/drawing/2014/main" id="{5C43B4DA-84B5-A3A6-9922-C62C29E433A0}"/>
                  </a:ext>
                </a:extLst>
              </p:cNvPr>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56564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42EE90-5021-0D1B-ACCD-A3FABF776453}"/>
              </a:ext>
            </a:extLst>
          </p:cNvPr>
          <p:cNvSpPr>
            <a:spLocks noGrp="1"/>
          </p:cNvSpPr>
          <p:nvPr>
            <p:ph type="title"/>
          </p:nvPr>
        </p:nvSpPr>
        <p:spPr/>
        <p:txBody>
          <a:bodyPr/>
          <a:lstStyle/>
          <a:p>
            <a:r>
              <a:rPr kumimoji="1" lang="en-US" altLang="ja-JP" dirty="0"/>
              <a:t>2.5 Example (Immersed manifold)</a:t>
            </a:r>
            <a:endParaRPr kumimoji="1" lang="ja-JP" altLang="en-US" dirty="0"/>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9BADFAB6-39D5-E39B-774A-5835AB9A8490}"/>
                  </a:ext>
                </a:extLst>
              </p:cNvPr>
              <p:cNvSpPr>
                <a:spLocks noGrp="1"/>
              </p:cNvSpPr>
              <p:nvPr>
                <p:ph idx="1"/>
              </p:nvPr>
            </p:nvSpPr>
            <p:spPr/>
            <p:txBody>
              <a:bodyPr/>
              <a:lstStyle/>
              <a:p>
                <a14:m>
                  <m:oMath xmlns:m="http://schemas.openxmlformats.org/officeDocument/2006/math">
                    <m:r>
                      <a:rPr kumimoji="1" lang="en-US" altLang="ja-JP" b="0" i="1" smtClean="0">
                        <a:latin typeface="Cambria Math" panose="02040503050406030204" pitchFamily="18" charset="0"/>
                      </a:rPr>
                      <m:t>𝑓</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𝑀</m:t>
                        </m:r>
                      </m:e>
                      <m:sup>
                        <m:r>
                          <a:rPr kumimoji="1" lang="en-US" altLang="ja-JP" b="0" i="1" smtClean="0">
                            <a:latin typeface="Cambria Math" panose="02040503050406030204" pitchFamily="18" charset="0"/>
                          </a:rPr>
                          <m:t>𝑛</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𝑁</m:t>
                        </m:r>
                      </m:e>
                      <m:sup>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𝑘</m:t>
                        </m:r>
                      </m:sup>
                    </m:sSup>
                  </m:oMath>
                </a14:m>
                <a:r>
                  <a:rPr kumimoji="1" lang="ja-JP" altLang="en-US" dirty="0"/>
                  <a:t>をはめ込み</a:t>
                </a:r>
                <a:endParaRPr kumimoji="1" lang="en-US" altLang="ja-JP" dirty="0"/>
              </a:p>
              <a:p>
                <a:pPr lvl="1"/>
                <a14:m>
                  <m:oMath xmlns:m="http://schemas.openxmlformats.org/officeDocument/2006/math">
                    <m:r>
                      <a:rPr kumimoji="1" lang="en-US" altLang="ja-JP" b="0" i="1" smtClean="0">
                        <a:latin typeface="Cambria Math" panose="02040503050406030204" pitchFamily="18" charset="0"/>
                      </a:rPr>
                      <m:t>𝑓</m:t>
                    </m:r>
                  </m:oMath>
                </a14:m>
                <a:r>
                  <a:rPr kumimoji="1" lang="ja-JP" altLang="en-US" dirty="0"/>
                  <a:t>が</a:t>
                </a:r>
                <a14:m>
                  <m:oMath xmlns:m="http://schemas.openxmlformats.org/officeDocument/2006/math">
                    <m:sSup>
                      <m:sSupPr>
                        <m:ctrlPr>
                          <a:rPr kumimoji="1" lang="en-US" altLang="ja-JP" b="0" i="1" dirty="0" smtClean="0">
                            <a:latin typeface="Cambria Math" panose="02040503050406030204" pitchFamily="18" charset="0"/>
                          </a:rPr>
                        </m:ctrlPr>
                      </m:sSupPr>
                      <m:e>
                        <m:r>
                          <a:rPr kumimoji="1" lang="en-US" altLang="ja-JP" b="0" i="1" dirty="0" smtClean="0">
                            <a:latin typeface="Cambria Math" panose="02040503050406030204" pitchFamily="18" charset="0"/>
                          </a:rPr>
                          <m:t>𝐶</m:t>
                        </m:r>
                      </m:e>
                      <m:sup>
                        <m:r>
                          <a:rPr kumimoji="1" lang="en-US" altLang="ja-JP" b="0" i="1" dirty="0" smtClean="0">
                            <a:latin typeface="Cambria Math" panose="02040503050406030204" pitchFamily="18" charset="0"/>
                          </a:rPr>
                          <m:t>𝑟</m:t>
                        </m:r>
                      </m:sup>
                    </m:sSup>
                  </m:oMath>
                </a14:m>
                <a:r>
                  <a:rPr kumimoji="1" lang="ja-JP" altLang="en-US" dirty="0"/>
                  <a:t>級写像で、</a:t>
                </a:r>
                <a14:m>
                  <m:oMath xmlns:m="http://schemas.openxmlformats.org/officeDocument/2006/math">
                    <m:r>
                      <a:rPr lang="ja-JP" altLang="en-US" b="0" i="1" dirty="0">
                        <a:latin typeface="Cambria Math" panose="02040503050406030204" pitchFamily="18" charset="0"/>
                      </a:rPr>
                      <m:t>すべての</m:t>
                    </m:r>
                    <m:r>
                      <a:rPr lang="en-US" altLang="ja-JP" b="0" i="1" dirty="0" smtClean="0">
                        <a:latin typeface="Cambria Math" panose="02040503050406030204" pitchFamily="18" charset="0"/>
                      </a:rPr>
                      <m:t>𝑝</m:t>
                    </m:r>
                    <m:r>
                      <a:rPr lang="en-US" altLang="ja-JP" b="0" i="1" dirty="0" smtClean="0">
                        <a:latin typeface="Cambria Math" panose="02040503050406030204" pitchFamily="18" charset="0"/>
                      </a:rPr>
                      <m:t>∈</m:t>
                    </m:r>
                    <m:r>
                      <a:rPr lang="en-US" altLang="ja-JP" b="0" i="1" dirty="0" smtClean="0">
                        <a:latin typeface="Cambria Math" panose="02040503050406030204" pitchFamily="18" charset="0"/>
                      </a:rPr>
                      <m:t>𝑀</m:t>
                    </m:r>
                    <m:r>
                      <a:rPr lang="en-US" altLang="ja-JP" b="0" i="1" dirty="0" smtClean="0">
                        <a:latin typeface="Cambria Math" panose="02040503050406030204" pitchFamily="18" charset="0"/>
                      </a:rPr>
                      <m:t>,</m:t>
                    </m:r>
                    <m:r>
                      <a:rPr kumimoji="1" lang="en-US" altLang="ja-JP" b="0" i="1" smtClean="0">
                        <a:latin typeface="Cambria Math" panose="02040503050406030204" pitchFamily="18" charset="0"/>
                      </a:rPr>
                      <m:t>𝑑</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𝑓</m:t>
                        </m:r>
                      </m:e>
                      <m:sub>
                        <m:r>
                          <a:rPr kumimoji="1" lang="en-US" altLang="ja-JP" b="0" i="1" smtClean="0">
                            <a:latin typeface="Cambria Math" panose="02040503050406030204" pitchFamily="18" charset="0"/>
                          </a:rPr>
                          <m:t>𝑝</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𝑇</m:t>
                        </m:r>
                      </m:e>
                      <m:sub>
                        <m:r>
                          <a:rPr kumimoji="1" lang="en-US" altLang="ja-JP" b="0" i="1" smtClean="0">
                            <a:latin typeface="Cambria Math" panose="02040503050406030204" pitchFamily="18" charset="0"/>
                          </a:rPr>
                          <m:t>𝑝</m:t>
                        </m:r>
                      </m:sub>
                    </m:sSub>
                    <m:r>
                      <a:rPr kumimoji="1" lang="en-US" altLang="ja-JP" b="0" i="1" smtClean="0">
                        <a:latin typeface="Cambria Math" panose="02040503050406030204" pitchFamily="18" charset="0"/>
                      </a:rPr>
                      <m:t>𝑀</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𝑇</m:t>
                        </m:r>
                      </m:e>
                      <m:sub>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𝑝</m:t>
                            </m:r>
                          </m:e>
                        </m:d>
                      </m:sub>
                    </m:sSub>
                    <m:r>
                      <a:rPr kumimoji="1" lang="en-US" altLang="ja-JP" b="0" i="1" smtClean="0">
                        <a:latin typeface="Cambria Math" panose="02040503050406030204" pitchFamily="18" charset="0"/>
                      </a:rPr>
                      <m:t>𝑁</m:t>
                    </m:r>
                  </m:oMath>
                </a14:m>
                <a:r>
                  <a:rPr kumimoji="1" lang="ja-JP" altLang="en-US" dirty="0"/>
                  <a:t>が単射</a:t>
                </a:r>
                <a:endParaRPr kumimoji="1" lang="en-US" altLang="ja-JP" dirty="0"/>
              </a:p>
              <a:p>
                <a14:m>
                  <m:oMath xmlns:m="http://schemas.openxmlformats.org/officeDocument/2006/math">
                    <m:r>
                      <a:rPr kumimoji="1" lang="en-US" altLang="ja-JP" b="0" i="1" smtClean="0">
                        <a:latin typeface="Cambria Math" panose="02040503050406030204" pitchFamily="18" charset="0"/>
                      </a:rPr>
                      <m:t>𝑁</m:t>
                    </m:r>
                  </m:oMath>
                </a14:m>
                <a:r>
                  <a:rPr kumimoji="1" lang="ja-JP" altLang="en-US" dirty="0"/>
                  <a:t>がリーマン構造</a:t>
                </a:r>
                <a:r>
                  <a:rPr kumimoji="1" lang="en-US" altLang="ja-JP" dirty="0"/>
                  <a:t>(Riemannian structure)</a:t>
                </a:r>
                <a:r>
                  <a:rPr kumimoji="1" lang="ja-JP" altLang="en-US" dirty="0"/>
                  <a:t>を持っている場合、</a:t>
                </a:r>
                <a14:m>
                  <m:oMath xmlns:m="http://schemas.openxmlformats.org/officeDocument/2006/math">
                    <m:r>
                      <a:rPr kumimoji="1" lang="en-US" altLang="ja-JP" b="0" i="1" smtClean="0">
                        <a:latin typeface="Cambria Math" panose="02040503050406030204" pitchFamily="18" charset="0"/>
                      </a:rPr>
                      <m:t>𝑓</m:t>
                    </m:r>
                  </m:oMath>
                </a14:m>
                <a:r>
                  <a:rPr kumimoji="1" lang="ja-JP" altLang="en-US" dirty="0"/>
                  <a:t>は</a:t>
                </a:r>
                <a14:m>
                  <m:oMath xmlns:m="http://schemas.openxmlformats.org/officeDocument/2006/math">
                    <m:r>
                      <a:rPr kumimoji="1" lang="en-US" altLang="ja-JP" b="0" i="1" dirty="0" smtClean="0">
                        <a:latin typeface="Cambria Math" panose="02040503050406030204" pitchFamily="18" charset="0"/>
                      </a:rPr>
                      <m:t>𝑀</m:t>
                    </m:r>
                  </m:oMath>
                </a14:m>
                <a:r>
                  <a:rPr kumimoji="1" lang="ja-JP" altLang="en-US" dirty="0"/>
                  <a:t>に</a:t>
                </a:r>
                <a:r>
                  <a:rPr lang="ja-JP" altLang="en-US" dirty="0"/>
                  <a:t>リーマン構造を導く</a:t>
                </a:r>
                <a:r>
                  <a:rPr lang="en-US" altLang="ja-JP" dirty="0"/>
                  <a:t>:</a:t>
                </a:r>
              </a:p>
              <a:p>
                <a:pPr lvl="1"/>
                <a14:m>
                  <m:oMath xmlns:m="http://schemas.openxmlformats.org/officeDocument/2006/math">
                    <m:r>
                      <a:rPr kumimoji="1" lang="en-US" altLang="ja-JP" b="0" i="1" smtClean="0">
                        <a:latin typeface="Cambria Math" panose="02040503050406030204" pitchFamily="18" charset="0"/>
                      </a:rPr>
                      <m:t>&lt;</m:t>
                    </m:r>
                    <m:r>
                      <a:rPr kumimoji="1" lang="en-US" altLang="ja-JP" b="0" i="1" smtClean="0">
                        <a:latin typeface="Cambria Math" panose="02040503050406030204" pitchFamily="18" charset="0"/>
                      </a:rPr>
                      <m:t>𝑢</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𝑣</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&gt;</m:t>
                        </m:r>
                      </m:e>
                      <m:sub>
                        <m:r>
                          <a:rPr kumimoji="1" lang="en-US" altLang="ja-JP" b="0" i="1" smtClean="0">
                            <a:latin typeface="Cambria Math" panose="02040503050406030204" pitchFamily="18" charset="0"/>
                          </a:rPr>
                          <m:t>𝑝</m:t>
                        </m:r>
                      </m:sub>
                    </m:sSub>
                    <m:r>
                      <a:rPr kumimoji="1" lang="en-US" altLang="ja-JP" b="0" i="1" smtClean="0">
                        <a:latin typeface="Cambria Math" panose="02040503050406030204" pitchFamily="18" charset="0"/>
                      </a:rPr>
                      <m:t>=&lt;</m:t>
                    </m:r>
                    <m:r>
                      <a:rPr kumimoji="1" lang="en-US" altLang="ja-JP" b="0" i="1" smtClean="0">
                        <a:latin typeface="Cambria Math" panose="02040503050406030204" pitchFamily="18" charset="0"/>
                      </a:rPr>
                      <m:t>𝑑</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𝑓</m:t>
                        </m:r>
                      </m:e>
                      <m:sub>
                        <m:r>
                          <a:rPr kumimoji="1" lang="en-US" altLang="ja-JP" b="0" i="1" smtClean="0">
                            <a:latin typeface="Cambria Math" panose="02040503050406030204" pitchFamily="18" charset="0"/>
                          </a:rPr>
                          <m:t>𝑝</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𝑢</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𝑑</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𝑓</m:t>
                        </m:r>
                      </m:e>
                      <m:sub>
                        <m:r>
                          <a:rPr kumimoji="1" lang="en-US" altLang="ja-JP" b="0" i="1" smtClean="0">
                            <a:latin typeface="Cambria Math" panose="02040503050406030204" pitchFamily="18" charset="0"/>
                          </a:rPr>
                          <m:t>𝑞</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𝑣</m:t>
                        </m:r>
                      </m:e>
                    </m:d>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&gt;</m:t>
                        </m:r>
                      </m:e>
                      <m:sub>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𝑝</m:t>
                            </m:r>
                          </m:e>
                        </m:d>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𝑢</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𝑣</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𝑇</m:t>
                        </m:r>
                      </m:e>
                      <m:sub>
                        <m:r>
                          <a:rPr kumimoji="1" lang="en-US" altLang="ja-JP" b="0" i="1" smtClean="0">
                            <a:latin typeface="Cambria Math" panose="02040503050406030204" pitchFamily="18" charset="0"/>
                          </a:rPr>
                          <m:t>𝑝</m:t>
                        </m:r>
                      </m:sub>
                    </m:sSub>
                    <m:r>
                      <a:rPr kumimoji="1" lang="en-US" altLang="ja-JP" b="0" i="1" smtClean="0">
                        <a:latin typeface="Cambria Math" panose="02040503050406030204" pitchFamily="18" charset="0"/>
                      </a:rPr>
                      <m:t>𝑀</m:t>
                    </m:r>
                  </m:oMath>
                </a14:m>
                <a:endParaRPr kumimoji="1" lang="en-US" altLang="ja-JP" dirty="0"/>
              </a:p>
              <a:p>
                <a:pPr lvl="1"/>
                <a:r>
                  <a:rPr lang="en-US" altLang="ja-JP" dirty="0"/>
                  <a:t>(</a:t>
                </a:r>
                <a14:m>
                  <m:oMath xmlns:m="http://schemas.openxmlformats.org/officeDocument/2006/math">
                    <m:r>
                      <a:rPr lang="en-US" altLang="ja-JP" b="0" i="1" smtClean="0">
                        <a:latin typeface="Cambria Math" panose="02040503050406030204" pitchFamily="18" charset="0"/>
                      </a:rPr>
                      <m:t>𝑑</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𝑓</m:t>
                        </m:r>
                      </m:e>
                      <m:sub>
                        <m:r>
                          <a:rPr lang="en-US" altLang="ja-JP" b="0" i="1" smtClean="0">
                            <a:latin typeface="Cambria Math" panose="02040503050406030204" pitchFamily="18" charset="0"/>
                          </a:rPr>
                          <m:t>𝑝</m:t>
                        </m:r>
                      </m:sub>
                    </m:sSub>
                  </m:oMath>
                </a14:m>
                <a:r>
                  <a:rPr lang="ja-JP" altLang="en-US" dirty="0"/>
                  <a:t>は単射なので、</a:t>
                </a:r>
                <a14:m>
                  <m:oMath xmlns:m="http://schemas.openxmlformats.org/officeDocument/2006/math">
                    <m:r>
                      <a:rPr lang="en-US" altLang="ja-JP" b="0" i="1" smtClean="0">
                        <a:latin typeface="Cambria Math" panose="02040503050406030204" pitchFamily="18" charset="0"/>
                      </a:rPr>
                      <m:t>&lt;,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&gt;</m:t>
                        </m:r>
                      </m:e>
                      <m:sub>
                        <m:r>
                          <a:rPr lang="en-US" altLang="ja-JP" b="0" i="1" smtClean="0">
                            <a:latin typeface="Cambria Math" panose="02040503050406030204" pitchFamily="18" charset="0"/>
                          </a:rPr>
                          <m:t>𝑝</m:t>
                        </m:r>
                      </m:sub>
                    </m:sSub>
                    <m:r>
                      <a:rPr lang="ja-JP" altLang="en-US" i="1">
                        <a:latin typeface="Cambria Math" panose="02040503050406030204" pitchFamily="18" charset="0"/>
                      </a:rPr>
                      <m:t>は</m:t>
                    </m:r>
                  </m:oMath>
                </a14:m>
                <a:r>
                  <a:rPr lang="ja-JP" altLang="en-US" dirty="0"/>
                  <a:t>正定値</a:t>
                </a:r>
                <a:r>
                  <a:rPr lang="en-US" altLang="ja-JP" dirty="0"/>
                  <a:t>(positive definite)?)</a:t>
                </a:r>
                <a:endParaRPr kumimoji="1" lang="en-US" altLang="ja-JP" dirty="0"/>
              </a:p>
              <a:p>
                <a14:m>
                  <m:oMath xmlns:m="http://schemas.openxmlformats.org/officeDocument/2006/math">
                    <m:r>
                      <a:rPr kumimoji="1" lang="en-US" altLang="ja-JP" b="0" i="1" smtClean="0">
                        <a:latin typeface="Cambria Math" panose="02040503050406030204" pitchFamily="18" charset="0"/>
                      </a:rPr>
                      <m:t>𝑀</m:t>
                    </m:r>
                  </m:oMath>
                </a14:m>
                <a:r>
                  <a:rPr kumimoji="1" lang="ja-JP" altLang="en-US" dirty="0"/>
                  <a:t>上の計量を</a:t>
                </a:r>
                <a14:m>
                  <m:oMath xmlns:m="http://schemas.openxmlformats.org/officeDocument/2006/math">
                    <m:r>
                      <a:rPr kumimoji="1" lang="en-US" altLang="ja-JP" b="0" i="1" smtClean="0">
                        <a:latin typeface="Cambria Math" panose="02040503050406030204" pitchFamily="18" charset="0"/>
                      </a:rPr>
                      <m:t>𝑓</m:t>
                    </m:r>
                  </m:oMath>
                </a14:m>
                <a:r>
                  <a:rPr kumimoji="1" lang="ja-JP" altLang="en-US" dirty="0"/>
                  <a:t>によって導かれた計量</a:t>
                </a:r>
                <a:r>
                  <a:rPr kumimoji="1" lang="en-US" altLang="ja-JP" dirty="0"/>
                  <a:t>(metric induced by </a:t>
                </a:r>
                <a14:m>
                  <m:oMath xmlns:m="http://schemas.openxmlformats.org/officeDocument/2006/math">
                    <m:r>
                      <a:rPr kumimoji="1" lang="en-US" altLang="ja-JP" b="0" i="1" smtClean="0">
                        <a:latin typeface="Cambria Math" panose="02040503050406030204" pitchFamily="18" charset="0"/>
                      </a:rPr>
                      <m:t>𝑓</m:t>
                    </m:r>
                  </m:oMath>
                </a14:m>
                <a:r>
                  <a:rPr kumimoji="1" lang="en-US" altLang="ja-JP" dirty="0"/>
                  <a:t>)</a:t>
                </a:r>
                <a:r>
                  <a:rPr kumimoji="1" lang="ja-JP" altLang="en-US" dirty="0"/>
                  <a:t>と呼び、</a:t>
                </a:r>
                <a14:m>
                  <m:oMath xmlns:m="http://schemas.openxmlformats.org/officeDocument/2006/math">
                    <m:r>
                      <a:rPr kumimoji="1" lang="en-US" altLang="ja-JP" b="0" i="1" smtClean="0">
                        <a:latin typeface="Cambria Math" panose="02040503050406030204" pitchFamily="18" charset="0"/>
                      </a:rPr>
                      <m:t>𝑓</m:t>
                    </m:r>
                  </m:oMath>
                </a14:m>
                <a:r>
                  <a:rPr kumimoji="1" lang="ja-JP" altLang="en-US" dirty="0"/>
                  <a:t>は等長はめ込み</a:t>
                </a:r>
                <a:r>
                  <a:rPr kumimoji="1" lang="en-US" altLang="ja-JP" dirty="0"/>
                  <a:t>(isometric immersion)</a:t>
                </a:r>
                <a:endParaRPr kumimoji="1" lang="ja-JP" altLang="en-US" dirty="0"/>
              </a:p>
            </p:txBody>
          </p:sp>
        </mc:Choice>
        <mc:Fallback>
          <p:sp>
            <p:nvSpPr>
              <p:cNvPr id="3" name="コンテンツ プレースホルダー 2">
                <a:extLst>
                  <a:ext uri="{FF2B5EF4-FFF2-40B4-BE49-F238E27FC236}">
                    <a16:creationId xmlns:a16="http://schemas.microsoft.com/office/drawing/2014/main" id="{9BADFAB6-39D5-E39B-774A-5835AB9A8490}"/>
                  </a:ext>
                </a:extLst>
              </p:cNvPr>
              <p:cNvSpPr>
                <a:spLocks noGrp="1" noRot="1" noChangeAspect="1" noMove="1" noResize="1" noEditPoints="1" noAdjustHandles="1" noChangeArrowheads="1" noChangeShapeType="1" noTextEdit="1"/>
              </p:cNvSpPr>
              <p:nvPr>
                <p:ph idx="1"/>
              </p:nvPr>
            </p:nvSpPr>
            <p:spPr>
              <a:blipFill>
                <a:blip r:embed="rId2"/>
                <a:stretch>
                  <a:fillRect t="-2101" r="-81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756779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59D885-86C2-021E-2CA2-AE1A4045CC69}"/>
              </a:ext>
            </a:extLst>
          </p:cNvPr>
          <p:cNvSpPr>
            <a:spLocks noGrp="1"/>
          </p:cNvSpPr>
          <p:nvPr>
            <p:ph type="title"/>
          </p:nvPr>
        </p:nvSpPr>
        <p:spPr/>
        <p:txBody>
          <a:bodyPr/>
          <a:lstStyle/>
          <a:p>
            <a:r>
              <a:rPr kumimoji="1" lang="ja-JP" altLang="en-US" dirty="0"/>
              <a:t>重要な例</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4414FA5C-308B-E5FF-81D6-432A1D914FE9}"/>
                  </a:ext>
                </a:extLst>
              </p:cNvPr>
              <p:cNvSpPr>
                <a:spLocks noGrp="1"/>
              </p:cNvSpPr>
              <p:nvPr>
                <p:ph idx="1"/>
              </p:nvPr>
            </p:nvSpPr>
            <p:spPr/>
            <p:txBody>
              <a:bodyPr>
                <a:normAutofit/>
              </a:bodyPr>
              <a:lstStyle/>
              <a:p>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𝐶</m:t>
                        </m:r>
                      </m:e>
                      <m:sup>
                        <m:r>
                          <a:rPr kumimoji="1" lang="en-US" altLang="ja-JP" b="0" i="1" smtClean="0">
                            <a:latin typeface="Cambria Math" panose="02040503050406030204" pitchFamily="18" charset="0"/>
                          </a:rPr>
                          <m:t>𝑟</m:t>
                        </m:r>
                      </m:sup>
                    </m:sSup>
                  </m:oMath>
                </a14:m>
                <a:r>
                  <a:rPr kumimoji="1" lang="ja-JP" altLang="en-US" dirty="0"/>
                  <a:t>級写像</a:t>
                </a:r>
                <a14:m>
                  <m:oMath xmlns:m="http://schemas.openxmlformats.org/officeDocument/2006/math">
                    <m:r>
                      <a:rPr kumimoji="1" lang="en-US" altLang="ja-JP" b="0" i="1" dirty="0" smtClean="0">
                        <a:latin typeface="Cambria Math" panose="02040503050406030204" pitchFamily="18" charset="0"/>
                      </a:rPr>
                      <m:t>h</m:t>
                    </m:r>
                    <m:r>
                      <a:rPr kumimoji="1" lang="en-US" altLang="ja-JP" b="0" i="1" dirty="0" smtClean="0">
                        <a:latin typeface="Cambria Math" panose="02040503050406030204" pitchFamily="18" charset="0"/>
                      </a:rPr>
                      <m:t>:</m:t>
                    </m:r>
                    <m:sSup>
                      <m:sSupPr>
                        <m:ctrlPr>
                          <a:rPr kumimoji="1" lang="en-US" altLang="ja-JP" b="0" i="1" dirty="0" smtClean="0">
                            <a:latin typeface="Cambria Math" panose="02040503050406030204" pitchFamily="18" charset="0"/>
                          </a:rPr>
                        </m:ctrlPr>
                      </m:sSupPr>
                      <m:e>
                        <m:r>
                          <a:rPr kumimoji="1" lang="en-US" altLang="ja-JP" b="0" i="1" dirty="0" smtClean="0">
                            <a:latin typeface="Cambria Math" panose="02040503050406030204" pitchFamily="18" charset="0"/>
                          </a:rPr>
                          <m:t>𝑀</m:t>
                        </m:r>
                      </m:e>
                      <m:sup>
                        <m:r>
                          <a:rPr kumimoji="1" lang="en-US" altLang="ja-JP" b="0" i="1" dirty="0" smtClean="0">
                            <a:latin typeface="Cambria Math" panose="02040503050406030204" pitchFamily="18" charset="0"/>
                          </a:rPr>
                          <m:t>𝑛</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𝑘</m:t>
                        </m:r>
                      </m:sup>
                    </m:sSup>
                    <m:r>
                      <a:rPr kumimoji="1" lang="en-US" altLang="ja-JP" b="0" i="1" dirty="0" smtClean="0">
                        <a:latin typeface="Cambria Math" panose="02040503050406030204" pitchFamily="18" charset="0"/>
                      </a:rPr>
                      <m:t>→</m:t>
                    </m:r>
                    <m:sSup>
                      <m:sSupPr>
                        <m:ctrlPr>
                          <a:rPr kumimoji="1" lang="en-US" altLang="ja-JP" b="0" i="1" dirty="0" smtClean="0">
                            <a:latin typeface="Cambria Math" panose="02040503050406030204" pitchFamily="18" charset="0"/>
                          </a:rPr>
                        </m:ctrlPr>
                      </m:sSupPr>
                      <m:e>
                        <m:r>
                          <a:rPr kumimoji="1" lang="en-US" altLang="ja-JP" b="0" i="1" dirty="0" smtClean="0">
                            <a:latin typeface="Cambria Math" panose="02040503050406030204" pitchFamily="18" charset="0"/>
                          </a:rPr>
                          <m:t>𝑁</m:t>
                        </m:r>
                      </m:e>
                      <m:sup>
                        <m:r>
                          <a:rPr kumimoji="1" lang="en-US" altLang="ja-JP" b="0" i="1" dirty="0" smtClean="0">
                            <a:latin typeface="Cambria Math" panose="02040503050406030204" pitchFamily="18" charset="0"/>
                          </a:rPr>
                          <m:t>𝑘</m:t>
                        </m:r>
                      </m:sup>
                    </m:sSup>
                  </m:oMath>
                </a14:m>
                <a:r>
                  <a:rPr kumimoji="1" lang="ja-JP" altLang="en-US" dirty="0"/>
                  <a:t>があり、</a:t>
                </a:r>
                <a14:m>
                  <m:oMath xmlns:m="http://schemas.openxmlformats.org/officeDocument/2006/math">
                    <m:r>
                      <a:rPr kumimoji="1" lang="en-US" altLang="ja-JP" b="0" i="1" smtClean="0">
                        <a:latin typeface="Cambria Math" panose="02040503050406030204" pitchFamily="18" charset="0"/>
                      </a:rPr>
                      <m:t>𝑞</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𝑁</m:t>
                    </m:r>
                  </m:oMath>
                </a14:m>
                <a:r>
                  <a:rPr kumimoji="1" lang="ja-JP" altLang="en-US" dirty="0"/>
                  <a:t>を</a:t>
                </a:r>
                <a14:m>
                  <m:oMath xmlns:m="http://schemas.openxmlformats.org/officeDocument/2006/math">
                    <m:r>
                      <a:rPr kumimoji="1" lang="en-US" altLang="ja-JP" b="0" i="1" dirty="0" smtClean="0">
                        <a:latin typeface="Cambria Math" panose="02040503050406030204" pitchFamily="18" charset="0"/>
                      </a:rPr>
                      <m:t>h</m:t>
                    </m:r>
                  </m:oMath>
                </a14:m>
                <a:r>
                  <a:rPr kumimoji="1" lang="ja-JP" altLang="en-US" dirty="0"/>
                  <a:t>の正則値</a:t>
                </a:r>
                <a:endParaRPr kumimoji="1" lang="en-US" altLang="ja-JP" dirty="0"/>
              </a:p>
              <a:p>
                <a:pPr lvl="1"/>
                <a:r>
                  <a:rPr lang="en-US" altLang="ja-JP" dirty="0"/>
                  <a:t>(</a:t>
                </a:r>
                <a:r>
                  <a:rPr lang="ja-JP" altLang="en-US" dirty="0"/>
                  <a:t>つまり、すべての</a:t>
                </a:r>
                <a14:m>
                  <m:oMath xmlns:m="http://schemas.openxmlformats.org/officeDocument/2006/math">
                    <m:r>
                      <a:rPr lang="en-US" altLang="ja-JP" b="0" i="1" smtClean="0">
                        <a:latin typeface="Cambria Math" panose="02040503050406030204" pitchFamily="18" charset="0"/>
                      </a:rPr>
                      <m:t>𝑝</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h</m:t>
                        </m:r>
                      </m:e>
                      <m:sup>
                        <m:r>
                          <a:rPr lang="en-US" altLang="ja-JP" b="0" i="1" smtClean="0">
                            <a:latin typeface="Cambria Math" panose="02040503050406030204" pitchFamily="18" charset="0"/>
                          </a:rPr>
                          <m:t>−1</m:t>
                        </m:r>
                      </m:sup>
                    </m:sSup>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𝑝</m:t>
                        </m:r>
                      </m:e>
                    </m:d>
                    <m:r>
                      <a:rPr lang="en-US" altLang="ja-JP" b="0" i="1" smtClean="0">
                        <a:latin typeface="Cambria Math" panose="02040503050406030204" pitchFamily="18" charset="0"/>
                      </a:rPr>
                      <m:t>,</m:t>
                    </m:r>
                    <m:r>
                      <a:rPr lang="en-US" altLang="ja-JP" b="0" i="1" smtClean="0">
                        <a:latin typeface="Cambria Math" panose="02040503050406030204" pitchFamily="18" charset="0"/>
                      </a:rPr>
                      <m:t>𝑑</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h</m:t>
                        </m:r>
                      </m:e>
                      <m:sub>
                        <m:r>
                          <a:rPr lang="en-US" altLang="ja-JP" b="0" i="1" smtClean="0">
                            <a:latin typeface="Cambria Math" panose="02040503050406030204" pitchFamily="18" charset="0"/>
                          </a:rPr>
                          <m:t>𝑝</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𝑇</m:t>
                        </m:r>
                      </m:e>
                      <m:sub>
                        <m:r>
                          <a:rPr lang="en-US" altLang="ja-JP" b="0" i="1" smtClean="0">
                            <a:latin typeface="Cambria Math" panose="02040503050406030204" pitchFamily="18" charset="0"/>
                          </a:rPr>
                          <m:t>𝑝</m:t>
                        </m:r>
                      </m:sub>
                    </m:sSub>
                    <m:r>
                      <a:rPr lang="en-US" altLang="ja-JP" b="0" i="1" smtClean="0">
                        <a:latin typeface="Cambria Math" panose="02040503050406030204" pitchFamily="18" charset="0"/>
                      </a:rPr>
                      <m:t>𝑀</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𝑇</m:t>
                        </m:r>
                      </m:e>
                      <m:sub>
                        <m:r>
                          <a:rPr lang="en-US" altLang="ja-JP" b="0" i="1" smtClean="0">
                            <a:latin typeface="Cambria Math" panose="02040503050406030204" pitchFamily="18" charset="0"/>
                          </a:rPr>
                          <m:t>h</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𝑝</m:t>
                            </m:r>
                          </m:e>
                        </m:d>
                      </m:sub>
                    </m:sSub>
                    <m:r>
                      <a:rPr lang="en-US" altLang="ja-JP" b="0" i="1" smtClean="0">
                        <a:latin typeface="Cambria Math" panose="02040503050406030204" pitchFamily="18" charset="0"/>
                      </a:rPr>
                      <m:t>𝑁</m:t>
                    </m:r>
                  </m:oMath>
                </a14:m>
                <a:r>
                  <a:rPr lang="ja-JP" altLang="en-US" dirty="0"/>
                  <a:t>が全射</a:t>
                </a:r>
                <a:r>
                  <a:rPr lang="en-US" altLang="ja-JP" dirty="0"/>
                  <a:t>)</a:t>
                </a:r>
              </a:p>
              <a:p>
                <a:r>
                  <a:rPr kumimoji="1" lang="ja-JP" altLang="en-US" dirty="0"/>
                  <a:t>このとき、</a:t>
                </a:r>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h</m:t>
                        </m:r>
                      </m:e>
                      <m:sup>
                        <m:r>
                          <a:rPr kumimoji="1" lang="en-US" altLang="ja-JP" b="0" i="1" smtClean="0">
                            <a:latin typeface="Cambria Math" panose="02040503050406030204" pitchFamily="18" charset="0"/>
                          </a:rPr>
                          <m:t>−1</m:t>
                        </m:r>
                      </m:sup>
                    </m:s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𝑞</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𝑀</m:t>
                    </m:r>
                  </m:oMath>
                </a14:m>
                <a:r>
                  <a:rPr kumimoji="1" lang="ja-JP" altLang="en-US" dirty="0"/>
                  <a:t>は次元</a:t>
                </a:r>
                <a14:m>
                  <m:oMath xmlns:m="http://schemas.openxmlformats.org/officeDocument/2006/math">
                    <m:r>
                      <a:rPr kumimoji="1" lang="en-US" altLang="ja-JP" b="0" i="1" smtClean="0">
                        <a:latin typeface="Cambria Math" panose="02040503050406030204" pitchFamily="18" charset="0"/>
                      </a:rPr>
                      <m:t>𝑛</m:t>
                    </m:r>
                  </m:oMath>
                </a14:m>
                <a:r>
                  <a:rPr kumimoji="1" lang="ja-JP" altLang="en-US" dirty="0"/>
                  <a:t>の</a:t>
                </a:r>
                <a14:m>
                  <m:oMath xmlns:m="http://schemas.openxmlformats.org/officeDocument/2006/math">
                    <m:r>
                      <a:rPr kumimoji="1" lang="en-US" altLang="ja-JP" b="0" i="1" dirty="0" smtClean="0">
                        <a:latin typeface="Cambria Math" panose="02040503050406030204" pitchFamily="18" charset="0"/>
                      </a:rPr>
                      <m:t>𝑀</m:t>
                    </m:r>
                  </m:oMath>
                </a14:m>
                <a:r>
                  <a:rPr kumimoji="1" lang="ja-JP" altLang="en-US" dirty="0"/>
                  <a:t>の部分多様体</a:t>
                </a:r>
                <a:r>
                  <a:rPr kumimoji="1" lang="en-US" altLang="ja-JP" dirty="0"/>
                  <a:t>(submanifold)(?)</a:t>
                </a:r>
                <a:r>
                  <a:rPr kumimoji="1" lang="ja-JP" altLang="en-US" dirty="0"/>
                  <a:t>。したがって、それによってリーマン計量を導くことができる。</a:t>
                </a:r>
                <a:endParaRPr kumimoji="1" lang="en-US" altLang="ja-JP" dirty="0"/>
              </a:p>
              <a:p>
                <a:r>
                  <a:rPr lang="ja-JP" altLang="en-US" dirty="0"/>
                  <a:t>例として</a:t>
                </a:r>
                <a14:m>
                  <m:oMath xmlns:m="http://schemas.openxmlformats.org/officeDocument/2006/math">
                    <m:r>
                      <a:rPr lang="en-US" altLang="ja-JP" b="0" i="1" smtClean="0">
                        <a:latin typeface="Cambria Math" panose="02040503050406030204" pitchFamily="18" charset="0"/>
                      </a:rPr>
                      <m:t>h</m:t>
                    </m:r>
                    <m:r>
                      <a:rPr lang="en-US" altLang="ja-JP" b="0" i="1" smtClean="0">
                        <a:latin typeface="Cambria Math" panose="02040503050406030204" pitchFamily="18" charset="0"/>
                      </a:rPr>
                      <m:t>:</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ℝ</m:t>
                        </m:r>
                      </m:e>
                      <m:sup>
                        <m:r>
                          <a:rPr lang="en-US" altLang="ja-JP" b="0" i="1" smtClean="0">
                            <a:latin typeface="Cambria Math" panose="02040503050406030204" pitchFamily="18" charset="0"/>
                          </a:rPr>
                          <m:t>𝑛</m:t>
                        </m:r>
                      </m:sup>
                    </m:sSup>
                    <m:r>
                      <a:rPr lang="en-US" altLang="ja-JP" b="0" i="1" smtClean="0">
                        <a:latin typeface="Cambria Math" panose="02040503050406030204" pitchFamily="18" charset="0"/>
                      </a:rPr>
                      <m:t>→</m:t>
                    </m:r>
                    <m:r>
                      <a:rPr lang="en-US" altLang="ja-JP" b="0" i="1" smtClean="0">
                        <a:latin typeface="Cambria Math" panose="02040503050406030204" pitchFamily="18" charset="0"/>
                      </a:rPr>
                      <m:t>ℝ</m:t>
                    </m:r>
                  </m:oMath>
                </a14:m>
                <a:r>
                  <a:rPr kumimoji="1" lang="ja-JP" altLang="en-US" dirty="0"/>
                  <a:t>を</a:t>
                </a:r>
                <a14:m>
                  <m:oMath xmlns:m="http://schemas.openxmlformats.org/officeDocument/2006/math">
                    <m:r>
                      <a:rPr kumimoji="1" lang="en-US" altLang="ja-JP" b="0" i="1" dirty="0" smtClean="0">
                        <a:latin typeface="Cambria Math" panose="02040503050406030204" pitchFamily="18" charset="0"/>
                      </a:rPr>
                      <m:t>h</m:t>
                    </m:r>
                    <m:d>
                      <m:dPr>
                        <m:ctrlPr>
                          <a:rPr kumimoji="1" lang="en-US" altLang="ja-JP" b="0" i="1" dirty="0" smtClean="0">
                            <a:latin typeface="Cambria Math" panose="02040503050406030204" pitchFamily="18" charset="0"/>
                          </a:rPr>
                        </m:ctrlPr>
                      </m:dPr>
                      <m:e>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𝑥</m:t>
                            </m:r>
                          </m:e>
                          <m:sub>
                            <m:r>
                              <a:rPr kumimoji="1" lang="en-US" altLang="ja-JP" b="0" i="1" dirty="0" smtClean="0">
                                <a:latin typeface="Cambria Math" panose="02040503050406030204" pitchFamily="18" charset="0"/>
                              </a:rPr>
                              <m:t>1</m:t>
                            </m:r>
                          </m:sub>
                        </m:sSub>
                        <m:r>
                          <a:rPr kumimoji="1" lang="en-US" altLang="ja-JP" b="0" i="1" dirty="0" smtClean="0">
                            <a:latin typeface="Cambria Math" panose="02040503050406030204" pitchFamily="18" charset="0"/>
                          </a:rPr>
                          <m:t>,⋯,</m:t>
                        </m:r>
                        <m:sSub>
                          <m:sSubPr>
                            <m:ctrlPr>
                              <a:rPr kumimoji="1" lang="en-US" altLang="ja-JP" b="0" i="1" dirty="0" smtClean="0">
                                <a:latin typeface="Cambria Math" panose="02040503050406030204" pitchFamily="18" charset="0"/>
                              </a:rPr>
                            </m:ctrlPr>
                          </m:sSubPr>
                          <m:e>
                            <m:r>
                              <a:rPr kumimoji="1" lang="en-US" altLang="ja-JP" b="0" i="1" dirty="0" smtClean="0">
                                <a:latin typeface="Cambria Math" panose="02040503050406030204" pitchFamily="18" charset="0"/>
                              </a:rPr>
                              <m:t>𝑥</m:t>
                            </m:r>
                          </m:e>
                          <m:sub>
                            <m:r>
                              <a:rPr kumimoji="1" lang="en-US" altLang="ja-JP" b="0" i="1" dirty="0" smtClean="0">
                                <a:latin typeface="Cambria Math" panose="02040503050406030204" pitchFamily="18" charset="0"/>
                              </a:rPr>
                              <m:t>𝑛</m:t>
                            </m:r>
                          </m:sub>
                        </m:sSub>
                      </m:e>
                    </m:d>
                    <m:r>
                      <a:rPr kumimoji="1" lang="en-US" altLang="ja-JP" b="0" i="1" dirty="0" smtClean="0">
                        <a:latin typeface="Cambria Math" panose="02040503050406030204" pitchFamily="18" charset="0"/>
                      </a:rPr>
                      <m:t>=</m:t>
                    </m:r>
                    <m:nary>
                      <m:naryPr>
                        <m:chr m:val="∑"/>
                        <m:ctrlPr>
                          <a:rPr kumimoji="1" lang="en-US" altLang="ja-JP" b="0" i="1" dirty="0" smtClean="0">
                            <a:latin typeface="Cambria Math" panose="02040503050406030204" pitchFamily="18" charset="0"/>
                          </a:rPr>
                        </m:ctrlPr>
                      </m:naryPr>
                      <m:sub>
                        <m:r>
                          <a:rPr kumimoji="1" lang="en-US" altLang="ja-JP" b="0" i="1" dirty="0" smtClean="0">
                            <a:latin typeface="Cambria Math" panose="02040503050406030204" pitchFamily="18" charset="0"/>
                          </a:rPr>
                          <m:t>𝑖</m:t>
                        </m:r>
                        <m:r>
                          <a:rPr kumimoji="1" lang="en-US" altLang="ja-JP" b="0" i="1" dirty="0" smtClean="0">
                            <a:latin typeface="Cambria Math" panose="02040503050406030204" pitchFamily="18" charset="0"/>
                          </a:rPr>
                          <m:t>=1</m:t>
                        </m:r>
                      </m:sub>
                      <m:sup>
                        <m:r>
                          <a:rPr kumimoji="1" lang="en-US" altLang="ja-JP" b="0" i="1" dirty="0" smtClean="0">
                            <a:latin typeface="Cambria Math" panose="02040503050406030204" pitchFamily="18" charset="0"/>
                          </a:rPr>
                          <m:t>𝑛</m:t>
                        </m:r>
                      </m:sup>
                      <m:e>
                        <m:sSubSup>
                          <m:sSubSupPr>
                            <m:ctrlPr>
                              <a:rPr kumimoji="1" lang="en-US" altLang="ja-JP" b="0" i="1" dirty="0" smtClean="0">
                                <a:latin typeface="Cambria Math" panose="02040503050406030204" pitchFamily="18" charset="0"/>
                              </a:rPr>
                            </m:ctrlPr>
                          </m:sSubSupPr>
                          <m:e>
                            <m:r>
                              <a:rPr kumimoji="1" lang="en-US" altLang="ja-JP" b="0" i="1" dirty="0" smtClean="0">
                                <a:latin typeface="Cambria Math" panose="02040503050406030204" pitchFamily="18" charset="0"/>
                              </a:rPr>
                              <m:t>𝑥</m:t>
                            </m:r>
                          </m:e>
                          <m:sub>
                            <m:r>
                              <a:rPr kumimoji="1" lang="en-US" altLang="ja-JP" b="0" i="1" dirty="0" smtClean="0">
                                <a:latin typeface="Cambria Math" panose="02040503050406030204" pitchFamily="18" charset="0"/>
                              </a:rPr>
                              <m:t>𝑖</m:t>
                            </m:r>
                          </m:sub>
                          <m:sup>
                            <m:r>
                              <a:rPr kumimoji="1" lang="en-US" altLang="ja-JP" b="0" i="1" dirty="0" smtClean="0">
                                <a:latin typeface="Cambria Math" panose="02040503050406030204" pitchFamily="18" charset="0"/>
                              </a:rPr>
                              <m:t>2</m:t>
                            </m:r>
                          </m:sup>
                        </m:sSubSup>
                        <m:r>
                          <a:rPr kumimoji="1" lang="en-US" altLang="ja-JP" b="0" i="1" dirty="0" smtClean="0">
                            <a:latin typeface="Cambria Math" panose="02040503050406030204" pitchFamily="18" charset="0"/>
                          </a:rPr>
                          <m:t>−1</m:t>
                        </m:r>
                      </m:e>
                    </m:nary>
                  </m:oMath>
                </a14:m>
                <a:r>
                  <a:rPr kumimoji="1" lang="ja-JP" altLang="en-US" dirty="0"/>
                  <a:t>で定義する。</a:t>
                </a:r>
                <a14:m>
                  <m:oMath xmlns:m="http://schemas.openxmlformats.org/officeDocument/2006/math">
                    <m:r>
                      <a:rPr kumimoji="1" lang="en-US" altLang="ja-JP" b="0" i="1" smtClean="0">
                        <a:latin typeface="Cambria Math" panose="02040503050406030204" pitchFamily="18" charset="0"/>
                      </a:rPr>
                      <m:t>0</m:t>
                    </m:r>
                  </m:oMath>
                </a14:m>
                <a:r>
                  <a:rPr kumimoji="1" lang="ja-JP" altLang="en-US" dirty="0"/>
                  <a:t>は</a:t>
                </a:r>
                <a14:m>
                  <m:oMath xmlns:m="http://schemas.openxmlformats.org/officeDocument/2006/math">
                    <m:r>
                      <a:rPr kumimoji="1" lang="en-US" altLang="ja-JP" b="0" i="1" dirty="0" smtClean="0">
                        <a:latin typeface="Cambria Math" panose="02040503050406030204" pitchFamily="18" charset="0"/>
                      </a:rPr>
                      <m:t>h</m:t>
                    </m:r>
                  </m:oMath>
                </a14:m>
                <a:r>
                  <a:rPr kumimoji="1" lang="ja-JP" altLang="en-US" dirty="0"/>
                  <a:t>の正則値であり、</a:t>
                </a:r>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h</m:t>
                        </m:r>
                      </m:e>
                      <m:sup>
                        <m:r>
                          <a:rPr kumimoji="1" lang="en-US" altLang="ja-JP" b="0" i="1" smtClean="0">
                            <a:latin typeface="Cambria Math" panose="02040503050406030204" pitchFamily="18" charset="0"/>
                          </a:rPr>
                          <m:t>−1</m:t>
                        </m:r>
                      </m:sup>
                    </m:sSup>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0</m:t>
                        </m:r>
                      </m:e>
                    </m:d>
                    <m:r>
                      <a:rPr kumimoji="1" lang="en-US" altLang="ja-JP" b="0" i="1" smtClean="0">
                        <a:latin typeface="Cambria Math" panose="02040503050406030204" pitchFamily="18" charset="0"/>
                      </a:rPr>
                      <m:t>=</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ℝ</m:t>
                            </m:r>
                          </m:e>
                          <m:sup>
                            <m:r>
                              <a:rPr kumimoji="1" lang="en-US" altLang="ja-JP" b="0" i="1" smtClean="0">
                                <a:latin typeface="Cambria Math" panose="02040503050406030204" pitchFamily="18" charset="0"/>
                              </a:rPr>
                              <m:t>𝑛</m:t>
                            </m:r>
                          </m:sup>
                        </m:sSup>
                        <m:r>
                          <a:rPr kumimoji="1" lang="en-US" altLang="ja-JP" b="0" i="1" smtClean="0">
                            <a:latin typeface="Cambria Math" panose="02040503050406030204" pitchFamily="18" charset="0"/>
                          </a:rPr>
                          <m:t>:</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2</m:t>
                            </m:r>
                          </m:sup>
                        </m:sSubSup>
                        <m:r>
                          <a:rPr kumimoji="1" lang="en-US" altLang="ja-JP" b="0" i="1" smtClean="0">
                            <a:latin typeface="Cambria Math" panose="02040503050406030204" pitchFamily="18" charset="0"/>
                          </a:rPr>
                          <m:t>+⋯+</m:t>
                        </m:r>
                        <m:sSubSup>
                          <m:sSubSupPr>
                            <m:ctrlPr>
                              <a:rPr kumimoji="1" lang="en-US" altLang="ja-JP" b="0" i="1" smtClean="0">
                                <a:latin typeface="Cambria Math" panose="02040503050406030204" pitchFamily="18" charset="0"/>
                              </a:rPr>
                            </m:ctrlPr>
                          </m:sSubSup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𝑛</m:t>
                            </m:r>
                          </m:sub>
                          <m:sup>
                            <m:r>
                              <a:rPr kumimoji="1" lang="en-US" altLang="ja-JP" b="0" i="1" smtClean="0">
                                <a:latin typeface="Cambria Math" panose="02040503050406030204" pitchFamily="18" charset="0"/>
                              </a:rPr>
                              <m:t>2</m:t>
                            </m:r>
                          </m:sup>
                        </m:sSubSup>
                        <m:r>
                          <a:rPr kumimoji="1" lang="en-US" altLang="ja-JP" b="0" i="1" smtClean="0">
                            <a:latin typeface="Cambria Math" panose="02040503050406030204" pitchFamily="18" charset="0"/>
                          </a:rPr>
                          <m:t>=1</m:t>
                        </m:r>
                      </m:e>
                    </m:d>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𝑆</m:t>
                        </m:r>
                      </m:e>
                      <m:sup>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−1</m:t>
                        </m:r>
                      </m:sup>
                    </m:sSup>
                  </m:oMath>
                </a14:m>
                <a:r>
                  <a:rPr lang="ja-JP" altLang="en-US" dirty="0"/>
                  <a:t>。</a:t>
                </a:r>
                <a14:m>
                  <m:oMath xmlns:m="http://schemas.openxmlformats.org/officeDocument/2006/math">
                    <m:sSup>
                      <m:sSupPr>
                        <m:ctrlPr>
                          <a:rPr lang="en-US" altLang="ja-JP" b="0" i="1" dirty="0" smtClean="0">
                            <a:latin typeface="Cambria Math" panose="02040503050406030204" pitchFamily="18" charset="0"/>
                          </a:rPr>
                        </m:ctrlPr>
                      </m:sSupPr>
                      <m:e>
                        <m:r>
                          <a:rPr lang="en-US" altLang="ja-JP" b="0" i="1" dirty="0" smtClean="0">
                            <a:latin typeface="Cambria Math" panose="02040503050406030204" pitchFamily="18" charset="0"/>
                          </a:rPr>
                          <m:t>ℝ</m:t>
                        </m:r>
                      </m:e>
                      <m:sup>
                        <m:r>
                          <a:rPr lang="en-US" altLang="ja-JP" b="0" i="1" dirty="0" smtClean="0">
                            <a:latin typeface="Cambria Math" panose="02040503050406030204" pitchFamily="18" charset="0"/>
                          </a:rPr>
                          <m:t>𝑛</m:t>
                        </m:r>
                      </m:sup>
                    </m:sSup>
                  </m:oMath>
                </a14:m>
                <a:r>
                  <a:rPr kumimoji="1" lang="ja-JP" altLang="en-US" dirty="0"/>
                  <a:t>から</a:t>
                </a:r>
                <a14:m>
                  <m:oMath xmlns:m="http://schemas.openxmlformats.org/officeDocument/2006/math">
                    <m:sSup>
                      <m:sSupPr>
                        <m:ctrlPr>
                          <a:rPr kumimoji="1" lang="en-US" altLang="ja-JP" b="0" i="1" dirty="0" smtClean="0">
                            <a:latin typeface="Cambria Math" panose="02040503050406030204" pitchFamily="18" charset="0"/>
                          </a:rPr>
                        </m:ctrlPr>
                      </m:sSupPr>
                      <m:e>
                        <m:r>
                          <a:rPr kumimoji="1" lang="en-US" altLang="ja-JP" b="0" i="1" dirty="0" smtClean="0">
                            <a:latin typeface="Cambria Math" panose="02040503050406030204" pitchFamily="18" charset="0"/>
                          </a:rPr>
                          <m:t>𝑆</m:t>
                        </m:r>
                      </m:e>
                      <m:sup>
                        <m:r>
                          <a:rPr kumimoji="1" lang="en-US" altLang="ja-JP" b="0" i="1" dirty="0" smtClean="0">
                            <a:latin typeface="Cambria Math" panose="02040503050406030204" pitchFamily="18" charset="0"/>
                          </a:rPr>
                          <m:t>𝑛</m:t>
                        </m:r>
                        <m:r>
                          <a:rPr kumimoji="1" lang="en-US" altLang="ja-JP" b="0" i="1" dirty="0" smtClean="0">
                            <a:latin typeface="Cambria Math" panose="02040503050406030204" pitchFamily="18" charset="0"/>
                          </a:rPr>
                          <m:t>−1</m:t>
                        </m:r>
                      </m:sup>
                    </m:sSup>
                    <m:r>
                      <a:rPr lang="ja-JP" altLang="en-US" i="1" dirty="0">
                        <a:latin typeface="Cambria Math" panose="02040503050406030204" pitchFamily="18" charset="0"/>
                      </a:rPr>
                      <m:t>に</m:t>
                    </m:r>
                    <m:r>
                      <a:rPr lang="ja-JP" altLang="en-US" i="1" dirty="0" smtClean="0">
                        <a:latin typeface="Cambria Math" panose="02040503050406030204" pitchFamily="18" charset="0"/>
                      </a:rPr>
                      <m:t>導かれた</m:t>
                    </m:r>
                    <m:r>
                      <a:rPr lang="ja-JP" altLang="en-US" i="1" dirty="0">
                        <a:latin typeface="Cambria Math" panose="02040503050406030204" pitchFamily="18" charset="0"/>
                      </a:rPr>
                      <m:t>計量を</m:t>
                    </m:r>
                  </m:oMath>
                </a14:m>
                <a:r>
                  <a:rPr kumimoji="1" lang="ja-JP" altLang="en-US" dirty="0"/>
                  <a:t>カノニカル計量</a:t>
                </a:r>
                <a:endParaRPr kumimoji="1" lang="en-US" altLang="ja-JP" dirty="0"/>
              </a:p>
            </p:txBody>
          </p:sp>
        </mc:Choice>
        <mc:Fallback>
          <p:sp>
            <p:nvSpPr>
              <p:cNvPr id="3" name="コンテンツ プレースホルダー 2">
                <a:extLst>
                  <a:ext uri="{FF2B5EF4-FFF2-40B4-BE49-F238E27FC236}">
                    <a16:creationId xmlns:a16="http://schemas.microsoft.com/office/drawing/2014/main" id="{4414FA5C-308B-E5FF-81D6-432A1D914FE9}"/>
                  </a:ext>
                </a:extLst>
              </p:cNvPr>
              <p:cNvSpPr>
                <a:spLocks noGrp="1" noRot="1" noChangeAspect="1" noMove="1" noResize="1" noEditPoints="1" noAdjustHandles="1" noChangeArrowheads="1" noChangeShapeType="1" noTextEdit="1"/>
              </p:cNvSpPr>
              <p:nvPr>
                <p:ph idx="1"/>
              </p:nvPr>
            </p:nvSpPr>
            <p:spPr>
              <a:blipFill>
                <a:blip r:embed="rId2"/>
                <a:stretch>
                  <a:fillRect l="-1043" t="-2101" r="-458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2814864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3EE755-F160-C309-08C7-4BB99F26107E}"/>
              </a:ext>
            </a:extLst>
          </p:cNvPr>
          <p:cNvSpPr>
            <a:spLocks noGrp="1"/>
          </p:cNvSpPr>
          <p:nvPr>
            <p:ph type="title"/>
          </p:nvPr>
        </p:nvSpPr>
        <p:spPr/>
        <p:txBody>
          <a:bodyPr/>
          <a:lstStyle/>
          <a:p>
            <a:r>
              <a:rPr kumimoji="1" lang="ja-JP" altLang="en-US" dirty="0"/>
              <a:t>参考</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C01701A4-F68B-0C4B-D2EF-A4A7A44D793B}"/>
                  </a:ext>
                </a:extLst>
              </p:cNvPr>
              <p:cNvSpPr>
                <a:spLocks noGrp="1"/>
              </p:cNvSpPr>
              <p:nvPr>
                <p:ph idx="1"/>
              </p:nvPr>
            </p:nvSpPr>
            <p:spPr/>
            <p:txBody>
              <a:bodyPr>
                <a:normAutofit fontScale="92500" lnSpcReduction="10000"/>
              </a:bodyPr>
              <a:lstStyle/>
              <a:p>
                <a:r>
                  <a:rPr lang="en-US" altLang="ja-JP" dirty="0"/>
                  <a:t>Chap. </a:t>
                </a:r>
                <a:r>
                  <a:rPr kumimoji="1" lang="en-US" altLang="ja-JP" dirty="0"/>
                  <a:t>8.2</a:t>
                </a:r>
                <a:r>
                  <a:rPr kumimoji="1" lang="ja-JP" altLang="en-US" dirty="0"/>
                  <a:t> </a:t>
                </a:r>
                <a:r>
                  <a:rPr kumimoji="1" lang="en-US" altLang="ja-JP" dirty="0"/>
                  <a:t>(</a:t>
                </a:r>
                <a:r>
                  <a:rPr kumimoji="1" lang="ja-JP" altLang="en-US" dirty="0"/>
                  <a:t>微分幾何入門（下）、落合</a:t>
                </a:r>
                <a:r>
                  <a:rPr kumimoji="1" lang="en-US" altLang="ja-JP" dirty="0"/>
                  <a:t>)</a:t>
                </a:r>
                <a:endParaRPr lang="en-US" altLang="ja-JP" dirty="0"/>
              </a:p>
              <a:p>
                <a:pPr lvl="1"/>
                <a14:m>
                  <m:oMath xmlns:m="http://schemas.openxmlformats.org/officeDocument/2006/math">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𝑀</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h</m:t>
                        </m:r>
                      </m:e>
                    </m:d>
                  </m:oMath>
                </a14:m>
                <a:r>
                  <a:rPr kumimoji="1" lang="ja-JP" altLang="en-US" dirty="0"/>
                  <a:t>と</a:t>
                </a:r>
                <a14:m>
                  <m:oMath xmlns:m="http://schemas.openxmlformats.org/officeDocument/2006/math">
                    <m:d>
                      <m:dPr>
                        <m:ctrlPr>
                          <a:rPr kumimoji="1" lang="en-US" altLang="ja-JP" b="0" i="1" dirty="0" smtClean="0">
                            <a:latin typeface="Cambria Math" panose="02040503050406030204" pitchFamily="18" charset="0"/>
                          </a:rPr>
                        </m:ctrlPr>
                      </m:dPr>
                      <m:e>
                        <m:r>
                          <a:rPr kumimoji="1" lang="en-US" altLang="ja-JP" b="0" i="1" dirty="0" smtClean="0">
                            <a:latin typeface="Cambria Math" panose="02040503050406030204" pitchFamily="18" charset="0"/>
                          </a:rPr>
                          <m:t>𝑁</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𝑔</m:t>
                        </m:r>
                      </m:e>
                    </m:d>
                  </m:oMath>
                </a14:m>
                <a:r>
                  <a:rPr kumimoji="1" lang="ja-JP" altLang="en-US" dirty="0"/>
                  <a:t>をリーマン多様体とする。</a:t>
                </a:r>
                <a14:m>
                  <m:oMath xmlns:m="http://schemas.openxmlformats.org/officeDocument/2006/math">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𝐶</m:t>
                        </m:r>
                      </m:e>
                      <m:sup>
                        <m:r>
                          <a:rPr kumimoji="1" lang="en-US" altLang="ja-JP" b="0" i="1" smtClean="0">
                            <a:latin typeface="Cambria Math" panose="02040503050406030204" pitchFamily="18" charset="0"/>
                          </a:rPr>
                          <m:t>∞</m:t>
                        </m:r>
                      </m:sup>
                    </m:sSup>
                  </m:oMath>
                </a14:m>
                <a:r>
                  <a:rPr kumimoji="1" lang="ja-JP" altLang="en-US" dirty="0"/>
                  <a:t>級写像</a:t>
                </a:r>
                <a:endParaRPr kumimoji="1" lang="en-US" altLang="ja-JP" dirty="0"/>
              </a:p>
              <a:p>
                <a:pPr lvl="2"/>
                <a14:m>
                  <m:oMath xmlns:m="http://schemas.openxmlformats.org/officeDocument/2006/math">
                    <m:r>
                      <a:rPr kumimoji="1" lang="en-US" altLang="ja-JP" b="0" i="1" smtClean="0">
                        <a:latin typeface="Cambria Math" panose="02040503050406030204" pitchFamily="18" charset="0"/>
                      </a:rPr>
                      <m:t>𝑓</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𝑀</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𝑁</m:t>
                    </m:r>
                  </m:oMath>
                </a14:m>
                <a:endParaRPr kumimoji="1" lang="en-US" altLang="ja-JP" dirty="0"/>
              </a:p>
              <a:p>
                <a:pPr lvl="1"/>
                <a:r>
                  <a:rPr lang="ja-JP" altLang="en-US" dirty="0"/>
                  <a:t>が下記の条件を満たすとき等長写像</a:t>
                </a:r>
                <a:r>
                  <a:rPr lang="en-US" altLang="ja-JP" dirty="0"/>
                  <a:t>(isometry)</a:t>
                </a:r>
                <a:r>
                  <a:rPr lang="ja-JP" altLang="en-US" dirty="0"/>
                  <a:t>と呼ぶ</a:t>
                </a:r>
                <a:endParaRPr lang="en-US" altLang="ja-JP" dirty="0"/>
              </a:p>
              <a:p>
                <a:pPr lvl="1"/>
                <a:r>
                  <a:rPr kumimoji="1" lang="en-US" altLang="ja-JP" dirty="0"/>
                  <a:t>(1) </a:t>
                </a:r>
                <a14:m>
                  <m:oMath xmlns:m="http://schemas.openxmlformats.org/officeDocument/2006/math">
                    <m:r>
                      <a:rPr kumimoji="1" lang="en-US" altLang="ja-JP" b="0" i="1" smtClean="0">
                        <a:latin typeface="Cambria Math" panose="02040503050406030204" pitchFamily="18" charset="0"/>
                      </a:rPr>
                      <m:t>𝑓</m:t>
                    </m:r>
                  </m:oMath>
                </a14:m>
                <a:r>
                  <a:rPr kumimoji="1" lang="ja-JP" altLang="en-US" dirty="0"/>
                  <a:t>は微分同相写像である</a:t>
                </a:r>
                <a:endParaRPr kumimoji="1" lang="en-US" altLang="ja-JP" dirty="0"/>
              </a:p>
              <a:p>
                <a:pPr lvl="1"/>
                <a:r>
                  <a:rPr lang="en-US" altLang="ja-JP" dirty="0"/>
                  <a:t>(2) </a:t>
                </a:r>
                <a14:m>
                  <m:oMath xmlns:m="http://schemas.openxmlformats.org/officeDocument/2006/math">
                    <m:r>
                      <a:rPr lang="en-US" altLang="ja-JP" b="0" i="1" smtClean="0">
                        <a:latin typeface="Cambria Math" panose="02040503050406030204" pitchFamily="18" charset="0"/>
                      </a:rPr>
                      <m:t>𝑓</m:t>
                    </m:r>
                  </m:oMath>
                </a14:m>
                <a:r>
                  <a:rPr lang="ja-JP" altLang="en-US" dirty="0"/>
                  <a:t>によって導かれた計量が</a:t>
                </a:r>
                <a14:m>
                  <m:oMath xmlns:m="http://schemas.openxmlformats.org/officeDocument/2006/math">
                    <m:r>
                      <a:rPr lang="en-US" altLang="ja-JP" b="0" i="1" smtClean="0">
                        <a:latin typeface="Cambria Math" panose="02040503050406030204" pitchFamily="18" charset="0"/>
                      </a:rPr>
                      <m:t>h</m:t>
                    </m:r>
                    <m:r>
                      <a:rPr lang="ja-JP" altLang="en-US" i="1">
                        <a:latin typeface="Cambria Math" panose="02040503050406030204" pitchFamily="18" charset="0"/>
                      </a:rPr>
                      <m:t>と</m:t>
                    </m:r>
                  </m:oMath>
                </a14:m>
                <a:r>
                  <a:rPr kumimoji="1" lang="ja-JP" altLang="en-US" dirty="0"/>
                  <a:t>等しい。</a:t>
                </a:r>
                <a:endParaRPr kumimoji="1" lang="en-US" altLang="ja-JP" dirty="0"/>
              </a:p>
              <a:p>
                <a:r>
                  <a:rPr kumimoji="1" lang="ja-JP" altLang="en-US" dirty="0"/>
                  <a:t>等長という言葉は下記の事実に由来している</a:t>
                </a:r>
                <a:endParaRPr kumimoji="1" lang="en-US" altLang="ja-JP" dirty="0"/>
              </a:p>
              <a:p>
                <a:r>
                  <a:rPr lang="ja-JP" altLang="en-US" dirty="0"/>
                  <a:t>命題</a:t>
                </a:r>
                <a:r>
                  <a:rPr lang="en-US" altLang="ja-JP" dirty="0"/>
                  <a:t>8.2.1 (</a:t>
                </a:r>
                <a:r>
                  <a:rPr kumimoji="1" lang="ja-JP" altLang="en-US" dirty="0"/>
                  <a:t>微分幾何入門（下）、落合</a:t>
                </a:r>
                <a:r>
                  <a:rPr lang="en-US" altLang="ja-JP" dirty="0"/>
                  <a:t>)</a:t>
                </a:r>
              </a:p>
              <a:p>
                <a:pPr lvl="1"/>
                <a14:m>
                  <m:oMath xmlns:m="http://schemas.openxmlformats.org/officeDocument/2006/math">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𝑀</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h</m:t>
                        </m:r>
                      </m:e>
                    </m:d>
                  </m:oMath>
                </a14:m>
                <a:r>
                  <a:rPr kumimoji="1" lang="ja-JP" altLang="en-US" dirty="0"/>
                  <a:t>と</a:t>
                </a:r>
                <a14:m>
                  <m:oMath xmlns:m="http://schemas.openxmlformats.org/officeDocument/2006/math">
                    <m:d>
                      <m:dPr>
                        <m:ctrlPr>
                          <a:rPr kumimoji="1" lang="en-US" altLang="ja-JP" b="0" i="1" dirty="0" smtClean="0">
                            <a:latin typeface="Cambria Math" panose="02040503050406030204" pitchFamily="18" charset="0"/>
                          </a:rPr>
                        </m:ctrlPr>
                      </m:dPr>
                      <m:e>
                        <m:r>
                          <a:rPr kumimoji="1" lang="en-US" altLang="ja-JP" b="0" i="1" dirty="0" smtClean="0">
                            <a:latin typeface="Cambria Math" panose="02040503050406030204" pitchFamily="18" charset="0"/>
                          </a:rPr>
                          <m:t>𝑁</m:t>
                        </m:r>
                        <m:r>
                          <a:rPr kumimoji="1" lang="en-US" altLang="ja-JP" b="0" i="1" dirty="0" smtClean="0">
                            <a:latin typeface="Cambria Math" panose="02040503050406030204" pitchFamily="18" charset="0"/>
                          </a:rPr>
                          <m:t>,</m:t>
                        </m:r>
                        <m:r>
                          <a:rPr kumimoji="1" lang="en-US" altLang="ja-JP" b="0" i="1" dirty="0" smtClean="0">
                            <a:latin typeface="Cambria Math" panose="02040503050406030204" pitchFamily="18" charset="0"/>
                          </a:rPr>
                          <m:t>𝑔</m:t>
                        </m:r>
                      </m:e>
                    </m:d>
                  </m:oMath>
                </a14:m>
                <a:r>
                  <a:rPr kumimoji="1" lang="ja-JP" altLang="en-US" dirty="0"/>
                  <a:t>をリーマン多様体とする。微分同相写像</a:t>
                </a:r>
                <a14:m>
                  <m:oMath xmlns:m="http://schemas.openxmlformats.org/officeDocument/2006/math">
                    <m:r>
                      <a:rPr kumimoji="1" lang="en-US" altLang="ja-JP" b="0" i="1" smtClean="0">
                        <a:latin typeface="Cambria Math" panose="02040503050406030204" pitchFamily="18" charset="0"/>
                      </a:rPr>
                      <m:t>𝑓</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𝑀</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𝑁</m:t>
                    </m:r>
                  </m:oMath>
                </a14:m>
                <a:r>
                  <a:rPr kumimoji="1" lang="ja-JP" altLang="en-US" dirty="0"/>
                  <a:t>が等長写像であるための必要十分条件は任意の</a:t>
                </a:r>
                <a14:m>
                  <m:oMath xmlns:m="http://schemas.openxmlformats.org/officeDocument/2006/math">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𝑀</m:t>
                    </m:r>
                  </m:oMath>
                </a14:m>
                <a:r>
                  <a:rPr kumimoji="1" lang="ja-JP" altLang="en-US" dirty="0"/>
                  <a:t>について</a:t>
                </a:r>
                <a:endParaRPr kumimoji="1" lang="en-US" altLang="ja-JP" dirty="0"/>
              </a:p>
              <a:p>
                <a:pPr lvl="2"/>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𝑑</m:t>
                        </m:r>
                      </m:e>
                      <m:sub>
                        <m:r>
                          <a:rPr kumimoji="1" lang="en-US" altLang="ja-JP" b="0" i="1" smtClean="0">
                            <a:latin typeface="Cambria Math" panose="02040503050406030204" pitchFamily="18" charset="0"/>
                          </a:rPr>
                          <m:t>h</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𝑦</m:t>
                        </m:r>
                      </m:e>
                    </m:d>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𝑑</m:t>
                        </m:r>
                      </m:e>
                      <m:sub>
                        <m:r>
                          <a:rPr kumimoji="1" lang="en-US" altLang="ja-JP" b="0" i="1" smtClean="0">
                            <a:latin typeface="Cambria Math" panose="02040503050406030204" pitchFamily="18" charset="0"/>
                          </a:rPr>
                          <m:t>𝑔</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𝑦</m:t>
                            </m:r>
                          </m:e>
                        </m:d>
                      </m:e>
                    </m:d>
                  </m:oMath>
                </a14:m>
                <a:endParaRPr kumimoji="1" lang="en-US" altLang="ja-JP" dirty="0"/>
              </a:p>
              <a:p>
                <a:pPr lvl="1"/>
                <a:r>
                  <a:rPr lang="ja-JP" altLang="en-US" dirty="0"/>
                  <a:t>が成り立つことである。</a:t>
                </a:r>
                <a:endParaRPr kumimoji="1" lang="ja-JP" altLang="en-US" dirty="0"/>
              </a:p>
            </p:txBody>
          </p:sp>
        </mc:Choice>
        <mc:Fallback>
          <p:sp>
            <p:nvSpPr>
              <p:cNvPr id="3" name="コンテンツ プレースホルダー 2">
                <a:extLst>
                  <a:ext uri="{FF2B5EF4-FFF2-40B4-BE49-F238E27FC236}">
                    <a16:creationId xmlns:a16="http://schemas.microsoft.com/office/drawing/2014/main" id="{C01701A4-F68B-0C4B-D2EF-A4A7A44D793B}"/>
                  </a:ext>
                </a:extLst>
              </p:cNvPr>
              <p:cNvSpPr>
                <a:spLocks noGrp="1" noRot="1" noChangeAspect="1" noMove="1" noResize="1" noEditPoints="1" noAdjustHandles="1" noChangeArrowheads="1" noChangeShapeType="1" noTextEdit="1"/>
              </p:cNvSpPr>
              <p:nvPr>
                <p:ph idx="1"/>
              </p:nvPr>
            </p:nvSpPr>
            <p:spPr>
              <a:blipFill>
                <a:blip r:embed="rId2"/>
                <a:stretch>
                  <a:fillRect l="-928" t="-2801" r="-290" b="-7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3790562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TotalTime>
  <Words>1006</Words>
  <Application>Microsoft Office PowerPoint</Application>
  <PresentationFormat>ワイド画面</PresentationFormat>
  <Paragraphs>60</Paragraphs>
  <Slides>9</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游ゴシック</vt:lpstr>
      <vt:lpstr>游ゴシック Light</vt:lpstr>
      <vt:lpstr>Arial</vt:lpstr>
      <vt:lpstr>Cambria Math</vt:lpstr>
      <vt:lpstr>Office テーマ</vt:lpstr>
      <vt:lpstr>Chap.1 </vt:lpstr>
      <vt:lpstr>2022/8/12 Wikipedia : リーマン多様体</vt:lpstr>
      <vt:lpstr>2.1 リーマン計量 (Riemannian metric)</vt:lpstr>
      <vt:lpstr>2.2 等長変換</vt:lpstr>
      <vt:lpstr>2.3 </vt:lpstr>
      <vt:lpstr>2.4 Example</vt:lpstr>
      <vt:lpstr>2.5 Example (Immersed manifold)</vt:lpstr>
      <vt:lpstr>重要な例</vt:lpstr>
      <vt:lpstr>参考</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Chap.1 </dc:title>
  <dc:creator>小松原 航</dc:creator>
  <cp:lastModifiedBy>小松原 航</cp:lastModifiedBy>
  <cp:revision>7</cp:revision>
  <dcterms:created xsi:type="dcterms:W3CDTF">2022-08-11T08:37:24Z</dcterms:created>
  <dcterms:modified xsi:type="dcterms:W3CDTF">2022-08-11T12:54:56Z</dcterms:modified>
</cp:coreProperties>
</file>