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20"/>
  </p:notesMasterIdLst>
  <p:sldIdLst>
    <p:sldId id="256" r:id="rId2"/>
    <p:sldId id="262" r:id="rId3"/>
    <p:sldId id="261" r:id="rId4"/>
    <p:sldId id="265" r:id="rId5"/>
    <p:sldId id="272" r:id="rId6"/>
    <p:sldId id="258" r:id="rId7"/>
    <p:sldId id="267" r:id="rId8"/>
    <p:sldId id="260" r:id="rId9"/>
    <p:sldId id="259" r:id="rId10"/>
    <p:sldId id="263" r:id="rId11"/>
    <p:sldId id="264" r:id="rId12"/>
    <p:sldId id="268" r:id="rId13"/>
    <p:sldId id="273" r:id="rId14"/>
    <p:sldId id="274" r:id="rId15"/>
    <p:sldId id="269" r:id="rId16"/>
    <p:sldId id="270" r:id="rId17"/>
    <p:sldId id="271" r:id="rId18"/>
    <p:sldId id="25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BC3-CB92-4C42-B83D-6FFE96DC76A5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91E4-4C33-3B4F-AF04-B9192DA5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970" y="2626276"/>
            <a:ext cx="6013030" cy="25939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Hog Language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" y="221738"/>
            <a:ext cx="3827386" cy="280448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5410200"/>
            <a:ext cx="5458968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scripting MapReduce language.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556" y="1152473"/>
            <a:ext cx="2729484" cy="332610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Jason Halpern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Testing/Validation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Samuel Messing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Project Manager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Benjamin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Rapaport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Architect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Kurry</a:t>
            </a: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 Tran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Integrator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Paul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Tylkin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Language Guru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@R</a:t>
            </a:r>
            <a:r>
              <a:rPr lang="en-US" cap="none" dirty="0" smtClean="0"/>
              <a:t>educe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@</a:t>
            </a:r>
            <a:r>
              <a:rPr lang="en-US" sz="1400" dirty="0">
                <a:latin typeface="Lucida Console"/>
                <a:cs typeface="Lucida Console"/>
              </a:rPr>
              <a:t>Reduce (text word, </a:t>
            </a:r>
            <a:r>
              <a:rPr lang="en-US" sz="1400" dirty="0" err="1">
                <a:latin typeface="Lucida Console"/>
                <a:cs typeface="Lucida Console"/>
              </a:rPr>
              <a:t>iter</a:t>
            </a: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&gt; values)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initialize count to zero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count = 0;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  </a:t>
            </a:r>
            <a:r>
              <a:rPr lang="en-US" sz="1400" dirty="0">
                <a:latin typeface="Lucida Console"/>
                <a:cs typeface="Lucida Console"/>
              </a:rPr>
              <a:t>while( </a:t>
            </a:r>
            <a:r>
              <a:rPr lang="en-US" sz="1400" dirty="0" err="1">
                <a:latin typeface="Lucida Console"/>
                <a:cs typeface="Lucida Console"/>
              </a:rPr>
              <a:t>values.hasNext</a:t>
            </a:r>
            <a:r>
              <a:rPr lang="en-US" sz="1400" dirty="0">
                <a:latin typeface="Lucida Console"/>
                <a:cs typeface="Lucida Console"/>
              </a:rPr>
              <a:t>() 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11  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for every instance of '1' for this word, add to count.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12     </a:t>
            </a:r>
            <a:r>
              <a:rPr lang="en-US" sz="1400" dirty="0">
                <a:latin typeface="Lucida Console"/>
                <a:cs typeface="Lucida Console"/>
              </a:rPr>
              <a:t>count = count + </a:t>
            </a:r>
            <a:r>
              <a:rPr lang="en-US" sz="1400" dirty="0" err="1">
                <a:latin typeface="Lucida Console"/>
                <a:cs typeface="Lucida Console"/>
              </a:rPr>
              <a:t>values.next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13   }</a:t>
            </a:r>
            <a:endParaRPr lang="en-US" sz="1400" dirty="0">
              <a:latin typeface="Lucida Console"/>
              <a:cs typeface="Lucida Console"/>
            </a:endParaRP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14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emit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the count for this particular word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15   emit</a:t>
            </a:r>
            <a:r>
              <a:rPr lang="en-US" sz="1400" dirty="0">
                <a:latin typeface="Lucida Console"/>
                <a:cs typeface="Lucida Console"/>
              </a:rPr>
              <a:t>(word, count);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035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@M</a:t>
            </a:r>
            <a:r>
              <a:rPr lang="en-US" cap="none" dirty="0" smtClean="0"/>
              <a:t>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@Main {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  # call map reduce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mapReduce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architecture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Benjamin </a:t>
            </a:r>
            <a:r>
              <a:rPr lang="en-US" sz="2400" spc="0" dirty="0" err="1" smtClean="0"/>
              <a:t>rapaport</a:t>
            </a:r>
            <a:r>
              <a:rPr lang="en-US" sz="2400" spc="0" dirty="0" smtClean="0"/>
              <a:t> (system Architect)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12907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/>
          <p:cNvCxnSpPr>
            <a:stCxn id="31" idx="0"/>
          </p:cNvCxnSpPr>
          <p:nvPr/>
        </p:nvCxnSpPr>
        <p:spPr>
          <a:xfrm flipV="1">
            <a:off x="6976133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Platform Architecture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5" idx="2"/>
            <a:endCxn id="39" idx="2"/>
          </p:cNvCxnSpPr>
          <p:nvPr/>
        </p:nvCxnSpPr>
        <p:spPr>
          <a:xfrm rot="5400000" flipH="1" flipV="1">
            <a:off x="4971208" y="2955630"/>
            <a:ext cx="25828" cy="3179539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27553" y="1447016"/>
            <a:ext cx="2133600" cy="60037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Hog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88153" y="3303126"/>
            <a:ext cx="1578200" cy="1229360"/>
            <a:chOff x="3333744" y="4311049"/>
            <a:chExt cx="1578200" cy="83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3333744" y="4311049"/>
              <a:ext cx="371478" cy="838200"/>
              <a:chOff x="3276600" y="5334000"/>
              <a:chExt cx="457200" cy="990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5985" y="4311049"/>
              <a:ext cx="371478" cy="838200"/>
              <a:chOff x="3276600" y="5334000"/>
              <a:chExt cx="457200" cy="990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38226" y="4311049"/>
              <a:ext cx="371478" cy="838200"/>
              <a:chOff x="3276600" y="5334000"/>
              <a:chExt cx="457200" cy="990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40466" y="4311049"/>
              <a:ext cx="371478" cy="838200"/>
              <a:chOff x="3276600" y="5334000"/>
              <a:chExt cx="457200" cy="990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cxnSp>
        <p:nvCxnSpPr>
          <p:cNvPr id="47" name="Straight Arrow Connector 46"/>
          <p:cNvCxnSpPr>
            <a:stCxn id="119" idx="3"/>
            <a:endCxn id="7" idx="1"/>
          </p:cNvCxnSpPr>
          <p:nvPr/>
        </p:nvCxnSpPr>
        <p:spPr>
          <a:xfrm flipV="1">
            <a:off x="1598482" y="1747202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61" idx="0"/>
          </p:cNvCxnSpPr>
          <p:nvPr/>
        </p:nvCxnSpPr>
        <p:spPr>
          <a:xfrm>
            <a:off x="3394353" y="2047388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3394353" y="3302851"/>
            <a:ext cx="0" cy="65509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6803" y="4141326"/>
            <a:ext cx="80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Map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stCxn id="55" idx="2"/>
            <a:endCxn id="31" idx="2"/>
          </p:cNvCxnSpPr>
          <p:nvPr/>
        </p:nvCxnSpPr>
        <p:spPr>
          <a:xfrm rot="5400000" flipH="1" flipV="1">
            <a:off x="5172329" y="2754510"/>
            <a:ext cx="25828" cy="3581780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0"/>
          </p:cNvCxnSpPr>
          <p:nvPr/>
        </p:nvCxnSpPr>
        <p:spPr>
          <a:xfrm flipV="1">
            <a:off x="6573892" y="2546544"/>
            <a:ext cx="3868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7553" y="3957942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Hadoop Framework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5007" y="3266838"/>
            <a:ext cx="127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Reduce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2327553" y="270247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1754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Hog.java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3445071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Hog.jar</a:t>
            </a:r>
            <a:endParaRPr lang="en-US" dirty="0"/>
          </a:p>
        </p:txBody>
      </p:sp>
      <p:cxnSp>
        <p:nvCxnSpPr>
          <p:cNvPr id="67" name="Straight Arrow Connector 51"/>
          <p:cNvCxnSpPr>
            <a:stCxn id="55" idx="2"/>
            <a:endCxn id="23" idx="2"/>
          </p:cNvCxnSpPr>
          <p:nvPr/>
        </p:nvCxnSpPr>
        <p:spPr>
          <a:xfrm rot="5400000" flipH="1" flipV="1">
            <a:off x="5373449" y="2553389"/>
            <a:ext cx="25828" cy="398402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1"/>
          <p:cNvCxnSpPr>
            <a:stCxn id="55" idx="2"/>
            <a:endCxn id="15" idx="2"/>
          </p:cNvCxnSpPr>
          <p:nvPr/>
        </p:nvCxnSpPr>
        <p:spPr>
          <a:xfrm rot="5400000" flipH="1" flipV="1">
            <a:off x="5574569" y="2352269"/>
            <a:ext cx="25828" cy="4386261"/>
          </a:xfrm>
          <a:prstGeom prst="bentConnector3">
            <a:avLst>
              <a:gd name="adj1" fmla="val -885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6" idx="3"/>
            <a:endCxn id="55" idx="1"/>
          </p:cNvCxnSpPr>
          <p:nvPr/>
        </p:nvCxnSpPr>
        <p:spPr>
          <a:xfrm>
            <a:off x="1598482" y="4256498"/>
            <a:ext cx="729071" cy="16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82455" y="3969196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282455" y="1461530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Hog Source</a:t>
            </a:r>
            <a:endParaRPr lang="en-US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6503858" y="1939359"/>
            <a:ext cx="1316027" cy="57460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38224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784482" y="2546544"/>
            <a:ext cx="0" cy="7565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0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Compiler Architecture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62" idx="2"/>
            <a:endCxn id="28" idx="0"/>
          </p:cNvCxnSpPr>
          <p:nvPr/>
        </p:nvCxnSpPr>
        <p:spPr>
          <a:xfrm>
            <a:off x="3029871" y="1384376"/>
            <a:ext cx="1632" cy="29486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1" idx="0"/>
          </p:cNvCxnSpPr>
          <p:nvPr/>
        </p:nvCxnSpPr>
        <p:spPr>
          <a:xfrm>
            <a:off x="2997198" y="2309720"/>
            <a:ext cx="0" cy="53568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2997198" y="3445777"/>
            <a:ext cx="0" cy="5657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30398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Symbol Table Visitor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30398" y="2845405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07561" y="1015044"/>
            <a:ext cx="14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Hog Source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7798" y="2380362"/>
            <a:ext cx="255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Token Stream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67543" y="3535902"/>
            <a:ext cx="1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AST</a:t>
            </a:r>
            <a:endParaRPr lang="en-US" dirty="0"/>
          </a:p>
        </p:txBody>
      </p:sp>
      <p:pic>
        <p:nvPicPr>
          <p:cNvPr id="65" name="Picture 2" descr="JFle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" y="1730844"/>
            <a:ext cx="1181100" cy="5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[CUP Logo Imag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2813997"/>
            <a:ext cx="1371600" cy="63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762160" y="1709348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Generating Visitor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762160" y="401157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 Checking Visitor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62160" y="2860459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Semantic Analyzer</a:t>
            </a:r>
          </a:p>
        </p:txBody>
      </p:sp>
      <p:cxnSp>
        <p:nvCxnSpPr>
          <p:cNvPr id="72" name="Straight Arrow Connector 71"/>
          <p:cNvCxnSpPr>
            <a:stCxn id="55" idx="3"/>
            <a:endCxn id="70" idx="1"/>
          </p:cNvCxnSpPr>
          <p:nvPr/>
        </p:nvCxnSpPr>
        <p:spPr>
          <a:xfrm>
            <a:off x="4063998" y="4311756"/>
            <a:ext cx="169816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383301" y="2822265"/>
            <a:ext cx="1059556" cy="6765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Symbol Table</a:t>
            </a:r>
            <a:endParaRPr lang="en-US" sz="2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334437" y="3556578"/>
            <a:ext cx="427723" cy="45499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098303" y="3556578"/>
            <a:ext cx="395347" cy="4817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5261" y="4357926"/>
            <a:ext cx="216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Partially </a:t>
            </a:r>
            <a:br>
              <a:rPr lang="en-US" dirty="0" smtClean="0"/>
            </a:br>
            <a:r>
              <a:rPr lang="en-US" dirty="0" smtClean="0"/>
              <a:t>Decorated AST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0" idx="0"/>
            <a:endCxn id="71" idx="2"/>
          </p:cNvCxnSpPr>
          <p:nvPr/>
        </p:nvCxnSpPr>
        <p:spPr>
          <a:xfrm flipV="1">
            <a:off x="6828960" y="3460831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50307" y="3556578"/>
            <a:ext cx="24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50308" y="2405314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Decorated AST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1" idx="0"/>
            <a:endCxn id="69" idx="2"/>
          </p:cNvCxnSpPr>
          <p:nvPr/>
        </p:nvCxnSpPr>
        <p:spPr>
          <a:xfrm flipV="1">
            <a:off x="6828960" y="2309720"/>
            <a:ext cx="0" cy="5507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0"/>
            <a:endCxn id="97" idx="2"/>
          </p:cNvCxnSpPr>
          <p:nvPr/>
        </p:nvCxnSpPr>
        <p:spPr>
          <a:xfrm flipH="1" flipV="1">
            <a:off x="6821928" y="1384376"/>
            <a:ext cx="7032" cy="3249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437" y="1015044"/>
            <a:ext cx="29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MapReduce Program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64703" y="1679240"/>
            <a:ext cx="2133600" cy="60037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Lexer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runtime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err="1" smtClean="0"/>
              <a:t>Kurry</a:t>
            </a:r>
            <a:r>
              <a:rPr lang="en-US" sz="2400" spc="0" dirty="0" smtClean="0"/>
              <a:t> </a:t>
            </a:r>
            <a:r>
              <a:rPr lang="en-US" sz="2400" spc="0" dirty="0" err="1" smtClean="0"/>
              <a:t>tran</a:t>
            </a:r>
            <a:r>
              <a:rPr lang="en-US" sz="2400" spc="0" dirty="0" smtClean="0"/>
              <a:t> (System integrator)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Jason </a:t>
            </a:r>
            <a:r>
              <a:rPr lang="en-US" sz="2400" spc="0" dirty="0" err="1" smtClean="0"/>
              <a:t>halpern</a:t>
            </a:r>
            <a:r>
              <a:rPr lang="en-US" sz="2400" spc="0" dirty="0" smtClean="0"/>
              <a:t> (testing/validation)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The hog team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36013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211679"/>
            <a:ext cx="6576650" cy="48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968" y="914400"/>
            <a:ext cx="4497475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09" y="2131401"/>
            <a:ext cx="4693467" cy="3916363"/>
          </a:xfrm>
        </p:spPr>
        <p:txBody>
          <a:bodyPr>
            <a:normAutofit/>
          </a:bodyPr>
          <a:lstStyle/>
          <a:p>
            <a:pPr marL="0" indent="0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90" y="3458274"/>
            <a:ext cx="3807779" cy="332468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 (Sam)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Syntax (Paul)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Compiler Architecture (Ben)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Runtime Environment (</a:t>
            </a:r>
            <a:r>
              <a:rPr lang="en-US" sz="2000" dirty="0" err="1"/>
              <a:t>Kurry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Testing (Jason)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Conclusions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3407" y="1789457"/>
            <a:ext cx="5650992" cy="1207509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20160" y="2531024"/>
            <a:ext cx="6510528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Samuel Messing (Project Manager)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041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 smtClean="0"/>
              <a:t>Say you…</a:t>
            </a:r>
            <a:endParaRPr lang="en-US" sz="2400" b="1" cap="none" spc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re a webhost,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terabytes of web logs,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just noticed a massive spike in avg. I/O times…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/>
              <a:t>Say you…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are a statistician,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millions upon millions of data points,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need descriptive statistics about your sample…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7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342913">
            <a:off x="1038656" y="807464"/>
            <a:ext cx="5370479" cy="4728889"/>
            <a:chOff x="3000389" y="1986927"/>
            <a:chExt cx="5370479" cy="4728889"/>
          </a:xfrm>
        </p:grpSpPr>
        <p:sp>
          <p:nvSpPr>
            <p:cNvPr id="3" name="Oval 2"/>
            <p:cNvSpPr/>
            <p:nvPr/>
          </p:nvSpPr>
          <p:spPr>
            <a:xfrm rot="19257087">
              <a:off x="7406588" y="1986927"/>
              <a:ext cx="964280" cy="1011354"/>
            </a:xfrm>
            <a:prstGeom prst="ellipse">
              <a:avLst/>
            </a:prstGeom>
            <a:solidFill>
              <a:srgbClr val="08A1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00389" y="2550012"/>
              <a:ext cx="4426556" cy="4165804"/>
              <a:chOff x="3000389" y="2550012"/>
              <a:chExt cx="4426556" cy="4165804"/>
            </a:xfrm>
          </p:grpSpPr>
          <p:sp>
            <p:nvSpPr>
              <p:cNvPr id="5" name="Rectangle 4"/>
              <p:cNvSpPr/>
              <p:nvPr/>
            </p:nvSpPr>
            <p:spPr>
              <a:xfrm rot="19222947">
                <a:off x="4229428" y="4332360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9222947">
                <a:off x="5314349" y="5688515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00389" y="2550012"/>
                <a:ext cx="4426556" cy="4165804"/>
                <a:chOff x="3000389" y="2550012"/>
                <a:chExt cx="4426556" cy="4165804"/>
              </a:xfrm>
            </p:grpSpPr>
            <p:sp>
              <p:nvSpPr>
                <p:cNvPr id="8" name="Oval 7"/>
                <p:cNvSpPr/>
                <p:nvPr/>
              </p:nvSpPr>
              <p:spPr>
                <a:xfrm rot="19257087">
                  <a:off x="3000389" y="5538709"/>
                  <a:ext cx="964280" cy="1011354"/>
                </a:xfrm>
                <a:prstGeom prst="ellipse">
                  <a:avLst/>
                </a:prstGeom>
                <a:solidFill>
                  <a:srgbClr val="08A1D9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9222947">
                  <a:off x="3551371" y="3450376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19222947">
                  <a:off x="3886771" y="390400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19222947">
                  <a:off x="4575716" y="477870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19222947">
                  <a:off x="4969438" y="5258277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9222947">
                  <a:off x="5543440" y="299565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9222947">
                  <a:off x="5893575" y="3447633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9222947">
                  <a:off x="6238486" y="387787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8" idx="7"/>
                  <a:endCxn id="9" idx="1"/>
                </p:cNvCxnSpPr>
                <p:nvPr/>
              </p:nvCxnSpPr>
              <p:spPr>
                <a:xfrm rot="19257087" flipV="1">
                  <a:off x="3061167" y="4252221"/>
                  <a:ext cx="1078917" cy="108054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8" idx="7"/>
                  <a:endCxn id="10" idx="1"/>
                </p:cNvCxnSpPr>
                <p:nvPr/>
              </p:nvCxnSpPr>
              <p:spPr>
                <a:xfrm rot="19257087" flipV="1">
                  <a:off x="3241518" y="4760832"/>
                  <a:ext cx="1053613" cy="51695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6"/>
                  <a:endCxn id="5" idx="1"/>
                </p:cNvCxnSpPr>
                <p:nvPr/>
              </p:nvCxnSpPr>
              <p:spPr>
                <a:xfrm rot="19257087" flipV="1">
                  <a:off x="3652790" y="5164853"/>
                  <a:ext cx="908657" cy="3259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8" idx="6"/>
                  <a:endCxn id="11" idx="1"/>
                </p:cNvCxnSpPr>
                <p:nvPr/>
              </p:nvCxnSpPr>
              <p:spPr>
                <a:xfrm rot="19257087">
                  <a:off x="3832061" y="5431618"/>
                  <a:ext cx="896403" cy="23880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8" idx="5"/>
                  <a:endCxn id="12" idx="1"/>
                </p:cNvCxnSpPr>
                <p:nvPr/>
              </p:nvCxnSpPr>
              <p:spPr>
                <a:xfrm rot="19257087">
                  <a:off x="4014286" y="5723277"/>
                  <a:ext cx="1041266" cy="50171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8" idx="5"/>
                  <a:endCxn id="6" idx="1"/>
                </p:cNvCxnSpPr>
                <p:nvPr/>
              </p:nvCxnSpPr>
              <p:spPr>
                <a:xfrm rot="19257087">
                  <a:off x="4188331" y="5662689"/>
                  <a:ext cx="1038087" cy="105312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4536760" y="3323198"/>
                  <a:ext cx="1134525" cy="25514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3"/>
                  <a:endCxn id="14" idx="1"/>
                </p:cNvCxnSpPr>
                <p:nvPr/>
              </p:nvCxnSpPr>
              <p:spPr>
                <a:xfrm>
                  <a:off x="4536760" y="3323198"/>
                  <a:ext cx="1484660" cy="70712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5" idx="3"/>
                  <a:endCxn id="13" idx="1"/>
                </p:cNvCxnSpPr>
                <p:nvPr/>
              </p:nvCxnSpPr>
              <p:spPr>
                <a:xfrm rot="19257087" flipV="1">
                  <a:off x="5068356" y="3792142"/>
                  <a:ext cx="749391" cy="1992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3"/>
                </p:cNvCxnSpPr>
                <p:nvPr/>
              </p:nvCxnSpPr>
              <p:spPr>
                <a:xfrm flipV="1">
                  <a:off x="4872160" y="3601387"/>
                  <a:ext cx="799125" cy="17544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0" idx="3"/>
                  <a:endCxn id="14" idx="1"/>
                </p:cNvCxnSpPr>
                <p:nvPr/>
              </p:nvCxnSpPr>
              <p:spPr>
                <a:xfrm>
                  <a:off x="4872160" y="3776831"/>
                  <a:ext cx="1149260" cy="2534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0" idx="3"/>
                  <a:endCxn id="15" idx="1"/>
                </p:cNvCxnSpPr>
                <p:nvPr/>
              </p:nvCxnSpPr>
              <p:spPr>
                <a:xfrm>
                  <a:off x="4872160" y="3776831"/>
                  <a:ext cx="1494171" cy="683726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5" idx="3"/>
                  <a:endCxn id="14" idx="1"/>
                </p:cNvCxnSpPr>
                <p:nvPr/>
              </p:nvCxnSpPr>
              <p:spPr>
                <a:xfrm rot="19257087">
                  <a:off x="5249830" y="3931579"/>
                  <a:ext cx="736576" cy="3723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1" idx="3"/>
                  <a:endCxn id="13" idx="1"/>
                </p:cNvCxnSpPr>
                <p:nvPr/>
              </p:nvCxnSpPr>
              <p:spPr>
                <a:xfrm rot="19257087" flipV="1">
                  <a:off x="5235372" y="3732918"/>
                  <a:ext cx="761645" cy="76403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567206" y="4030319"/>
                  <a:ext cx="454214" cy="60568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2" idx="3"/>
                  <a:endCxn id="15" idx="1"/>
                </p:cNvCxnSpPr>
                <p:nvPr/>
              </p:nvCxnSpPr>
              <p:spPr>
                <a:xfrm flipV="1">
                  <a:off x="5954827" y="4460557"/>
                  <a:ext cx="411504" cy="67054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6" idx="3"/>
                  <a:endCxn id="14" idx="1"/>
                </p:cNvCxnSpPr>
                <p:nvPr/>
              </p:nvCxnSpPr>
              <p:spPr>
                <a:xfrm flipH="1" flipV="1">
                  <a:off x="6021420" y="4030319"/>
                  <a:ext cx="278318" cy="153101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5671285" y="3578345"/>
                  <a:ext cx="628453" cy="198299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3" idx="3"/>
                  <a:endCxn id="3" idx="2"/>
                </p:cNvCxnSpPr>
                <p:nvPr/>
              </p:nvCxnSpPr>
              <p:spPr>
                <a:xfrm rot="19257087">
                  <a:off x="6616177" y="2550012"/>
                  <a:ext cx="810768" cy="56479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4" name="Straight Arrow Connector 63"/>
          <p:cNvCxnSpPr>
            <a:stCxn id="14" idx="3"/>
            <a:endCxn id="3" idx="2"/>
          </p:cNvCxnSpPr>
          <p:nvPr/>
        </p:nvCxnSpPr>
        <p:spPr>
          <a:xfrm flipV="1">
            <a:off x="5300112" y="3116272"/>
            <a:ext cx="823582" cy="6789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3"/>
            <a:endCxn id="3" idx="2"/>
          </p:cNvCxnSpPr>
          <p:nvPr/>
        </p:nvCxnSpPr>
        <p:spPr>
          <a:xfrm flipV="1">
            <a:off x="5296933" y="3116272"/>
            <a:ext cx="826761" cy="55820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mapreduce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82" y="4051441"/>
            <a:ext cx="2882824" cy="882865"/>
          </a:xfrm>
          <a:prstGeom prst="rect">
            <a:avLst/>
          </a:prstGeom>
        </p:spPr>
      </p:pic>
      <p:sp>
        <p:nvSpPr>
          <p:cNvPr id="109" name="Title 2"/>
          <p:cNvSpPr txBox="1">
            <a:spLocks/>
          </p:cNvSpPr>
          <p:nvPr/>
        </p:nvSpPr>
        <p:spPr>
          <a:xfrm>
            <a:off x="206461" y="181904"/>
            <a:ext cx="5706858" cy="867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time to think </a:t>
            </a:r>
            <a:r>
              <a:rPr lang="en-US" dirty="0" err="1" smtClean="0"/>
              <a:t>distributedly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Text Placeholder 3"/>
          <p:cNvSpPr txBox="1">
            <a:spLocks/>
          </p:cNvSpPr>
          <p:nvPr/>
        </p:nvSpPr>
        <p:spPr>
          <a:xfrm>
            <a:off x="-134336" y="589718"/>
            <a:ext cx="6475571" cy="740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</a:rPr>
              <a:t>	More and more, we’re looking to distributed-computation frameworks such as Apache’s </a:t>
            </a:r>
            <a:r>
              <a:rPr lang="en-US" sz="1400" b="0" dirty="0" err="1" smtClean="0">
                <a:solidFill>
                  <a:schemeClr val="accent1"/>
                </a:solidFill>
              </a:rPr>
              <a:t>Hadoop</a:t>
            </a:r>
            <a:r>
              <a:rPr lang="en-US" sz="1400" b="0" dirty="0" smtClean="0">
                <a:solidFill>
                  <a:schemeClr val="accent1"/>
                </a:solidFill>
              </a:rPr>
              <a:t> </a:t>
            </a:r>
            <a:r>
              <a:rPr lang="en-US" sz="1400" b="0" dirty="0" err="1" smtClean="0">
                <a:solidFill>
                  <a:schemeClr val="accent1"/>
                </a:solidFill>
              </a:rPr>
              <a:t>MapReduce</a:t>
            </a:r>
            <a:r>
              <a:rPr lang="en-US" sz="1400" b="0" dirty="0" smtClean="0">
                <a:solidFill>
                  <a:schemeClr val="accent1"/>
                </a:solidFill>
              </a:rPr>
              <a:t>™ for ways to process massive amounts of data as quickly as possible…</a:t>
            </a:r>
            <a:endParaRPr lang="en-US" sz="14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653" y="1152473"/>
            <a:ext cx="6201388" cy="320502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0 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 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number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2      emit</a:t>
            </a:r>
            <a:r>
              <a:rPr lang="en-US" sz="1400" dirty="0">
                <a:latin typeface="Lucida Console"/>
                <a:cs typeface="Lucida Console"/>
              </a:rPr>
              <a:t>(number, number);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3  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4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5  @</a:t>
            </a:r>
            <a:r>
              <a:rPr lang="en-US" sz="1400" dirty="0">
                <a:latin typeface="Lucida Console"/>
                <a:cs typeface="Lucida Console"/>
              </a:rPr>
              <a:t>Reduce (text number, text garbage)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6    </a:t>
            </a:r>
            <a:r>
              <a:rPr lang="en-US" sz="1400" dirty="0">
                <a:latin typeface="Lucida Console"/>
                <a:cs typeface="Lucida Console"/>
              </a:rPr>
              <a:t>emit(number, "");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@</a:t>
            </a:r>
            <a:r>
              <a:rPr lang="en-US" sz="14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mapReduce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876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i="1" dirty="0" smtClean="0"/>
              <a:t>eleven </a:t>
            </a:r>
            <a:r>
              <a:rPr lang="en-US" dirty="0" smtClean="0"/>
              <a:t>lines of Hog code are enough to,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Read in terabytes of data formatted as,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/>
                <a:cs typeface="Lucida Console"/>
              </a:rPr>
              <a:t>1293581234 821958 73872 87265982 4272 112371 5455423...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Distribute the data of over a highly-scalable network of computers,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Synchronize computation of thousands of machines to sort and remove duplicate numbers,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Store the sorted set of numbers on a fault-tolerant distributed file-system.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Syntax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Paul </a:t>
            </a:r>
            <a:r>
              <a:rPr lang="en-US" sz="2400" spc="0" dirty="0" err="1" smtClean="0"/>
              <a:t>Tylkin</a:t>
            </a:r>
            <a:r>
              <a:rPr lang="en-US" sz="2400" spc="0" dirty="0" smtClean="0"/>
              <a:t> (Language Guru)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264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(@M</a:t>
            </a:r>
            <a:r>
              <a:rPr lang="en-US" cap="none" dirty="0" smtClean="0"/>
              <a:t>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484" y="1370220"/>
            <a:ext cx="5785885" cy="357984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0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 # for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every word on this line, </a:t>
            </a:r>
            <a:endParaRPr lang="en-US" sz="1400" i="1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/>
            <a:r>
              <a:rPr lang="en-US" sz="1400" dirty="0" smtClean="0">
                <a:latin typeface="Lucida Console"/>
                <a:cs typeface="Lucida Console"/>
              </a:rPr>
              <a:t>2 </a:t>
            </a:r>
            <a:r>
              <a:rPr lang="en-US" sz="1400" i="1" dirty="0" smtClean="0">
                <a:latin typeface="Lucida Console"/>
                <a:cs typeface="Lucida Console"/>
              </a:rPr>
              <a:t>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emit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that word and the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number ‘1’</a:t>
            </a:r>
            <a:endParaRPr lang="en-US" sz="1400" i="1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3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word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     </a:t>
            </a:r>
            <a:r>
              <a:rPr lang="en-US" sz="1400" dirty="0">
                <a:latin typeface="Lucida Console"/>
                <a:cs typeface="Lucida Console"/>
              </a:rPr>
              <a:t>emit(word, 1);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   </a:t>
            </a:r>
            <a:r>
              <a:rPr lang="en-US" sz="1400" dirty="0">
                <a:latin typeface="Lucida Console"/>
                <a:cs typeface="Lucida Console"/>
              </a:rPr>
              <a:t>}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87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425</TotalTime>
  <Words>506</Words>
  <Application>Microsoft Macintosh PowerPoint</Application>
  <PresentationFormat>On-screen Show (4:3)</PresentationFormat>
  <Paragraphs>127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The Hog Language</vt:lpstr>
      <vt:lpstr>outline</vt:lpstr>
      <vt:lpstr>Introduction</vt:lpstr>
      <vt:lpstr>Motivation</vt:lpstr>
      <vt:lpstr>PowerPoint Presentation</vt:lpstr>
      <vt:lpstr>The simplest merge sort</vt:lpstr>
      <vt:lpstr>The simplest merge sort</vt:lpstr>
      <vt:lpstr>Syntax</vt:lpstr>
      <vt:lpstr>Word count (@Map)</vt:lpstr>
      <vt:lpstr>Word count (@Reduce)</vt:lpstr>
      <vt:lpstr>Word count (@Main)</vt:lpstr>
      <vt:lpstr>architecture</vt:lpstr>
      <vt:lpstr>Hog Platform Architecture</vt:lpstr>
      <vt:lpstr>Hog Compiler Architecture</vt:lpstr>
      <vt:lpstr>runtime</vt:lpstr>
      <vt:lpstr>Testing</vt:lpstr>
      <vt:lpstr>conclusions</vt:lpstr>
      <vt:lpstr>Thank you!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Messing</dc:creator>
  <cp:lastModifiedBy>Samuel Messing</cp:lastModifiedBy>
  <cp:revision>28</cp:revision>
  <dcterms:created xsi:type="dcterms:W3CDTF">2012-05-08T04:29:20Z</dcterms:created>
  <dcterms:modified xsi:type="dcterms:W3CDTF">2012-05-08T19:21:00Z</dcterms:modified>
</cp:coreProperties>
</file>