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8" r:id="rId1"/>
  </p:sldMasterIdLst>
  <p:notesMasterIdLst>
    <p:notesMasterId r:id="rId33"/>
  </p:notesMasterIdLst>
  <p:sldIdLst>
    <p:sldId id="256" r:id="rId2"/>
    <p:sldId id="262" r:id="rId3"/>
    <p:sldId id="261" r:id="rId4"/>
    <p:sldId id="265" r:id="rId5"/>
    <p:sldId id="272" r:id="rId6"/>
    <p:sldId id="279" r:id="rId7"/>
    <p:sldId id="267" r:id="rId8"/>
    <p:sldId id="260" r:id="rId9"/>
    <p:sldId id="289" r:id="rId10"/>
    <p:sldId id="259" r:id="rId11"/>
    <p:sldId id="263" r:id="rId12"/>
    <p:sldId id="264" r:id="rId13"/>
    <p:sldId id="280" r:id="rId14"/>
    <p:sldId id="281" r:id="rId15"/>
    <p:sldId id="258" r:id="rId16"/>
    <p:sldId id="268" r:id="rId17"/>
    <p:sldId id="273" r:id="rId18"/>
    <p:sldId id="274" r:id="rId19"/>
    <p:sldId id="269" r:id="rId20"/>
    <p:sldId id="284" r:id="rId21"/>
    <p:sldId id="285" r:id="rId22"/>
    <p:sldId id="270" r:id="rId23"/>
    <p:sldId id="282" r:id="rId24"/>
    <p:sldId id="283" r:id="rId25"/>
    <p:sldId id="277" r:id="rId26"/>
    <p:sldId id="271" r:id="rId27"/>
    <p:sldId id="276" r:id="rId28"/>
    <p:sldId id="257" r:id="rId29"/>
    <p:sldId id="286" r:id="rId30"/>
    <p:sldId id="287" r:id="rId31"/>
    <p:sldId id="288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06BC3-CB92-4C42-B83D-6FFE96DC76A5}" type="datetimeFigureOut">
              <a:rPr lang="en-US" smtClean="0"/>
              <a:t>5/8/12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E91E4-4C33-3B4F-AF04-B9192DA58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53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EFFAC-3482-42C7-A3E5-AAF6C77BD00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56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EFFAC-3482-42C7-A3E5-AAF6C77BD00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56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EFFAC-3482-42C7-A3E5-AAF6C77BD00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56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0970" y="2626276"/>
            <a:ext cx="6013030" cy="2593975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The Hog Language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4" name="Picture 3" descr="ho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18" y="221738"/>
            <a:ext cx="3827386" cy="2804484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3352800" y="5410200"/>
            <a:ext cx="5458968" cy="621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 scripting MapReduce language.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65556" y="1152473"/>
            <a:ext cx="2729484" cy="3326101"/>
          </a:xfrm>
          <a:ln>
            <a:noFill/>
          </a:ln>
        </p:spPr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FFFFFF"/>
                </a:solidFill>
                <a:latin typeface="+mj-lt"/>
                <a:cs typeface="Helvetica"/>
              </a:rPr>
              <a:t>Jason Halpern</a:t>
            </a:r>
          </a:p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506E94"/>
                </a:solidFill>
                <a:cs typeface="Helvetica"/>
              </a:rPr>
              <a:t>Testing/Validation</a:t>
            </a:r>
            <a:endParaRPr lang="en-US" sz="2600" cap="none" spc="0" dirty="0">
              <a:solidFill>
                <a:srgbClr val="506E94"/>
              </a:solidFill>
              <a:cs typeface="Helvetica"/>
            </a:endParaRPr>
          </a:p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FFFFFF"/>
                </a:solidFill>
                <a:latin typeface="+mj-lt"/>
                <a:cs typeface="Helvetica"/>
              </a:rPr>
              <a:t>Samuel Messing</a:t>
            </a:r>
          </a:p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506E94"/>
                </a:solidFill>
                <a:cs typeface="Helvetica"/>
              </a:rPr>
              <a:t>Project Manager</a:t>
            </a:r>
          </a:p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FFFFFF"/>
                </a:solidFill>
                <a:latin typeface="+mj-lt"/>
                <a:cs typeface="Helvetica"/>
              </a:rPr>
              <a:t>Benjamin </a:t>
            </a:r>
            <a:r>
              <a:rPr lang="en-US" sz="2600" cap="none" spc="0" dirty="0" err="1" smtClean="0">
                <a:solidFill>
                  <a:srgbClr val="FFFFFF"/>
                </a:solidFill>
                <a:latin typeface="+mj-lt"/>
                <a:cs typeface="Helvetica"/>
              </a:rPr>
              <a:t>Rapaport</a:t>
            </a:r>
            <a:endParaRPr lang="en-US" sz="2600" cap="none" spc="0" dirty="0" smtClean="0">
              <a:solidFill>
                <a:srgbClr val="FFFFFF"/>
              </a:solidFill>
              <a:latin typeface="+mj-lt"/>
              <a:cs typeface="Helvetica"/>
            </a:endParaRPr>
          </a:p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506E94"/>
                </a:solidFill>
                <a:cs typeface="Helvetica"/>
              </a:rPr>
              <a:t>System Architect</a:t>
            </a:r>
            <a:endParaRPr lang="en-US" sz="2600" cap="none" spc="0" dirty="0">
              <a:solidFill>
                <a:srgbClr val="506E94"/>
              </a:solidFill>
              <a:cs typeface="Helvetica"/>
            </a:endParaRPr>
          </a:p>
          <a:p>
            <a:pPr>
              <a:lnSpc>
                <a:spcPct val="110000"/>
              </a:lnSpc>
            </a:pPr>
            <a:r>
              <a:rPr lang="en-US" sz="2600" cap="none" spc="0" dirty="0" err="1" smtClean="0">
                <a:solidFill>
                  <a:srgbClr val="FFFFFF"/>
                </a:solidFill>
                <a:latin typeface="+mj-lt"/>
                <a:cs typeface="Helvetica"/>
              </a:rPr>
              <a:t>Kurry</a:t>
            </a:r>
            <a:r>
              <a:rPr lang="en-US" sz="2600" cap="none" spc="0" dirty="0" smtClean="0">
                <a:solidFill>
                  <a:srgbClr val="FFFFFF"/>
                </a:solidFill>
                <a:latin typeface="+mj-lt"/>
                <a:cs typeface="Helvetica"/>
              </a:rPr>
              <a:t> Tran</a:t>
            </a:r>
          </a:p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506E94"/>
                </a:solidFill>
                <a:cs typeface="Helvetica"/>
              </a:rPr>
              <a:t>System Integrator</a:t>
            </a:r>
          </a:p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FFFFFF"/>
                </a:solidFill>
                <a:latin typeface="+mj-lt"/>
                <a:cs typeface="Helvetica"/>
              </a:rPr>
              <a:t>Paul </a:t>
            </a:r>
            <a:r>
              <a:rPr lang="en-US" sz="2600" cap="none" spc="0" dirty="0" err="1" smtClean="0">
                <a:solidFill>
                  <a:srgbClr val="FFFFFF"/>
                </a:solidFill>
                <a:latin typeface="+mj-lt"/>
                <a:cs typeface="Helvetica"/>
              </a:rPr>
              <a:t>Tylkin</a:t>
            </a:r>
            <a:endParaRPr lang="en-US" sz="2600" cap="none" spc="0" dirty="0" smtClean="0">
              <a:solidFill>
                <a:srgbClr val="FFFFFF"/>
              </a:solidFill>
              <a:latin typeface="+mj-lt"/>
              <a:cs typeface="Helvetica"/>
            </a:endParaRPr>
          </a:p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506E94"/>
                </a:solidFill>
                <a:cs typeface="Helvetica"/>
              </a:rPr>
              <a:t>Language Guru</a:t>
            </a:r>
            <a:endParaRPr lang="en-US" sz="2600" cap="none" spc="0" dirty="0">
              <a:solidFill>
                <a:srgbClr val="506E94"/>
              </a:solidFill>
              <a:cs typeface="Helvetic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249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count (@M</a:t>
            </a:r>
            <a:r>
              <a:rPr lang="en-US" cap="none" dirty="0" smtClean="0"/>
              <a:t>ap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074" y="1373672"/>
            <a:ext cx="7709826" cy="3579849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Lucida Console"/>
                <a:cs typeface="Lucida Console"/>
              </a:rPr>
              <a:t>0 @</a:t>
            </a:r>
            <a:r>
              <a:rPr lang="en-US" sz="2000" dirty="0">
                <a:latin typeface="Lucida Console"/>
                <a:cs typeface="Lucida Console"/>
              </a:rPr>
              <a:t>Map (</a:t>
            </a:r>
            <a:r>
              <a:rPr lang="en-US" sz="2000" dirty="0" err="1">
                <a:latin typeface="Lucida Console"/>
                <a:cs typeface="Lucida Console"/>
              </a:rPr>
              <a:t>int</a:t>
            </a:r>
            <a:r>
              <a:rPr lang="en-US" sz="2000" dirty="0">
                <a:latin typeface="Lucida Console"/>
                <a:cs typeface="Lucida Console"/>
              </a:rPr>
              <a:t> </a:t>
            </a:r>
            <a:r>
              <a:rPr lang="en-US" sz="2000" dirty="0" err="1">
                <a:latin typeface="Lucida Console"/>
                <a:cs typeface="Lucida Console"/>
              </a:rPr>
              <a:t>lineNum</a:t>
            </a:r>
            <a:r>
              <a:rPr lang="en-US" sz="2000" dirty="0">
                <a:latin typeface="Lucida Console"/>
                <a:cs typeface="Lucida Console"/>
              </a:rPr>
              <a:t>, text line) -&gt; (text, </a:t>
            </a:r>
            <a:r>
              <a:rPr lang="en-US" sz="2000" dirty="0" err="1">
                <a:latin typeface="Lucida Console"/>
                <a:cs typeface="Lucida Console"/>
              </a:rPr>
              <a:t>int</a:t>
            </a:r>
            <a:r>
              <a:rPr lang="en-US" sz="2000" dirty="0">
                <a:latin typeface="Lucida Console"/>
                <a:cs typeface="Lucida Console"/>
              </a:rPr>
              <a:t>) </a:t>
            </a:r>
            <a:r>
              <a:rPr lang="en-US" sz="2000" dirty="0" smtClean="0">
                <a:latin typeface="Lucida Console"/>
                <a:cs typeface="Lucida Console"/>
              </a:rPr>
              <a:t>{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Lucida Console"/>
                <a:cs typeface="Lucida Console"/>
              </a:rPr>
              <a:t>1</a:t>
            </a:r>
            <a:r>
              <a:rPr lang="en-US" sz="2000" i="1" dirty="0" smtClean="0">
                <a:solidFill>
                  <a:schemeClr val="accent1"/>
                </a:solidFill>
                <a:latin typeface="Lucida Console"/>
                <a:cs typeface="Lucida Console"/>
              </a:rPr>
              <a:t>   # for </a:t>
            </a:r>
            <a:r>
              <a:rPr lang="en-US" sz="2000" i="1" dirty="0">
                <a:solidFill>
                  <a:schemeClr val="accent1"/>
                </a:solidFill>
                <a:latin typeface="Lucida Console"/>
                <a:cs typeface="Lucida Console"/>
              </a:rPr>
              <a:t>every word on this line, </a:t>
            </a:r>
            <a:endParaRPr lang="en-US" sz="2000" i="1" dirty="0" smtClean="0">
              <a:solidFill>
                <a:schemeClr val="accent1"/>
              </a:solidFill>
              <a:latin typeface="Lucida Console"/>
              <a:cs typeface="Lucida Console"/>
            </a:endParaRPr>
          </a:p>
          <a:p>
            <a:pPr marL="0" indent="0"/>
            <a:r>
              <a:rPr lang="en-US" sz="2000" dirty="0" smtClean="0">
                <a:latin typeface="Lucida Console"/>
                <a:cs typeface="Lucida Console"/>
              </a:rPr>
              <a:t>2 </a:t>
            </a:r>
            <a:r>
              <a:rPr lang="en-US" sz="2000" i="1" dirty="0" smtClean="0">
                <a:latin typeface="Lucida Console"/>
                <a:cs typeface="Lucida Console"/>
              </a:rPr>
              <a:t>  </a:t>
            </a:r>
            <a:r>
              <a:rPr lang="en-US" sz="2000" i="1" dirty="0" smtClean="0">
                <a:solidFill>
                  <a:schemeClr val="accent1"/>
                </a:solidFill>
                <a:latin typeface="Lucida Console"/>
                <a:cs typeface="Lucida Console"/>
              </a:rPr>
              <a:t># emit </a:t>
            </a:r>
            <a:r>
              <a:rPr lang="en-US" sz="2000" i="1" dirty="0">
                <a:solidFill>
                  <a:schemeClr val="accent1"/>
                </a:solidFill>
                <a:latin typeface="Lucida Console"/>
                <a:cs typeface="Lucida Console"/>
              </a:rPr>
              <a:t>that word and the </a:t>
            </a:r>
            <a:r>
              <a:rPr lang="en-US" sz="2000" i="1" dirty="0" smtClean="0">
                <a:solidFill>
                  <a:schemeClr val="accent1"/>
                </a:solidFill>
                <a:latin typeface="Lucida Console"/>
                <a:cs typeface="Lucida Console"/>
              </a:rPr>
              <a:t>number ‘1’</a:t>
            </a:r>
            <a:endParaRPr lang="en-US" sz="2000" i="1" dirty="0">
              <a:solidFill>
                <a:schemeClr val="accent1"/>
              </a:solidFill>
              <a:latin typeface="Lucida Console"/>
              <a:cs typeface="Lucida Console"/>
            </a:endParaRPr>
          </a:p>
          <a:p>
            <a:r>
              <a:rPr lang="en-US" sz="2000" dirty="0" smtClean="0">
                <a:latin typeface="Lucida Console"/>
                <a:cs typeface="Lucida Console"/>
              </a:rPr>
              <a:t>3   </a:t>
            </a:r>
            <a:r>
              <a:rPr lang="en-US" sz="2000" dirty="0" err="1" smtClean="0">
                <a:latin typeface="Lucida Console"/>
                <a:cs typeface="Lucida Console"/>
              </a:rPr>
              <a:t>foreach</a:t>
            </a:r>
            <a:r>
              <a:rPr lang="en-US" sz="2000" dirty="0" smtClean="0">
                <a:latin typeface="Lucida Console"/>
                <a:cs typeface="Lucida Console"/>
              </a:rPr>
              <a:t> </a:t>
            </a:r>
            <a:r>
              <a:rPr lang="en-US" sz="2000" dirty="0">
                <a:latin typeface="Lucida Console"/>
                <a:cs typeface="Lucida Console"/>
              </a:rPr>
              <a:t>text word in </a:t>
            </a:r>
            <a:r>
              <a:rPr lang="en-US" sz="2000" dirty="0" err="1">
                <a:latin typeface="Lucida Console"/>
                <a:cs typeface="Lucida Console"/>
              </a:rPr>
              <a:t>line.tokenize</a:t>
            </a:r>
            <a:r>
              <a:rPr lang="en-US" sz="2000" dirty="0">
                <a:latin typeface="Lucida Console"/>
                <a:cs typeface="Lucida Console"/>
              </a:rPr>
              <a:t>(" ") {</a:t>
            </a:r>
          </a:p>
          <a:p>
            <a:r>
              <a:rPr lang="en-US" sz="2000" dirty="0" smtClean="0">
                <a:latin typeface="Lucida Console"/>
                <a:cs typeface="Lucida Console"/>
              </a:rPr>
              <a:t>4     </a:t>
            </a:r>
            <a:r>
              <a:rPr lang="en-US" sz="2000" dirty="0">
                <a:latin typeface="Lucida Console"/>
                <a:cs typeface="Lucida Console"/>
              </a:rPr>
              <a:t>emit(word, 1);</a:t>
            </a:r>
          </a:p>
          <a:p>
            <a:r>
              <a:rPr lang="en-US" sz="2000" dirty="0" smtClean="0">
                <a:latin typeface="Lucida Console"/>
                <a:cs typeface="Lucida Console"/>
              </a:rPr>
              <a:t>5   </a:t>
            </a:r>
            <a:r>
              <a:rPr lang="en-US" sz="2000" dirty="0">
                <a:latin typeface="Lucida Console"/>
                <a:cs typeface="Lucida Console"/>
              </a:rPr>
              <a:t>}</a:t>
            </a:r>
          </a:p>
          <a:p>
            <a:r>
              <a:rPr lang="en-US" sz="2000" dirty="0" smtClean="0">
                <a:latin typeface="Lucida Console"/>
                <a:cs typeface="Lucida Console"/>
              </a:rPr>
              <a:t>6 }</a:t>
            </a:r>
            <a:endParaRPr lang="en-US" sz="2000" dirty="0">
              <a:latin typeface="Lucida Console"/>
              <a:cs typeface="Lucida Consol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96233" y="6212554"/>
            <a:ext cx="2890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Paul </a:t>
            </a:r>
            <a:r>
              <a:rPr lang="en-US" dirty="0" err="1" smtClean="0">
                <a:solidFill>
                  <a:schemeClr val="bg1"/>
                </a:solidFill>
              </a:rPr>
              <a:t>Tylkin</a:t>
            </a:r>
            <a:r>
              <a:rPr lang="en-US" dirty="0" smtClean="0">
                <a:solidFill>
                  <a:schemeClr val="bg1"/>
                </a:solidFill>
              </a:rPr>
              <a:t> (Language Guru)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737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count (</a:t>
            </a:r>
            <a:r>
              <a:rPr lang="en-US" dirty="0" smtClean="0"/>
              <a:t>@R</a:t>
            </a:r>
            <a:r>
              <a:rPr lang="en-US" cap="none" dirty="0" smtClean="0"/>
              <a:t>educe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708" y="1069484"/>
            <a:ext cx="7896386" cy="3972831"/>
          </a:xfrm>
        </p:spPr>
        <p:txBody>
          <a:bodyPr>
            <a:noAutofit/>
          </a:bodyPr>
          <a:lstStyle/>
          <a:p>
            <a:pPr marL="347472">
              <a:spcBef>
                <a:spcPts val="600"/>
              </a:spcBef>
            </a:pPr>
            <a:r>
              <a:rPr lang="en-US" dirty="0" smtClean="0">
                <a:latin typeface="Lucida Console"/>
                <a:cs typeface="Lucida Console"/>
              </a:rPr>
              <a:t>7  @</a:t>
            </a:r>
            <a:r>
              <a:rPr lang="en-US" dirty="0">
                <a:latin typeface="Lucida Console"/>
                <a:cs typeface="Lucida Console"/>
              </a:rPr>
              <a:t>Reduce (text word, </a:t>
            </a:r>
            <a:r>
              <a:rPr lang="en-US" dirty="0" err="1">
                <a:latin typeface="Lucida Console"/>
                <a:cs typeface="Lucida Console"/>
              </a:rPr>
              <a:t>iter</a:t>
            </a:r>
            <a:r>
              <a:rPr lang="en-US" dirty="0">
                <a:latin typeface="Lucida Console"/>
                <a:cs typeface="Lucida Console"/>
              </a:rPr>
              <a:t>&lt;</a:t>
            </a:r>
            <a:r>
              <a:rPr lang="en-US" dirty="0" err="1">
                <a:latin typeface="Lucida Console"/>
                <a:cs typeface="Lucida Console"/>
              </a:rPr>
              <a:t>int</a:t>
            </a:r>
            <a:r>
              <a:rPr lang="en-US" dirty="0">
                <a:latin typeface="Lucida Console"/>
                <a:cs typeface="Lucida Console"/>
              </a:rPr>
              <a:t>&gt; values) -&gt; (text, </a:t>
            </a:r>
            <a:r>
              <a:rPr lang="en-US" dirty="0" err="1">
                <a:latin typeface="Lucida Console"/>
                <a:cs typeface="Lucida Console"/>
              </a:rPr>
              <a:t>int</a:t>
            </a:r>
            <a:r>
              <a:rPr lang="en-US" dirty="0">
                <a:latin typeface="Lucida Console"/>
                <a:cs typeface="Lucida Console"/>
              </a:rPr>
              <a:t>) {</a:t>
            </a:r>
          </a:p>
          <a:p>
            <a:pPr marL="347472">
              <a:spcBef>
                <a:spcPts val="600"/>
              </a:spcBef>
            </a:pPr>
            <a:r>
              <a:rPr lang="en-US" dirty="0" smtClean="0">
                <a:latin typeface="Lucida Console"/>
                <a:cs typeface="Lucida Console"/>
              </a:rPr>
              <a:t>8    </a:t>
            </a:r>
            <a:r>
              <a:rPr lang="en-US" i="1" dirty="0" smtClean="0">
                <a:solidFill>
                  <a:schemeClr val="accent1"/>
                </a:solidFill>
                <a:latin typeface="Lucida Console"/>
                <a:cs typeface="Lucida Console"/>
              </a:rPr>
              <a:t># </a:t>
            </a:r>
            <a:r>
              <a:rPr lang="en-US" i="1" dirty="0">
                <a:solidFill>
                  <a:schemeClr val="accent1"/>
                </a:solidFill>
                <a:latin typeface="Lucida Console"/>
                <a:cs typeface="Lucida Console"/>
              </a:rPr>
              <a:t>initialize count to zero</a:t>
            </a:r>
          </a:p>
          <a:p>
            <a:pPr marL="347472">
              <a:spcBef>
                <a:spcPts val="600"/>
              </a:spcBef>
            </a:pPr>
            <a:r>
              <a:rPr lang="en-US" dirty="0" smtClean="0">
                <a:latin typeface="Lucida Console"/>
                <a:cs typeface="Lucida Console"/>
              </a:rPr>
              <a:t>9    </a:t>
            </a:r>
            <a:r>
              <a:rPr lang="en-US" dirty="0" err="1">
                <a:latin typeface="Lucida Console"/>
                <a:cs typeface="Lucida Console"/>
              </a:rPr>
              <a:t>int</a:t>
            </a:r>
            <a:r>
              <a:rPr lang="en-US" dirty="0">
                <a:latin typeface="Lucida Console"/>
                <a:cs typeface="Lucida Console"/>
              </a:rPr>
              <a:t> count = 0;</a:t>
            </a:r>
          </a:p>
          <a:p>
            <a:pPr marL="347472">
              <a:spcBef>
                <a:spcPts val="600"/>
              </a:spcBef>
            </a:pPr>
            <a:r>
              <a:rPr lang="en-US" dirty="0" smtClean="0">
                <a:latin typeface="Lucida Console"/>
                <a:cs typeface="Lucida Console"/>
              </a:rPr>
              <a:t>10   While (</a:t>
            </a:r>
            <a:r>
              <a:rPr lang="en-US" dirty="0" err="1" smtClean="0">
                <a:latin typeface="Lucida Console"/>
                <a:cs typeface="Lucida Console"/>
              </a:rPr>
              <a:t>values.hasNext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smtClean="0">
                <a:latin typeface="Lucida Console"/>
                <a:cs typeface="Lucida Console"/>
              </a:rPr>
              <a:t>)) </a:t>
            </a:r>
            <a:r>
              <a:rPr lang="en-US" dirty="0">
                <a:latin typeface="Lucida Console"/>
                <a:cs typeface="Lucida Console"/>
              </a:rPr>
              <a:t>{</a:t>
            </a:r>
          </a:p>
          <a:p>
            <a:pPr marL="347472">
              <a:spcBef>
                <a:spcPts val="600"/>
              </a:spcBef>
            </a:pPr>
            <a:r>
              <a:rPr lang="en-US" dirty="0" smtClean="0">
                <a:latin typeface="Lucida Console"/>
                <a:cs typeface="Lucida Console"/>
              </a:rPr>
              <a:t>11     </a:t>
            </a:r>
            <a:r>
              <a:rPr lang="en-US" i="1" dirty="0">
                <a:solidFill>
                  <a:srgbClr val="797B7E"/>
                </a:solidFill>
                <a:latin typeface="Lucida Console"/>
                <a:cs typeface="Lucida Console"/>
              </a:rPr>
              <a:t># for every instance of '1' for this word, add to count.</a:t>
            </a:r>
          </a:p>
          <a:p>
            <a:pPr marL="347472">
              <a:spcBef>
                <a:spcPts val="600"/>
              </a:spcBef>
            </a:pPr>
            <a:r>
              <a:rPr lang="en-US" dirty="0" smtClean="0">
                <a:latin typeface="Lucida Console"/>
                <a:cs typeface="Lucida Console"/>
              </a:rPr>
              <a:t>12     </a:t>
            </a:r>
            <a:r>
              <a:rPr lang="en-US" dirty="0">
                <a:latin typeface="Lucida Console"/>
                <a:cs typeface="Lucida Console"/>
              </a:rPr>
              <a:t>count = count + </a:t>
            </a:r>
            <a:r>
              <a:rPr lang="en-US" dirty="0" err="1">
                <a:latin typeface="Lucida Console"/>
                <a:cs typeface="Lucida Console"/>
              </a:rPr>
              <a:t>values.next</a:t>
            </a:r>
            <a:r>
              <a:rPr lang="en-US" dirty="0">
                <a:latin typeface="Lucida Console"/>
                <a:cs typeface="Lucida Console"/>
              </a:rPr>
              <a:t>();</a:t>
            </a:r>
          </a:p>
          <a:p>
            <a:pPr marL="347472">
              <a:spcBef>
                <a:spcPts val="600"/>
              </a:spcBef>
            </a:pPr>
            <a:r>
              <a:rPr lang="en-US" dirty="0" smtClean="0">
                <a:latin typeface="Lucida Console"/>
                <a:cs typeface="Lucida Console"/>
              </a:rPr>
              <a:t>13   }</a:t>
            </a:r>
            <a:endParaRPr lang="en-US" dirty="0">
              <a:latin typeface="Lucida Console"/>
              <a:cs typeface="Lucida Console"/>
            </a:endParaRPr>
          </a:p>
          <a:p>
            <a:pPr marL="347472">
              <a:spcBef>
                <a:spcPts val="600"/>
              </a:spcBef>
            </a:pPr>
            <a:r>
              <a:rPr lang="en-US" dirty="0" smtClean="0">
                <a:latin typeface="Lucida Console"/>
                <a:cs typeface="Lucida Console"/>
              </a:rPr>
              <a:t>14   </a:t>
            </a:r>
            <a:r>
              <a:rPr lang="en-US" i="1" dirty="0">
                <a:solidFill>
                  <a:srgbClr val="797B7E"/>
                </a:solidFill>
                <a:latin typeface="Lucida Console"/>
                <a:cs typeface="Lucida Console"/>
              </a:rPr>
              <a:t># </a:t>
            </a:r>
            <a:r>
              <a:rPr lang="en-US" i="1" dirty="0" smtClean="0">
                <a:solidFill>
                  <a:srgbClr val="797B7E"/>
                </a:solidFill>
                <a:latin typeface="Lucida Console"/>
                <a:cs typeface="Lucida Console"/>
              </a:rPr>
              <a:t>emit </a:t>
            </a:r>
            <a:r>
              <a:rPr lang="en-US" i="1" dirty="0">
                <a:solidFill>
                  <a:srgbClr val="797B7E"/>
                </a:solidFill>
                <a:latin typeface="Lucida Console"/>
                <a:cs typeface="Lucida Console"/>
              </a:rPr>
              <a:t>the count for this particular word</a:t>
            </a:r>
          </a:p>
          <a:p>
            <a:pPr marL="347472">
              <a:spcBef>
                <a:spcPts val="600"/>
              </a:spcBef>
            </a:pPr>
            <a:r>
              <a:rPr lang="en-US" dirty="0" smtClean="0">
                <a:latin typeface="Lucida Console"/>
                <a:cs typeface="Lucida Console"/>
              </a:rPr>
              <a:t>15   emit</a:t>
            </a:r>
            <a:r>
              <a:rPr lang="en-US" dirty="0">
                <a:latin typeface="Lucida Console"/>
                <a:cs typeface="Lucida Console"/>
              </a:rPr>
              <a:t>(word, count);</a:t>
            </a:r>
          </a:p>
          <a:p>
            <a:pPr marL="347472">
              <a:spcBef>
                <a:spcPts val="600"/>
              </a:spcBef>
            </a:pPr>
            <a:r>
              <a:rPr lang="en-US" dirty="0" smtClean="0">
                <a:latin typeface="Lucida Console"/>
                <a:cs typeface="Lucida Console"/>
              </a:rPr>
              <a:t>16 }</a:t>
            </a:r>
            <a:endParaRPr lang="en-US" dirty="0">
              <a:latin typeface="Lucida Console"/>
              <a:cs typeface="Lucida Consol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96233" y="6212554"/>
            <a:ext cx="2890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Paul </a:t>
            </a:r>
            <a:r>
              <a:rPr lang="en-US" dirty="0" err="1" smtClean="0">
                <a:solidFill>
                  <a:schemeClr val="bg1"/>
                </a:solidFill>
              </a:rPr>
              <a:t>Tylkin</a:t>
            </a:r>
            <a:r>
              <a:rPr lang="en-US" dirty="0" smtClean="0">
                <a:solidFill>
                  <a:schemeClr val="bg1"/>
                </a:solidFill>
              </a:rPr>
              <a:t> (Language Guru)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513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count (</a:t>
            </a:r>
            <a:r>
              <a:rPr lang="en-US" dirty="0" smtClean="0"/>
              <a:t>@M</a:t>
            </a:r>
            <a:r>
              <a:rPr lang="en-US" cap="none" dirty="0" smtClean="0"/>
              <a:t>ain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4862" y="1735692"/>
            <a:ext cx="4671378" cy="3579849"/>
          </a:xfrm>
        </p:spPr>
        <p:txBody>
          <a:bodyPr/>
          <a:lstStyle/>
          <a:p>
            <a:pPr>
              <a:spcBef>
                <a:spcPts val="1400"/>
              </a:spcBef>
            </a:pPr>
            <a:r>
              <a:rPr lang="en-US" sz="2000" dirty="0" smtClean="0">
                <a:latin typeface="Lucida Console"/>
                <a:cs typeface="Lucida Console"/>
              </a:rPr>
              <a:t>17 @</a:t>
            </a:r>
            <a:r>
              <a:rPr lang="en-US" sz="2000" dirty="0">
                <a:latin typeface="Lucida Console"/>
                <a:cs typeface="Lucida Console"/>
              </a:rPr>
              <a:t>Main {</a:t>
            </a:r>
          </a:p>
          <a:p>
            <a:pPr>
              <a:spcBef>
                <a:spcPts val="1400"/>
              </a:spcBef>
            </a:pPr>
            <a:r>
              <a:rPr lang="en-US" sz="2000" dirty="0" smtClean="0">
                <a:latin typeface="Lucida Console"/>
                <a:cs typeface="Lucida Console"/>
              </a:rPr>
              <a:t>18   </a:t>
            </a:r>
            <a:r>
              <a:rPr lang="en-US" sz="2000" i="1" dirty="0">
                <a:solidFill>
                  <a:schemeClr val="accent1"/>
                </a:solidFill>
                <a:latin typeface="Lucida Console"/>
                <a:cs typeface="Lucida Console"/>
              </a:rPr>
              <a:t># call map reduce</a:t>
            </a:r>
          </a:p>
          <a:p>
            <a:pPr>
              <a:spcBef>
                <a:spcPts val="1400"/>
              </a:spcBef>
            </a:pPr>
            <a:r>
              <a:rPr lang="en-US" sz="2000" dirty="0" smtClean="0">
                <a:latin typeface="Lucida Console"/>
                <a:cs typeface="Lucida Console"/>
              </a:rPr>
              <a:t>19   </a:t>
            </a:r>
            <a:r>
              <a:rPr lang="en-US" sz="2000" dirty="0" err="1">
                <a:latin typeface="Lucida Console"/>
                <a:cs typeface="Lucida Console"/>
              </a:rPr>
              <a:t>mapReduce</a:t>
            </a:r>
            <a:r>
              <a:rPr lang="en-US" sz="2000" dirty="0">
                <a:latin typeface="Lucida Console"/>
                <a:cs typeface="Lucida Console"/>
              </a:rPr>
              <a:t>();</a:t>
            </a:r>
          </a:p>
          <a:p>
            <a:pPr>
              <a:spcBef>
                <a:spcPts val="1400"/>
              </a:spcBef>
            </a:pPr>
            <a:r>
              <a:rPr lang="en-US" sz="2000" dirty="0" smtClean="0">
                <a:latin typeface="Lucida Console"/>
                <a:cs typeface="Lucida Console"/>
              </a:rPr>
              <a:t>20 }</a:t>
            </a:r>
            <a:endParaRPr lang="en-US" sz="2000" dirty="0">
              <a:latin typeface="Lucida Console"/>
              <a:cs typeface="Lucida Console"/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96233" y="6212554"/>
            <a:ext cx="2890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Paul </a:t>
            </a:r>
            <a:r>
              <a:rPr lang="en-US" dirty="0" err="1" smtClean="0">
                <a:solidFill>
                  <a:schemeClr val="bg1"/>
                </a:solidFill>
              </a:rPr>
              <a:t>Tylkin</a:t>
            </a:r>
            <a:r>
              <a:rPr lang="en-US" dirty="0" smtClean="0">
                <a:solidFill>
                  <a:schemeClr val="bg1"/>
                </a:solidFill>
              </a:rPr>
              <a:t> (Language Guru)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823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User-defined functions (@F</a:t>
            </a:r>
            <a:r>
              <a:rPr lang="en-US" cap="none" dirty="0" smtClean="0"/>
              <a:t>unctions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7252" y="1100628"/>
            <a:ext cx="4698988" cy="3579849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dirty="0" smtClean="0">
                <a:latin typeface="Lucida Console"/>
                <a:cs typeface="Lucida Console"/>
              </a:rPr>
              <a:t>0   @</a:t>
            </a:r>
            <a:r>
              <a:rPr lang="en-US" dirty="0">
                <a:latin typeface="Lucida Console"/>
                <a:cs typeface="Lucida Console"/>
              </a:rPr>
              <a:t>Functions {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latin typeface="Lucida Console"/>
                <a:cs typeface="Lucida Console"/>
              </a:rPr>
              <a:t>1   </a:t>
            </a:r>
            <a:r>
              <a:rPr lang="en-US" dirty="0" err="1" smtClean="0">
                <a:latin typeface="Lucida Console"/>
                <a:cs typeface="Lucida Console"/>
              </a:rPr>
              <a:t>int</a:t>
            </a:r>
            <a:r>
              <a:rPr lang="en-US" dirty="0" smtClean="0">
                <a:latin typeface="Lucida Console"/>
                <a:cs typeface="Lucida Console"/>
              </a:rPr>
              <a:t> </a:t>
            </a:r>
            <a:r>
              <a:rPr lang="en-US" dirty="0">
                <a:latin typeface="Lucida Console"/>
                <a:cs typeface="Lucida Console"/>
              </a:rPr>
              <a:t>fib(</a:t>
            </a:r>
            <a:r>
              <a:rPr lang="en-US" dirty="0" err="1">
                <a:latin typeface="Lucida Console"/>
                <a:cs typeface="Lucida Console"/>
              </a:rPr>
              <a:t>int</a:t>
            </a:r>
            <a:r>
              <a:rPr lang="en-US" dirty="0">
                <a:latin typeface="Lucida Console"/>
                <a:cs typeface="Lucida Console"/>
              </a:rPr>
              <a:t> n) {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latin typeface="Lucida Console"/>
                <a:cs typeface="Lucida Console"/>
              </a:rPr>
              <a:t>2     </a:t>
            </a:r>
            <a:r>
              <a:rPr lang="en-US" dirty="0">
                <a:latin typeface="Lucida Console"/>
                <a:cs typeface="Lucida Console"/>
              </a:rPr>
              <a:t>if (n == 0) {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latin typeface="Lucida Console"/>
                <a:cs typeface="Lucida Console"/>
              </a:rPr>
              <a:t>3       </a:t>
            </a:r>
            <a:r>
              <a:rPr lang="en-US" dirty="0">
                <a:latin typeface="Lucida Console"/>
                <a:cs typeface="Lucida Console"/>
              </a:rPr>
              <a:t>return 1;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latin typeface="Lucida Console"/>
                <a:cs typeface="Lucida Console"/>
              </a:rPr>
              <a:t>4     </a:t>
            </a:r>
            <a:r>
              <a:rPr lang="en-US" dirty="0">
                <a:latin typeface="Lucida Console"/>
                <a:cs typeface="Lucida Console"/>
              </a:rPr>
              <a:t>} </a:t>
            </a:r>
            <a:r>
              <a:rPr lang="en-US" dirty="0" err="1">
                <a:latin typeface="Lucida Console"/>
                <a:cs typeface="Lucida Console"/>
              </a:rPr>
              <a:t>elseif</a:t>
            </a:r>
            <a:r>
              <a:rPr lang="en-US" dirty="0">
                <a:latin typeface="Lucida Console"/>
                <a:cs typeface="Lucida Console"/>
              </a:rPr>
              <a:t> (n == 1) {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latin typeface="Lucida Console"/>
                <a:cs typeface="Lucida Console"/>
              </a:rPr>
              <a:t>5       </a:t>
            </a:r>
            <a:r>
              <a:rPr lang="en-US" dirty="0">
                <a:latin typeface="Lucida Console"/>
                <a:cs typeface="Lucida Console"/>
              </a:rPr>
              <a:t>return 1;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latin typeface="Lucida Console"/>
                <a:cs typeface="Lucida Console"/>
              </a:rPr>
              <a:t>6     </a:t>
            </a:r>
            <a:r>
              <a:rPr lang="en-US" dirty="0">
                <a:latin typeface="Lucida Console"/>
                <a:cs typeface="Lucida Console"/>
              </a:rPr>
              <a:t>} else {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latin typeface="Lucida Console"/>
                <a:cs typeface="Lucida Console"/>
              </a:rPr>
              <a:t>7       </a:t>
            </a:r>
            <a:r>
              <a:rPr lang="en-US" dirty="0">
                <a:latin typeface="Lucida Console"/>
                <a:cs typeface="Lucida Console"/>
              </a:rPr>
              <a:t>return fib(n-1) + fib(n-2);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latin typeface="Lucida Console"/>
                <a:cs typeface="Lucida Console"/>
              </a:rPr>
              <a:t>8     </a:t>
            </a:r>
            <a:r>
              <a:rPr lang="en-US" dirty="0">
                <a:latin typeface="Lucida Console"/>
                <a:cs typeface="Lucida Console"/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latin typeface="Lucida Console"/>
                <a:cs typeface="Lucida Console"/>
              </a:rPr>
              <a:t>9   }</a:t>
            </a:r>
            <a:endParaRPr lang="en-US" dirty="0">
              <a:latin typeface="Lucida Console"/>
              <a:cs typeface="Lucida Consol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96233" y="6212554"/>
            <a:ext cx="2890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Paul </a:t>
            </a:r>
            <a:r>
              <a:rPr lang="en-US" dirty="0" err="1" smtClean="0">
                <a:solidFill>
                  <a:schemeClr val="bg1"/>
                </a:solidFill>
              </a:rPr>
              <a:t>Tylkin</a:t>
            </a:r>
            <a:r>
              <a:rPr lang="en-US" dirty="0" smtClean="0">
                <a:solidFill>
                  <a:schemeClr val="bg1"/>
                </a:solidFill>
              </a:rPr>
              <a:t> (Language Guru)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177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 (@F</a:t>
            </a:r>
            <a:r>
              <a:rPr lang="en-US" cap="none" dirty="0"/>
              <a:t>unctions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8082" y="1266297"/>
            <a:ext cx="6866352" cy="3579849"/>
          </a:xfrm>
        </p:spPr>
        <p:txBody>
          <a:bodyPr/>
          <a:lstStyle/>
          <a:p>
            <a:r>
              <a:rPr lang="en-US" dirty="0" smtClean="0">
                <a:latin typeface="Lucida Console"/>
                <a:cs typeface="Lucida Console"/>
              </a:rPr>
              <a:t>10 list</a:t>
            </a:r>
            <a:r>
              <a:rPr lang="en-US" dirty="0">
                <a:latin typeface="Lucida Console"/>
                <a:cs typeface="Lucida Console"/>
              </a:rPr>
              <a:t>&lt;</a:t>
            </a:r>
            <a:r>
              <a:rPr lang="en-US" dirty="0" err="1">
                <a:latin typeface="Lucida Console"/>
                <a:cs typeface="Lucida Console"/>
              </a:rPr>
              <a:t>int</a:t>
            </a:r>
            <a:r>
              <a:rPr lang="en-US" dirty="0">
                <a:latin typeface="Lucida Console"/>
                <a:cs typeface="Lucida Console"/>
              </a:rPr>
              <a:t>&gt; </a:t>
            </a:r>
            <a:r>
              <a:rPr lang="en-US" dirty="0" err="1">
                <a:latin typeface="Lucida Console"/>
                <a:cs typeface="Lucida Console"/>
              </a:rPr>
              <a:t>reverseList</a:t>
            </a:r>
            <a:r>
              <a:rPr lang="en-US" dirty="0">
                <a:latin typeface="Lucida Console"/>
                <a:cs typeface="Lucida Console"/>
              </a:rPr>
              <a:t>(list&lt;</a:t>
            </a:r>
            <a:r>
              <a:rPr lang="en-US" dirty="0" err="1">
                <a:latin typeface="Lucida Console"/>
                <a:cs typeface="Lucida Console"/>
              </a:rPr>
              <a:t>int</a:t>
            </a:r>
            <a:r>
              <a:rPr lang="en-US" dirty="0">
                <a:latin typeface="Lucida Console"/>
                <a:cs typeface="Lucida Console"/>
              </a:rPr>
              <a:t>&gt; </a:t>
            </a:r>
            <a:r>
              <a:rPr lang="en-US" dirty="0" err="1">
                <a:latin typeface="Lucida Console"/>
                <a:cs typeface="Lucida Console"/>
              </a:rPr>
              <a:t>oldList</a:t>
            </a:r>
            <a:r>
              <a:rPr lang="en-US" dirty="0">
                <a:latin typeface="Lucida Console"/>
                <a:cs typeface="Lucida Console"/>
              </a:rPr>
              <a:t>) {</a:t>
            </a:r>
          </a:p>
          <a:p>
            <a:r>
              <a:rPr lang="en-US" dirty="0" smtClean="0">
                <a:latin typeface="Lucida Console"/>
                <a:cs typeface="Lucida Console"/>
              </a:rPr>
              <a:t>11   list</a:t>
            </a:r>
            <a:r>
              <a:rPr lang="en-US" dirty="0">
                <a:latin typeface="Lucida Console"/>
                <a:cs typeface="Lucida Console"/>
              </a:rPr>
              <a:t>&lt;</a:t>
            </a:r>
            <a:r>
              <a:rPr lang="en-US" dirty="0" err="1">
                <a:latin typeface="Lucida Console"/>
                <a:cs typeface="Lucida Console"/>
              </a:rPr>
              <a:t>int</a:t>
            </a:r>
            <a:r>
              <a:rPr lang="en-US" dirty="0">
                <a:latin typeface="Lucida Console"/>
                <a:cs typeface="Lucida Console"/>
              </a:rPr>
              <a:t>&gt; </a:t>
            </a:r>
            <a:r>
              <a:rPr lang="en-US" dirty="0" err="1">
                <a:latin typeface="Lucida Console"/>
                <a:cs typeface="Lucida Console"/>
              </a:rPr>
              <a:t>newList</a:t>
            </a:r>
            <a:r>
              <a:rPr lang="en-US" dirty="0">
                <a:latin typeface="Lucida Console"/>
                <a:cs typeface="Lucida Console"/>
              </a:rPr>
              <a:t>;</a:t>
            </a:r>
          </a:p>
          <a:p>
            <a:r>
              <a:rPr lang="en-US" dirty="0" smtClean="0">
                <a:latin typeface="Lucida Console"/>
                <a:cs typeface="Lucida Console"/>
              </a:rPr>
              <a:t>12   for 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int</a:t>
            </a: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 err="1">
                <a:latin typeface="Lucida Console"/>
                <a:cs typeface="Lucida Console"/>
              </a:rPr>
              <a:t>i</a:t>
            </a:r>
            <a:r>
              <a:rPr lang="en-US" dirty="0">
                <a:latin typeface="Lucida Console"/>
                <a:cs typeface="Lucida Console"/>
              </a:rPr>
              <a:t> = </a:t>
            </a:r>
            <a:r>
              <a:rPr lang="en-US" dirty="0" err="1">
                <a:latin typeface="Lucida Console"/>
                <a:cs typeface="Lucida Console"/>
              </a:rPr>
              <a:t>oldList.size</a:t>
            </a:r>
            <a:r>
              <a:rPr lang="en-US" dirty="0">
                <a:latin typeface="Lucida Console"/>
                <a:cs typeface="Lucida Console"/>
              </a:rPr>
              <a:t>() - 1; </a:t>
            </a:r>
            <a:r>
              <a:rPr lang="en-US" dirty="0" err="1">
                <a:latin typeface="Lucida Console"/>
                <a:cs typeface="Lucida Console"/>
              </a:rPr>
              <a:t>i</a:t>
            </a:r>
            <a:r>
              <a:rPr lang="en-US" dirty="0">
                <a:latin typeface="Lucida Console"/>
                <a:cs typeface="Lucida Console"/>
              </a:rPr>
              <a:t> &gt;= 0; </a:t>
            </a:r>
            <a:r>
              <a:rPr lang="en-US" dirty="0" err="1">
                <a:latin typeface="Lucida Console"/>
                <a:cs typeface="Lucida Console"/>
              </a:rPr>
              <a:t>i</a:t>
            </a:r>
            <a:r>
              <a:rPr lang="en-US" dirty="0">
                <a:latin typeface="Lucida Console"/>
                <a:cs typeface="Lucida Console"/>
              </a:rPr>
              <a:t>--;) {</a:t>
            </a:r>
          </a:p>
          <a:p>
            <a:r>
              <a:rPr lang="en-US" dirty="0" smtClean="0">
                <a:latin typeface="Lucida Console"/>
                <a:cs typeface="Lucida Console"/>
              </a:rPr>
              <a:t>13     </a:t>
            </a:r>
            <a:r>
              <a:rPr lang="en-US" dirty="0" err="1" smtClean="0">
                <a:latin typeface="Lucida Console"/>
                <a:cs typeface="Lucida Console"/>
              </a:rPr>
              <a:t>newList.add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oldList.get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i</a:t>
            </a:r>
            <a:r>
              <a:rPr lang="en-US" dirty="0">
                <a:latin typeface="Lucida Console"/>
                <a:cs typeface="Lucida Console"/>
              </a:rPr>
              <a:t>))</a:t>
            </a:r>
            <a:r>
              <a:rPr lang="en-US" dirty="0" smtClean="0">
                <a:latin typeface="Lucida Console"/>
                <a:cs typeface="Lucida Console"/>
              </a:rPr>
              <a:t>;</a:t>
            </a:r>
            <a:endParaRPr lang="en-US" dirty="0">
              <a:latin typeface="Lucida Console"/>
              <a:cs typeface="Lucida Console"/>
            </a:endParaRPr>
          </a:p>
          <a:p>
            <a:r>
              <a:rPr lang="en-US" dirty="0" smtClean="0">
                <a:latin typeface="Lucida Console"/>
                <a:cs typeface="Lucida Console"/>
              </a:rPr>
              <a:t>14   }</a:t>
            </a:r>
            <a:endParaRPr lang="en-US" dirty="0">
              <a:latin typeface="Lucida Console"/>
              <a:cs typeface="Lucida Console"/>
            </a:endParaRPr>
          </a:p>
          <a:p>
            <a:r>
              <a:rPr lang="en-US" dirty="0" smtClean="0">
                <a:latin typeface="Lucida Console"/>
                <a:cs typeface="Lucida Console"/>
              </a:rPr>
              <a:t>15   return </a:t>
            </a:r>
            <a:r>
              <a:rPr lang="en-US" dirty="0" err="1">
                <a:latin typeface="Lucida Console"/>
                <a:cs typeface="Lucida Console"/>
              </a:rPr>
              <a:t>newList</a:t>
            </a:r>
            <a:r>
              <a:rPr lang="en-US" dirty="0">
                <a:latin typeface="Lucida Console"/>
                <a:cs typeface="Lucida Console"/>
              </a:rPr>
              <a:t>;</a:t>
            </a:r>
          </a:p>
          <a:p>
            <a:r>
              <a:rPr lang="en-US" dirty="0" smtClean="0">
                <a:latin typeface="Lucida Console"/>
                <a:cs typeface="Lucida Console"/>
              </a:rPr>
              <a:t>16 } </a:t>
            </a:r>
            <a:r>
              <a:rPr lang="en-US" i="1" dirty="0" smtClean="0">
                <a:solidFill>
                  <a:srgbClr val="797B7E"/>
                </a:solidFill>
                <a:latin typeface="Lucida Console"/>
                <a:cs typeface="Lucida Console"/>
              </a:rPr>
              <a:t># end of functions</a:t>
            </a:r>
            <a:endParaRPr lang="en-US" i="1" dirty="0">
              <a:solidFill>
                <a:srgbClr val="797B7E"/>
              </a:solidFill>
              <a:latin typeface="Lucida Console"/>
              <a:cs typeface="Lucida Consol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96233" y="6212554"/>
            <a:ext cx="2890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Paul </a:t>
            </a:r>
            <a:r>
              <a:rPr lang="en-US" dirty="0" err="1" smtClean="0">
                <a:solidFill>
                  <a:schemeClr val="bg1"/>
                </a:solidFill>
              </a:rPr>
              <a:t>Tylkin</a:t>
            </a:r>
            <a:r>
              <a:rPr lang="en-US" dirty="0" smtClean="0">
                <a:solidFill>
                  <a:schemeClr val="bg1"/>
                </a:solidFill>
              </a:rPr>
              <a:t> (Language Guru)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539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simplest distributed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5405" y="1152473"/>
            <a:ext cx="6201388" cy="3205025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0  @</a:t>
            </a:r>
            <a:r>
              <a:rPr lang="en-US" sz="1400" dirty="0">
                <a:latin typeface="Lucida Console"/>
                <a:cs typeface="Lucida Console"/>
              </a:rPr>
              <a:t>Map (</a:t>
            </a:r>
            <a:r>
              <a:rPr lang="en-US" sz="1400" dirty="0" err="1">
                <a:latin typeface="Lucida Console"/>
                <a:cs typeface="Lucida Console"/>
              </a:rPr>
              <a:t>int</a:t>
            </a:r>
            <a:r>
              <a:rPr lang="en-US" sz="1400" dirty="0">
                <a:latin typeface="Lucida Console"/>
                <a:cs typeface="Lucida Console"/>
              </a:rPr>
              <a:t> </a:t>
            </a:r>
            <a:r>
              <a:rPr lang="en-US" sz="1400" dirty="0" err="1">
                <a:latin typeface="Lucida Console"/>
                <a:cs typeface="Lucida Console"/>
              </a:rPr>
              <a:t>lineNum</a:t>
            </a:r>
            <a:r>
              <a:rPr lang="en-US" sz="1400" dirty="0">
                <a:latin typeface="Lucida Console"/>
                <a:cs typeface="Lucida Console"/>
              </a:rPr>
              <a:t>, text line) -&gt; (text, text) {</a:t>
            </a: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1    </a:t>
            </a:r>
            <a:r>
              <a:rPr lang="en-US" sz="1400" dirty="0" err="1" smtClean="0">
                <a:latin typeface="Lucida Console"/>
                <a:cs typeface="Lucida Console"/>
              </a:rPr>
              <a:t>foreach</a:t>
            </a:r>
            <a:r>
              <a:rPr lang="en-US" sz="1400" dirty="0" smtClean="0">
                <a:latin typeface="Lucida Console"/>
                <a:cs typeface="Lucida Console"/>
              </a:rPr>
              <a:t> </a:t>
            </a:r>
            <a:r>
              <a:rPr lang="en-US" sz="1400" dirty="0">
                <a:latin typeface="Lucida Console"/>
                <a:cs typeface="Lucida Console"/>
              </a:rPr>
              <a:t>text number in </a:t>
            </a:r>
            <a:r>
              <a:rPr lang="en-US" sz="1400" dirty="0" err="1">
                <a:latin typeface="Lucida Console"/>
                <a:cs typeface="Lucida Console"/>
              </a:rPr>
              <a:t>line.tokenize</a:t>
            </a:r>
            <a:r>
              <a:rPr lang="en-US" sz="1400" dirty="0">
                <a:latin typeface="Lucida Console"/>
                <a:cs typeface="Lucida Console"/>
              </a:rPr>
              <a:t>(" ") {</a:t>
            </a: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2      emit</a:t>
            </a:r>
            <a:r>
              <a:rPr lang="en-US" sz="1400" dirty="0">
                <a:latin typeface="Lucida Console"/>
                <a:cs typeface="Lucida Console"/>
              </a:rPr>
              <a:t>(number, number);</a:t>
            </a: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3    }</a:t>
            </a:r>
            <a:endParaRPr lang="en-US" sz="1400" dirty="0">
              <a:latin typeface="Lucida Console"/>
              <a:cs typeface="Lucida Console"/>
            </a:endParaRP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4  </a:t>
            </a:r>
            <a:r>
              <a:rPr lang="en-US" sz="1400" dirty="0" smtClean="0">
                <a:latin typeface="Lucida Console"/>
                <a:cs typeface="Lucida Console"/>
              </a:rPr>
              <a:t>}</a:t>
            </a:r>
            <a:endParaRPr lang="en-US" sz="1400" dirty="0">
              <a:latin typeface="Lucida Console"/>
              <a:cs typeface="Lucida Console"/>
            </a:endParaRP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5  @</a:t>
            </a:r>
            <a:r>
              <a:rPr lang="en-US" sz="1400" dirty="0">
                <a:latin typeface="Lucida Console"/>
                <a:cs typeface="Lucida Console"/>
              </a:rPr>
              <a:t>Reduce (text number, text garbage) -&gt; (text, text) {</a:t>
            </a: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6    </a:t>
            </a:r>
            <a:r>
              <a:rPr lang="en-US" sz="1400" dirty="0">
                <a:latin typeface="Lucida Console"/>
                <a:cs typeface="Lucida Console"/>
              </a:rPr>
              <a:t>emit(number, "");</a:t>
            </a:r>
          </a:p>
          <a:p>
            <a:pPr>
              <a:spcBef>
                <a:spcPts val="600"/>
              </a:spcBef>
              <a:buAutoNum type="arabicPlain" startAt="7"/>
            </a:pPr>
            <a:r>
              <a:rPr lang="en-US" sz="1400" dirty="0" smtClean="0">
                <a:latin typeface="Lucida Console"/>
                <a:cs typeface="Lucida Console"/>
              </a:rPr>
              <a:t>}</a:t>
            </a:r>
            <a:endParaRPr lang="en-US" sz="1400" dirty="0">
              <a:latin typeface="Lucida Console"/>
              <a:cs typeface="Lucida Console"/>
            </a:endParaRP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8  @</a:t>
            </a:r>
            <a:r>
              <a:rPr lang="en-US" sz="1400" dirty="0">
                <a:latin typeface="Lucida Console"/>
                <a:cs typeface="Lucida Console"/>
              </a:rPr>
              <a:t>Main {</a:t>
            </a: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9    </a:t>
            </a:r>
            <a:r>
              <a:rPr lang="en-US" sz="1400" dirty="0" err="1">
                <a:latin typeface="Lucida Console"/>
                <a:cs typeface="Lucida Console"/>
              </a:rPr>
              <a:t>mapReduce</a:t>
            </a:r>
            <a:r>
              <a:rPr lang="en-US" sz="1400" dirty="0">
                <a:latin typeface="Lucida Console"/>
                <a:cs typeface="Lucida Console"/>
              </a:rPr>
              <a:t>();</a:t>
            </a: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10 }</a:t>
            </a:r>
            <a:endParaRPr lang="en-US" sz="1400" dirty="0">
              <a:latin typeface="Lucida Console"/>
              <a:cs typeface="Lucida Consol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96233" y="6212554"/>
            <a:ext cx="2890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Paul </a:t>
            </a:r>
            <a:r>
              <a:rPr lang="en-US" dirty="0" err="1" smtClean="0">
                <a:solidFill>
                  <a:schemeClr val="bg1"/>
                </a:solidFill>
              </a:rPr>
              <a:t>Tylkin</a:t>
            </a:r>
            <a:r>
              <a:rPr lang="en-US" dirty="0" smtClean="0">
                <a:solidFill>
                  <a:schemeClr val="bg1"/>
                </a:solidFill>
              </a:rPr>
              <a:t> (Language Guru)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640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31242" y="1776157"/>
            <a:ext cx="5650992" cy="1207509"/>
          </a:xfrm>
        </p:spPr>
        <p:txBody>
          <a:bodyPr/>
          <a:lstStyle/>
          <a:p>
            <a:r>
              <a:rPr lang="en-US" sz="6000" dirty="0" smtClean="0"/>
              <a:t>architecture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938448" y="2278221"/>
            <a:ext cx="7240656" cy="329184"/>
          </a:xfrm>
        </p:spPr>
        <p:txBody>
          <a:bodyPr>
            <a:noAutofit/>
          </a:bodyPr>
          <a:lstStyle/>
          <a:p>
            <a:r>
              <a:rPr lang="en-US" sz="2400" spc="0" dirty="0" smtClean="0"/>
              <a:t>Benjamin </a:t>
            </a:r>
            <a:r>
              <a:rPr lang="en-US" sz="2400" spc="0" dirty="0" err="1" smtClean="0"/>
              <a:t>rapaport</a:t>
            </a:r>
            <a:r>
              <a:rPr lang="en-US" sz="2400" spc="0" dirty="0" smtClean="0"/>
              <a:t> (system Architect)</a:t>
            </a:r>
            <a:endParaRPr lang="en-US" sz="2400" spc="0" dirty="0"/>
          </a:p>
        </p:txBody>
      </p:sp>
    </p:spTree>
    <p:extLst>
      <p:ext uri="{BB962C8B-B14F-4D97-AF65-F5344CB8AC3E}">
        <p14:creationId xmlns:p14="http://schemas.microsoft.com/office/powerpoint/2010/main" val="1290730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Straight Arrow Connector 94"/>
          <p:cNvCxnSpPr>
            <a:stCxn id="31" idx="0"/>
          </p:cNvCxnSpPr>
          <p:nvPr/>
        </p:nvCxnSpPr>
        <p:spPr>
          <a:xfrm flipV="1">
            <a:off x="6976133" y="2546544"/>
            <a:ext cx="0" cy="75658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29498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Hog Platform Architecture</a:t>
            </a:r>
            <a:endParaRPr lang="en-US" dirty="0"/>
          </a:p>
        </p:txBody>
      </p:sp>
      <p:cxnSp>
        <p:nvCxnSpPr>
          <p:cNvPr id="6" name="Straight Arrow Connector 5"/>
          <p:cNvCxnSpPr>
            <a:stCxn id="55" idx="2"/>
            <a:endCxn id="39" idx="2"/>
          </p:cNvCxnSpPr>
          <p:nvPr/>
        </p:nvCxnSpPr>
        <p:spPr>
          <a:xfrm rot="5400000" flipH="1" flipV="1">
            <a:off x="4971208" y="2955630"/>
            <a:ext cx="25828" cy="3179539"/>
          </a:xfrm>
          <a:prstGeom prst="bentConnector3">
            <a:avLst>
              <a:gd name="adj1" fmla="val -88508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327553" y="1447016"/>
            <a:ext cx="2133600" cy="600372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Hog Compiler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388153" y="3303126"/>
            <a:ext cx="1578200" cy="1229360"/>
            <a:chOff x="3333744" y="4311049"/>
            <a:chExt cx="1578200" cy="838200"/>
          </a:xfrm>
        </p:grpSpPr>
        <p:grpSp>
          <p:nvGrpSpPr>
            <p:cNvPr id="11" name="Group 10"/>
            <p:cNvGrpSpPr/>
            <p:nvPr/>
          </p:nvGrpSpPr>
          <p:grpSpPr>
            <a:xfrm>
              <a:off x="3333744" y="4311049"/>
              <a:ext cx="371478" cy="838200"/>
              <a:chOff x="3276600" y="5334000"/>
              <a:chExt cx="457200" cy="990600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3276600" y="5334000"/>
                <a:ext cx="457200" cy="9906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3362322" y="57712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3362322" y="56696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362322" y="55680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3362322" y="54664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4" name="Oval 43"/>
              <p:cNvSpPr/>
              <p:nvPr/>
            </p:nvSpPr>
            <p:spPr>
              <a:xfrm flipH="1">
                <a:off x="3568066" y="5913116"/>
                <a:ext cx="73152" cy="73152"/>
              </a:xfrm>
              <a:prstGeom prst="ellipse">
                <a:avLst/>
              </a:prstGeom>
              <a:gradFill flip="none" rotWithShape="1">
                <a:gsLst>
                  <a:gs pos="0">
                    <a:srgbClr val="00A4E8">
                      <a:shade val="30000"/>
                      <a:satMod val="115000"/>
                    </a:srgbClr>
                  </a:gs>
                  <a:gs pos="50000">
                    <a:srgbClr val="00A4E8">
                      <a:shade val="67500"/>
                      <a:satMod val="115000"/>
                    </a:srgbClr>
                  </a:gs>
                  <a:gs pos="100000">
                    <a:srgbClr val="00A4E8">
                      <a:shade val="100000"/>
                      <a:satMod val="115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3569779" y="6024117"/>
                <a:ext cx="71439" cy="1828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3569779" y="6069372"/>
                <a:ext cx="71439" cy="1828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735985" y="4311049"/>
              <a:ext cx="371478" cy="838200"/>
              <a:chOff x="3276600" y="5334000"/>
              <a:chExt cx="457200" cy="990600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3276600" y="5334000"/>
                <a:ext cx="457200" cy="9906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362322" y="57712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3362322" y="56696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362322" y="55680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3362322" y="54664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6" name="Oval 35"/>
              <p:cNvSpPr/>
              <p:nvPr/>
            </p:nvSpPr>
            <p:spPr>
              <a:xfrm flipH="1">
                <a:off x="3568066" y="5913116"/>
                <a:ext cx="73152" cy="73152"/>
              </a:xfrm>
              <a:prstGeom prst="ellipse">
                <a:avLst/>
              </a:prstGeom>
              <a:gradFill flip="none" rotWithShape="1">
                <a:gsLst>
                  <a:gs pos="0">
                    <a:srgbClr val="00A4E8">
                      <a:shade val="30000"/>
                      <a:satMod val="115000"/>
                    </a:srgbClr>
                  </a:gs>
                  <a:gs pos="50000">
                    <a:srgbClr val="00A4E8">
                      <a:shade val="67500"/>
                      <a:satMod val="115000"/>
                    </a:srgbClr>
                  </a:gs>
                  <a:gs pos="100000">
                    <a:srgbClr val="00A4E8">
                      <a:shade val="100000"/>
                      <a:satMod val="115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569779" y="6024117"/>
                <a:ext cx="71439" cy="1828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569779" y="6069372"/>
                <a:ext cx="71439" cy="1828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138226" y="4311049"/>
              <a:ext cx="371478" cy="838200"/>
              <a:chOff x="3276600" y="5334000"/>
              <a:chExt cx="457200" cy="990600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3276600" y="5334000"/>
                <a:ext cx="457200" cy="9906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3362322" y="57712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3362322" y="56696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3362322" y="55680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3362322" y="54664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8" name="Oval 27"/>
              <p:cNvSpPr/>
              <p:nvPr/>
            </p:nvSpPr>
            <p:spPr>
              <a:xfrm flipH="1">
                <a:off x="3568066" y="5913116"/>
                <a:ext cx="73152" cy="73152"/>
              </a:xfrm>
              <a:prstGeom prst="ellipse">
                <a:avLst/>
              </a:prstGeom>
              <a:gradFill flip="none" rotWithShape="1">
                <a:gsLst>
                  <a:gs pos="0">
                    <a:srgbClr val="00A4E8">
                      <a:shade val="30000"/>
                      <a:satMod val="115000"/>
                    </a:srgbClr>
                  </a:gs>
                  <a:gs pos="50000">
                    <a:srgbClr val="00A4E8">
                      <a:shade val="67500"/>
                      <a:satMod val="115000"/>
                    </a:srgbClr>
                  </a:gs>
                  <a:gs pos="100000">
                    <a:srgbClr val="00A4E8">
                      <a:shade val="100000"/>
                      <a:satMod val="115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3569779" y="6024117"/>
                <a:ext cx="71439" cy="1828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3569779" y="6069372"/>
                <a:ext cx="71439" cy="1828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540466" y="4311049"/>
              <a:ext cx="371478" cy="838200"/>
              <a:chOff x="3276600" y="5334000"/>
              <a:chExt cx="457200" cy="990600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3276600" y="5334000"/>
                <a:ext cx="457200" cy="9906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3362322" y="57712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3362322" y="56696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3362322" y="55680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3362322" y="54664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0" name="Oval 19"/>
              <p:cNvSpPr/>
              <p:nvPr/>
            </p:nvSpPr>
            <p:spPr>
              <a:xfrm flipH="1">
                <a:off x="3568066" y="5913116"/>
                <a:ext cx="73152" cy="73152"/>
              </a:xfrm>
              <a:prstGeom prst="ellipse">
                <a:avLst/>
              </a:prstGeom>
              <a:gradFill flip="none" rotWithShape="1">
                <a:gsLst>
                  <a:gs pos="0">
                    <a:srgbClr val="00A4E8">
                      <a:shade val="30000"/>
                      <a:satMod val="115000"/>
                    </a:srgbClr>
                  </a:gs>
                  <a:gs pos="50000">
                    <a:srgbClr val="00A4E8">
                      <a:shade val="67500"/>
                      <a:satMod val="115000"/>
                    </a:srgbClr>
                  </a:gs>
                  <a:gs pos="100000">
                    <a:srgbClr val="00A4E8">
                      <a:shade val="100000"/>
                      <a:satMod val="115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3569779" y="6024117"/>
                <a:ext cx="71439" cy="1828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3569779" y="6069372"/>
                <a:ext cx="71439" cy="1828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</p:grpSp>
      <p:cxnSp>
        <p:nvCxnSpPr>
          <p:cNvPr id="47" name="Straight Arrow Connector 46"/>
          <p:cNvCxnSpPr>
            <a:stCxn id="119" idx="3"/>
            <a:endCxn id="7" idx="1"/>
          </p:cNvCxnSpPr>
          <p:nvPr/>
        </p:nvCxnSpPr>
        <p:spPr>
          <a:xfrm flipV="1">
            <a:off x="1598482" y="1747202"/>
            <a:ext cx="729071" cy="163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2"/>
            <a:endCxn id="61" idx="0"/>
          </p:cNvCxnSpPr>
          <p:nvPr/>
        </p:nvCxnSpPr>
        <p:spPr>
          <a:xfrm>
            <a:off x="3394353" y="2047388"/>
            <a:ext cx="0" cy="65509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61" idx="2"/>
            <a:endCxn id="55" idx="0"/>
          </p:cNvCxnSpPr>
          <p:nvPr/>
        </p:nvCxnSpPr>
        <p:spPr>
          <a:xfrm>
            <a:off x="3394353" y="3302851"/>
            <a:ext cx="0" cy="65509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456803" y="4141326"/>
            <a:ext cx="808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Map</a:t>
            </a:r>
            <a:endParaRPr lang="en-US" sz="2000" dirty="0"/>
          </a:p>
        </p:txBody>
      </p:sp>
      <p:cxnSp>
        <p:nvCxnSpPr>
          <p:cNvPr id="52" name="Straight Arrow Connector 51"/>
          <p:cNvCxnSpPr>
            <a:stCxn id="55" idx="2"/>
            <a:endCxn id="31" idx="2"/>
          </p:cNvCxnSpPr>
          <p:nvPr/>
        </p:nvCxnSpPr>
        <p:spPr>
          <a:xfrm rot="5400000" flipH="1" flipV="1">
            <a:off x="5172329" y="2754510"/>
            <a:ext cx="25828" cy="3581780"/>
          </a:xfrm>
          <a:prstGeom prst="bentConnector3">
            <a:avLst>
              <a:gd name="adj1" fmla="val -88508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9" idx="0"/>
          </p:cNvCxnSpPr>
          <p:nvPr/>
        </p:nvCxnSpPr>
        <p:spPr>
          <a:xfrm flipV="1">
            <a:off x="6573892" y="2546544"/>
            <a:ext cx="3868" cy="75658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327553" y="3957942"/>
            <a:ext cx="2133600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Hadoop Framework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995007" y="3266838"/>
            <a:ext cx="1270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Reduce</a:t>
            </a:r>
            <a:endParaRPr lang="en-US" sz="2000" dirty="0"/>
          </a:p>
        </p:txBody>
      </p:sp>
      <p:sp>
        <p:nvSpPr>
          <p:cNvPr id="61" name="Rectangle 60"/>
          <p:cNvSpPr/>
          <p:nvPr/>
        </p:nvSpPr>
        <p:spPr>
          <a:xfrm>
            <a:off x="2327553" y="2702479"/>
            <a:ext cx="2133600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Java Compiler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57200" y="2175462"/>
            <a:ext cx="2556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Hog.java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57200" y="3445071"/>
            <a:ext cx="2556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Hog.jar</a:t>
            </a:r>
            <a:endParaRPr lang="en-US" dirty="0"/>
          </a:p>
        </p:txBody>
      </p:sp>
      <p:cxnSp>
        <p:nvCxnSpPr>
          <p:cNvPr id="67" name="Straight Arrow Connector 51"/>
          <p:cNvCxnSpPr>
            <a:stCxn id="55" idx="2"/>
            <a:endCxn id="23" idx="2"/>
          </p:cNvCxnSpPr>
          <p:nvPr/>
        </p:nvCxnSpPr>
        <p:spPr>
          <a:xfrm rot="5400000" flipH="1" flipV="1">
            <a:off x="5373449" y="2553389"/>
            <a:ext cx="25828" cy="3984021"/>
          </a:xfrm>
          <a:prstGeom prst="bentConnector3">
            <a:avLst>
              <a:gd name="adj1" fmla="val -88508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51"/>
          <p:cNvCxnSpPr>
            <a:stCxn id="55" idx="2"/>
            <a:endCxn id="15" idx="2"/>
          </p:cNvCxnSpPr>
          <p:nvPr/>
        </p:nvCxnSpPr>
        <p:spPr>
          <a:xfrm rot="5400000" flipH="1" flipV="1">
            <a:off x="5574569" y="2352269"/>
            <a:ext cx="25828" cy="4386261"/>
          </a:xfrm>
          <a:prstGeom prst="bentConnector3">
            <a:avLst>
              <a:gd name="adj1" fmla="val -88508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16" idx="3"/>
            <a:endCxn id="55" idx="1"/>
          </p:cNvCxnSpPr>
          <p:nvPr/>
        </p:nvCxnSpPr>
        <p:spPr>
          <a:xfrm>
            <a:off x="1598482" y="4256498"/>
            <a:ext cx="729071" cy="163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ounded Rectangle 115"/>
          <p:cNvSpPr/>
          <p:nvPr/>
        </p:nvSpPr>
        <p:spPr>
          <a:xfrm>
            <a:off x="282455" y="3969196"/>
            <a:ext cx="1316027" cy="57460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Input</a:t>
            </a:r>
            <a:endParaRPr lang="en-US" b="1" dirty="0"/>
          </a:p>
        </p:txBody>
      </p:sp>
      <p:sp>
        <p:nvSpPr>
          <p:cNvPr id="119" name="Rounded Rectangle 118"/>
          <p:cNvSpPr/>
          <p:nvPr/>
        </p:nvSpPr>
        <p:spPr>
          <a:xfrm>
            <a:off x="282455" y="1461530"/>
            <a:ext cx="1316027" cy="57460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Hog Source</a:t>
            </a:r>
            <a:endParaRPr lang="en-US" b="1" dirty="0"/>
          </a:p>
        </p:txBody>
      </p:sp>
      <p:sp>
        <p:nvSpPr>
          <p:cNvPr id="125" name="Rounded Rectangle 124"/>
          <p:cNvSpPr/>
          <p:nvPr/>
        </p:nvSpPr>
        <p:spPr>
          <a:xfrm>
            <a:off x="6503858" y="1939359"/>
            <a:ext cx="1316027" cy="57460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Output</a:t>
            </a:r>
            <a:endParaRPr lang="en-US" b="1" dirty="0"/>
          </a:p>
        </p:txBody>
      </p:sp>
      <p:cxnSp>
        <p:nvCxnSpPr>
          <p:cNvPr id="129" name="Straight Arrow Connector 128"/>
          <p:cNvCxnSpPr/>
          <p:nvPr/>
        </p:nvCxnSpPr>
        <p:spPr>
          <a:xfrm flipV="1">
            <a:off x="7382242" y="2546544"/>
            <a:ext cx="0" cy="75658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V="1">
            <a:off x="7784482" y="2546544"/>
            <a:ext cx="0" cy="75658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632702" y="6212554"/>
            <a:ext cx="3882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Benjamin </a:t>
            </a:r>
            <a:r>
              <a:rPr lang="en-US" dirty="0" err="1" smtClean="0">
                <a:solidFill>
                  <a:schemeClr val="bg1"/>
                </a:solidFill>
              </a:rPr>
              <a:t>Rapaport</a:t>
            </a:r>
            <a:r>
              <a:rPr lang="en-US" dirty="0" smtClean="0">
                <a:solidFill>
                  <a:schemeClr val="bg1"/>
                </a:solidFill>
              </a:rPr>
              <a:t> (System Architect)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201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29498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Hog Compiler Architecture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62" idx="2"/>
            <a:endCxn id="28" idx="0"/>
          </p:cNvCxnSpPr>
          <p:nvPr/>
        </p:nvCxnSpPr>
        <p:spPr>
          <a:xfrm>
            <a:off x="3029871" y="1384376"/>
            <a:ext cx="1632" cy="29486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61" idx="0"/>
          </p:cNvCxnSpPr>
          <p:nvPr/>
        </p:nvCxnSpPr>
        <p:spPr>
          <a:xfrm>
            <a:off x="2997198" y="2309720"/>
            <a:ext cx="0" cy="535685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61" idx="2"/>
            <a:endCxn id="55" idx="0"/>
          </p:cNvCxnSpPr>
          <p:nvPr/>
        </p:nvCxnSpPr>
        <p:spPr>
          <a:xfrm>
            <a:off x="2997198" y="3445777"/>
            <a:ext cx="0" cy="565793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930398" y="4011570"/>
            <a:ext cx="2133600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Symbol Table Visitor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930398" y="2845405"/>
            <a:ext cx="2133600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Parser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307561" y="1015044"/>
            <a:ext cx="144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Hog Source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77798" y="2380362"/>
            <a:ext cx="2556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Token Stream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567543" y="3535902"/>
            <a:ext cx="116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AST</a:t>
            </a:r>
            <a:endParaRPr lang="en-US" dirty="0"/>
          </a:p>
        </p:txBody>
      </p:sp>
      <p:pic>
        <p:nvPicPr>
          <p:cNvPr id="65" name="Picture 2" descr="JFlex H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98" y="1730844"/>
            <a:ext cx="1181100" cy="580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4" descr="[CUP Logo Image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70" y="2813997"/>
            <a:ext cx="1371600" cy="63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ectangle 68"/>
          <p:cNvSpPr/>
          <p:nvPr/>
        </p:nvSpPr>
        <p:spPr>
          <a:xfrm>
            <a:off x="5762160" y="1709348"/>
            <a:ext cx="2133600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Java Generating Visitor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762160" y="4011570"/>
            <a:ext cx="2133600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 Checking Visitor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762160" y="2860459"/>
            <a:ext cx="2133600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Semantic Analyzer</a:t>
            </a:r>
          </a:p>
        </p:txBody>
      </p:sp>
      <p:cxnSp>
        <p:nvCxnSpPr>
          <p:cNvPr id="72" name="Straight Arrow Connector 71"/>
          <p:cNvCxnSpPr>
            <a:stCxn id="55" idx="3"/>
            <a:endCxn id="70" idx="1"/>
          </p:cNvCxnSpPr>
          <p:nvPr/>
        </p:nvCxnSpPr>
        <p:spPr>
          <a:xfrm>
            <a:off x="4063998" y="4311756"/>
            <a:ext cx="169816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4383301" y="2822265"/>
            <a:ext cx="1059556" cy="67657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Symbol Table</a:t>
            </a:r>
            <a:endParaRPr lang="en-US" sz="2000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5334437" y="3556578"/>
            <a:ext cx="427723" cy="454992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4098303" y="3556578"/>
            <a:ext cx="395347" cy="48177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815261" y="4357926"/>
            <a:ext cx="2164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Partially </a:t>
            </a:r>
            <a:br>
              <a:rPr lang="en-US" dirty="0" smtClean="0"/>
            </a:br>
            <a:r>
              <a:rPr lang="en-US" dirty="0" smtClean="0"/>
              <a:t>Decorated AST</a:t>
            </a:r>
            <a:endParaRPr lang="en-US" dirty="0"/>
          </a:p>
        </p:txBody>
      </p:sp>
      <p:cxnSp>
        <p:nvCxnSpPr>
          <p:cNvPr id="83" name="Straight Arrow Connector 82"/>
          <p:cNvCxnSpPr>
            <a:stCxn id="70" idx="0"/>
            <a:endCxn id="71" idx="2"/>
          </p:cNvCxnSpPr>
          <p:nvPr/>
        </p:nvCxnSpPr>
        <p:spPr>
          <a:xfrm flipV="1">
            <a:off x="6828960" y="3460831"/>
            <a:ext cx="0" cy="5507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050307" y="3556578"/>
            <a:ext cx="241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Fully Decorated AST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7050308" y="2405314"/>
            <a:ext cx="241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Fully Decorated AST</a:t>
            </a:r>
            <a:endParaRPr lang="en-US" dirty="0"/>
          </a:p>
        </p:txBody>
      </p:sp>
      <p:cxnSp>
        <p:nvCxnSpPr>
          <p:cNvPr id="90" name="Straight Arrow Connector 89"/>
          <p:cNvCxnSpPr>
            <a:stCxn id="71" idx="0"/>
            <a:endCxn id="69" idx="2"/>
          </p:cNvCxnSpPr>
          <p:nvPr/>
        </p:nvCxnSpPr>
        <p:spPr>
          <a:xfrm flipV="1">
            <a:off x="6828960" y="2309720"/>
            <a:ext cx="0" cy="5507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9" idx="0"/>
            <a:endCxn id="97" idx="2"/>
          </p:cNvCxnSpPr>
          <p:nvPr/>
        </p:nvCxnSpPr>
        <p:spPr>
          <a:xfrm flipH="1" flipV="1">
            <a:off x="6821928" y="1384376"/>
            <a:ext cx="7032" cy="324972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334437" y="1015044"/>
            <a:ext cx="2974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MapReduce Program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964703" y="1679240"/>
            <a:ext cx="2133600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Lexer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632702" y="6212554"/>
            <a:ext cx="3882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Benjamin </a:t>
            </a:r>
            <a:r>
              <a:rPr lang="en-US" dirty="0" err="1" smtClean="0">
                <a:solidFill>
                  <a:schemeClr val="bg1"/>
                </a:solidFill>
              </a:rPr>
              <a:t>Rapaport</a:t>
            </a:r>
            <a:r>
              <a:rPr lang="en-US" dirty="0" smtClean="0">
                <a:solidFill>
                  <a:schemeClr val="bg1"/>
                </a:solidFill>
              </a:rPr>
              <a:t> (System Architect)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688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31242" y="1776157"/>
            <a:ext cx="5650992" cy="1207509"/>
          </a:xfrm>
        </p:spPr>
        <p:txBody>
          <a:bodyPr/>
          <a:lstStyle/>
          <a:p>
            <a:r>
              <a:rPr lang="en-US" sz="6000" dirty="0" smtClean="0"/>
              <a:t>runtime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938448" y="2278221"/>
            <a:ext cx="7240656" cy="329184"/>
          </a:xfrm>
        </p:spPr>
        <p:txBody>
          <a:bodyPr>
            <a:noAutofit/>
          </a:bodyPr>
          <a:lstStyle/>
          <a:p>
            <a:r>
              <a:rPr lang="en-US" sz="2400" spc="0" dirty="0" err="1" smtClean="0"/>
              <a:t>Kurry</a:t>
            </a:r>
            <a:r>
              <a:rPr lang="en-US" sz="2400" spc="0" dirty="0" smtClean="0"/>
              <a:t> </a:t>
            </a:r>
            <a:r>
              <a:rPr lang="en-US" sz="2400" spc="0" dirty="0" err="1" smtClean="0"/>
              <a:t>tran</a:t>
            </a:r>
            <a:r>
              <a:rPr lang="en-US" sz="2400" spc="0" dirty="0" smtClean="0"/>
              <a:t> (System integrator)</a:t>
            </a:r>
            <a:endParaRPr lang="en-US" sz="2400" spc="0" dirty="0"/>
          </a:p>
        </p:txBody>
      </p:sp>
    </p:spTree>
    <p:extLst>
      <p:ext uri="{BB962C8B-B14F-4D97-AF65-F5344CB8AC3E}">
        <p14:creationId xmlns:p14="http://schemas.microsoft.com/office/powerpoint/2010/main" val="720806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/>
              <a:t>outline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2590" y="3458274"/>
            <a:ext cx="3807779" cy="3324687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000" dirty="0"/>
              <a:t>Introduction (Sam)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Syntax and Semantics </a:t>
            </a:r>
            <a:r>
              <a:rPr lang="en-US" sz="2000" dirty="0"/>
              <a:t>(Paul)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Compiler Architecture (Ben)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Runtime Environment (</a:t>
            </a:r>
            <a:r>
              <a:rPr lang="en-US" sz="2000" dirty="0" err="1"/>
              <a:t>Kurry</a:t>
            </a:r>
            <a:r>
              <a:rPr lang="en-US" sz="2000" dirty="0"/>
              <a:t>)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Testing (Jason</a:t>
            </a:r>
            <a:r>
              <a:rPr lang="en-US" sz="2000" dirty="0" smtClean="0"/>
              <a:t>)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Demo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dirty="0" smtClean="0"/>
              <a:t>Conclusions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254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358" y="368683"/>
            <a:ext cx="7520940" cy="548640"/>
          </a:xfrm>
        </p:spPr>
        <p:txBody>
          <a:bodyPr>
            <a:normAutofit/>
          </a:bodyPr>
          <a:lstStyle/>
          <a:p>
            <a:r>
              <a:rPr lang="en-US" dirty="0" smtClean="0"/>
              <a:t>Makefile and Shellscript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100628"/>
            <a:ext cx="7763633" cy="3579849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 smtClean="0"/>
              <a:t>Hog Compiler </a:t>
            </a:r>
            <a:r>
              <a:rPr lang="en-US" sz="2400" dirty="0"/>
              <a:t>– </a:t>
            </a:r>
            <a:r>
              <a:rPr lang="en-US" sz="2400" dirty="0" smtClean="0"/>
              <a:t>Compiles Hog Source to Java Source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Java Compiler – Compiles Java Source with Hadoop Jars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Copies Input Data into HDFS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Executes Job on Hadoop Cluster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Reports Results to User</a:t>
            </a:r>
          </a:p>
          <a:p>
            <a:pPr>
              <a:buFont typeface="Arial"/>
              <a:buChar char="•"/>
            </a:pP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335089" y="6240083"/>
            <a:ext cx="3085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Kurry</a:t>
            </a:r>
            <a:r>
              <a:rPr lang="en-US" dirty="0" smtClean="0">
                <a:solidFill>
                  <a:schemeClr val="bg1"/>
                </a:solidFill>
              </a:rPr>
              <a:t> Tran (System Integrator)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23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358" y="368683"/>
            <a:ext cx="7520940" cy="548640"/>
          </a:xfrm>
        </p:spPr>
        <p:txBody>
          <a:bodyPr>
            <a:normAutofit/>
          </a:bodyPr>
          <a:lstStyle/>
          <a:p>
            <a:r>
              <a:rPr lang="en-US" dirty="0" smtClean="0"/>
              <a:t>Runtime Environment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7401095"/>
              </p:ext>
            </p:extLst>
          </p:nvPr>
        </p:nvGraphicFramePr>
        <p:xfrm>
          <a:off x="287286" y="942671"/>
          <a:ext cx="8558088" cy="39122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2696"/>
                <a:gridCol w="2852696"/>
                <a:gridCol w="2852696"/>
              </a:tblGrid>
              <a:tr h="5725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JVM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Default Memory Used (MB)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 Used for 8</a:t>
                      </a:r>
                      <a:r>
                        <a:rPr lang="en-US" baseline="0" dirty="0" smtClean="0"/>
                        <a:t> Processors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2554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Datanode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1,000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1,000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72554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Tasktracker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1,000</a:t>
                      </a:r>
                      <a:endParaRPr lang="en-US" dirty="0"/>
                    </a:p>
                  </a:txBody>
                  <a:tcPr/>
                </a:tc>
              </a:tr>
              <a:tr h="572554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Tasktracker Child</a:t>
                      </a:r>
                      <a:r>
                        <a:rPr lang="en-US" baseline="0" dirty="0" smtClean="0"/>
                        <a:t> Map 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7x400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5725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Tasktracker Child</a:t>
                      </a:r>
                      <a:r>
                        <a:rPr lang="en-US" baseline="0" dirty="0" smtClean="0"/>
                        <a:t> Reduce Task</a:t>
                      </a:r>
                      <a:endParaRPr lang="en-US" dirty="0" smtClean="0"/>
                    </a:p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2x200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7x400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572554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2,800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7,600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335089" y="6240083"/>
            <a:ext cx="3085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Kurry</a:t>
            </a:r>
            <a:r>
              <a:rPr lang="en-US" dirty="0" smtClean="0">
                <a:solidFill>
                  <a:schemeClr val="bg1"/>
                </a:solidFill>
              </a:rPr>
              <a:t> Tran (System Integrator)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657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31242" y="1776157"/>
            <a:ext cx="5650992" cy="1207509"/>
          </a:xfrm>
        </p:spPr>
        <p:txBody>
          <a:bodyPr/>
          <a:lstStyle/>
          <a:p>
            <a:r>
              <a:rPr lang="en-US" sz="6000" dirty="0" smtClean="0"/>
              <a:t>Testing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938448" y="2278221"/>
            <a:ext cx="7240656" cy="329184"/>
          </a:xfrm>
        </p:spPr>
        <p:txBody>
          <a:bodyPr>
            <a:noAutofit/>
          </a:bodyPr>
          <a:lstStyle/>
          <a:p>
            <a:r>
              <a:rPr lang="en-US" sz="2400" spc="0" dirty="0" smtClean="0"/>
              <a:t>Jason </a:t>
            </a:r>
            <a:r>
              <a:rPr lang="en-US" sz="2400" spc="0" dirty="0" err="1" smtClean="0"/>
              <a:t>halpern</a:t>
            </a:r>
            <a:r>
              <a:rPr lang="en-US" sz="2400" spc="0" dirty="0" smtClean="0"/>
              <a:t> (testing/validation)</a:t>
            </a:r>
            <a:endParaRPr lang="en-US" sz="2400" spc="0" dirty="0"/>
          </a:p>
        </p:txBody>
      </p:sp>
    </p:spTree>
    <p:extLst>
      <p:ext uri="{BB962C8B-B14F-4D97-AF65-F5344CB8AC3E}">
        <p14:creationId xmlns:p14="http://schemas.microsoft.com/office/powerpoint/2010/main" val="720806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29498"/>
            <a:ext cx="8229600" cy="1143000"/>
          </a:xfrm>
        </p:spPr>
        <p:txBody>
          <a:bodyPr/>
          <a:lstStyle/>
          <a:p>
            <a:r>
              <a:rPr lang="en-US" dirty="0"/>
              <a:t>Iterative Testing </a:t>
            </a:r>
            <a:r>
              <a:rPr lang="en-US" dirty="0" smtClean="0"/>
              <a:t>Cycle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51150" y="1087832"/>
            <a:ext cx="5993949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 dirty="0" smtClean="0"/>
              <a:t>White Box Tests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T</a:t>
            </a:r>
            <a:r>
              <a:rPr lang="en-US" dirty="0" smtClean="0"/>
              <a:t>est </a:t>
            </a:r>
            <a:r>
              <a:rPr lang="en-US" dirty="0"/>
              <a:t>I</a:t>
            </a:r>
            <a:r>
              <a:rPr lang="en-US" dirty="0" smtClean="0"/>
              <a:t>nternal Structure: </a:t>
            </a:r>
            <a:r>
              <a:rPr lang="en-US" dirty="0"/>
              <a:t>token streams, nodes, ASTs 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Black Box </a:t>
            </a:r>
            <a:r>
              <a:rPr lang="en-US" sz="2200" dirty="0"/>
              <a:t>Tests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Test </a:t>
            </a:r>
            <a:r>
              <a:rPr lang="en-US" dirty="0" smtClean="0"/>
              <a:t>Functionality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Six Phases of Unit Testing</a:t>
            </a:r>
          </a:p>
          <a:p>
            <a:endParaRPr lang="en-US" dirty="0"/>
          </a:p>
          <a:p>
            <a:endParaRPr lang="en-US" sz="2200" dirty="0"/>
          </a:p>
        </p:txBody>
      </p:sp>
      <p:sp>
        <p:nvSpPr>
          <p:cNvPr id="29" name="Rectangle 28"/>
          <p:cNvSpPr/>
          <p:nvPr/>
        </p:nvSpPr>
        <p:spPr>
          <a:xfrm>
            <a:off x="580573" y="2949263"/>
            <a:ext cx="2026101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Lexer</a:t>
            </a:r>
            <a:r>
              <a:rPr lang="en-US" sz="2000" dirty="0" smtClean="0">
                <a:solidFill>
                  <a:schemeClr val="tx1"/>
                </a:solidFill>
              </a:rPr>
              <a:t> Testing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559175" y="2932070"/>
            <a:ext cx="1778000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Parser Testing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26175" y="2932070"/>
            <a:ext cx="1778000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AST Testing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337175" y="3232256"/>
            <a:ext cx="889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559175" y="3989642"/>
            <a:ext cx="1778000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Symbol Table Testing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226175" y="3989642"/>
            <a:ext cx="1778000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 Checking Testing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80574" y="3989642"/>
            <a:ext cx="2026101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Code Generation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Testing</a:t>
            </a:r>
          </a:p>
        </p:txBody>
      </p:sp>
      <p:cxnSp>
        <p:nvCxnSpPr>
          <p:cNvPr id="44" name="Straight Arrow Connector 43"/>
          <p:cNvCxnSpPr>
            <a:endCxn id="34" idx="1"/>
          </p:cNvCxnSpPr>
          <p:nvPr/>
        </p:nvCxnSpPr>
        <p:spPr>
          <a:xfrm>
            <a:off x="2606675" y="3219662"/>
            <a:ext cx="952500" cy="1259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7156448" y="3549635"/>
            <a:ext cx="1" cy="44000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0800000">
            <a:off x="5337175" y="4289531"/>
            <a:ext cx="889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8" idx="1"/>
          </p:cNvCxnSpPr>
          <p:nvPr/>
        </p:nvCxnSpPr>
        <p:spPr>
          <a:xfrm flipH="1" flipV="1">
            <a:off x="2606674" y="4286462"/>
            <a:ext cx="952501" cy="3366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045187" y="6240083"/>
            <a:ext cx="3515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Jason Halpern (Testing/Validation)</a:t>
            </a:r>
          </a:p>
        </p:txBody>
      </p:sp>
    </p:spTree>
    <p:extLst>
      <p:ext uri="{BB962C8B-B14F-4D97-AF65-F5344CB8AC3E}">
        <p14:creationId xmlns:p14="http://schemas.microsoft.com/office/powerpoint/2010/main" val="1354366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29498"/>
            <a:ext cx="8229600" cy="1143000"/>
          </a:xfrm>
        </p:spPr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96272" y="1057399"/>
            <a:ext cx="556172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Sample </a:t>
            </a:r>
            <a:r>
              <a:rPr lang="en-US" sz="2400" dirty="0"/>
              <a:t>Programs </a:t>
            </a:r>
            <a:endParaRPr lang="en-US" sz="2400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Word Count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Sort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Log Processing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Exception Handling and Errors </a:t>
            </a:r>
            <a:endParaRPr lang="en-US" sz="2400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Undeclared Variables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Invalid Arguments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Type Mismatch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Testing on Amazon </a:t>
            </a:r>
            <a:r>
              <a:rPr lang="en-US" sz="2400" dirty="0"/>
              <a:t>Elastic </a:t>
            </a:r>
            <a:r>
              <a:rPr lang="en-US" sz="2400" dirty="0" err="1"/>
              <a:t>MapReduce</a:t>
            </a:r>
            <a:r>
              <a:rPr lang="en-US" sz="2400" dirty="0"/>
              <a:t> </a:t>
            </a:r>
            <a:endParaRPr lang="en-US" sz="2400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Upload </a:t>
            </a:r>
            <a:r>
              <a:rPr lang="en-US" dirty="0" smtClean="0"/>
              <a:t>Compiled </a:t>
            </a:r>
            <a:r>
              <a:rPr lang="en-US" dirty="0"/>
              <a:t>J</a:t>
            </a:r>
            <a:r>
              <a:rPr lang="en-US" dirty="0" smtClean="0"/>
              <a:t>ar from Hog Program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Create Job Flow and Launch </a:t>
            </a:r>
            <a:r>
              <a:rPr lang="en-US" dirty="0"/>
              <a:t>EC2 Instances </a:t>
            </a: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Analyze </a:t>
            </a:r>
            <a:r>
              <a:rPr lang="en-US" dirty="0" smtClean="0"/>
              <a:t>Output Files</a:t>
            </a:r>
          </a:p>
          <a:p>
            <a:endParaRPr lang="en-US" sz="2200" dirty="0"/>
          </a:p>
        </p:txBody>
      </p:sp>
      <p:sp>
        <p:nvSpPr>
          <p:cNvPr id="6" name="Rectangle 5"/>
          <p:cNvSpPr/>
          <p:nvPr/>
        </p:nvSpPr>
        <p:spPr>
          <a:xfrm>
            <a:off x="5045187" y="6240083"/>
            <a:ext cx="3515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Jason Halpern (Testing/Validation)</a:t>
            </a:r>
          </a:p>
        </p:txBody>
      </p:sp>
    </p:spTree>
    <p:extLst>
      <p:ext uri="{BB962C8B-B14F-4D97-AF65-F5344CB8AC3E}">
        <p14:creationId xmlns:p14="http://schemas.microsoft.com/office/powerpoint/2010/main" val="4118404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600" dirty="0" smtClean="0"/>
              <a:t>demo</a:t>
            </a:r>
            <a:endParaRPr lang="en-US" sz="9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40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31242" y="1776157"/>
            <a:ext cx="5650992" cy="1207509"/>
          </a:xfrm>
        </p:spPr>
        <p:txBody>
          <a:bodyPr/>
          <a:lstStyle/>
          <a:p>
            <a:r>
              <a:rPr lang="en-US" sz="6000" dirty="0" smtClean="0"/>
              <a:t>conclusions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938448" y="2278221"/>
            <a:ext cx="7240656" cy="329184"/>
          </a:xfrm>
        </p:spPr>
        <p:txBody>
          <a:bodyPr>
            <a:noAutofit/>
          </a:bodyPr>
          <a:lstStyle/>
          <a:p>
            <a:r>
              <a:rPr lang="en-US" sz="2400" spc="0" dirty="0" smtClean="0"/>
              <a:t>The hog team</a:t>
            </a:r>
            <a:endParaRPr lang="en-US" sz="2400" spc="0" dirty="0"/>
          </a:p>
        </p:txBody>
      </p:sp>
    </p:spTree>
    <p:extLst>
      <p:ext uri="{BB962C8B-B14F-4D97-AF65-F5344CB8AC3E}">
        <p14:creationId xmlns:p14="http://schemas.microsoft.com/office/powerpoint/2010/main" val="3601372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28632" y="1408185"/>
            <a:ext cx="672297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sz="2400" dirty="0" smtClean="0"/>
              <a:t>Modularity is </a:t>
            </a:r>
            <a:r>
              <a:rPr lang="en-US" sz="2400" dirty="0" smtClean="0"/>
              <a:t>key.</a:t>
            </a:r>
            <a:endParaRPr lang="en-US" sz="2400" dirty="0" smtClean="0"/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sz="2400" dirty="0" smtClean="0"/>
              <a:t>Expend the effort to reduce development </a:t>
            </a:r>
            <a:r>
              <a:rPr lang="en-US" sz="2400" dirty="0" smtClean="0"/>
              <a:t>time.</a:t>
            </a:r>
            <a:endParaRPr lang="en-US" sz="2400" dirty="0" smtClean="0"/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sz="2400" dirty="0" smtClean="0"/>
              <a:t>Pair down your goals as much as possible in the beginning, allow yourself to not know at every stage how your language will develop.</a:t>
            </a: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sz="2400" dirty="0" smtClean="0"/>
              <a:t>Work in the same room as your </a:t>
            </a:r>
            <a:r>
              <a:rPr lang="en-US" sz="2400" dirty="0" smtClean="0"/>
              <a:t>teammates.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4310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o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118" y="211679"/>
            <a:ext cx="6576650" cy="48189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968" y="914400"/>
            <a:ext cx="4497475" cy="11430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2109" y="2131401"/>
            <a:ext cx="4693467" cy="3916363"/>
          </a:xfrm>
        </p:spPr>
        <p:txBody>
          <a:bodyPr>
            <a:normAutofit/>
          </a:bodyPr>
          <a:lstStyle/>
          <a:p>
            <a:pPr marL="0" indent="0"/>
            <a:endParaRPr lang="en-US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203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358" y="368683"/>
            <a:ext cx="7520940" cy="548640"/>
          </a:xfrm>
        </p:spPr>
        <p:txBody>
          <a:bodyPr>
            <a:normAutofit/>
          </a:bodyPr>
          <a:lstStyle/>
          <a:p>
            <a:r>
              <a:rPr lang="en-US" dirty="0" smtClean="0"/>
              <a:t>Hadoop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 smtClean="0"/>
              <a:t>A small Hadoop cluster will include a single master and multiple worker nodes. 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Master Node – JobTracker, TaskTracker, NameNode, and DataNode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DataNode – Sends blocks of data over the network using TCP/IP layer for communication; clients use RPC to communicate between each other. 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JobTracker – Sends MapReduce tasks to nodes</a:t>
            </a:r>
          </a:p>
          <a:p>
            <a:pPr>
              <a:buFont typeface="Arial"/>
              <a:buChar char="•"/>
            </a:pPr>
            <a:endParaRPr lang="en-US" sz="2400" dirty="0"/>
          </a:p>
          <a:p>
            <a:pPr>
              <a:buFont typeface="Arial"/>
              <a:buChar char="•"/>
            </a:pPr>
            <a:endParaRPr lang="en-US" sz="2400" b="0" dirty="0" smtClean="0"/>
          </a:p>
          <a:p>
            <a:pPr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7843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23407" y="1789457"/>
            <a:ext cx="5650992" cy="1207509"/>
          </a:xfrm>
        </p:spPr>
        <p:txBody>
          <a:bodyPr/>
          <a:lstStyle/>
          <a:p>
            <a:r>
              <a:rPr lang="en-US" sz="6000" dirty="0" smtClean="0"/>
              <a:t>Introduction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020160" y="2531024"/>
            <a:ext cx="6510528" cy="329184"/>
          </a:xfrm>
        </p:spPr>
        <p:txBody>
          <a:bodyPr>
            <a:noAutofit/>
          </a:bodyPr>
          <a:lstStyle/>
          <a:p>
            <a:r>
              <a:rPr lang="en-US" sz="2400" spc="0" dirty="0" smtClean="0"/>
              <a:t>Samuel Messing (Project Manager)</a:t>
            </a:r>
            <a:endParaRPr lang="en-US" sz="2400" spc="0" dirty="0"/>
          </a:p>
        </p:txBody>
      </p:sp>
    </p:spTree>
    <p:extLst>
      <p:ext uri="{BB962C8B-B14F-4D97-AF65-F5344CB8AC3E}">
        <p14:creationId xmlns:p14="http://schemas.microsoft.com/office/powerpoint/2010/main" val="4041799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358" y="368683"/>
            <a:ext cx="7520940" cy="548640"/>
          </a:xfrm>
        </p:spPr>
        <p:txBody>
          <a:bodyPr>
            <a:normAutofit/>
          </a:bodyPr>
          <a:lstStyle/>
          <a:p>
            <a:r>
              <a:rPr lang="en-US" dirty="0" smtClean="0"/>
              <a:t>Hadoop Architecture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 smtClean="0"/>
              <a:t>NameNode – Keeps the directory tree of all files in the file system, and trackers where  file data is kept.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TaskTracker– A node in the cluster that accepts tasks.</a:t>
            </a:r>
          </a:p>
          <a:p>
            <a:pPr lvl="2">
              <a:buFont typeface="Arial"/>
              <a:buChar char="•"/>
            </a:pPr>
            <a:r>
              <a:rPr lang="en-US" sz="2400" dirty="0" smtClean="0"/>
              <a:t>The TaskTracker spawns separate JVM processes to do work to ensure process failure does not take down the task tracker.</a:t>
            </a:r>
          </a:p>
          <a:p>
            <a:pPr lvl="2">
              <a:buFont typeface="Arial"/>
              <a:buChar char="•"/>
            </a:pPr>
            <a:r>
              <a:rPr lang="en-US" sz="2400" dirty="0" smtClean="0"/>
              <a:t>When the process finishes, successfully or not, the tracker notifies the JobTracker.</a:t>
            </a:r>
          </a:p>
          <a:p>
            <a:pPr>
              <a:buFont typeface="Arial"/>
              <a:buChar char="•"/>
            </a:pPr>
            <a:endParaRPr lang="en-US" sz="2400" dirty="0"/>
          </a:p>
          <a:p>
            <a:pPr>
              <a:buFont typeface="Arial"/>
              <a:buChar char="•"/>
            </a:pPr>
            <a:endParaRPr lang="en-US" sz="2400" b="0" dirty="0" smtClean="0"/>
          </a:p>
          <a:p>
            <a:pPr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9677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358" y="368683"/>
            <a:ext cx="7520940" cy="548640"/>
          </a:xfrm>
        </p:spPr>
        <p:txBody>
          <a:bodyPr>
            <a:normAutofit/>
          </a:bodyPr>
          <a:lstStyle/>
          <a:p>
            <a:r>
              <a:rPr lang="en-US" dirty="0" smtClean="0"/>
              <a:t>Performance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 smtClean="0"/>
              <a:t>Improves CPU Utilization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Node Failure Recovery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Data Awareness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Portability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Six Scheduling Priorities</a:t>
            </a:r>
          </a:p>
          <a:p>
            <a:pPr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8858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1" cap="none" spc="0" dirty="0" smtClean="0"/>
              <a:t>Say you’re…</a:t>
            </a:r>
            <a:endParaRPr lang="en-US" sz="2400" b="1" cap="none" spc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a corporation,</a:t>
            </a:r>
          </a:p>
          <a:p>
            <a:pPr>
              <a:buFont typeface="Arial"/>
              <a:buChar char="•"/>
            </a:pPr>
            <a:r>
              <a:rPr lang="en-US" dirty="0"/>
              <a:t>w</a:t>
            </a:r>
            <a:r>
              <a:rPr lang="en-US" dirty="0" smtClean="0"/>
              <a:t>ith data from your mail server,</a:t>
            </a:r>
          </a:p>
          <a:p>
            <a:pPr>
              <a:buFont typeface="Arial"/>
              <a:buChar char="•"/>
            </a:pPr>
            <a:r>
              <a:rPr lang="en-US" dirty="0" smtClean="0"/>
              <a:t>and you want to find out the average amount of time a client waits for a response…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400" b="1" cap="none" spc="0" dirty="0"/>
              <a:t>Say </a:t>
            </a:r>
            <a:r>
              <a:rPr lang="en-US" sz="2400" b="1" cap="none" spc="0" dirty="0" smtClean="0"/>
              <a:t>you’re…</a:t>
            </a:r>
            <a:endParaRPr lang="en-US" sz="2400" b="1" cap="none" spc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a statistician,</a:t>
            </a:r>
          </a:p>
          <a:p>
            <a:pPr>
              <a:buFont typeface="Arial"/>
              <a:buChar char="•"/>
            </a:pPr>
            <a:r>
              <a:rPr lang="en-US" dirty="0" smtClean="0"/>
              <a:t>with millions upon millions of data points,</a:t>
            </a:r>
          </a:p>
          <a:p>
            <a:pPr>
              <a:buFont typeface="Arial"/>
              <a:buChar char="•"/>
            </a:pPr>
            <a:r>
              <a:rPr lang="en-US" dirty="0" smtClean="0"/>
              <a:t>and you need descriptive statistics about your sample…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19794" y="6212568"/>
            <a:ext cx="3583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Samuel Messing (Project Manager)</a:t>
            </a:r>
          </a:p>
        </p:txBody>
      </p:sp>
    </p:spTree>
    <p:extLst>
      <p:ext uri="{BB962C8B-B14F-4D97-AF65-F5344CB8AC3E}">
        <p14:creationId xmlns:p14="http://schemas.microsoft.com/office/powerpoint/2010/main" val="1418872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rot="2342913">
            <a:off x="1038656" y="807464"/>
            <a:ext cx="5370479" cy="4728889"/>
            <a:chOff x="3000389" y="1986927"/>
            <a:chExt cx="5370479" cy="4728889"/>
          </a:xfrm>
        </p:grpSpPr>
        <p:sp>
          <p:nvSpPr>
            <p:cNvPr id="3" name="Oval 2"/>
            <p:cNvSpPr/>
            <p:nvPr/>
          </p:nvSpPr>
          <p:spPr>
            <a:xfrm rot="19257087">
              <a:off x="7406588" y="1986927"/>
              <a:ext cx="964280" cy="1011354"/>
            </a:xfrm>
            <a:prstGeom prst="ellipse">
              <a:avLst/>
            </a:prstGeom>
            <a:solidFill>
              <a:srgbClr val="08A1D9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Out</a:t>
              </a:r>
              <a:endParaRPr lang="en-US" dirty="0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000389" y="2550012"/>
              <a:ext cx="4426556" cy="4165804"/>
              <a:chOff x="3000389" y="2550012"/>
              <a:chExt cx="4426556" cy="4165804"/>
            </a:xfrm>
          </p:grpSpPr>
          <p:sp>
            <p:nvSpPr>
              <p:cNvPr id="5" name="Rectangle 4"/>
              <p:cNvSpPr/>
              <p:nvPr/>
            </p:nvSpPr>
            <p:spPr>
              <a:xfrm rot="19222947">
                <a:off x="4229428" y="4332360"/>
                <a:ext cx="1113234" cy="455507"/>
              </a:xfrm>
              <a:prstGeom prst="rect">
                <a:avLst/>
              </a:prstGeom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M</a:t>
                </a:r>
                <a:endParaRPr lang="en-US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 rot="19222947">
                <a:off x="5314349" y="5688515"/>
                <a:ext cx="1113234" cy="455507"/>
              </a:xfrm>
              <a:prstGeom prst="rect">
                <a:avLst/>
              </a:prstGeom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M</a:t>
                </a:r>
                <a:endParaRPr lang="en-US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3000389" y="2550012"/>
                <a:ext cx="4426556" cy="4165804"/>
                <a:chOff x="3000389" y="2550012"/>
                <a:chExt cx="4426556" cy="4165804"/>
              </a:xfrm>
            </p:grpSpPr>
            <p:sp>
              <p:nvSpPr>
                <p:cNvPr id="8" name="Oval 7"/>
                <p:cNvSpPr/>
                <p:nvPr/>
              </p:nvSpPr>
              <p:spPr>
                <a:xfrm rot="19257087">
                  <a:off x="3000389" y="5538709"/>
                  <a:ext cx="964280" cy="1011354"/>
                </a:xfrm>
                <a:prstGeom prst="ellipse">
                  <a:avLst/>
                </a:prstGeom>
                <a:solidFill>
                  <a:srgbClr val="08A1D9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In</a:t>
                  </a:r>
                  <a:endParaRPr lang="en-US" dirty="0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 rot="19222947">
                  <a:off x="3551371" y="3450376"/>
                  <a:ext cx="1113234" cy="455507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18415" cmpd="sng">
                        <a:solidFill>
                          <a:srgbClr val="FFFFFF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63500" dir="3600000" algn="tl" rotWithShape="0">
                          <a:srgbClr val="000000">
                            <a:alpha val="70000"/>
                          </a:srgbClr>
                        </a:outerShdw>
                      </a:effectLst>
                    </a:rPr>
                    <a:t>M</a:t>
                  </a:r>
                  <a:endParaRPr lang="en-US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 rot="19222947">
                  <a:off x="3886771" y="3904009"/>
                  <a:ext cx="1113234" cy="455507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18415" cmpd="sng">
                        <a:solidFill>
                          <a:srgbClr val="FFFFFF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63500" dir="3600000" algn="tl" rotWithShape="0">
                          <a:srgbClr val="000000">
                            <a:alpha val="70000"/>
                          </a:srgbClr>
                        </a:outerShdw>
                      </a:effectLst>
                    </a:rPr>
                    <a:t>M</a:t>
                  </a:r>
                  <a:endParaRPr lang="en-US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 rot="19222947">
                  <a:off x="4575716" y="4778701"/>
                  <a:ext cx="1113234" cy="455507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18415" cmpd="sng">
                        <a:solidFill>
                          <a:srgbClr val="FFFFFF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63500" dir="3600000" algn="tl" rotWithShape="0">
                          <a:srgbClr val="000000">
                            <a:alpha val="70000"/>
                          </a:srgbClr>
                        </a:outerShdw>
                      </a:effectLst>
                    </a:rPr>
                    <a:t>M</a:t>
                  </a:r>
                  <a:endParaRPr lang="en-US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 rot="19222947">
                  <a:off x="4969438" y="5258277"/>
                  <a:ext cx="1113234" cy="455507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18415" cmpd="sng">
                        <a:solidFill>
                          <a:srgbClr val="FFFFFF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63500" dir="3600000" algn="tl" rotWithShape="0">
                          <a:srgbClr val="000000">
                            <a:alpha val="70000"/>
                          </a:srgbClr>
                        </a:outerShdw>
                      </a:effectLst>
                    </a:rPr>
                    <a:t>M</a:t>
                  </a:r>
                  <a:endParaRPr lang="en-US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 rot="19222947">
                  <a:off x="5543440" y="2995659"/>
                  <a:ext cx="1113234" cy="455507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18415" cmpd="sng">
                        <a:solidFill>
                          <a:srgbClr val="FFFFFF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63500" dir="3600000" algn="tl" rotWithShape="0">
                          <a:srgbClr val="000000">
                            <a:alpha val="70000"/>
                          </a:srgbClr>
                        </a:outerShdw>
                      </a:effectLst>
                    </a:rPr>
                    <a:t>R</a:t>
                  </a:r>
                  <a:endParaRPr lang="en-US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 rot="19222947">
                  <a:off x="5893575" y="3447633"/>
                  <a:ext cx="1113234" cy="455507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18415" cmpd="sng">
                        <a:solidFill>
                          <a:srgbClr val="FFFFFF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63500" dir="3600000" algn="tl" rotWithShape="0">
                          <a:srgbClr val="000000">
                            <a:alpha val="70000"/>
                          </a:srgbClr>
                        </a:outerShdw>
                      </a:effectLst>
                    </a:rPr>
                    <a:t>R</a:t>
                  </a:r>
                  <a:endParaRPr lang="en-US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 rot="19222947">
                  <a:off x="6238486" y="3877871"/>
                  <a:ext cx="1113234" cy="455507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18415" cmpd="sng">
                        <a:solidFill>
                          <a:srgbClr val="FFFFFF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63500" dir="3600000" algn="tl" rotWithShape="0">
                          <a:srgbClr val="000000">
                            <a:alpha val="70000"/>
                          </a:srgbClr>
                        </a:outerShdw>
                      </a:effectLst>
                    </a:rPr>
                    <a:t>R</a:t>
                  </a:r>
                  <a:endParaRPr lang="en-US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endParaRPr>
                </a:p>
              </p:txBody>
            </p:sp>
            <p:cxnSp>
              <p:nvCxnSpPr>
                <p:cNvPr id="16" name="Straight Arrow Connector 15"/>
                <p:cNvCxnSpPr>
                  <a:stCxn id="8" idx="7"/>
                  <a:endCxn id="9" idx="1"/>
                </p:cNvCxnSpPr>
                <p:nvPr/>
              </p:nvCxnSpPr>
              <p:spPr>
                <a:xfrm rot="19257087" flipV="1">
                  <a:off x="3061167" y="4252221"/>
                  <a:ext cx="1078917" cy="1080541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>
                  <a:stCxn id="8" idx="7"/>
                  <a:endCxn id="10" idx="1"/>
                </p:cNvCxnSpPr>
                <p:nvPr/>
              </p:nvCxnSpPr>
              <p:spPr>
                <a:xfrm rot="19257087" flipV="1">
                  <a:off x="3241518" y="4760832"/>
                  <a:ext cx="1053613" cy="516950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>
                  <a:stCxn id="8" idx="6"/>
                  <a:endCxn id="5" idx="1"/>
                </p:cNvCxnSpPr>
                <p:nvPr/>
              </p:nvCxnSpPr>
              <p:spPr>
                <a:xfrm rot="19257087" flipV="1">
                  <a:off x="3652790" y="5164853"/>
                  <a:ext cx="908657" cy="325988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>
                  <a:stCxn id="8" idx="6"/>
                  <a:endCxn id="11" idx="1"/>
                </p:cNvCxnSpPr>
                <p:nvPr/>
              </p:nvCxnSpPr>
              <p:spPr>
                <a:xfrm rot="19257087">
                  <a:off x="3832061" y="5431618"/>
                  <a:ext cx="896403" cy="238800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>
                  <a:stCxn id="8" idx="5"/>
                  <a:endCxn id="12" idx="1"/>
                </p:cNvCxnSpPr>
                <p:nvPr/>
              </p:nvCxnSpPr>
              <p:spPr>
                <a:xfrm rot="19257087">
                  <a:off x="4014286" y="5723277"/>
                  <a:ext cx="1041266" cy="501713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>
                  <a:stCxn id="8" idx="5"/>
                  <a:endCxn id="6" idx="1"/>
                </p:cNvCxnSpPr>
                <p:nvPr/>
              </p:nvCxnSpPr>
              <p:spPr>
                <a:xfrm rot="19257087">
                  <a:off x="4188331" y="5662689"/>
                  <a:ext cx="1038087" cy="1053127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>
                  <a:stCxn id="9" idx="3"/>
                  <a:endCxn id="13" idx="1"/>
                </p:cNvCxnSpPr>
                <p:nvPr/>
              </p:nvCxnSpPr>
              <p:spPr>
                <a:xfrm>
                  <a:off x="4536760" y="3323198"/>
                  <a:ext cx="1134525" cy="255147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>
                  <a:stCxn id="9" idx="3"/>
                  <a:endCxn id="14" idx="1"/>
                </p:cNvCxnSpPr>
                <p:nvPr/>
              </p:nvCxnSpPr>
              <p:spPr>
                <a:xfrm>
                  <a:off x="4536760" y="3323198"/>
                  <a:ext cx="1484660" cy="707121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>
                  <a:stCxn id="5" idx="3"/>
                  <a:endCxn id="13" idx="1"/>
                </p:cNvCxnSpPr>
                <p:nvPr/>
              </p:nvCxnSpPr>
              <p:spPr>
                <a:xfrm rot="19257087" flipV="1">
                  <a:off x="5068356" y="3792142"/>
                  <a:ext cx="749391" cy="199243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/>
                <p:cNvCxnSpPr>
                  <a:stCxn id="10" idx="3"/>
                </p:cNvCxnSpPr>
                <p:nvPr/>
              </p:nvCxnSpPr>
              <p:spPr>
                <a:xfrm flipV="1">
                  <a:off x="4872160" y="3601387"/>
                  <a:ext cx="799125" cy="175444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>
                  <a:stCxn id="10" idx="3"/>
                  <a:endCxn id="14" idx="1"/>
                </p:cNvCxnSpPr>
                <p:nvPr/>
              </p:nvCxnSpPr>
              <p:spPr>
                <a:xfrm>
                  <a:off x="4872160" y="3776831"/>
                  <a:ext cx="1149260" cy="253488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>
                  <a:stCxn id="10" idx="3"/>
                  <a:endCxn id="15" idx="1"/>
                </p:cNvCxnSpPr>
                <p:nvPr/>
              </p:nvCxnSpPr>
              <p:spPr>
                <a:xfrm>
                  <a:off x="4872160" y="3776831"/>
                  <a:ext cx="1494171" cy="683726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>
                  <a:stCxn id="5" idx="3"/>
                  <a:endCxn id="14" idx="1"/>
                </p:cNvCxnSpPr>
                <p:nvPr/>
              </p:nvCxnSpPr>
              <p:spPr>
                <a:xfrm rot="19257087">
                  <a:off x="5249830" y="3931579"/>
                  <a:ext cx="736576" cy="372343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>
                  <a:stCxn id="11" idx="3"/>
                  <a:endCxn id="13" idx="1"/>
                </p:cNvCxnSpPr>
                <p:nvPr/>
              </p:nvCxnSpPr>
              <p:spPr>
                <a:xfrm rot="19257087" flipV="1">
                  <a:off x="5235372" y="3732918"/>
                  <a:ext cx="761645" cy="764031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/>
                <p:nvPr/>
              </p:nvCxnSpPr>
              <p:spPr>
                <a:xfrm flipV="1">
                  <a:off x="5567206" y="4030319"/>
                  <a:ext cx="454214" cy="605681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>
                  <a:stCxn id="12" idx="3"/>
                  <a:endCxn id="15" idx="1"/>
                </p:cNvCxnSpPr>
                <p:nvPr/>
              </p:nvCxnSpPr>
              <p:spPr>
                <a:xfrm flipV="1">
                  <a:off x="5954827" y="4460557"/>
                  <a:ext cx="411504" cy="670542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>
                  <a:stCxn id="6" idx="3"/>
                  <a:endCxn id="14" idx="1"/>
                </p:cNvCxnSpPr>
                <p:nvPr/>
              </p:nvCxnSpPr>
              <p:spPr>
                <a:xfrm flipH="1" flipV="1">
                  <a:off x="6021420" y="4030319"/>
                  <a:ext cx="278318" cy="1531018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/>
                <p:nvPr/>
              </p:nvCxnSpPr>
              <p:spPr>
                <a:xfrm flipH="1" flipV="1">
                  <a:off x="5671285" y="3578345"/>
                  <a:ext cx="628453" cy="1982992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>
                  <a:stCxn id="13" idx="3"/>
                  <a:endCxn id="3" idx="2"/>
                </p:cNvCxnSpPr>
                <p:nvPr/>
              </p:nvCxnSpPr>
              <p:spPr>
                <a:xfrm rot="19257087">
                  <a:off x="6616177" y="2550012"/>
                  <a:ext cx="810768" cy="564797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64" name="Straight Arrow Connector 63"/>
          <p:cNvCxnSpPr>
            <a:stCxn id="14" idx="3"/>
            <a:endCxn id="3" idx="2"/>
          </p:cNvCxnSpPr>
          <p:nvPr/>
        </p:nvCxnSpPr>
        <p:spPr>
          <a:xfrm flipV="1">
            <a:off x="5300112" y="3116272"/>
            <a:ext cx="823582" cy="6789"/>
          </a:xfrm>
          <a:prstGeom prst="straightConnector1">
            <a:avLst/>
          </a:prstGeom>
          <a:ln w="6350" cmpd="sng">
            <a:solidFill>
              <a:schemeClr val="accent6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5" idx="3"/>
            <a:endCxn id="3" idx="2"/>
          </p:cNvCxnSpPr>
          <p:nvPr/>
        </p:nvCxnSpPr>
        <p:spPr>
          <a:xfrm flipV="1">
            <a:off x="5296933" y="3116272"/>
            <a:ext cx="826761" cy="558204"/>
          </a:xfrm>
          <a:prstGeom prst="straightConnector1">
            <a:avLst/>
          </a:prstGeom>
          <a:ln w="6350" cmpd="sng">
            <a:solidFill>
              <a:schemeClr val="accent6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8" name="Picture 107" descr="mapreduce-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182" y="4051441"/>
            <a:ext cx="2882824" cy="882865"/>
          </a:xfrm>
          <a:prstGeom prst="rect">
            <a:avLst/>
          </a:prstGeom>
        </p:spPr>
      </p:pic>
      <p:sp>
        <p:nvSpPr>
          <p:cNvPr id="109" name="Title 2"/>
          <p:cNvSpPr txBox="1">
            <a:spLocks/>
          </p:cNvSpPr>
          <p:nvPr/>
        </p:nvSpPr>
        <p:spPr>
          <a:xfrm>
            <a:off x="206461" y="181904"/>
            <a:ext cx="5706858" cy="8674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It’s time to think </a:t>
            </a:r>
            <a:r>
              <a:rPr lang="en-US" dirty="0" err="1" smtClean="0"/>
              <a:t>distributedly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0" name="Text Placeholder 3"/>
          <p:cNvSpPr txBox="1">
            <a:spLocks/>
          </p:cNvSpPr>
          <p:nvPr/>
        </p:nvSpPr>
        <p:spPr>
          <a:xfrm>
            <a:off x="-134336" y="589718"/>
            <a:ext cx="6475571" cy="7406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dirty="0" smtClean="0">
                <a:solidFill>
                  <a:schemeClr val="accent1"/>
                </a:solidFill>
              </a:rPr>
              <a:t>	More and more, we’re looking to distributed-computation frameworks such as Apache’s </a:t>
            </a:r>
            <a:r>
              <a:rPr lang="en-US" sz="1400" b="0" dirty="0" err="1" smtClean="0">
                <a:solidFill>
                  <a:schemeClr val="accent1"/>
                </a:solidFill>
              </a:rPr>
              <a:t>Hadoop</a:t>
            </a:r>
            <a:r>
              <a:rPr lang="en-US" sz="1400" b="0" dirty="0" smtClean="0">
                <a:solidFill>
                  <a:schemeClr val="accent1"/>
                </a:solidFill>
              </a:rPr>
              <a:t> </a:t>
            </a:r>
            <a:r>
              <a:rPr lang="en-US" sz="1400" b="0" dirty="0" err="1" smtClean="0">
                <a:solidFill>
                  <a:schemeClr val="accent1"/>
                </a:solidFill>
              </a:rPr>
              <a:t>MapReduce</a:t>
            </a:r>
            <a:r>
              <a:rPr lang="en-US" sz="1400" b="0" dirty="0" smtClean="0">
                <a:solidFill>
                  <a:schemeClr val="accent1"/>
                </a:solidFill>
              </a:rPr>
              <a:t>™ for ways to process massive amounts of data as quickly as possible…</a:t>
            </a:r>
            <a:endParaRPr lang="en-US" sz="1400" b="0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919794" y="6212568"/>
            <a:ext cx="3583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Samuel Messing (Project Manager)</a:t>
            </a:r>
          </a:p>
        </p:txBody>
      </p:sp>
    </p:spTree>
    <p:extLst>
      <p:ext uri="{BB962C8B-B14F-4D97-AF65-F5344CB8AC3E}">
        <p14:creationId xmlns:p14="http://schemas.microsoft.com/office/powerpoint/2010/main" val="119825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you want to…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956427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 smtClean="0"/>
              <a:t>Sort 400K numbers stored in a text file, e.g.,</a:t>
            </a:r>
          </a:p>
          <a:p>
            <a:endParaRPr lang="en-US" dirty="0"/>
          </a:p>
          <a:p>
            <a:pPr algn="ctr"/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  </a:t>
            </a:r>
            <a:endParaRPr lang="en-US" dirty="0">
              <a:latin typeface="Lucida Console"/>
              <a:cs typeface="Lucida Consol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98681" y="1656688"/>
            <a:ext cx="4169071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Lucida Console"/>
                <a:cs typeface="Lucida Console"/>
              </a:rPr>
              <a:t>user@home</a:t>
            </a:r>
            <a:r>
              <a:rPr lang="en-US" sz="1400" dirty="0" smtClean="0">
                <a:latin typeface="Lucida Console"/>
                <a:cs typeface="Lucida Console"/>
              </a:rPr>
              <a:t> ~ &gt; head -12 </a:t>
            </a:r>
            <a:r>
              <a:rPr lang="en-US" sz="1400" dirty="0" err="1" smtClean="0">
                <a:latin typeface="Lucida Console"/>
                <a:cs typeface="Lucida Console"/>
              </a:rPr>
              <a:t>numbers.txt</a:t>
            </a:r>
            <a:endParaRPr lang="en-US" sz="1400" dirty="0" smtClean="0">
              <a:latin typeface="Lucida Console"/>
              <a:cs typeface="Lucida Console"/>
            </a:endParaRPr>
          </a:p>
          <a:p>
            <a:endParaRPr lang="en-US" sz="1400" dirty="0" smtClean="0">
              <a:latin typeface="Lucida Console"/>
              <a:cs typeface="Lucida Console"/>
            </a:endParaRPr>
          </a:p>
          <a:p>
            <a:r>
              <a:rPr lang="en-US" sz="1400" dirty="0" smtClean="0">
                <a:latin typeface="Lucida Console"/>
                <a:cs typeface="Lucida Console"/>
              </a:rPr>
              <a:t>1954626 </a:t>
            </a:r>
            <a:r>
              <a:rPr lang="en-US" sz="1400" dirty="0">
                <a:latin typeface="Lucida Console"/>
                <a:cs typeface="Lucida Console"/>
              </a:rPr>
              <a:t>53347517 849648024 9657788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2347498 </a:t>
            </a:r>
            <a:r>
              <a:rPr lang="en-US" sz="1400" dirty="0">
                <a:latin typeface="Lucida Console"/>
                <a:cs typeface="Lucida Console"/>
              </a:rPr>
              <a:t>33984398 463743309 6134796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7105100 </a:t>
            </a:r>
            <a:r>
              <a:rPr lang="en-US" sz="1400" dirty="0">
                <a:latin typeface="Lucida Console"/>
                <a:cs typeface="Lucida Console"/>
              </a:rPr>
              <a:t>3091405 521851259 5918563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2131501 </a:t>
            </a:r>
            <a:r>
              <a:rPr lang="en-US" sz="1400" dirty="0">
                <a:latin typeface="Lucida Console"/>
                <a:cs typeface="Lucida Console"/>
              </a:rPr>
              <a:t>85799847 721508718 1247805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397861 </a:t>
            </a:r>
            <a:r>
              <a:rPr lang="en-US" sz="1400" dirty="0">
                <a:latin typeface="Lucida Console"/>
                <a:cs typeface="Lucida Console"/>
              </a:rPr>
              <a:t>30679201 223117730 1790475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1488469 </a:t>
            </a:r>
            <a:r>
              <a:rPr lang="en-US" sz="1400" dirty="0">
                <a:latin typeface="Lucida Console"/>
                <a:cs typeface="Lucida Console"/>
              </a:rPr>
              <a:t>98776106 584707188 4480355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4913326 </a:t>
            </a:r>
            <a:r>
              <a:rPr lang="en-US" sz="1400" dirty="0">
                <a:latin typeface="Lucida Console"/>
                <a:cs typeface="Lucida Console"/>
              </a:rPr>
              <a:t>71618420 718037263 9947687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5655971 </a:t>
            </a:r>
            <a:r>
              <a:rPr lang="en-US" sz="1400" dirty="0">
                <a:latin typeface="Lucida Console"/>
                <a:cs typeface="Lucida Console"/>
              </a:rPr>
              <a:t>50369050 760931522 3130455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8724084 </a:t>
            </a:r>
            <a:r>
              <a:rPr lang="en-US" sz="1400" dirty="0">
                <a:latin typeface="Lucida Console"/>
                <a:cs typeface="Lucida Console"/>
              </a:rPr>
              <a:t>18220824 487366423 2279977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3499188 </a:t>
            </a:r>
            <a:r>
              <a:rPr lang="en-US" sz="1400" dirty="0">
                <a:latin typeface="Lucida Console"/>
                <a:cs typeface="Lucida Console"/>
              </a:rPr>
              <a:t>82965874 954984276 1356189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160876 </a:t>
            </a:r>
            <a:r>
              <a:rPr lang="en-US" sz="1400" dirty="0">
                <a:latin typeface="Lucida Console"/>
                <a:cs typeface="Lucida Console"/>
              </a:rPr>
              <a:t>11574903 295671087 2205428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4850150 </a:t>
            </a:r>
            <a:r>
              <a:rPr lang="en-US" sz="1400" dirty="0">
                <a:latin typeface="Lucida Console"/>
                <a:cs typeface="Lucida Console"/>
              </a:rPr>
              <a:t>58224366 109125742 </a:t>
            </a:r>
            <a:r>
              <a:rPr lang="en-US" sz="1400" dirty="0" smtClean="0">
                <a:latin typeface="Lucida Console"/>
                <a:cs typeface="Lucida Console"/>
              </a:rPr>
              <a:t>3271166</a:t>
            </a:r>
          </a:p>
        </p:txBody>
      </p:sp>
      <p:sp>
        <p:nvSpPr>
          <p:cNvPr id="6" name="Rectangle 5"/>
          <p:cNvSpPr/>
          <p:nvPr/>
        </p:nvSpPr>
        <p:spPr>
          <a:xfrm>
            <a:off x="4919794" y="6212568"/>
            <a:ext cx="3583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Samuel Messing (Project Manager)</a:t>
            </a:r>
          </a:p>
        </p:txBody>
      </p:sp>
    </p:spTree>
    <p:extLst>
      <p:ext uri="{BB962C8B-B14F-4D97-AF65-F5344CB8AC3E}">
        <p14:creationId xmlns:p14="http://schemas.microsoft.com/office/powerpoint/2010/main" val="2595514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write eleven lines of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Eleven lines of Hog code are enough to,</a:t>
            </a:r>
          </a:p>
          <a:p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Read in gigabytes of data formatted as,</a:t>
            </a:r>
          </a:p>
          <a:p>
            <a:pPr marL="466344" lvl="3" indent="0">
              <a:buNone/>
            </a:pPr>
            <a:r>
              <a:rPr lang="en-US" dirty="0"/>
              <a:t>	</a:t>
            </a:r>
            <a:r>
              <a:rPr lang="en-US" dirty="0" smtClean="0">
                <a:latin typeface="Lucida Console"/>
                <a:cs typeface="Lucida Console"/>
              </a:rPr>
              <a:t>1293581234 821958 73872 87265982 4272 112371 5455423...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Distribute the data of over a </a:t>
            </a:r>
            <a:r>
              <a:rPr lang="en-US" dirty="0" smtClean="0"/>
              <a:t>highly scalable </a:t>
            </a:r>
            <a:r>
              <a:rPr lang="en-US" dirty="0" smtClean="0"/>
              <a:t>network of computers,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Synchronize computation across multiple machines to sort and remove duplicate numbers,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Store the sorted set of numbers on a fault-tolerant distributed file-system.</a:t>
            </a:r>
          </a:p>
          <a:p>
            <a:pPr>
              <a:buFont typeface="Arial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19794" y="6212568"/>
            <a:ext cx="3583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Samuel Messing (Project Manager)</a:t>
            </a:r>
          </a:p>
        </p:txBody>
      </p:sp>
    </p:spTree>
    <p:extLst>
      <p:ext uri="{BB962C8B-B14F-4D97-AF65-F5344CB8AC3E}">
        <p14:creationId xmlns:p14="http://schemas.microsoft.com/office/powerpoint/2010/main" val="3130193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31242" y="1776157"/>
            <a:ext cx="5650992" cy="1207509"/>
          </a:xfrm>
        </p:spPr>
        <p:txBody>
          <a:bodyPr/>
          <a:lstStyle/>
          <a:p>
            <a:r>
              <a:rPr lang="en-US" sz="6000" dirty="0" smtClean="0"/>
              <a:t>The language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938448" y="2278221"/>
            <a:ext cx="7240656" cy="329184"/>
          </a:xfrm>
        </p:spPr>
        <p:txBody>
          <a:bodyPr>
            <a:noAutofit/>
          </a:bodyPr>
          <a:lstStyle/>
          <a:p>
            <a:r>
              <a:rPr lang="en-US" sz="2400" spc="0" dirty="0" smtClean="0"/>
              <a:t>Paul </a:t>
            </a:r>
            <a:r>
              <a:rPr lang="en-US" sz="2400" spc="0" dirty="0" err="1" smtClean="0"/>
              <a:t>Tylkin</a:t>
            </a:r>
            <a:r>
              <a:rPr lang="en-US" sz="2400" spc="0" dirty="0" smtClean="0"/>
              <a:t> (Language Guru)</a:t>
            </a:r>
            <a:endParaRPr lang="en-US" sz="2400" spc="0" dirty="0"/>
          </a:p>
        </p:txBody>
      </p:sp>
    </p:spTree>
    <p:extLst>
      <p:ext uri="{BB962C8B-B14F-4D97-AF65-F5344CB8AC3E}">
        <p14:creationId xmlns:p14="http://schemas.microsoft.com/office/powerpoint/2010/main" val="426475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</a:t>
            </a:r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1691" y="1251734"/>
            <a:ext cx="5637719" cy="3579849"/>
          </a:xfrm>
        </p:spPr>
        <p:txBody>
          <a:bodyPr>
            <a:normAutofit fontScale="85000" lnSpcReduction="20000"/>
          </a:bodyPr>
          <a:lstStyle/>
          <a:p>
            <a:r>
              <a:rPr lang="en-US" sz="3000" dirty="0" smtClean="0">
                <a:cs typeface="Arial" pitchFamily="34" charset="0"/>
              </a:rPr>
              <a:t>@</a:t>
            </a:r>
            <a:r>
              <a:rPr lang="en-US" sz="3000" dirty="0" smtClean="0">
                <a:cs typeface="Arial" pitchFamily="34" charset="0"/>
              </a:rPr>
              <a:t>Functions</a:t>
            </a:r>
            <a:r>
              <a:rPr lang="en-US" sz="3000" dirty="0" smtClean="0">
                <a:solidFill>
                  <a:schemeClr val="bg1"/>
                </a:solidFill>
                <a:cs typeface="Arial" pitchFamily="34" charset="0"/>
              </a:rPr>
              <a:t>:</a:t>
            </a:r>
            <a:endParaRPr lang="en-US" sz="3000" b="0" dirty="0" smtClean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sz="3000" b="0" dirty="0">
                <a:cs typeface="Arial" pitchFamily="34" charset="0"/>
              </a:rPr>
              <a:t>	</a:t>
            </a:r>
            <a:r>
              <a:rPr lang="en-US" sz="3000" b="0" dirty="0" smtClean="0">
                <a:cs typeface="Arial" pitchFamily="34" charset="0"/>
              </a:rPr>
              <a:t>User</a:t>
            </a:r>
            <a:r>
              <a:rPr lang="en-US" sz="3000" b="0" dirty="0" smtClean="0">
                <a:cs typeface="Arial" pitchFamily="34" charset="0"/>
              </a:rPr>
              <a:t>-defined functions</a:t>
            </a:r>
          </a:p>
          <a:p>
            <a:r>
              <a:rPr lang="en-US" sz="3000" dirty="0" smtClean="0">
                <a:solidFill>
                  <a:srgbClr val="000000"/>
                </a:solidFill>
                <a:cs typeface="Arial" pitchFamily="34" charset="0"/>
              </a:rPr>
              <a:t>@Map</a:t>
            </a:r>
            <a:endParaRPr lang="en-US" sz="3000" b="0" dirty="0" smtClean="0">
              <a:solidFill>
                <a:srgbClr val="000000"/>
              </a:solidFill>
              <a:cs typeface="Arial" pitchFamily="34" charset="0"/>
            </a:endParaRPr>
          </a:p>
          <a:p>
            <a:r>
              <a:rPr lang="en-US" sz="3000" b="0" dirty="0" smtClean="0">
                <a:cs typeface="Arial" pitchFamily="34" charset="0"/>
              </a:rPr>
              <a:t>	Define </a:t>
            </a:r>
            <a:r>
              <a:rPr lang="en-US" sz="3000" b="0" dirty="0" smtClean="0">
                <a:cs typeface="Arial" pitchFamily="34" charset="0"/>
              </a:rPr>
              <a:t>map stage of </a:t>
            </a:r>
            <a:r>
              <a:rPr lang="en-US" sz="3000" b="0" dirty="0" err="1" smtClean="0">
                <a:cs typeface="Arial" pitchFamily="34" charset="0"/>
              </a:rPr>
              <a:t>MapReduce</a:t>
            </a:r>
            <a:endParaRPr lang="en-US" sz="3000" b="0" dirty="0" smtClean="0">
              <a:cs typeface="Arial" pitchFamily="34" charset="0"/>
            </a:endParaRPr>
          </a:p>
          <a:p>
            <a:r>
              <a:rPr lang="en-US" sz="3000" dirty="0" smtClean="0">
                <a:solidFill>
                  <a:srgbClr val="000000"/>
                </a:solidFill>
                <a:cs typeface="Arial" pitchFamily="34" charset="0"/>
              </a:rPr>
              <a:t>@Reduce</a:t>
            </a:r>
            <a:endParaRPr lang="en-US" sz="3000" b="0" dirty="0" smtClean="0">
              <a:solidFill>
                <a:srgbClr val="000000"/>
              </a:solidFill>
              <a:cs typeface="Arial" pitchFamily="34" charset="0"/>
            </a:endParaRPr>
          </a:p>
          <a:p>
            <a:r>
              <a:rPr lang="en-US" sz="3000" b="0" dirty="0" smtClean="0">
                <a:cs typeface="Arial" pitchFamily="34" charset="0"/>
              </a:rPr>
              <a:t>	Define </a:t>
            </a:r>
            <a:r>
              <a:rPr lang="en-US" sz="3000" b="0" dirty="0" smtClean="0">
                <a:cs typeface="Arial" pitchFamily="34" charset="0"/>
              </a:rPr>
              <a:t>reduce stage of </a:t>
            </a:r>
            <a:r>
              <a:rPr lang="en-US" sz="3000" b="0" dirty="0" err="1" smtClean="0">
                <a:cs typeface="Arial" pitchFamily="34" charset="0"/>
              </a:rPr>
              <a:t>MapReduce</a:t>
            </a:r>
            <a:endParaRPr lang="en-US" sz="3000" b="0" dirty="0" smtClean="0">
              <a:cs typeface="Arial" pitchFamily="34" charset="0"/>
            </a:endParaRPr>
          </a:p>
          <a:p>
            <a:r>
              <a:rPr lang="en-US" sz="3000" dirty="0" smtClean="0">
                <a:solidFill>
                  <a:srgbClr val="000000"/>
                </a:solidFill>
                <a:cs typeface="Arial" pitchFamily="34" charset="0"/>
              </a:rPr>
              <a:t>@</a:t>
            </a:r>
            <a:r>
              <a:rPr lang="en-US" sz="3000" dirty="0" smtClean="0">
                <a:solidFill>
                  <a:srgbClr val="000000"/>
                </a:solidFill>
                <a:cs typeface="Arial" pitchFamily="34" charset="0"/>
              </a:rPr>
              <a:t>Main</a:t>
            </a:r>
          </a:p>
          <a:p>
            <a:r>
              <a:rPr lang="en-US" sz="3000" b="0" dirty="0" smtClean="0">
                <a:cs typeface="Arial" pitchFamily="34" charset="0"/>
              </a:rPr>
              <a:t>	Call </a:t>
            </a:r>
            <a:r>
              <a:rPr lang="en-US" sz="2800" b="0" dirty="0" err="1" smtClean="0">
                <a:latin typeface="Lucida Console"/>
                <a:cs typeface="Lucida Console"/>
              </a:rPr>
              <a:t>MapReducer</a:t>
            </a:r>
            <a:r>
              <a:rPr lang="en-US" sz="2800" b="0" dirty="0" smtClean="0">
                <a:latin typeface="Lucida Console"/>
                <a:cs typeface="Lucida Console"/>
              </a:rPr>
              <a:t>()</a:t>
            </a:r>
            <a:r>
              <a:rPr lang="en-US" sz="3000" b="0" dirty="0" smtClean="0">
                <a:cs typeface="Arial" pitchFamily="34" charset="0"/>
              </a:rPr>
              <a:t>, </a:t>
            </a:r>
            <a:r>
              <a:rPr lang="en-US" sz="3000" b="0" dirty="0" smtClean="0">
                <a:cs typeface="Arial" pitchFamily="34" charset="0"/>
              </a:rPr>
              <a:t>other tasks</a:t>
            </a:r>
            <a:endParaRPr lang="en-US" sz="3000" b="0" dirty="0"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96233" y="6212554"/>
            <a:ext cx="2890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Paul </a:t>
            </a:r>
            <a:r>
              <a:rPr lang="en-US" dirty="0" err="1" smtClean="0">
                <a:solidFill>
                  <a:schemeClr val="bg1"/>
                </a:solidFill>
              </a:rPr>
              <a:t>Tylkin</a:t>
            </a:r>
            <a:r>
              <a:rPr lang="en-US" dirty="0" smtClean="0">
                <a:solidFill>
                  <a:schemeClr val="bg1"/>
                </a:solidFill>
              </a:rPr>
              <a:t> (Language Guru)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455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583</TotalTime>
  <Words>1191</Words>
  <Application>Microsoft Macintosh PowerPoint</Application>
  <PresentationFormat>On-screen Show (4:3)</PresentationFormat>
  <Paragraphs>266</Paragraphs>
  <Slides>31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Angles</vt:lpstr>
      <vt:lpstr>The Hog Language</vt:lpstr>
      <vt:lpstr>outline</vt:lpstr>
      <vt:lpstr>Introduction</vt:lpstr>
      <vt:lpstr>Motivation</vt:lpstr>
      <vt:lpstr>PowerPoint Presentation</vt:lpstr>
      <vt:lpstr>Say you want to… </vt:lpstr>
      <vt:lpstr>Just write eleven lines of code</vt:lpstr>
      <vt:lpstr>The language</vt:lpstr>
      <vt:lpstr>Program Structure</vt:lpstr>
      <vt:lpstr>Word count (@Map)</vt:lpstr>
      <vt:lpstr>Word count (@Reduce)</vt:lpstr>
      <vt:lpstr>Word count (@Main)</vt:lpstr>
      <vt:lpstr>User-defined functions (@Functions)</vt:lpstr>
      <vt:lpstr>User-defined functions (@Functions)</vt:lpstr>
      <vt:lpstr>The simplest distributed sort</vt:lpstr>
      <vt:lpstr>architecture</vt:lpstr>
      <vt:lpstr>Hog Platform Architecture</vt:lpstr>
      <vt:lpstr>Hog Compiler Architecture</vt:lpstr>
      <vt:lpstr>runtime</vt:lpstr>
      <vt:lpstr>Makefile and Shellscript</vt:lpstr>
      <vt:lpstr>Runtime Environment</vt:lpstr>
      <vt:lpstr>Testing</vt:lpstr>
      <vt:lpstr>Iterative Testing Cycle</vt:lpstr>
      <vt:lpstr>INTEGRATION TESTING</vt:lpstr>
      <vt:lpstr>demo</vt:lpstr>
      <vt:lpstr>conclusions</vt:lpstr>
      <vt:lpstr>conclusions</vt:lpstr>
      <vt:lpstr>Thank you!</vt:lpstr>
      <vt:lpstr>Hadoop Architecture</vt:lpstr>
      <vt:lpstr>Hadoop Architecture (Continued)</vt:lpstr>
      <vt:lpstr>Performance Benefits</vt:lpstr>
    </vt:vector>
  </TitlesOfParts>
  <Company>University of Pennsylvania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Messing</dc:creator>
  <cp:lastModifiedBy>Samuel Messing</cp:lastModifiedBy>
  <cp:revision>70</cp:revision>
  <dcterms:created xsi:type="dcterms:W3CDTF">2012-05-08T04:29:20Z</dcterms:created>
  <dcterms:modified xsi:type="dcterms:W3CDTF">2012-05-09T03:57:57Z</dcterms:modified>
</cp:coreProperties>
</file>