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sldIdLst>
    <p:sldId id="256" r:id="rId2"/>
    <p:sldId id="262" r:id="rId3"/>
    <p:sldId id="261" r:id="rId4"/>
    <p:sldId id="265" r:id="rId5"/>
    <p:sldId id="272" r:id="rId6"/>
    <p:sldId id="258" r:id="rId7"/>
    <p:sldId id="267" r:id="rId8"/>
    <p:sldId id="260" r:id="rId9"/>
    <p:sldId id="259" r:id="rId10"/>
    <p:sldId id="263" r:id="rId11"/>
    <p:sldId id="264" r:id="rId12"/>
    <p:sldId id="268" r:id="rId13"/>
    <p:sldId id="269" r:id="rId14"/>
    <p:sldId id="270" r:id="rId15"/>
    <p:sldId id="271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7A0A3B4-6538-E344-B8DE-F8BD9C119847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79D6F39-88F1-7642-AE78-46ADB8533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970" y="2626276"/>
            <a:ext cx="6013030" cy="25939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The Hog Language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" y="221738"/>
            <a:ext cx="3827386" cy="280448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5410200"/>
            <a:ext cx="5458968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scripting MapReduce language.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5556" y="1152473"/>
            <a:ext cx="2729484" cy="3326101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Jason Halpern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Testing/Validation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Samuel Messing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Project Manager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Benjamin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Rapaport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Architect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Kurry</a:t>
            </a: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 Tran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System Integrator</a:t>
            </a: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FFFFFF"/>
                </a:solidFill>
                <a:latin typeface="+mj-lt"/>
                <a:cs typeface="Helvetica"/>
              </a:rPr>
              <a:t>Paul </a:t>
            </a:r>
            <a:r>
              <a:rPr lang="en-US" sz="2600" cap="none" spc="0" dirty="0" err="1" smtClean="0">
                <a:solidFill>
                  <a:srgbClr val="FFFFFF"/>
                </a:solidFill>
                <a:latin typeface="+mj-lt"/>
                <a:cs typeface="Helvetica"/>
              </a:rPr>
              <a:t>Tylkin</a:t>
            </a:r>
            <a:endParaRPr lang="en-US" sz="2600" cap="none" spc="0" dirty="0" smtClean="0">
              <a:solidFill>
                <a:srgbClr val="FFFFFF"/>
              </a:solidFill>
              <a:latin typeface="+mj-lt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600" cap="none" spc="0" dirty="0" smtClean="0">
                <a:solidFill>
                  <a:srgbClr val="506E94"/>
                </a:solidFill>
                <a:cs typeface="Helvetica"/>
              </a:rPr>
              <a:t>Language Guru</a:t>
            </a:r>
            <a:endParaRPr lang="en-US" sz="2600" cap="none" spc="0" dirty="0">
              <a:solidFill>
                <a:srgbClr val="506E94"/>
              </a:solidFill>
              <a:cs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@R</a:t>
            </a:r>
            <a:r>
              <a:rPr lang="en-US" cap="none" dirty="0" smtClean="0"/>
              <a:t>educe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@</a:t>
            </a:r>
            <a:r>
              <a:rPr lang="en-US" sz="1400" dirty="0">
                <a:latin typeface="Lucida Console"/>
                <a:cs typeface="Lucida Console"/>
              </a:rPr>
              <a:t>Reduce (text word, </a:t>
            </a:r>
            <a:r>
              <a:rPr lang="en-US" sz="1400" dirty="0" err="1">
                <a:latin typeface="Lucida Console"/>
                <a:cs typeface="Lucida Console"/>
              </a:rPr>
              <a:t>iter</a:t>
            </a:r>
            <a:r>
              <a:rPr lang="en-US" sz="1400" dirty="0">
                <a:latin typeface="Lucida Console"/>
                <a:cs typeface="Lucida Console"/>
              </a:rPr>
              <a:t>&lt;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&gt; values)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initialize count to zero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count = 0;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  </a:t>
            </a:r>
            <a:r>
              <a:rPr lang="en-US" sz="1400" dirty="0">
                <a:latin typeface="Lucida Console"/>
                <a:cs typeface="Lucida Console"/>
              </a:rPr>
              <a:t>while( </a:t>
            </a:r>
            <a:r>
              <a:rPr lang="en-US" sz="1400" dirty="0" err="1">
                <a:latin typeface="Lucida Console"/>
                <a:cs typeface="Lucida Console"/>
              </a:rPr>
              <a:t>values.hasNext</a:t>
            </a:r>
            <a:r>
              <a:rPr lang="en-US" sz="1400" dirty="0">
                <a:latin typeface="Lucida Console"/>
                <a:cs typeface="Lucida Console"/>
              </a:rPr>
              <a:t>() ) {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11  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for every instance of '1' for this word, add to count.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12     </a:t>
            </a:r>
            <a:r>
              <a:rPr lang="en-US" sz="1400" dirty="0">
                <a:latin typeface="Lucida Console"/>
                <a:cs typeface="Lucida Console"/>
              </a:rPr>
              <a:t>count = count + </a:t>
            </a:r>
            <a:r>
              <a:rPr lang="en-US" sz="1400" dirty="0" err="1">
                <a:latin typeface="Lucida Console"/>
                <a:cs typeface="Lucida Console"/>
              </a:rPr>
              <a:t>values.next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13   }</a:t>
            </a:r>
            <a:endParaRPr lang="en-US" sz="1400" dirty="0">
              <a:latin typeface="Lucida Console"/>
              <a:cs typeface="Lucida Console"/>
            </a:endParaRP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14  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# </a:t>
            </a:r>
            <a:r>
              <a:rPr lang="en-US" sz="1400" i="1" dirty="0" smtClean="0">
                <a:solidFill>
                  <a:srgbClr val="797B7E"/>
                </a:solidFill>
                <a:latin typeface="Lucida Console"/>
                <a:cs typeface="Lucida Console"/>
              </a:rPr>
              <a:t>emit </a:t>
            </a:r>
            <a:r>
              <a:rPr lang="en-US" sz="1400" i="1" dirty="0">
                <a:solidFill>
                  <a:srgbClr val="797B7E"/>
                </a:solidFill>
                <a:latin typeface="Lucida Console"/>
                <a:cs typeface="Lucida Console"/>
              </a:rPr>
              <a:t>the count for this particular word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15   emit</a:t>
            </a:r>
            <a:r>
              <a:rPr lang="en-US" sz="1400" dirty="0">
                <a:latin typeface="Lucida Console"/>
                <a:cs typeface="Lucida Console"/>
              </a:rPr>
              <a:t>(word, count);</a:t>
            </a:r>
          </a:p>
          <a:p>
            <a:pPr marL="347472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0351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(</a:t>
            </a:r>
            <a:r>
              <a:rPr lang="en-US" dirty="0" smtClean="0"/>
              <a:t>@M</a:t>
            </a:r>
            <a:r>
              <a:rPr lang="en-US" cap="none" dirty="0" smtClean="0"/>
              <a:t>ain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@Main {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# call map reduce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latin typeface="Lucida Console"/>
                <a:cs typeface="Lucida Console"/>
              </a:rPr>
              <a:t>mapReduce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>
              <a:spcBef>
                <a:spcPts val="1400"/>
              </a:spcBef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architecture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Benjamin </a:t>
            </a:r>
            <a:r>
              <a:rPr lang="en-US" sz="2400" spc="0" dirty="0" err="1" smtClean="0"/>
              <a:t>rapaport</a:t>
            </a:r>
            <a:r>
              <a:rPr lang="en-US" sz="2400" spc="0" dirty="0" smtClean="0"/>
              <a:t> (system Architect)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12907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runtime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err="1" smtClean="0"/>
              <a:t>Kurry</a:t>
            </a:r>
            <a:r>
              <a:rPr lang="en-US" sz="2400" spc="0" dirty="0" smtClean="0"/>
              <a:t> </a:t>
            </a:r>
            <a:r>
              <a:rPr lang="en-US" sz="2400" spc="0" dirty="0" err="1" smtClean="0"/>
              <a:t>tran</a:t>
            </a:r>
            <a:r>
              <a:rPr lang="en-US" sz="2400" spc="0" dirty="0" smtClean="0"/>
              <a:t>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Testing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Jason </a:t>
            </a:r>
            <a:r>
              <a:rPr lang="en-US" sz="2400" spc="0" dirty="0" err="1" smtClean="0"/>
              <a:t>halpern</a:t>
            </a:r>
            <a:r>
              <a:rPr lang="en-US" sz="2400" spc="0" dirty="0" smtClean="0"/>
              <a:t> (testing/validation)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72080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conclusions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The hog team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360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18" y="211679"/>
            <a:ext cx="6576650" cy="481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968" y="914400"/>
            <a:ext cx="4497475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09" y="2131401"/>
            <a:ext cx="4693467" cy="3916363"/>
          </a:xfrm>
        </p:spPr>
        <p:txBody>
          <a:bodyPr>
            <a:normAutofit/>
          </a:bodyPr>
          <a:lstStyle/>
          <a:p>
            <a:pPr marL="0" indent="0"/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0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590" y="3458274"/>
            <a:ext cx="3807779" cy="332468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 (Sam)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Syntax (Paul)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Compiler Architecture (Ben)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Runtime Environment (</a:t>
            </a:r>
            <a:r>
              <a:rPr lang="en-US" sz="2000" dirty="0" err="1"/>
              <a:t>Kurry</a:t>
            </a:r>
            <a:r>
              <a:rPr lang="en-US" sz="20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Testing (Jason)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Conclusions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3407" y="1789457"/>
            <a:ext cx="5650992" cy="1207509"/>
          </a:xfrm>
        </p:spPr>
        <p:txBody>
          <a:bodyPr/>
          <a:lstStyle/>
          <a:p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20160" y="2531024"/>
            <a:ext cx="6510528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Samuel Messing (Project Manager)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04179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 smtClean="0"/>
              <a:t>Say you…</a:t>
            </a:r>
            <a:endParaRPr lang="en-US" sz="2400" b="1" cap="none" spc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re a webhost,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terabytes of web logs,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just noticed a massive spike in avg. I/O times…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b="1" cap="none" spc="0" dirty="0"/>
              <a:t>Say you…</a:t>
            </a:r>
            <a:endParaRPr lang="en-US" sz="2400" b="1" cap="none" spc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are a statistician,</a:t>
            </a:r>
          </a:p>
          <a:p>
            <a:pPr>
              <a:buFont typeface="Arial"/>
              <a:buChar char="•"/>
            </a:pPr>
            <a:r>
              <a:rPr lang="en-US" dirty="0" smtClean="0"/>
              <a:t>with millions upon millions of data points,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you need descriptive statistics about your sample…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7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342913">
            <a:off x="1038656" y="807464"/>
            <a:ext cx="5370479" cy="4728889"/>
            <a:chOff x="3000389" y="1986927"/>
            <a:chExt cx="5370479" cy="4728889"/>
          </a:xfrm>
        </p:grpSpPr>
        <p:sp>
          <p:nvSpPr>
            <p:cNvPr id="3" name="Oval 2"/>
            <p:cNvSpPr/>
            <p:nvPr/>
          </p:nvSpPr>
          <p:spPr>
            <a:xfrm rot="19257087">
              <a:off x="7406588" y="1986927"/>
              <a:ext cx="964280" cy="1011354"/>
            </a:xfrm>
            <a:prstGeom prst="ellipse">
              <a:avLst/>
            </a:prstGeom>
            <a:solidFill>
              <a:srgbClr val="08A1D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00389" y="2550012"/>
              <a:ext cx="4426556" cy="4165804"/>
              <a:chOff x="3000389" y="2550012"/>
              <a:chExt cx="4426556" cy="4165804"/>
            </a:xfrm>
          </p:grpSpPr>
          <p:sp>
            <p:nvSpPr>
              <p:cNvPr id="5" name="Rectangle 4"/>
              <p:cNvSpPr/>
              <p:nvPr/>
            </p:nvSpPr>
            <p:spPr>
              <a:xfrm rot="19222947">
                <a:off x="4229428" y="4332360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 rot="19222947">
                <a:off x="5314349" y="5688515"/>
                <a:ext cx="1113234" cy="455507"/>
              </a:xfrm>
              <a:prstGeom prst="rect">
                <a:avLst/>
              </a:prstGeom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00389" y="2550012"/>
                <a:ext cx="4426556" cy="4165804"/>
                <a:chOff x="3000389" y="2550012"/>
                <a:chExt cx="4426556" cy="4165804"/>
              </a:xfrm>
            </p:grpSpPr>
            <p:sp>
              <p:nvSpPr>
                <p:cNvPr id="8" name="Oval 7"/>
                <p:cNvSpPr/>
                <p:nvPr/>
              </p:nvSpPr>
              <p:spPr>
                <a:xfrm rot="19257087">
                  <a:off x="3000389" y="5538709"/>
                  <a:ext cx="964280" cy="1011354"/>
                </a:xfrm>
                <a:prstGeom prst="ellipse">
                  <a:avLst/>
                </a:prstGeom>
                <a:solidFill>
                  <a:srgbClr val="08A1D9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In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9222947">
                  <a:off x="3551371" y="3450376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19222947">
                  <a:off x="3886771" y="390400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19222947">
                  <a:off x="4575716" y="477870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9222947">
                  <a:off x="4969438" y="5258277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M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222947">
                  <a:off x="5543440" y="2995659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9222947">
                  <a:off x="5893575" y="3447633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9222947">
                  <a:off x="6238486" y="3877871"/>
                  <a:ext cx="1113234" cy="455507"/>
                </a:xfrm>
                <a:prstGeom prst="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63500" dir="3600000" algn="tl" rotWithShape="0">
                          <a:srgbClr val="000000">
                            <a:alpha val="70000"/>
                          </a:srgbClr>
                        </a:outerShdw>
                      </a:effectLst>
                    </a:rPr>
                    <a:t>R</a:t>
                  </a:r>
                  <a:endPara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8" idx="7"/>
                  <a:endCxn id="9" idx="1"/>
                </p:cNvCxnSpPr>
                <p:nvPr/>
              </p:nvCxnSpPr>
              <p:spPr>
                <a:xfrm rot="19257087" flipV="1">
                  <a:off x="3061167" y="4252221"/>
                  <a:ext cx="1078917" cy="108054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8" idx="7"/>
                  <a:endCxn id="10" idx="1"/>
                </p:cNvCxnSpPr>
                <p:nvPr/>
              </p:nvCxnSpPr>
              <p:spPr>
                <a:xfrm rot="19257087" flipV="1">
                  <a:off x="3241518" y="4760832"/>
                  <a:ext cx="1053613" cy="51695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8" idx="6"/>
                  <a:endCxn id="5" idx="1"/>
                </p:cNvCxnSpPr>
                <p:nvPr/>
              </p:nvCxnSpPr>
              <p:spPr>
                <a:xfrm rot="19257087" flipV="1">
                  <a:off x="3652790" y="5164853"/>
                  <a:ext cx="908657" cy="3259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8" idx="6"/>
                  <a:endCxn id="11" idx="1"/>
                </p:cNvCxnSpPr>
                <p:nvPr/>
              </p:nvCxnSpPr>
              <p:spPr>
                <a:xfrm rot="19257087">
                  <a:off x="3832061" y="5431618"/>
                  <a:ext cx="896403" cy="238800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8" idx="5"/>
                  <a:endCxn id="12" idx="1"/>
                </p:cNvCxnSpPr>
                <p:nvPr/>
              </p:nvCxnSpPr>
              <p:spPr>
                <a:xfrm rot="19257087">
                  <a:off x="4014286" y="5723277"/>
                  <a:ext cx="1041266" cy="50171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8" idx="5"/>
                  <a:endCxn id="6" idx="1"/>
                </p:cNvCxnSpPr>
                <p:nvPr/>
              </p:nvCxnSpPr>
              <p:spPr>
                <a:xfrm rot="19257087">
                  <a:off x="4188331" y="5662689"/>
                  <a:ext cx="1038087" cy="105312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9" idx="3"/>
                  <a:endCxn id="13" idx="1"/>
                </p:cNvCxnSpPr>
                <p:nvPr/>
              </p:nvCxnSpPr>
              <p:spPr>
                <a:xfrm>
                  <a:off x="4536760" y="3323198"/>
                  <a:ext cx="1134525" cy="25514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3"/>
                  <a:endCxn id="14" idx="1"/>
                </p:cNvCxnSpPr>
                <p:nvPr/>
              </p:nvCxnSpPr>
              <p:spPr>
                <a:xfrm>
                  <a:off x="4536760" y="3323198"/>
                  <a:ext cx="1484660" cy="70712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5" idx="3"/>
                  <a:endCxn id="13" idx="1"/>
                </p:cNvCxnSpPr>
                <p:nvPr/>
              </p:nvCxnSpPr>
              <p:spPr>
                <a:xfrm rot="19257087" flipV="1">
                  <a:off x="5068356" y="3792142"/>
                  <a:ext cx="749391" cy="1992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3"/>
                </p:cNvCxnSpPr>
                <p:nvPr/>
              </p:nvCxnSpPr>
              <p:spPr>
                <a:xfrm flipV="1">
                  <a:off x="4872160" y="3601387"/>
                  <a:ext cx="799125" cy="175444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0" idx="3"/>
                  <a:endCxn id="14" idx="1"/>
                </p:cNvCxnSpPr>
                <p:nvPr/>
              </p:nvCxnSpPr>
              <p:spPr>
                <a:xfrm>
                  <a:off x="4872160" y="3776831"/>
                  <a:ext cx="1149260" cy="25348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0" idx="3"/>
                  <a:endCxn id="15" idx="1"/>
                </p:cNvCxnSpPr>
                <p:nvPr/>
              </p:nvCxnSpPr>
              <p:spPr>
                <a:xfrm>
                  <a:off x="4872160" y="3776831"/>
                  <a:ext cx="1494171" cy="683726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5" idx="3"/>
                  <a:endCxn id="14" idx="1"/>
                </p:cNvCxnSpPr>
                <p:nvPr/>
              </p:nvCxnSpPr>
              <p:spPr>
                <a:xfrm rot="19257087">
                  <a:off x="5249830" y="3931579"/>
                  <a:ext cx="736576" cy="372343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1" idx="3"/>
                  <a:endCxn id="13" idx="1"/>
                </p:cNvCxnSpPr>
                <p:nvPr/>
              </p:nvCxnSpPr>
              <p:spPr>
                <a:xfrm rot="19257087" flipV="1">
                  <a:off x="5235372" y="3732918"/>
                  <a:ext cx="761645" cy="76403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5567206" y="4030319"/>
                  <a:ext cx="454214" cy="605681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2" idx="3"/>
                  <a:endCxn id="15" idx="1"/>
                </p:cNvCxnSpPr>
                <p:nvPr/>
              </p:nvCxnSpPr>
              <p:spPr>
                <a:xfrm flipV="1">
                  <a:off x="5954827" y="4460557"/>
                  <a:ext cx="411504" cy="67054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6" idx="3"/>
                  <a:endCxn id="14" idx="1"/>
                </p:cNvCxnSpPr>
                <p:nvPr/>
              </p:nvCxnSpPr>
              <p:spPr>
                <a:xfrm flipH="1" flipV="1">
                  <a:off x="6021420" y="4030319"/>
                  <a:ext cx="278318" cy="1531018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5671285" y="3578345"/>
                  <a:ext cx="628453" cy="1982992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13" idx="3"/>
                  <a:endCxn id="3" idx="2"/>
                </p:cNvCxnSpPr>
                <p:nvPr/>
              </p:nvCxnSpPr>
              <p:spPr>
                <a:xfrm rot="19257087">
                  <a:off x="6616177" y="2550012"/>
                  <a:ext cx="810768" cy="564797"/>
                </a:xfrm>
                <a:prstGeom prst="straightConnector1">
                  <a:avLst/>
                </a:prstGeom>
                <a:ln w="6350" cmpd="sng">
                  <a:solidFill>
                    <a:schemeClr val="accent6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4" name="Straight Arrow Connector 63"/>
          <p:cNvCxnSpPr>
            <a:stCxn id="14" idx="3"/>
            <a:endCxn id="3" idx="2"/>
          </p:cNvCxnSpPr>
          <p:nvPr/>
        </p:nvCxnSpPr>
        <p:spPr>
          <a:xfrm flipV="1">
            <a:off x="5300112" y="3116272"/>
            <a:ext cx="823582" cy="6789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3"/>
            <a:endCxn id="3" idx="2"/>
          </p:cNvCxnSpPr>
          <p:nvPr/>
        </p:nvCxnSpPr>
        <p:spPr>
          <a:xfrm flipV="1">
            <a:off x="5296933" y="3116272"/>
            <a:ext cx="826761" cy="558204"/>
          </a:xfrm>
          <a:prstGeom prst="straightConnector1">
            <a:avLst/>
          </a:prstGeom>
          <a:ln w="6350" cmpd="sng">
            <a:solidFill>
              <a:schemeClr val="accent6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mapreduce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82" y="4051441"/>
            <a:ext cx="2882824" cy="882865"/>
          </a:xfrm>
          <a:prstGeom prst="rect">
            <a:avLst/>
          </a:prstGeom>
        </p:spPr>
      </p:pic>
      <p:sp>
        <p:nvSpPr>
          <p:cNvPr id="109" name="Title 2"/>
          <p:cNvSpPr txBox="1">
            <a:spLocks/>
          </p:cNvSpPr>
          <p:nvPr/>
        </p:nvSpPr>
        <p:spPr>
          <a:xfrm>
            <a:off x="206461" y="181904"/>
            <a:ext cx="5706858" cy="867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It’s time to think </a:t>
            </a:r>
            <a:r>
              <a:rPr lang="en-US" dirty="0" err="1" smtClean="0"/>
              <a:t>distributedly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Text Placeholder 3"/>
          <p:cNvSpPr txBox="1">
            <a:spLocks/>
          </p:cNvSpPr>
          <p:nvPr/>
        </p:nvSpPr>
        <p:spPr>
          <a:xfrm>
            <a:off x="-134336" y="589718"/>
            <a:ext cx="6475571" cy="7406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solidFill>
                  <a:schemeClr val="accent1"/>
                </a:solidFill>
              </a:rPr>
              <a:t>	More and more, we’re looking to distributed-computation frameworks such as Apache’s </a:t>
            </a:r>
            <a:r>
              <a:rPr lang="en-US" sz="1400" b="0" dirty="0" err="1" smtClean="0">
                <a:solidFill>
                  <a:schemeClr val="accent1"/>
                </a:solidFill>
              </a:rPr>
              <a:t>Hadoop</a:t>
            </a:r>
            <a:r>
              <a:rPr lang="en-US" sz="1400" b="0" dirty="0" smtClean="0">
                <a:solidFill>
                  <a:schemeClr val="accent1"/>
                </a:solidFill>
              </a:rPr>
              <a:t> </a:t>
            </a:r>
            <a:r>
              <a:rPr lang="en-US" sz="1400" b="0" dirty="0" err="1" smtClean="0">
                <a:solidFill>
                  <a:schemeClr val="accent1"/>
                </a:solidFill>
              </a:rPr>
              <a:t>MapReduce</a:t>
            </a:r>
            <a:r>
              <a:rPr lang="en-US" sz="1400" b="0" dirty="0" smtClean="0">
                <a:solidFill>
                  <a:schemeClr val="accent1"/>
                </a:solidFill>
              </a:rPr>
              <a:t>™ for ways to process massive amounts of data as quickly as possible…</a:t>
            </a:r>
            <a:endParaRPr lang="en-US" sz="14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653" y="1152473"/>
            <a:ext cx="6201388" cy="320502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0 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 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number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2      emit</a:t>
            </a:r>
            <a:r>
              <a:rPr lang="en-US" sz="1400" dirty="0">
                <a:latin typeface="Lucida Console"/>
                <a:cs typeface="Lucida Console"/>
              </a:rPr>
              <a:t>(number, number);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3  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4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5  @</a:t>
            </a:r>
            <a:r>
              <a:rPr lang="en-US" sz="1400" dirty="0">
                <a:latin typeface="Lucida Console"/>
                <a:cs typeface="Lucida Console"/>
              </a:rPr>
              <a:t>Reduce (text number, text garbage) -&gt; (text, text)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6    </a:t>
            </a:r>
            <a:r>
              <a:rPr lang="en-US" sz="1400" dirty="0">
                <a:latin typeface="Lucida Console"/>
                <a:cs typeface="Lucida Console"/>
              </a:rPr>
              <a:t>emit(number, "");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7  }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8  @</a:t>
            </a:r>
            <a:r>
              <a:rPr lang="en-US" sz="14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9    </a:t>
            </a:r>
            <a:r>
              <a:rPr lang="en-US" sz="1400" dirty="0" err="1">
                <a:latin typeface="Lucida Console"/>
                <a:cs typeface="Lucida Console"/>
              </a:rPr>
              <a:t>mapReduce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spcBef>
                <a:spcPts val="600"/>
              </a:spcBef>
            </a:pPr>
            <a:r>
              <a:rPr lang="en-US" sz="1400" dirty="0" smtClean="0">
                <a:latin typeface="Lucida Console"/>
                <a:cs typeface="Lucida Console"/>
              </a:rPr>
              <a:t>10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8764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i="1" dirty="0" smtClean="0"/>
              <a:t>eleven </a:t>
            </a:r>
            <a:r>
              <a:rPr lang="en-US" dirty="0" smtClean="0"/>
              <a:t>lines of Hog code are enough to,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Read in terabytes of data formatted as,</a:t>
            </a:r>
          </a:p>
          <a:p>
            <a:pPr marL="466344" lvl="3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/>
                <a:cs typeface="Lucida Console"/>
              </a:rPr>
              <a:t>1293581234 821958 73872 87265982 4272 112371 5455423...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Distribute the data of over a highly-scalable network of computers,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Synchronize computation of thousands of machines to sort and remove duplicate numbers,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Store the sorted set of numbers on a fault-tolerant distributed file-system.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9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31242" y="1776157"/>
            <a:ext cx="5650992" cy="1207509"/>
          </a:xfrm>
        </p:spPr>
        <p:txBody>
          <a:bodyPr/>
          <a:lstStyle/>
          <a:p>
            <a:r>
              <a:rPr lang="en-US" sz="6000" dirty="0" smtClean="0"/>
              <a:t>Syntax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38448" y="2278221"/>
            <a:ext cx="7240656" cy="329184"/>
          </a:xfrm>
        </p:spPr>
        <p:txBody>
          <a:bodyPr>
            <a:noAutofit/>
          </a:bodyPr>
          <a:lstStyle/>
          <a:p>
            <a:r>
              <a:rPr lang="en-US" sz="2400" spc="0" dirty="0" smtClean="0"/>
              <a:t>Paul </a:t>
            </a:r>
            <a:r>
              <a:rPr lang="en-US" sz="2400" spc="0" dirty="0" err="1" smtClean="0"/>
              <a:t>Tylkin</a:t>
            </a:r>
            <a:r>
              <a:rPr lang="en-US" sz="2400" spc="0" dirty="0" smtClean="0"/>
              <a:t> (Language Guru)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42647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(@M</a:t>
            </a:r>
            <a:r>
              <a:rPr lang="en-US" cap="none" dirty="0" smtClean="0"/>
              <a:t>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484" y="1370220"/>
            <a:ext cx="5785885" cy="357984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Lucida Console"/>
                <a:cs typeface="Lucida Console"/>
              </a:rPr>
              <a:t>0 @</a:t>
            </a:r>
            <a:r>
              <a:rPr lang="en-US" sz="1400" dirty="0">
                <a:latin typeface="Lucida Console"/>
                <a:cs typeface="Lucida Console"/>
              </a:rPr>
              <a:t>Map (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lineNum</a:t>
            </a:r>
            <a:r>
              <a:rPr lang="en-US" sz="1400" dirty="0">
                <a:latin typeface="Lucida Console"/>
                <a:cs typeface="Lucida Console"/>
              </a:rPr>
              <a:t>, text line) -&gt; (text,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1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   # for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every word on this line, </a:t>
            </a:r>
            <a:endParaRPr lang="en-US" sz="1400" i="1" dirty="0" smtClean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pPr marL="0" indent="0"/>
            <a:r>
              <a:rPr lang="en-US" sz="1400" dirty="0" smtClean="0">
                <a:latin typeface="Lucida Console"/>
                <a:cs typeface="Lucida Console"/>
              </a:rPr>
              <a:t>2 </a:t>
            </a:r>
            <a:r>
              <a:rPr lang="en-US" sz="1400" i="1" dirty="0" smtClean="0">
                <a:latin typeface="Lucida Console"/>
                <a:cs typeface="Lucida Console"/>
              </a:rPr>
              <a:t> 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# emit </a:t>
            </a:r>
            <a:r>
              <a:rPr lang="en-US" sz="1400" i="1" dirty="0">
                <a:solidFill>
                  <a:schemeClr val="accent1"/>
                </a:solidFill>
                <a:latin typeface="Lucida Console"/>
                <a:cs typeface="Lucida Console"/>
              </a:rPr>
              <a:t>that word and the </a:t>
            </a:r>
            <a:r>
              <a:rPr lang="en-US" sz="1400" i="1" dirty="0" smtClean="0">
                <a:solidFill>
                  <a:schemeClr val="accent1"/>
                </a:solidFill>
                <a:latin typeface="Lucida Console"/>
                <a:cs typeface="Lucida Console"/>
              </a:rPr>
              <a:t>number ‘1’</a:t>
            </a:r>
            <a:endParaRPr lang="en-US" sz="1400" i="1" dirty="0">
              <a:solidFill>
                <a:schemeClr val="accent1"/>
              </a:solidFill>
              <a:latin typeface="Lucida Console"/>
              <a:cs typeface="Lucida Console"/>
            </a:endParaRPr>
          </a:p>
          <a:p>
            <a:r>
              <a:rPr lang="en-US" sz="1400" dirty="0" smtClean="0">
                <a:latin typeface="Lucida Console"/>
                <a:cs typeface="Lucida Console"/>
              </a:rPr>
              <a:t>3   </a:t>
            </a:r>
            <a:r>
              <a:rPr lang="en-US" sz="1400" dirty="0" err="1" smtClean="0">
                <a:latin typeface="Lucida Console"/>
                <a:cs typeface="Lucida Console"/>
              </a:rPr>
              <a:t>foreach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dirty="0">
                <a:latin typeface="Lucida Console"/>
                <a:cs typeface="Lucida Console"/>
              </a:rPr>
              <a:t>text word in </a:t>
            </a:r>
            <a:r>
              <a:rPr lang="en-US" sz="1400" dirty="0" err="1">
                <a:latin typeface="Lucida Console"/>
                <a:cs typeface="Lucida Console"/>
              </a:rPr>
              <a:t>line.tokenize</a:t>
            </a:r>
            <a:r>
              <a:rPr lang="en-US" sz="1400" dirty="0">
                <a:latin typeface="Lucida Console"/>
                <a:cs typeface="Lucida Console"/>
              </a:rPr>
              <a:t>(" ") {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4     </a:t>
            </a:r>
            <a:r>
              <a:rPr lang="en-US" sz="1400" dirty="0">
                <a:latin typeface="Lucida Console"/>
                <a:cs typeface="Lucida Console"/>
              </a:rPr>
              <a:t>emit(word, 1);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5   </a:t>
            </a:r>
            <a:r>
              <a:rPr lang="en-US" sz="1400" dirty="0">
                <a:latin typeface="Lucida Console"/>
                <a:cs typeface="Lucida Console"/>
              </a:rPr>
              <a:t>}</a:t>
            </a:r>
          </a:p>
          <a:p>
            <a:r>
              <a:rPr lang="en-US" sz="1400" dirty="0" smtClean="0">
                <a:latin typeface="Lucida Console"/>
                <a:cs typeface="Lucida Console"/>
              </a:rPr>
              <a:t>6 }</a:t>
            </a: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87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231</TotalTime>
  <Words>455</Words>
  <Application>Microsoft Macintosh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The Hog Language</vt:lpstr>
      <vt:lpstr>outline</vt:lpstr>
      <vt:lpstr>Introduction</vt:lpstr>
      <vt:lpstr>Motivation</vt:lpstr>
      <vt:lpstr>PowerPoint Presentation</vt:lpstr>
      <vt:lpstr>The simplest merge sort</vt:lpstr>
      <vt:lpstr>The simplest merge sort</vt:lpstr>
      <vt:lpstr>Syntax</vt:lpstr>
      <vt:lpstr>Word count (@Map)</vt:lpstr>
      <vt:lpstr>Word count (@Reduce)</vt:lpstr>
      <vt:lpstr>Word count (@Main)</vt:lpstr>
      <vt:lpstr>architecture</vt:lpstr>
      <vt:lpstr>runtime</vt:lpstr>
      <vt:lpstr>Testing</vt:lpstr>
      <vt:lpstr>conclusions</vt:lpstr>
      <vt:lpstr>Thank you!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Messing</dc:creator>
  <cp:lastModifiedBy>Samuel Messing</cp:lastModifiedBy>
  <cp:revision>27</cp:revision>
  <dcterms:created xsi:type="dcterms:W3CDTF">2012-05-08T04:29:20Z</dcterms:created>
  <dcterms:modified xsi:type="dcterms:W3CDTF">2012-05-08T08:21:03Z</dcterms:modified>
</cp:coreProperties>
</file>