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8"/>
  </p:notesMasterIdLst>
  <p:sldIdLst>
    <p:sldId id="256" r:id="rId2"/>
    <p:sldId id="279" r:id="rId3"/>
    <p:sldId id="326" r:id="rId4"/>
    <p:sldId id="325" r:id="rId5"/>
    <p:sldId id="330" r:id="rId6"/>
    <p:sldId id="333" r:id="rId7"/>
    <p:sldId id="335" r:id="rId8"/>
    <p:sldId id="332" r:id="rId9"/>
    <p:sldId id="337" r:id="rId10"/>
    <p:sldId id="338" r:id="rId11"/>
    <p:sldId id="339" r:id="rId12"/>
    <p:sldId id="348" r:id="rId13"/>
    <p:sldId id="334" r:id="rId14"/>
    <p:sldId id="336" r:id="rId15"/>
    <p:sldId id="329" r:id="rId16"/>
    <p:sldId id="328" r:id="rId17"/>
    <p:sldId id="350" r:id="rId18"/>
    <p:sldId id="346" r:id="rId19"/>
    <p:sldId id="349" r:id="rId20"/>
    <p:sldId id="264" r:id="rId21"/>
    <p:sldId id="315" r:id="rId22"/>
    <p:sldId id="322" r:id="rId23"/>
    <p:sldId id="323" r:id="rId24"/>
    <p:sldId id="324" r:id="rId25"/>
    <p:sldId id="342" r:id="rId26"/>
    <p:sldId id="343" r:id="rId27"/>
    <p:sldId id="344" r:id="rId28"/>
    <p:sldId id="317" r:id="rId29"/>
    <p:sldId id="340" r:id="rId30"/>
    <p:sldId id="341" r:id="rId31"/>
    <p:sldId id="319" r:id="rId32"/>
    <p:sldId id="320" r:id="rId33"/>
    <p:sldId id="321" r:id="rId34"/>
    <p:sldId id="302" r:id="rId35"/>
    <p:sldId id="347" r:id="rId36"/>
    <p:sldId id="34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767171"/>
    <a:srgbClr val="748966"/>
    <a:srgbClr val="9EC56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49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93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7564A7E-BA20-4FDC-ACB6-E029A3D1429C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E9CF70E-D477-4F41-843E-6AEFB964AC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09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8C8-8C30-9D61-18C6-FCDAE058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1AFEC13-23F5-67CA-C9B7-F0B6EEC17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F593601-6A59-96DA-2A83-9B07457DF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F7F0B9-82FF-8080-A7E2-E5AD07109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128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39A0E-B8BD-E49A-31CE-041C550F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5CBCFC1-33BE-3927-52AB-3A16A509C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D9B2449-B5A0-3337-9009-B737C4C7F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14D1B0-47C4-BD8F-3802-BBE4B004B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15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4F44-78F6-77FD-F13E-AF865C93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72953C8-3AA9-A89E-FAC4-41D54AB8E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711A466-EBB6-59BE-B217-3F03F12E3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F217095-A76E-F495-95C7-D99D417D1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3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D2D02-23A5-33D1-AA8E-792E95F77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1868C4D-C42F-BC2C-5582-DA2F25CD5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EA909D1-7B7E-8780-B34A-3017BD2BD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C6A8EB-7EE3-BFF6-F901-6E314254C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339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9C1B8-4EA9-497E-7714-3D7BDCD30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2C01B59-8687-7E07-4C10-2300D7A08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917E2D4-D516-3CF3-3AD1-076D79A10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EFB3DEC-310D-A04C-1ADB-E16832447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83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97D77-8286-03DF-F99D-B54F3F436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96B7D80-EE49-2229-4EA1-B03EBD809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7372917-AB24-153E-A999-4399DFBD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11CB3B8-12EE-3E18-B7AE-2A6CF6045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920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C6AF-A806-19A7-026B-A099456B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DDF4EDD-FCEC-83A2-6941-E9F4247B5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4C2AD33-45B6-86C1-D2F8-798D7A73A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E238EF4-3C72-180D-01F4-5BA05CB26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57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A4FA0-B2FB-8C9E-E09C-79B4A624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E02DBD28-49B7-F663-EDFA-3FDDB05E5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A306FDC-AA5C-0B2C-0E8C-E38A182A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DE5200-EC69-B9C4-AA4D-AD17D01FD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722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F119A-E46B-C5AE-F42F-AD8D565C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5FBD2DB-19EA-54D6-7959-2BF25D335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1820F12-77B1-215D-EC9B-B96427357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17358A-246D-80D7-9E6B-0B77E69BA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447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C666-9741-F2DE-D201-6DE12A7D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16A7E1C-37AB-8033-6668-E0C09FDDB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D807463-6FAB-602A-15CD-F2ED13B9C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7B669F-FBA3-37BA-9C47-5F1A6D8F8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950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4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23F8C-B724-98E8-1650-31DE7319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95C4CB4-84D2-7A4E-FE2E-3400DE0ED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890712C-0807-7756-050B-9E55DB822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ברק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BF1664-29A1-9358-F89E-F4591F9A2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41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6940-DCFC-6F49-9D5B-B563114B0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DFC8B90-6A2D-CB1C-0BAC-E5C4177B4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E2C9FB2-09C6-21F3-EA57-2133EBAE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0925C1D-E64A-BE7B-648E-DFECE70B0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49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5247-2230-EADE-86ED-83FA7841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1852B69-1988-2CAA-E6EE-C95673CD1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A0663CD-945B-F082-305B-55D3E67D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C0E393-1A93-150F-77CC-7A8A0C1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54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30C37-7BEE-79A5-64C1-54DDB760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9D66C34-EA7D-1C16-96A3-2AB8E736C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13F4FEF-0BA8-9702-9674-0AD7EC127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512F34-7FBF-11C0-8586-A55CBDCBC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5105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3E0EE-6E28-02C1-1516-6C735675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FF0BAAE-C946-0A77-5E29-E6293A160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59CFC626-4629-5895-0012-71B506F10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9CA998-1A6B-E4C9-1C24-0EFE785E3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396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716C-FDA3-E110-CA89-E013D83E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E66E3F1-9085-EC9B-CD96-D02466733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01DD2EB-82BC-88FF-4A2F-C1EB81D2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45A80D-58E1-3F09-C11E-D5731C21C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402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1F32-1235-A432-A547-75D615B9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E5C2C15E-9648-D728-F661-68DE79370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FFD0BD9-18AC-7460-2599-3CCC68BD3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FC954F-2D22-B298-2668-92FBA467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033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2956-FD31-13B3-70BD-D1DCD8F4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127BD06-CDD9-7AC1-4127-4BA710934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F3A12F5-7B1B-50BB-7D4C-1B617C2E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B17616-F5F3-D106-014B-3D524204F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881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BE5D-E530-1C35-1FCD-4A2E0730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B7A34F0-EE5B-48A6-AFB5-147791EB2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1396937-D8E9-8A2E-1B6C-E94C1E4E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90DBC38-7C88-8F26-562D-81AF1D3A2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0575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1F49-AD27-A73A-0F4B-102D85D0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581EEF9-9717-8D65-26B0-04E1322EF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4E30F29-3796-69FA-CB51-E1F054BD1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EC227C-7038-F9DC-2622-02DFBF144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087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8102-55FD-412F-349B-C261BF822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AB9593B8-FC49-D522-DB9D-48C947A94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311E714-18AB-3B22-95E9-B13E75A81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81A5DE-2422-A7C3-11E7-3CD38D4A8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6C1B-CB54-0FB3-5351-C5C24DB4F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4E89A84-DE04-3282-05CE-0AC7C65CC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1077901-DB0E-99E1-F053-132A33E51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F63FF5-2B0B-4E7F-23D9-5BA713736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236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2642-749C-B617-80EC-96675BDF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A4EEE17-5A1F-B6FA-FAB6-0E08A6A23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E12BEBD-BB06-DF9D-4B62-415DEBBFC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1D89B81-9F9B-68AD-DE6C-50E9534FE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654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92E5-4298-F8AA-F4B6-F298E8D7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953ED5B-CA78-5859-FFB4-94BD58026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BBD639A-36D8-63FA-FEF0-1E0DBB78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CE9B80-55A6-37ED-9A4D-C8BD8F841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92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1E5C-C274-4775-52EC-99658F62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4A7ED8E-8A78-C597-024C-C55A60D4E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608530E-DFDA-194E-1115-69DCDB34B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AB72C9-87FC-9C4D-E86B-8AA2BF881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833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924C5-B518-0DFC-362E-B1098F49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5D11D1EC-2CB1-E692-500D-269FF877B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C1A8DB2-40A1-02E7-9A5B-3771412EF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FDE006-1192-B136-3F1A-1FB4176C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262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B148-89BB-742A-A49E-92AB6EF9A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6B478D9-9F58-3016-952B-EBF955300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D17B27C-DFA9-D4A8-303D-15998701F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7DB2A1-D639-690E-0008-44DAFD6A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797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73600-EB4C-4B56-816C-A2D75D485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438E74D-4BD2-4607-21C5-ACC9671BD8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E1DC55F-4DE6-03D1-26FA-BD3F85572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28740EF-E8C4-3F91-ECCF-FB35EF80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7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6D67-F52F-5481-60C8-2196EA7B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3855BC2-B77F-3CB8-8160-45F66705B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C19E058-06D3-983E-2DAA-1887F0CB9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B4B62C0-4563-3F81-39E4-119E7DD12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67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5636C-1B4E-076D-5DEA-585D62FA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D2ADA31-D0DA-56D5-6950-7BDD4C19E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B4230BF-5718-CD66-6D7A-756CAE67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BD0B57-717B-526F-1BCE-836792F83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04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EAA6-335F-C12F-A109-C07AA260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DAE90A0-7B29-379C-0C13-F7035386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EE5C143-0A51-FF72-0141-7424C6CF5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F5922A-1FBA-5761-C1F1-0BF04A45C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6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FD7A-5D70-1581-2EA3-E39310FF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9651EDC-394B-5A96-2C26-3444D1BAC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ED85C55-C9DC-7C08-F794-449E58781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099F0EB-6633-9C48-BC8D-02A7C8F05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610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748F8-FE0C-FBBF-8665-4B4A745F3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9CF68BD-82B2-C094-DB88-7344CD59B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221E2E3-9F0D-8D7E-99FB-8469F90E3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39178E0-DC77-F292-6E7D-85E0A8768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96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28167-F81C-298B-E101-953F855E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85F5A93-AAD4-003E-6BD2-FAF2E6CDA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2EEBCA2-90CE-0C09-0F9B-203111341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6355AFE-D735-1E8B-CDFA-E7E91B064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CF70E-D477-4F41-843E-6AEFB964ACB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17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26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3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0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28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1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73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7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95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8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50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816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33A5-DC87-4BE0-8D6A-D4FAE43F2C0A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58E9-CD4F-46EE-AF08-68CBA15B02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78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F58654-6E0F-74C3-FBB5-6CF643E309C6}"/>
              </a:ext>
            </a:extLst>
          </p:cNvPr>
          <p:cNvSpPr txBox="1"/>
          <p:nvPr/>
        </p:nvSpPr>
        <p:spPr>
          <a:xfrm>
            <a:off x="2254509" y="2066040"/>
            <a:ext cx="7682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 indent="-3175" algn="ctr"/>
            <a:r>
              <a:rPr lang="en-US" sz="5400" b="1" dirty="0">
                <a:latin typeface="Arial Rounded MT Bold" panose="020F0704030504030204" pitchFamily="34" charset="0"/>
              </a:rPr>
              <a:t>HW SW Co-Design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1D91278-5EA7-EC38-CA8D-083AF397B3FD}"/>
              </a:ext>
            </a:extLst>
          </p:cNvPr>
          <p:cNvSpPr txBox="1"/>
          <p:nvPr/>
        </p:nvSpPr>
        <p:spPr>
          <a:xfrm>
            <a:off x="300943" y="4791960"/>
            <a:ext cx="8250932" cy="9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Students: </a:t>
            </a:r>
            <a:r>
              <a:rPr lang="en-US" sz="2000" dirty="0">
                <a:latin typeface="Arial Rounded MT Bold" panose="020F0704030504030204" pitchFamily="34" charset="0"/>
              </a:rPr>
              <a:t>Bar Arama &amp; Tomer Ben-Arush</a:t>
            </a:r>
          </a:p>
          <a:p>
            <a:pPr indent="-1270"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Semester: </a:t>
            </a:r>
            <a:r>
              <a:rPr lang="en-US" sz="2000" dirty="0">
                <a:latin typeface="Arial Rounded MT Bold" panose="020F0704030504030204" pitchFamily="34" charset="0"/>
              </a:rPr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426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EAFF16-C7BB-FE3A-429E-8FF89724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5B24B86-9313-F28C-806A-1B71FB885AD0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E0AB015-58B7-927A-61EC-DF1EAD7C1288}"/>
              </a:ext>
            </a:extLst>
          </p:cNvPr>
          <p:cNvSpPr txBox="1"/>
          <p:nvPr/>
        </p:nvSpPr>
        <p:spPr>
          <a:xfrm>
            <a:off x="1125638" y="2885321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Adaptive fields</a:t>
            </a:r>
            <a:endParaRPr lang="he-IL" sz="2400" dirty="0"/>
          </a:p>
        </p:txBody>
      </p:sp>
      <p:pic>
        <p:nvPicPr>
          <p:cNvPr id="3" name="תמונה 2" descr="תמונה שמכילה טקסט, צילום מסך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6471361C-3FB1-EAD0-8A1A-971075CF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18" y="907304"/>
            <a:ext cx="6792630" cy="56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2FB34D-196A-5659-EFCB-2EF2C804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42FC25B-1535-0BB2-7F13-C6F0B61D4EA6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60DAA62-8A61-CF92-1B67-DF29FDD6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5" y="1631026"/>
            <a:ext cx="11088647" cy="386769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768400A-DD7C-2179-9140-02CE6B29814E}"/>
              </a:ext>
            </a:extLst>
          </p:cNvPr>
          <p:cNvSpPr txBox="1"/>
          <p:nvPr/>
        </p:nvSpPr>
        <p:spPr>
          <a:xfrm>
            <a:off x="4817962" y="940774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Adaptive fields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329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F4AF3E9-4018-114F-5BE3-FC48B8C7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FAFBF9D-83FC-37ED-82EB-B0F4032D9B59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2371751-9302-6831-6977-3106687CC117}"/>
              </a:ext>
            </a:extLst>
          </p:cNvPr>
          <p:cNvSpPr txBox="1"/>
          <p:nvPr/>
        </p:nvSpPr>
        <p:spPr>
          <a:xfrm>
            <a:off x="4817962" y="940774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Handler Caching</a:t>
            </a:r>
            <a:endParaRPr lang="he-IL" sz="2400" dirty="0"/>
          </a:p>
        </p:txBody>
      </p:sp>
      <p:pic>
        <p:nvPicPr>
          <p:cNvPr id="3" name="תמונה 2" descr="תמונה שמכילה טקסט, צילום מסך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3636C666-6466-DF9B-9A45-EF27FAAE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30" y="1792330"/>
            <a:ext cx="7305538" cy="40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03E8-ABE3-60AE-4EF2-97663851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6F90E5C-883E-11AE-89BE-9D60A9B5BB8C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4099" name="תמונה 1">
            <a:extLst>
              <a:ext uri="{FF2B5EF4-FFF2-40B4-BE49-F238E27FC236}">
                <a16:creationId xmlns:a16="http://schemas.microsoft.com/office/drawing/2014/main" id="{0F0ED446-9E34-E353-FC2F-549F7CE5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07" y="2410909"/>
            <a:ext cx="9827374" cy="409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0FD5EF78-AEFD-3970-EFA4-4E9A9C91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73" y="2801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6" name="תמונה 15" descr="תמונה שמכילה טקסט, גופן, צילום מסך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42BCD155-EB1E-1145-13D1-A7C2CB6E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37" y="1352317"/>
            <a:ext cx="5695588" cy="8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43596-4A9E-0985-0568-BC4D6C9E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3D6CCB-13F7-F869-6FCD-D01C07E24597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735F5B-81CA-5E6C-3145-02AF5DD146B9}"/>
              </a:ext>
            </a:extLst>
          </p:cNvPr>
          <p:cNvSpPr txBox="1"/>
          <p:nvPr/>
        </p:nvSpPr>
        <p:spPr>
          <a:xfrm>
            <a:off x="1580942" y="2950731"/>
            <a:ext cx="3026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bytecode interpreter loop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9245BC7-5C45-2E16-F4A1-0B42FBECC04E}"/>
              </a:ext>
            </a:extLst>
          </p:cNvPr>
          <p:cNvSpPr txBox="1"/>
          <p:nvPr/>
        </p:nvSpPr>
        <p:spPr>
          <a:xfrm>
            <a:off x="1512772" y="4947612"/>
            <a:ext cx="2670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Memory allocation</a:t>
            </a:r>
          </a:p>
          <a:p>
            <a:pPr algn="ctr"/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3.16%&gt;3.06%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296831E-B11C-DC3E-0331-0B28B21B1053}"/>
              </a:ext>
            </a:extLst>
          </p:cNvPr>
          <p:cNvSpPr txBox="1"/>
          <p:nvPr/>
        </p:nvSpPr>
        <p:spPr>
          <a:xfrm>
            <a:off x="6789431" y="2587100"/>
            <a:ext cx="4588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Name and attributes mapping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3.26%&gt;1.47%</a:t>
            </a:r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9301E165-331F-9C09-B215-F1BABE49730A}"/>
              </a:ext>
            </a:extLst>
          </p:cNvPr>
          <p:cNvSpPr txBox="1"/>
          <p:nvPr/>
        </p:nvSpPr>
        <p:spPr>
          <a:xfrm>
            <a:off x="7316967" y="5422074"/>
            <a:ext cx="3706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Formatter build  </a:t>
            </a:r>
          </a:p>
          <a:p>
            <a:pPr algn="ctr"/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5.02%&gt;4.65%</a:t>
            </a:r>
            <a:b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5.16%&gt;3.67%</a:t>
            </a:r>
            <a:b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CDB0657-5C88-DF03-A1CB-445318D1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15" y="1459784"/>
            <a:ext cx="5221215" cy="106035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3188F37-A316-5FF5-6050-A073CE224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12" y="4291734"/>
            <a:ext cx="4539419" cy="106337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730B481-8A01-4CAA-3BED-855006234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012" y="3439074"/>
            <a:ext cx="4539419" cy="99176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16FD114-B91F-8A45-49F4-6C52955A4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22" y="3914066"/>
            <a:ext cx="4937278" cy="103354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5D88FC5E-292B-3F1F-E5DD-5FA8462EF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05" y="1751623"/>
            <a:ext cx="4881081" cy="1089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382996FC-1E93-AB6C-E020-14002654B90D}"/>
                  </a:ext>
                </a:extLst>
              </p:cNvPr>
              <p:cNvSpPr txBox="1"/>
              <p:nvPr/>
            </p:nvSpPr>
            <p:spPr>
              <a:xfrm>
                <a:off x="1890428" y="3203494"/>
                <a:ext cx="202606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382996FC-1E93-AB6C-E020-14002654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28" y="3203494"/>
                <a:ext cx="2026067" cy="283219"/>
              </a:xfrm>
              <a:prstGeom prst="rect">
                <a:avLst/>
              </a:prstGeom>
              <a:blipFill>
                <a:blip r:embed="rId8"/>
                <a:stretch>
                  <a:fillRect l="-1807" r="-904" b="-13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58C24-AC2E-FE6C-4E8A-BD67FCEB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CA258D5-56AB-0CBE-9505-2E8D5B6918B8}"/>
              </a:ext>
            </a:extLst>
          </p:cNvPr>
          <p:cNvSpPr txBox="1"/>
          <p:nvPr/>
        </p:nvSpPr>
        <p:spPr>
          <a:xfrm>
            <a:off x="1454257" y="501318"/>
            <a:ext cx="8996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 – Critical Points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32E5F1F-01EF-6C22-CF0E-9C27158414F5}"/>
              </a:ext>
            </a:extLst>
          </p:cNvPr>
          <p:cNvSpPr txBox="1"/>
          <p:nvPr/>
        </p:nvSpPr>
        <p:spPr>
          <a:xfrm>
            <a:off x="1034496" y="1147649"/>
            <a:ext cx="684149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 Interpreter as a critical bottleneck.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Repetitive function calling.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Most of the log creation occurs inside the CPU.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Different Log types with the same priority.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CC4EFD1-34AC-4E53-9A9C-4B0C55C7B05A}"/>
              </a:ext>
            </a:extLst>
          </p:cNvPr>
          <p:cNvSpPr txBox="1"/>
          <p:nvPr/>
        </p:nvSpPr>
        <p:spPr>
          <a:xfrm>
            <a:off x="1034496" y="3553992"/>
            <a:ext cx="6841498" cy="280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CPU Log Creation steps: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e-IL" altLang="he-IL" sz="2400" dirty="0"/>
              <a:t>Fetching metadata</a:t>
            </a:r>
            <a:r>
              <a:rPr lang="en-US" altLang="he-IL" sz="2400" dirty="0"/>
              <a:t> (</a:t>
            </a:r>
            <a:r>
              <a:rPr lang="he-IL" altLang="he-IL" sz="2400" dirty="0"/>
              <a:t>pid, timestamp</a:t>
            </a:r>
            <a:r>
              <a:rPr lang="en-US" altLang="he-IL" sz="2400" dirty="0"/>
              <a:t>, etc.)</a:t>
            </a:r>
            <a:endParaRPr lang="he-IL" altLang="he-IL" sz="2400" dirty="0"/>
          </a:p>
          <a:p>
            <a:pPr marL="45720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e-IL" altLang="he-IL" sz="2400" dirty="0"/>
              <a:t>Formatting string + args</a:t>
            </a:r>
          </a:p>
          <a:p>
            <a:pPr marL="45720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e-IL" altLang="he-IL" sz="2400" dirty="0"/>
              <a:t>Allocating + copying memory</a:t>
            </a:r>
          </a:p>
          <a:p>
            <a:pPr marL="45720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e-IL" altLang="he-IL" sz="2400" dirty="0"/>
              <a:t>Syscall to write</a:t>
            </a:r>
          </a:p>
        </p:txBody>
      </p:sp>
    </p:spTree>
    <p:extLst>
      <p:ext uri="{BB962C8B-B14F-4D97-AF65-F5344CB8AC3E}">
        <p14:creationId xmlns:p14="http://schemas.microsoft.com/office/powerpoint/2010/main" val="23829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7321F-70C2-93DA-9242-EFACED3E8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8A249D-145B-5A35-C0E3-8E1F0A29245E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3431B577-0424-81F6-E9CF-D5481629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0" y="1521121"/>
            <a:ext cx="5865059" cy="4634679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C6E5A10-5646-7ABE-A3C2-D3A6414C83B7}"/>
              </a:ext>
            </a:extLst>
          </p:cNvPr>
          <p:cNvSpPr txBox="1"/>
          <p:nvPr/>
        </p:nvSpPr>
        <p:spPr>
          <a:xfrm>
            <a:off x="3047999" y="9363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Logging Optimizer</a:t>
            </a:r>
            <a:endParaRPr lang="he-IL" sz="3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E6DE10E-0A28-212D-7B62-8B84D7EEDA9C}"/>
              </a:ext>
            </a:extLst>
          </p:cNvPr>
          <p:cNvSpPr txBox="1"/>
          <p:nvPr/>
        </p:nvSpPr>
        <p:spPr>
          <a:xfrm>
            <a:off x="5973002" y="4369635"/>
            <a:ext cx="598805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Using MMAP </a:t>
            </a:r>
            <a:r>
              <a:rPr lang="en-US" sz="2400" dirty="0"/>
              <a:t>for shared memory location.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Handling formatting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Prioritize Logs.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Input: Log info and Type.</a:t>
            </a: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9AB3869-52C6-3416-4229-67646FC0FCF9}"/>
              </a:ext>
            </a:extLst>
          </p:cNvPr>
          <p:cNvGrpSpPr/>
          <p:nvPr/>
        </p:nvGrpSpPr>
        <p:grpSpPr>
          <a:xfrm>
            <a:off x="5865059" y="1709639"/>
            <a:ext cx="6307471" cy="2248693"/>
            <a:chOff x="6095999" y="4075138"/>
            <a:chExt cx="6307471" cy="2248693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ED038736-32A7-6FA7-627A-5738748FDD54}"/>
                </a:ext>
              </a:extLst>
            </p:cNvPr>
            <p:cNvSpPr txBox="1"/>
            <p:nvPr/>
          </p:nvSpPr>
          <p:spPr>
            <a:xfrm>
              <a:off x="6095999" y="4075138"/>
              <a:ext cx="5760720" cy="2248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he-IL" sz="2400" dirty="0">
                  <a:solidFill>
                    <a:srgbClr val="C00000"/>
                  </a:solidFill>
                </a:rPr>
                <a:t>Log Id and type, PID, Destination  </a:t>
              </a:r>
              <a:endParaRPr lang="he-IL" altLang="he-IL" sz="2400" dirty="0">
                <a:solidFill>
                  <a:srgbClr val="C00000"/>
                </a:solidFill>
              </a:endParaRPr>
            </a:p>
            <a:p>
              <a:pPr marL="457200" lvl="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he-IL" sz="2400" dirty="0">
                  <a:solidFill>
                    <a:srgbClr val="00B050"/>
                  </a:solidFill>
                </a:rPr>
                <a:t>Prioritize and allocate memory</a:t>
              </a:r>
            </a:p>
            <a:p>
              <a:pPr marL="457200" lvl="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he-IL" sz="2400" dirty="0">
                  <a:solidFill>
                    <a:srgbClr val="00B050"/>
                  </a:solidFill>
                </a:rPr>
                <a:t>Formatting </a:t>
              </a:r>
            </a:p>
            <a:p>
              <a:pPr marL="457200" lvl="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he-IL" sz="2400" dirty="0">
                  <a:solidFill>
                    <a:srgbClr val="00B050"/>
                  </a:solidFill>
                </a:rPr>
                <a:t>Send to destination</a:t>
              </a:r>
              <a:endParaRPr lang="he-IL" altLang="he-IL" sz="2400" dirty="0">
                <a:solidFill>
                  <a:srgbClr val="00B050"/>
                </a:solidFill>
              </a:endParaRPr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C382E232-1965-F4DB-48DB-3A8757F920AE}"/>
                </a:ext>
              </a:extLst>
            </p:cNvPr>
            <p:cNvSpPr txBox="1"/>
            <p:nvPr/>
          </p:nvSpPr>
          <p:spPr>
            <a:xfrm>
              <a:off x="10881772" y="4159374"/>
              <a:ext cx="974947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CPU</a:t>
              </a:r>
              <a:endParaRPr lang="he-IL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5F5F7BA6-00AB-C8A4-D5A3-5E412AF3CB26}"/>
                </a:ext>
              </a:extLst>
            </p:cNvPr>
            <p:cNvSpPr txBox="1"/>
            <p:nvPr/>
          </p:nvSpPr>
          <p:spPr>
            <a:xfrm>
              <a:off x="10335019" y="5258107"/>
              <a:ext cx="2068451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Hardware</a:t>
              </a:r>
              <a:endParaRPr lang="he-IL" sz="3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0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ED64E-CCDD-53F9-4420-ED21A58A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75E16E1-135C-93D6-7D68-C1A787A8ECB6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1709AD9-83A1-0C48-4B3D-33AB6090E4D2}"/>
              </a:ext>
            </a:extLst>
          </p:cNvPr>
          <p:cNvSpPr txBox="1"/>
          <p:nvPr/>
        </p:nvSpPr>
        <p:spPr>
          <a:xfrm>
            <a:off x="3047999" y="9363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Performance analysis</a:t>
            </a:r>
            <a:endParaRPr lang="he-IL" sz="3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6291CDD-CA8F-07B8-AF78-2DADB2711CB5}"/>
              </a:ext>
            </a:extLst>
          </p:cNvPr>
          <p:cNvSpPr txBox="1"/>
          <p:nvPr/>
        </p:nvSpPr>
        <p:spPr>
          <a:xfrm>
            <a:off x="6203942" y="1829615"/>
            <a:ext cx="5988058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Software &amp; Hardware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Time Reading – 20 ns (using internal clock)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Formatting – 5 ns (Using ROM tables)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Sending – 1000 ns (HW ONLY)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Total: 1025 ns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3893581-5713-DCA9-26BE-F652A8433366}"/>
              </a:ext>
            </a:extLst>
          </p:cNvPr>
          <p:cNvSpPr txBox="1"/>
          <p:nvPr/>
        </p:nvSpPr>
        <p:spPr>
          <a:xfrm>
            <a:off x="4343400" y="6211669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*Presenting only software-affected calculations</a:t>
            </a:r>
          </a:p>
          <a:p>
            <a:pPr algn="r"/>
            <a:r>
              <a:rPr lang="en-US" b="1" dirty="0"/>
              <a:t>*Presenting performance assessment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380669B-058A-5A81-5C79-A218DE911A4C}"/>
              </a:ext>
            </a:extLst>
          </p:cNvPr>
          <p:cNvSpPr txBox="1"/>
          <p:nvPr/>
        </p:nvSpPr>
        <p:spPr>
          <a:xfrm>
            <a:off x="1234330" y="1829615"/>
            <a:ext cx="380175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Software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Time Reading – 350 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Formatting  - 500 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Sending – 1000 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Total: 1850 ns</a:t>
            </a: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59545A18-CB44-3765-28FA-592A73E739BC}"/>
              </a:ext>
            </a:extLst>
          </p:cNvPr>
          <p:cNvSpPr/>
          <p:nvPr/>
        </p:nvSpPr>
        <p:spPr>
          <a:xfrm>
            <a:off x="5009651" y="3098112"/>
            <a:ext cx="978408" cy="484632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5BCC10-3EDE-BEBD-0463-C1BB5EC5D80C}"/>
              </a:ext>
            </a:extLst>
          </p:cNvPr>
          <p:cNvSpPr txBox="1"/>
          <p:nvPr/>
        </p:nvSpPr>
        <p:spPr>
          <a:xfrm>
            <a:off x="3408045" y="4823009"/>
            <a:ext cx="5375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Only Software Full log creation: 2000 ns </a:t>
            </a:r>
            <a:br>
              <a:rPr lang="en-US" sz="2400" b="1" dirty="0"/>
            </a:br>
            <a:r>
              <a:rPr lang="en-US" sz="2400" b="1" dirty="0"/>
              <a:t>SW &amp; HW : 1175 ns </a:t>
            </a:r>
          </a:p>
          <a:p>
            <a:pPr algn="ctr"/>
            <a:r>
              <a:rPr lang="en-US" sz="2400" b="1" dirty="0"/>
              <a:t>More than 40% Faster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651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2B44-26C8-731E-F74A-5DCF35B1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1D41A0F-C91C-0D62-99D0-EB68FB2CF676}"/>
              </a:ext>
            </a:extLst>
          </p:cNvPr>
          <p:cNvSpPr txBox="1"/>
          <p:nvPr/>
        </p:nvSpPr>
        <p:spPr>
          <a:xfrm>
            <a:off x="-398944" y="2351782"/>
            <a:ext cx="129898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Conclusions</a:t>
            </a:r>
          </a:p>
          <a:p>
            <a:pPr algn="ctr"/>
            <a:r>
              <a:rPr lang="en-US" sz="5400" b="1" dirty="0">
                <a:latin typeface="Arial Rounded MT Bold" panose="020F0704030504030204" pitchFamily="34" charset="0"/>
              </a:rPr>
              <a:t>Logging</a:t>
            </a:r>
            <a:endParaRPr lang="he-IL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0759B-597A-CF08-ED5F-9A8CDE99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07112D8-8CC8-CB05-852A-F9574B90F2D0}"/>
              </a:ext>
            </a:extLst>
          </p:cNvPr>
          <p:cNvSpPr txBox="1"/>
          <p:nvPr/>
        </p:nvSpPr>
        <p:spPr>
          <a:xfrm>
            <a:off x="-373294" y="3361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</a:rPr>
              <a:t>Conclusions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FF7C851-1556-6B2C-701C-987EEAAE5830}"/>
              </a:ext>
            </a:extLst>
          </p:cNvPr>
          <p:cNvSpPr txBox="1"/>
          <p:nvPr/>
        </p:nvSpPr>
        <p:spPr>
          <a:xfrm>
            <a:off x="198698" y="1719622"/>
            <a:ext cx="11993302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A </a:t>
            </a:r>
            <a:r>
              <a:rPr lang="en-US" sz="2800" b="1" dirty="0"/>
              <a:t>small</a:t>
            </a:r>
            <a:r>
              <a:rPr lang="en-US" sz="2800" dirty="0"/>
              <a:t> </a:t>
            </a:r>
            <a:r>
              <a:rPr lang="en-US" sz="2800" b="1" dirty="0"/>
              <a:t>change in repetitive </a:t>
            </a:r>
            <a:r>
              <a:rPr lang="en-US" sz="2800" dirty="0"/>
              <a:t>actions can create a </a:t>
            </a:r>
            <a:r>
              <a:rPr lang="en-US" sz="2800" b="1" dirty="0"/>
              <a:t>large effect.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Sometimes an unnecessary operation can be the main (and silent) consumer.</a:t>
            </a:r>
            <a:endParaRPr lang="en-US" sz="28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Hardware integration </a:t>
            </a:r>
            <a:r>
              <a:rPr lang="en-US" sz="2800" dirty="0"/>
              <a:t>can create another</a:t>
            </a:r>
            <a:r>
              <a:rPr lang="en-US" sz="2800" b="1" dirty="0"/>
              <a:t> architectural feature.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4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FA98-5CFB-C20F-255A-7BFC3745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39ACE03-A61F-3530-C7AD-8F0D4F7E7904}"/>
              </a:ext>
            </a:extLst>
          </p:cNvPr>
          <p:cNvSpPr txBox="1"/>
          <p:nvPr/>
        </p:nvSpPr>
        <p:spPr>
          <a:xfrm>
            <a:off x="-373294" y="3361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</a:rPr>
              <a:t>Overview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0C8D66-26FD-E999-F781-77CD9818FC4A}"/>
              </a:ext>
            </a:extLst>
          </p:cNvPr>
          <p:cNvSpPr txBox="1"/>
          <p:nvPr/>
        </p:nvSpPr>
        <p:spPr>
          <a:xfrm>
            <a:off x="3944737" y="2378913"/>
            <a:ext cx="626751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Performance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Algorithm performance Improvement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Hardware accelerator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56187D8-2026-C007-2C39-188393521F6B}"/>
              </a:ext>
            </a:extLst>
          </p:cNvPr>
          <p:cNvSpPr txBox="1"/>
          <p:nvPr/>
        </p:nvSpPr>
        <p:spPr>
          <a:xfrm>
            <a:off x="8013483" y="1366437"/>
            <a:ext cx="2589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Json Dumps </a:t>
            </a:r>
            <a:endParaRPr lang="he-IL" sz="36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E64D32B-08E2-3669-FEEE-C3C1057A1705}"/>
              </a:ext>
            </a:extLst>
          </p:cNvPr>
          <p:cNvSpPr txBox="1"/>
          <p:nvPr/>
        </p:nvSpPr>
        <p:spPr>
          <a:xfrm>
            <a:off x="2181598" y="1367525"/>
            <a:ext cx="176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Logging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1858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5FCB1AE-5EDD-5409-5E4A-BD9824806CE1}"/>
              </a:ext>
            </a:extLst>
          </p:cNvPr>
          <p:cNvSpPr txBox="1"/>
          <p:nvPr/>
        </p:nvSpPr>
        <p:spPr>
          <a:xfrm>
            <a:off x="2303123" y="2767280"/>
            <a:ext cx="75857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Json Dumps</a:t>
            </a:r>
            <a:endParaRPr lang="he-IL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66486-29BE-0743-1D67-46D2C114E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3EBE9C3-01CB-B493-1132-21286C6A40A5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Json Dumps - overview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D5F63CB-A0CD-29B5-928E-FBF25085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7" y="1737809"/>
            <a:ext cx="10922698" cy="4473487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F6959CD-75B2-5F41-3B87-FCB91117AF16}"/>
              </a:ext>
            </a:extLst>
          </p:cNvPr>
          <p:cNvSpPr txBox="1"/>
          <p:nvPr/>
        </p:nvSpPr>
        <p:spPr>
          <a:xfrm>
            <a:off x="1297119" y="1182614"/>
            <a:ext cx="959776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Taking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en-US" sz="2800" b="1" dirty="0"/>
              <a:t>Python Object and converting it to a JSON</a:t>
            </a:r>
            <a:r>
              <a:rPr lang="en-US" sz="2800" dirty="0"/>
              <a:t> </a:t>
            </a:r>
            <a:r>
              <a:rPr lang="en-US" sz="2800" b="1" dirty="0"/>
              <a:t>file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B4D6-14BE-4301-2AAE-8CE9E809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453C9F7-363C-532D-F374-E5B300C3B9D1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5D74C39-4C1F-EC60-4202-2463138C2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43" y="2125480"/>
            <a:ext cx="8381907" cy="3854416"/>
          </a:xfrm>
          <a:prstGeom prst="rect">
            <a:avLst/>
          </a:prstGeom>
        </p:spPr>
      </p:pic>
      <p:pic>
        <p:nvPicPr>
          <p:cNvPr id="4" name="תמונה 3" descr="תמונה שמכילה טקסט, צילום מסך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CFB7F12F-FE48-12DB-49EB-A1F0E1682B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8596" r="51000" b="270"/>
          <a:stretch>
            <a:fillRect/>
          </a:stretch>
        </p:blipFill>
        <p:spPr>
          <a:xfrm>
            <a:off x="3282356" y="1481866"/>
            <a:ext cx="5627283" cy="32328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9D00FE3-F812-3895-993E-E55FE3C8B60F}"/>
              </a:ext>
            </a:extLst>
          </p:cNvPr>
          <p:cNvSpPr txBox="1"/>
          <p:nvPr/>
        </p:nvSpPr>
        <p:spPr>
          <a:xfrm>
            <a:off x="9652492" y="6393129"/>
            <a:ext cx="25395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*Based on Nested case</a:t>
            </a:r>
          </a:p>
        </p:txBody>
      </p:sp>
    </p:spTree>
    <p:extLst>
      <p:ext uri="{BB962C8B-B14F-4D97-AF65-F5344CB8AC3E}">
        <p14:creationId xmlns:p14="http://schemas.microsoft.com/office/powerpoint/2010/main" val="5473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9BBD-DA0F-53A6-210A-08BCFC6A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349D85-83EF-92C1-89DB-EFF9F328A173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6C508E8-78EF-C514-42CD-D496F2F3EB92}"/>
              </a:ext>
            </a:extLst>
          </p:cNvPr>
          <p:cNvSpPr txBox="1"/>
          <p:nvPr/>
        </p:nvSpPr>
        <p:spPr>
          <a:xfrm>
            <a:off x="9652492" y="6393129"/>
            <a:ext cx="25395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*Based on Nested case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30EBF26-09A9-AF48-E759-49A080C6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5" y="1096914"/>
            <a:ext cx="5188572" cy="115529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86F3D40-BE0E-901C-62ED-61666D0D7F18}"/>
              </a:ext>
            </a:extLst>
          </p:cNvPr>
          <p:cNvSpPr txBox="1"/>
          <p:nvPr/>
        </p:nvSpPr>
        <p:spPr>
          <a:xfrm>
            <a:off x="1322477" y="2238020"/>
            <a:ext cx="3026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bytecode interpreter loop</a:t>
            </a:r>
            <a:endParaRPr lang="he-IL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6641028-F748-96C7-9C10-45CA36E9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15" y="1096914"/>
            <a:ext cx="4571468" cy="83741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1C31F60-DB89-2582-FEF9-2F8387AD7001}"/>
              </a:ext>
            </a:extLst>
          </p:cNvPr>
          <p:cNvSpPr txBox="1"/>
          <p:nvPr/>
        </p:nvSpPr>
        <p:spPr>
          <a:xfrm>
            <a:off x="8064574" y="1934330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 Escaping</a:t>
            </a:r>
            <a:endParaRPr lang="he-IL" dirty="0"/>
          </a:p>
        </p:txBody>
      </p:sp>
      <p:pic>
        <p:nvPicPr>
          <p:cNvPr id="13" name="תמונה 12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5BD0F4B7-A97C-5581-1DB9-9DCC76216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80" y="2364747"/>
            <a:ext cx="4571468" cy="95001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44596BC-9813-63BF-3E3E-EED6547E8F27}"/>
              </a:ext>
            </a:extLst>
          </p:cNvPr>
          <p:cNvSpPr txBox="1"/>
          <p:nvPr/>
        </p:nvSpPr>
        <p:spPr>
          <a:xfrm>
            <a:off x="7890953" y="3314757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 Objects creation</a:t>
            </a:r>
            <a:endParaRPr lang="he-IL" dirty="0"/>
          </a:p>
        </p:txBody>
      </p:sp>
      <p:pic>
        <p:nvPicPr>
          <p:cNvPr id="15" name="תמונה 14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F059C2F-C3A1-4860-F4D2-06AB37A29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5" y="3745174"/>
            <a:ext cx="4868712" cy="987966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36E7F67-13B2-8EE0-BC88-48A6568A264F}"/>
              </a:ext>
            </a:extLst>
          </p:cNvPr>
          <p:cNvSpPr txBox="1"/>
          <p:nvPr/>
        </p:nvSpPr>
        <p:spPr>
          <a:xfrm>
            <a:off x="7766642" y="4794225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Collection Serialization</a:t>
            </a:r>
            <a:endParaRPr lang="he-IL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46DFCE72-11F2-D46F-2948-7123E4160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60" y="2661714"/>
            <a:ext cx="4531342" cy="104905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5170860-6197-6ACA-844C-D62046B230AF}"/>
              </a:ext>
            </a:extLst>
          </p:cNvPr>
          <p:cNvSpPr txBox="1"/>
          <p:nvPr/>
        </p:nvSpPr>
        <p:spPr>
          <a:xfrm>
            <a:off x="1408980" y="3710765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Collection Serialization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9014C8DA-8A44-4885-2F27-3B4F9DD6D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493" y="4218936"/>
            <a:ext cx="4027832" cy="2385732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FB68BE6-135A-E5EB-11BD-DC35CD2A8941}"/>
              </a:ext>
            </a:extLst>
          </p:cNvPr>
          <p:cNvSpPr txBox="1"/>
          <p:nvPr/>
        </p:nvSpPr>
        <p:spPr>
          <a:xfrm>
            <a:off x="4534547" y="5114755"/>
            <a:ext cx="1561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Stack</a:t>
            </a:r>
          </a:p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over usage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40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F8F53-A34D-23AE-42E7-0E2FFA0F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884D4F4-1C68-5A1B-686F-85D3FE0CD9F1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E5508F5-8A02-BAE1-9A3B-2E36EF380D79}"/>
              </a:ext>
            </a:extLst>
          </p:cNvPr>
          <p:cNvSpPr txBox="1"/>
          <p:nvPr/>
        </p:nvSpPr>
        <p:spPr>
          <a:xfrm>
            <a:off x="798703" y="1177935"/>
            <a:ext cx="926592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Python interpreter as a main consumer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Collections serialization is a main bottleneck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Repetitive actions – encode the same input again and again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Keeping identical output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BEB9C2F-9F0D-E2E9-7255-91AA46D1C9F4}"/>
              </a:ext>
            </a:extLst>
          </p:cNvPr>
          <p:cNvSpPr txBox="1"/>
          <p:nvPr/>
        </p:nvSpPr>
        <p:spPr>
          <a:xfrm>
            <a:off x="1389537" y="4415586"/>
            <a:ext cx="3387217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dirty="0" err="1"/>
              <a:t>Optimized_json</a:t>
            </a: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Fast-path</a:t>
            </a:r>
            <a:r>
              <a:rPr lang="en-US" sz="2400" dirty="0"/>
              <a:t> recognition </a:t>
            </a:r>
            <a:endParaRPr lang="en-US" sz="2400" b="1" dirty="0"/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Caching collections</a:t>
            </a:r>
            <a:endParaRPr lang="he-IL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Compact separators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B89036B-19F8-D785-EF97-D78C0556FDA9}"/>
              </a:ext>
            </a:extLst>
          </p:cNvPr>
          <p:cNvSpPr txBox="1"/>
          <p:nvPr/>
        </p:nvSpPr>
        <p:spPr>
          <a:xfrm>
            <a:off x="3457510" y="3486215"/>
            <a:ext cx="5276977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b="1" dirty="0"/>
              <a:t>2-way solution</a:t>
            </a:r>
            <a:endParaRPr lang="he-IL" sz="28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CB26BE7-9A7F-826E-78AA-68AE348D14F5}"/>
              </a:ext>
            </a:extLst>
          </p:cNvPr>
          <p:cNvSpPr txBox="1"/>
          <p:nvPr/>
        </p:nvSpPr>
        <p:spPr>
          <a:xfrm>
            <a:off x="7534574" y="4415586"/>
            <a:ext cx="4599782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dirty="0" err="1"/>
              <a:t>Fast_json</a:t>
            </a: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Orjson </a:t>
            </a:r>
            <a:r>
              <a:rPr lang="en-US" sz="2400" dirty="0"/>
              <a:t>Rust</a:t>
            </a:r>
            <a:r>
              <a:rPr lang="en-US" sz="2400" b="1" dirty="0"/>
              <a:t> </a:t>
            </a:r>
            <a:r>
              <a:rPr lang="en-US" sz="2400" dirty="0"/>
              <a:t>library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Compiled </a:t>
            </a:r>
            <a:r>
              <a:rPr lang="en-US" sz="2400" dirty="0"/>
              <a:t>lib</a:t>
            </a:r>
            <a:endParaRPr lang="he-IL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Better Memory Management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A32EC95-9DB4-7440-83A0-7746B19F091E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6095999" y="4016360"/>
            <a:ext cx="1438575" cy="138087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79F9A5D3-A7C4-85E4-25B0-6467F8BB5881}"/>
              </a:ext>
            </a:extLst>
          </p:cNvPr>
          <p:cNvCxnSpPr>
            <a:stCxn id="8" idx="2"/>
            <a:endCxn id="5" idx="3"/>
          </p:cNvCxnSpPr>
          <p:nvPr/>
        </p:nvCxnSpPr>
        <p:spPr>
          <a:xfrm flipH="1">
            <a:off x="4776754" y="4016360"/>
            <a:ext cx="1319245" cy="138087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DAD6DA-1616-284A-CFFE-2A7FEB9F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8037AC9-54E1-C018-74FB-7D07AB5C6CC6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2E047C3-AD51-8CC3-70E1-32C32A028358}"/>
              </a:ext>
            </a:extLst>
          </p:cNvPr>
          <p:cNvSpPr txBox="1"/>
          <p:nvPr/>
        </p:nvSpPr>
        <p:spPr>
          <a:xfrm>
            <a:off x="199664" y="3198167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Fast Path Recognize</a:t>
            </a:r>
            <a:endParaRPr lang="he-IL" sz="2400" dirty="0"/>
          </a:p>
        </p:txBody>
      </p:sp>
      <p:pic>
        <p:nvPicPr>
          <p:cNvPr id="2" name="תמונה 1" descr="תמונה שמכילה טקסט, צילום מסך, תוכנ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C7F7B08B-7F53-E0DC-5C79-B233F35B2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46" y="1047675"/>
            <a:ext cx="7194004" cy="52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EC1E43-9C95-2DB5-1472-912582B1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CE76D1E-1B98-BBDA-0B08-FB383CFCF0B6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E7488C0-024F-17D2-9E5F-BCD834FDC855}"/>
              </a:ext>
            </a:extLst>
          </p:cNvPr>
          <p:cNvSpPr txBox="1"/>
          <p:nvPr/>
        </p:nvSpPr>
        <p:spPr>
          <a:xfrm>
            <a:off x="882570" y="3198165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Cache usage</a:t>
            </a:r>
            <a:endParaRPr lang="he-IL" sz="2400" dirty="0"/>
          </a:p>
        </p:txBody>
      </p:sp>
      <p:pic>
        <p:nvPicPr>
          <p:cNvPr id="4" name="תמונה 3" descr="תמונה שמכילה טקסט, צילום מסך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4DF15F0F-59E1-7D54-D5AA-19D04470C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23" y="1438732"/>
            <a:ext cx="7392031" cy="39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83C045-7EA3-00F1-FE90-F0FC237B8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C71770-EA11-BBD0-8D27-35421E2307B2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3553C99-464B-19A0-470E-EF575D119E87}"/>
              </a:ext>
            </a:extLst>
          </p:cNvPr>
          <p:cNvSpPr txBox="1"/>
          <p:nvPr/>
        </p:nvSpPr>
        <p:spPr>
          <a:xfrm>
            <a:off x="882570" y="3198165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Arial Rounded MT Bold" panose="020F0704030504030204" pitchFamily="34" charset="0"/>
              </a:rPr>
              <a:t>OrJson</a:t>
            </a:r>
            <a:r>
              <a:rPr lang="en-US" sz="2400" b="1" dirty="0">
                <a:latin typeface="Arial Rounded MT Bold" panose="020F0704030504030204" pitchFamily="34" charset="0"/>
              </a:rPr>
              <a:t> Lib Usage</a:t>
            </a:r>
            <a:endParaRPr lang="he-IL" sz="2400" dirty="0"/>
          </a:p>
        </p:txBody>
      </p:sp>
      <p:pic>
        <p:nvPicPr>
          <p:cNvPr id="2" name="תמונה 1" descr="תמונה שמכילה טקסט, צילום מסך, גופן, תוכנ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C12CDE5-AC61-3BDE-E99B-5F20B32A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30" y="1341126"/>
            <a:ext cx="6719808" cy="4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502D-735A-CFEA-B103-DF270B79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5661DC4-406F-5086-D5C2-F3E108783B44}"/>
              </a:ext>
            </a:extLst>
          </p:cNvPr>
          <p:cNvSpPr txBox="1"/>
          <p:nvPr/>
        </p:nvSpPr>
        <p:spPr>
          <a:xfrm>
            <a:off x="2357534" y="165341"/>
            <a:ext cx="74769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</a:p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Fast</a:t>
            </a:r>
            <a:endParaRPr lang="he-IL" sz="2000" dirty="0">
              <a:latin typeface="Arial Rounded MT Bold" panose="020F0704030504030204" pitchFamily="34" charset="0"/>
            </a:endParaRPr>
          </a:p>
        </p:txBody>
      </p:sp>
      <p:pic>
        <p:nvPicPr>
          <p:cNvPr id="3" name="תמונה 2" descr="תמונה שמכילה תחבורה, כלי שיט, אוני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477D9D2-C314-7B55-5E92-686460C3C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4" y="2011175"/>
            <a:ext cx="9434092" cy="4204430"/>
          </a:xfrm>
          <a:prstGeom prst="rect">
            <a:avLst/>
          </a:prstGeom>
        </p:spPr>
      </p:pic>
      <p:pic>
        <p:nvPicPr>
          <p:cNvPr id="4" name="תמונה 3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D488E1AF-FDB2-E4E1-92D2-788F8FD1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895" b="36002"/>
          <a:stretch>
            <a:fillRect/>
          </a:stretch>
        </p:blipFill>
        <p:spPr>
          <a:xfrm>
            <a:off x="785981" y="1490975"/>
            <a:ext cx="10290992" cy="27478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7D1E5EC-4A11-4614-5426-446F37B9775E}"/>
              </a:ext>
            </a:extLst>
          </p:cNvPr>
          <p:cNvSpPr txBox="1"/>
          <p:nvPr/>
        </p:nvSpPr>
        <p:spPr>
          <a:xfrm>
            <a:off x="9652492" y="6393129"/>
            <a:ext cx="25395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*Based on Nested case</a:t>
            </a:r>
          </a:p>
        </p:txBody>
      </p:sp>
    </p:spTree>
    <p:extLst>
      <p:ext uri="{BB962C8B-B14F-4D97-AF65-F5344CB8AC3E}">
        <p14:creationId xmlns:p14="http://schemas.microsoft.com/office/powerpoint/2010/main" val="7284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EF34-E1EC-746E-7365-78ABA6EA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C98C0DB-5E75-2A0B-5396-CB9421511000}"/>
              </a:ext>
            </a:extLst>
          </p:cNvPr>
          <p:cNvSpPr txBox="1"/>
          <p:nvPr/>
        </p:nvSpPr>
        <p:spPr>
          <a:xfrm>
            <a:off x="2357534" y="303598"/>
            <a:ext cx="74769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</a:p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Optimized</a:t>
            </a:r>
            <a:endParaRPr lang="he-IL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תמונה 3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83F97A7D-A5FE-AD5E-F50D-C42B70CA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895" r="46789" b="34655"/>
          <a:stretch>
            <a:fillRect/>
          </a:stretch>
        </p:blipFill>
        <p:spPr>
          <a:xfrm>
            <a:off x="286382" y="1470964"/>
            <a:ext cx="5475923" cy="28597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6E3E301D-9CBD-4B57-197F-F4B80CB5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03" y="2048902"/>
            <a:ext cx="9091794" cy="4513944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0D2A15BD-3F50-0A5E-C0E6-EB3F47B82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91" t="82802" r="63508" b="12115"/>
          <a:stretch>
            <a:fillRect/>
          </a:stretch>
        </p:blipFill>
        <p:spPr>
          <a:xfrm>
            <a:off x="7214217" y="1479400"/>
            <a:ext cx="4389564" cy="285970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0555999-ACBA-E27C-6A03-78DDAA7AED9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62305" y="1613949"/>
            <a:ext cx="1451912" cy="843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08BBA84-509D-C0E5-BD40-C04B5CEB26B2}"/>
              </a:ext>
            </a:extLst>
          </p:cNvPr>
          <p:cNvSpPr txBox="1"/>
          <p:nvPr/>
        </p:nvSpPr>
        <p:spPr>
          <a:xfrm>
            <a:off x="5978291" y="1222557"/>
            <a:ext cx="90281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X8.85</a:t>
            </a:r>
            <a:endParaRPr lang="he-IL" sz="24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13C3B97-CB7F-0EF2-7A30-45A0BA581E01}"/>
              </a:ext>
            </a:extLst>
          </p:cNvPr>
          <p:cNvSpPr txBox="1"/>
          <p:nvPr/>
        </p:nvSpPr>
        <p:spPr>
          <a:xfrm>
            <a:off x="9652492" y="6393129"/>
            <a:ext cx="25395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*Based on Nested case</a:t>
            </a:r>
          </a:p>
        </p:txBody>
      </p:sp>
    </p:spTree>
    <p:extLst>
      <p:ext uri="{BB962C8B-B14F-4D97-AF65-F5344CB8AC3E}">
        <p14:creationId xmlns:p14="http://schemas.microsoft.com/office/powerpoint/2010/main" val="26794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B2DEE-31BA-9F7B-D254-2FA3966D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96D8E77-F434-D467-BD4A-E461E58CF5A3}"/>
              </a:ext>
            </a:extLst>
          </p:cNvPr>
          <p:cNvSpPr txBox="1"/>
          <p:nvPr/>
        </p:nvSpPr>
        <p:spPr>
          <a:xfrm>
            <a:off x="2303124" y="2767280"/>
            <a:ext cx="75857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Logging</a:t>
            </a:r>
            <a:endParaRPr lang="he-IL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9EEA-D97B-BBA4-F7D9-27B56786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C0A6B13-D3B3-70CB-DC28-DDC00146E85E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798208E-F712-FE13-7105-870D246FBF56}"/>
              </a:ext>
            </a:extLst>
          </p:cNvPr>
          <p:cNvSpPr txBox="1"/>
          <p:nvPr/>
        </p:nvSpPr>
        <p:spPr>
          <a:xfrm>
            <a:off x="9652492" y="6393129"/>
            <a:ext cx="25395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*Based on Nested case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3600701-7D6A-4767-335A-24447EF414D3}"/>
              </a:ext>
            </a:extLst>
          </p:cNvPr>
          <p:cNvSpPr txBox="1"/>
          <p:nvPr/>
        </p:nvSpPr>
        <p:spPr>
          <a:xfrm>
            <a:off x="4142738" y="2421887"/>
            <a:ext cx="413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Specially for the </a:t>
            </a: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Cached Dictionary</a:t>
            </a:r>
            <a:endParaRPr lang="he-IL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F7D6D19-CD2C-8F12-2F92-21944BF42243}"/>
              </a:ext>
            </a:extLst>
          </p:cNvPr>
          <p:cNvSpPr txBox="1"/>
          <p:nvPr/>
        </p:nvSpPr>
        <p:spPr>
          <a:xfrm>
            <a:off x="2295568" y="5127197"/>
            <a:ext cx="7600863" cy="1527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Decrease of: </a:t>
            </a:r>
            <a:endParaRPr lang="he-IL" sz="2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 Escaping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Collections Operations</a:t>
            </a:r>
            <a:endParaRPr lang="he-IL" b="1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7D33753-9019-B450-A3DA-0E95978BBE20}"/>
              </a:ext>
            </a:extLst>
          </p:cNvPr>
          <p:cNvSpPr txBox="1"/>
          <p:nvPr/>
        </p:nvSpPr>
        <p:spPr>
          <a:xfrm>
            <a:off x="3536330" y="4389947"/>
            <a:ext cx="530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Increase in Get Attribute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Due to Cache usage</a:t>
            </a:r>
            <a:endParaRPr lang="he-IL" dirty="0"/>
          </a:p>
        </p:txBody>
      </p:sp>
      <p:pic>
        <p:nvPicPr>
          <p:cNvPr id="3" name="תמונה 2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06E45CE-CB51-C070-7A62-A817DE10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65" y="1364943"/>
            <a:ext cx="5186910" cy="110311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04A1AD-6F56-4875-253E-95D96501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707" y="3090692"/>
            <a:ext cx="6521583" cy="12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6283-7BB8-5E8A-0381-F9B427F5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86F0C58-E496-31AD-0BF2-4FF7A198EFB3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CC4F5BB-5C86-26F2-4947-A44624C2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56" y="1653315"/>
            <a:ext cx="6058834" cy="2378892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7691424-698A-DEE0-8E68-8457E7E35330}"/>
              </a:ext>
            </a:extLst>
          </p:cNvPr>
          <p:cNvSpPr txBox="1"/>
          <p:nvPr/>
        </p:nvSpPr>
        <p:spPr>
          <a:xfrm>
            <a:off x="4339835" y="885672"/>
            <a:ext cx="442478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Orjson algorithm main blocks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B9CAD46-0AE0-71AC-C5BB-A1EBE677B0E9}"/>
              </a:ext>
            </a:extLst>
          </p:cNvPr>
          <p:cNvSpPr/>
          <p:nvPr/>
        </p:nvSpPr>
        <p:spPr>
          <a:xfrm>
            <a:off x="5194569" y="1810882"/>
            <a:ext cx="1867710" cy="211175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BF18A34-E982-BBEC-8831-7CA6D5CA867E}"/>
              </a:ext>
            </a:extLst>
          </p:cNvPr>
          <p:cNvSpPr txBox="1"/>
          <p:nvPr/>
        </p:nvSpPr>
        <p:spPr>
          <a:xfrm>
            <a:off x="347280" y="3396860"/>
            <a:ext cx="245428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HW Disadvantage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1EB859-9CD0-4415-85F8-CD5CC82419D6}"/>
              </a:ext>
            </a:extLst>
          </p:cNvPr>
          <p:cNvSpPr/>
          <p:nvPr/>
        </p:nvSpPr>
        <p:spPr>
          <a:xfrm>
            <a:off x="3978613" y="2565149"/>
            <a:ext cx="1099025" cy="5890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D19FA8D-8866-CDEA-3E98-377F19DE8338}"/>
              </a:ext>
            </a:extLst>
          </p:cNvPr>
          <p:cNvSpPr/>
          <p:nvPr/>
        </p:nvSpPr>
        <p:spPr>
          <a:xfrm>
            <a:off x="5618273" y="3329939"/>
            <a:ext cx="1099025" cy="5181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AF326D8-FA16-3662-44B7-58CD61365D78}"/>
              </a:ext>
            </a:extLst>
          </p:cNvPr>
          <p:cNvSpPr/>
          <p:nvPr/>
        </p:nvSpPr>
        <p:spPr>
          <a:xfrm>
            <a:off x="5618273" y="2578152"/>
            <a:ext cx="1099025" cy="5207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5154AA7-C614-9063-AD9B-9AF1DBA8554A}"/>
              </a:ext>
            </a:extLst>
          </p:cNvPr>
          <p:cNvSpPr/>
          <p:nvPr/>
        </p:nvSpPr>
        <p:spPr>
          <a:xfrm>
            <a:off x="5618273" y="1868572"/>
            <a:ext cx="1099025" cy="53372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5D2D3CD-F8A6-E701-5F04-CDE351661FEF}"/>
              </a:ext>
            </a:extLst>
          </p:cNvPr>
          <p:cNvSpPr txBox="1"/>
          <p:nvPr/>
        </p:nvSpPr>
        <p:spPr>
          <a:xfrm>
            <a:off x="347280" y="3898156"/>
            <a:ext cx="224157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HW Advantage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05BA912-C7A1-4778-C02D-5911523630D2}"/>
              </a:ext>
            </a:extLst>
          </p:cNvPr>
          <p:cNvSpPr txBox="1"/>
          <p:nvPr/>
        </p:nvSpPr>
        <p:spPr>
          <a:xfrm>
            <a:off x="805937" y="4663083"/>
            <a:ext cx="933028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Starting Point: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DMA Via PCIe-3 protocol.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HW accelerator input is Pointer and length. 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913508C-DB0E-676B-E4A3-C0E3D55A4BC0}"/>
              </a:ext>
            </a:extLst>
          </p:cNvPr>
          <p:cNvSpPr txBox="1"/>
          <p:nvPr/>
        </p:nvSpPr>
        <p:spPr>
          <a:xfrm>
            <a:off x="7206376" y="6360151"/>
            <a:ext cx="525617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*Orjson Function is total 30% of the running time</a:t>
            </a:r>
          </a:p>
        </p:txBody>
      </p:sp>
    </p:spTree>
    <p:extLst>
      <p:ext uri="{BB962C8B-B14F-4D97-AF65-F5344CB8AC3E}">
        <p14:creationId xmlns:p14="http://schemas.microsoft.com/office/powerpoint/2010/main" val="21265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0" grpId="0" animBg="1"/>
      <p:bldP spid="11" grpId="0" animBg="1"/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770C-6976-053F-D8D2-3FA2E13A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9BFF718-73B7-F8CB-B7E9-C50C7EB5193D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E49434-E1BC-6212-0A21-F80A96CEF58F}"/>
              </a:ext>
            </a:extLst>
          </p:cNvPr>
          <p:cNvSpPr txBox="1"/>
          <p:nvPr/>
        </p:nvSpPr>
        <p:spPr>
          <a:xfrm>
            <a:off x="3883607" y="885672"/>
            <a:ext cx="442478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String Escaping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6BAAA55-66D4-5B39-5EDF-971E5B6D3041}"/>
              </a:ext>
            </a:extLst>
          </p:cNvPr>
          <p:cNvSpPr txBox="1"/>
          <p:nvPr/>
        </p:nvSpPr>
        <p:spPr>
          <a:xfrm>
            <a:off x="824352" y="4441283"/>
            <a:ext cx="9330283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a 32 KB string: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Software performance ~65.5us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acceleration performance ~64.5us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total of 2% improvement</a:t>
            </a:r>
            <a:r>
              <a:rPr lang="en-US" sz="2400" dirty="0"/>
              <a:t>, best-case implementation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C9F19ED-7351-695F-92BD-A87C8536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1" y="1636183"/>
            <a:ext cx="5895339" cy="286546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07369DA-2526-B660-52AF-B12B687B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07" y="1716903"/>
            <a:ext cx="5016432" cy="272438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9C57095-1373-E539-4A4F-748F2419C6E6}"/>
              </a:ext>
            </a:extLst>
          </p:cNvPr>
          <p:cNvSpPr txBox="1"/>
          <p:nvPr/>
        </p:nvSpPr>
        <p:spPr>
          <a:xfrm>
            <a:off x="6998330" y="4279844"/>
            <a:ext cx="442478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File Size (kb) VS Time (sec)</a:t>
            </a:r>
          </a:p>
        </p:txBody>
      </p:sp>
    </p:spTree>
    <p:extLst>
      <p:ext uri="{BB962C8B-B14F-4D97-AF65-F5344CB8AC3E}">
        <p14:creationId xmlns:p14="http://schemas.microsoft.com/office/powerpoint/2010/main" val="35459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13D0-FFA3-A38D-F441-592F5082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1D4B2B-F958-9396-CC88-72249ED6A8C6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Hardware accelerator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FFCC868-7579-F4C2-2105-D8B148A11672}"/>
              </a:ext>
            </a:extLst>
          </p:cNvPr>
          <p:cNvSpPr txBox="1"/>
          <p:nvPr/>
        </p:nvSpPr>
        <p:spPr>
          <a:xfrm>
            <a:off x="3883607" y="885672"/>
            <a:ext cx="442478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Number Formatting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C16F35C-D102-4A17-86CE-C1E0457944E8}"/>
              </a:ext>
            </a:extLst>
          </p:cNvPr>
          <p:cNvSpPr txBox="1"/>
          <p:nvPr/>
        </p:nvSpPr>
        <p:spPr>
          <a:xfrm>
            <a:off x="555600" y="4165346"/>
            <a:ext cx="9330283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a 32 KB floating-point file: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Software performance ~153.6us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acceleration performance ~72.2us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Almost 212% improvement</a:t>
            </a:r>
            <a:r>
              <a:rPr lang="en-US" sz="2400" dirty="0"/>
              <a:t>, best-case implementation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1AA2329-58D2-1A5E-8FB5-678E5514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6" y="1567121"/>
            <a:ext cx="6240496" cy="242205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42B7AD2-EE10-9424-A78D-2E3D938C3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02" y="1692614"/>
            <a:ext cx="5433472" cy="2952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D18AB56F-35F1-3AE8-063A-8BDFD19F9893}"/>
                  </a:ext>
                </a:extLst>
              </p:cNvPr>
              <p:cNvSpPr txBox="1"/>
              <p:nvPr/>
            </p:nvSpPr>
            <p:spPr>
              <a:xfrm>
                <a:off x="6971259" y="5641652"/>
                <a:ext cx="6094378" cy="84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he-IL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D18AB56F-35F1-3AE8-063A-8BDFD19F9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259" y="5641652"/>
                <a:ext cx="6094378" cy="840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E3DB9B8-5F3D-7366-9995-565859EE6E7C}"/>
              </a:ext>
            </a:extLst>
          </p:cNvPr>
          <p:cNvSpPr txBox="1"/>
          <p:nvPr/>
        </p:nvSpPr>
        <p:spPr>
          <a:xfrm>
            <a:off x="8925939" y="5272320"/>
            <a:ext cx="259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Amdahl’s law speed up: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DACC4F9-9BC3-056F-AEE2-ACE2E54F4ACF}"/>
              </a:ext>
            </a:extLst>
          </p:cNvPr>
          <p:cNvSpPr txBox="1"/>
          <p:nvPr/>
        </p:nvSpPr>
        <p:spPr>
          <a:xfrm>
            <a:off x="7211614" y="4497561"/>
            <a:ext cx="442478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File Size (kb) VS Time (sec)</a:t>
            </a:r>
          </a:p>
        </p:txBody>
      </p:sp>
    </p:spTree>
    <p:extLst>
      <p:ext uri="{BB962C8B-B14F-4D97-AF65-F5344CB8AC3E}">
        <p14:creationId xmlns:p14="http://schemas.microsoft.com/office/powerpoint/2010/main" val="25165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B6237-DE03-D091-42A8-F7F4775C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37A685C-28FC-04BC-53D5-26D470A1DDD4}"/>
              </a:ext>
            </a:extLst>
          </p:cNvPr>
          <p:cNvSpPr txBox="1"/>
          <p:nvPr/>
        </p:nvSpPr>
        <p:spPr>
          <a:xfrm>
            <a:off x="-398944" y="2351782"/>
            <a:ext cx="129898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Conclusions</a:t>
            </a:r>
          </a:p>
          <a:p>
            <a:pPr algn="ctr"/>
            <a:r>
              <a:rPr lang="en-US" sz="5400" b="1" dirty="0">
                <a:latin typeface="Arial Rounded MT Bold" panose="020F0704030504030204" pitchFamily="34" charset="0"/>
              </a:rPr>
              <a:t>Json Dumps</a:t>
            </a:r>
            <a:endParaRPr lang="he-IL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B728-C7B5-A0D9-EE9B-3642378C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A58882-A133-544F-2DCA-CC871747D7A3}"/>
              </a:ext>
            </a:extLst>
          </p:cNvPr>
          <p:cNvSpPr txBox="1"/>
          <p:nvPr/>
        </p:nvSpPr>
        <p:spPr>
          <a:xfrm>
            <a:off x="-373294" y="3361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</a:rPr>
              <a:t>Conclusions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D958A99-D11F-2674-EECD-8EA13A42CB65}"/>
              </a:ext>
            </a:extLst>
          </p:cNvPr>
          <p:cNvSpPr txBox="1"/>
          <p:nvPr/>
        </p:nvSpPr>
        <p:spPr>
          <a:xfrm>
            <a:off x="198698" y="1719622"/>
            <a:ext cx="11794603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Solution</a:t>
            </a:r>
            <a:r>
              <a:rPr lang="en-US" sz="2800" dirty="0"/>
              <a:t> has a </a:t>
            </a:r>
            <a:r>
              <a:rPr lang="en-US" sz="2800" b="1" dirty="0"/>
              <a:t>dependency</a:t>
            </a:r>
            <a:r>
              <a:rPr lang="en-US" sz="2800" dirty="0"/>
              <a:t> on the </a:t>
            </a:r>
            <a:r>
              <a:rPr lang="en-US" sz="2800" b="1" dirty="0"/>
              <a:t>algorithm</a:t>
            </a:r>
            <a:r>
              <a:rPr lang="en-US" sz="2800" dirty="0"/>
              <a:t> and the </a:t>
            </a:r>
            <a:r>
              <a:rPr lang="en-US" sz="2800" b="1" dirty="0"/>
              <a:t>Input</a:t>
            </a:r>
            <a:r>
              <a:rPr lang="en-US" sz="2800" dirty="0"/>
              <a:t> to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Smart cache usage </a:t>
            </a:r>
            <a:r>
              <a:rPr lang="en-US" sz="2800" dirty="0"/>
              <a:t>as a key for software acceleration.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Hardware integration should be tested in various aspects </a:t>
            </a:r>
            <a:r>
              <a:rPr lang="en-US" sz="2800" dirty="0"/>
              <a:t>– not just speed.</a:t>
            </a:r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2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3018F-F0BA-5291-87E6-E4E7B95B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0B689E-DAA2-05BA-6EA4-31EF58021454}"/>
              </a:ext>
            </a:extLst>
          </p:cNvPr>
          <p:cNvSpPr txBox="1"/>
          <p:nvPr/>
        </p:nvSpPr>
        <p:spPr>
          <a:xfrm>
            <a:off x="-673264" y="2151727"/>
            <a:ext cx="129898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Thank you!</a:t>
            </a:r>
            <a:br>
              <a:rPr lang="en-US" sz="8000" b="1" dirty="0">
                <a:latin typeface="Arial Rounded MT Bold" panose="020F0704030504030204" pitchFamily="34" charset="0"/>
              </a:rPr>
            </a:br>
            <a:r>
              <a:rPr lang="en-US" sz="8000" b="1" dirty="0">
                <a:latin typeface="Arial Rounded MT Bold" panose="020F0704030504030204" pitchFamily="34" charset="0"/>
              </a:rPr>
              <a:t>Questions?</a:t>
            </a:r>
            <a:endParaRPr lang="he-IL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15FC-70DF-BD1C-FCEF-82D5F132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00520E2-138F-A64D-FB41-47F840AA9BB2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Logging - overview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34A8621-9FBB-6DD9-A632-B0999749C317}"/>
              </a:ext>
            </a:extLst>
          </p:cNvPr>
          <p:cNvSpPr txBox="1"/>
          <p:nvPr/>
        </p:nvSpPr>
        <p:spPr>
          <a:xfrm>
            <a:off x="1297120" y="1524470"/>
            <a:ext cx="959776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The Creation process of a message log</a:t>
            </a:r>
            <a:endParaRPr lang="en-US" sz="28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B7102A3-C127-53BE-B805-ADFABBB0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2570082"/>
            <a:ext cx="11765280" cy="115986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6406213-12B1-062A-1AA3-71C2575D5BDD}"/>
              </a:ext>
            </a:extLst>
          </p:cNvPr>
          <p:cNvSpPr txBox="1"/>
          <p:nvPr/>
        </p:nvSpPr>
        <p:spPr>
          <a:xfrm>
            <a:off x="9834465" y="3804689"/>
            <a:ext cx="2263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Send Log to network/</a:t>
            </a:r>
            <a:r>
              <a:rPr lang="en-US" b="1" dirty="0" err="1"/>
              <a:t>StdOut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F91F36B-8689-4F73-22BD-55B85328664E}"/>
              </a:ext>
            </a:extLst>
          </p:cNvPr>
          <p:cNvSpPr txBox="1"/>
          <p:nvPr/>
        </p:nvSpPr>
        <p:spPr>
          <a:xfrm>
            <a:off x="7438506" y="3800005"/>
            <a:ext cx="2263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Insert the log into the correct format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044865D-DCC6-CAF2-DC36-4AFD7A3D8B52}"/>
              </a:ext>
            </a:extLst>
          </p:cNvPr>
          <p:cNvSpPr txBox="1"/>
          <p:nvPr/>
        </p:nvSpPr>
        <p:spPr>
          <a:xfrm>
            <a:off x="4964191" y="3803987"/>
            <a:ext cx="2263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Check who is the consumer for the log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C6A64D4-F349-5983-E928-A565458775EB}"/>
              </a:ext>
            </a:extLst>
          </p:cNvPr>
          <p:cNvSpPr txBox="1"/>
          <p:nvPr/>
        </p:nvSpPr>
        <p:spPr>
          <a:xfrm>
            <a:off x="93917" y="3805613"/>
            <a:ext cx="2263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Start logging creation</a:t>
            </a:r>
            <a:endParaRPr lang="he-IL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FBC37EA-A0EC-1DB6-1AD2-2152B6F3C300}"/>
              </a:ext>
            </a:extLst>
          </p:cNvPr>
          <p:cNvSpPr txBox="1"/>
          <p:nvPr/>
        </p:nvSpPr>
        <p:spPr>
          <a:xfrm>
            <a:off x="2489876" y="3800005"/>
            <a:ext cx="2263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Check who called for the log creation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8327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C9461-A5AF-3075-7EF5-4E389722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4971FB2-4F92-6853-C2C2-A9FC6055176C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תמונה 2" descr="תמונה שמכילה תחבורה, כלי שיט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3E008ADC-D650-768A-61E0-A27D3AF02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68" y="2206385"/>
            <a:ext cx="8312858" cy="427530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5FB2A0C-E0FE-EE32-0BE7-33462D2FAA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17" b="55394"/>
          <a:stretch>
            <a:fillRect/>
          </a:stretch>
        </p:blipFill>
        <p:spPr>
          <a:xfrm>
            <a:off x="2484504" y="1754727"/>
            <a:ext cx="724058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6E53-979E-A3FF-5A57-832F23C6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836524-ADB4-6C78-2667-76218A55B2DE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Analysis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9774688-2E2F-EAEF-2B74-EBA546CE2091}"/>
              </a:ext>
            </a:extLst>
          </p:cNvPr>
          <p:cNvSpPr txBox="1"/>
          <p:nvPr/>
        </p:nvSpPr>
        <p:spPr>
          <a:xfrm>
            <a:off x="1745493" y="2308849"/>
            <a:ext cx="3026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bytecode interpreter loop</a:t>
            </a:r>
            <a:endParaRPr lang="he-IL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8F2EFD6-D957-5EF2-539A-8D1D8614E3CA}"/>
              </a:ext>
            </a:extLst>
          </p:cNvPr>
          <p:cNvSpPr txBox="1"/>
          <p:nvPr/>
        </p:nvSpPr>
        <p:spPr>
          <a:xfrm>
            <a:off x="2101443" y="4025368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Memory allocation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A6C27D6-8293-A6FB-7777-354340515481}"/>
              </a:ext>
            </a:extLst>
          </p:cNvPr>
          <p:cNvSpPr txBox="1"/>
          <p:nvPr/>
        </p:nvSpPr>
        <p:spPr>
          <a:xfrm>
            <a:off x="6858880" y="2712899"/>
            <a:ext cx="4588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Name and attributes mapping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F31C096-E449-F17E-4C4E-5DD1948E27AC}"/>
              </a:ext>
            </a:extLst>
          </p:cNvPr>
          <p:cNvSpPr txBox="1"/>
          <p:nvPr/>
        </p:nvSpPr>
        <p:spPr>
          <a:xfrm>
            <a:off x="2353571" y="5799780"/>
            <a:ext cx="267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Pid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recognition</a:t>
            </a:r>
            <a:endParaRPr lang="he-IL" dirty="0"/>
          </a:p>
        </p:txBody>
      </p:sp>
      <p:pic>
        <p:nvPicPr>
          <p:cNvPr id="3" name="תמונה 2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DC0B1284-C1D4-67C5-CDC6-172B94A8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4" y="1232199"/>
            <a:ext cx="4737605" cy="106035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CE82906-2C9E-4ADA-29AC-AB0BF4D6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94" y="2881101"/>
            <a:ext cx="4737605" cy="109579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FE5B452-05AC-BE52-B344-1A4397791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05" y="4662949"/>
            <a:ext cx="4151049" cy="1021735"/>
          </a:xfrm>
          <a:prstGeom prst="rect">
            <a:avLst/>
          </a:prstGeom>
        </p:spPr>
      </p:pic>
      <p:pic>
        <p:nvPicPr>
          <p:cNvPr id="21" name="תמונה 20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DA70759D-B0AB-9D38-44AF-219F230CE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48" y="3593098"/>
            <a:ext cx="4801352" cy="864539"/>
          </a:xfrm>
          <a:prstGeom prst="rect">
            <a:avLst/>
          </a:prstGeom>
        </p:spPr>
      </p:pic>
      <p:pic>
        <p:nvPicPr>
          <p:cNvPr id="22" name="תמונה 21" descr="תמונה שמכילה טקסט, צילום מסך, גופן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02E5F14C-E3FB-27FA-2E30-FECE63D47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048" y="4609880"/>
            <a:ext cx="4801352" cy="1179740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8E89EC7-D29D-4763-CFD0-1F4B6224FC68}"/>
              </a:ext>
            </a:extLst>
          </p:cNvPr>
          <p:cNvSpPr txBox="1"/>
          <p:nvPr/>
        </p:nvSpPr>
        <p:spPr>
          <a:xfrm>
            <a:off x="7370912" y="5976072"/>
            <a:ext cx="370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Formatter build  </a:t>
            </a:r>
            <a:endParaRPr lang="he-IL" dirty="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F97C6380-7A37-D17B-3771-D727B1DFC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136" y="1512862"/>
            <a:ext cx="5614418" cy="11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578B-57D6-C868-3992-A671546A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5BC770-3872-8670-33BF-19F2F5C4EB8D}"/>
              </a:ext>
            </a:extLst>
          </p:cNvPr>
          <p:cNvSpPr txBox="1"/>
          <p:nvPr/>
        </p:nvSpPr>
        <p:spPr>
          <a:xfrm>
            <a:off x="2357534" y="376310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Improvements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BE4A95-1E85-C69B-EC26-0238D864EDCF}"/>
              </a:ext>
            </a:extLst>
          </p:cNvPr>
          <p:cNvSpPr txBox="1"/>
          <p:nvPr/>
        </p:nvSpPr>
        <p:spPr>
          <a:xfrm>
            <a:off x="798703" y="1360781"/>
            <a:ext cx="926592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Recognize bottlenecks and repetitive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Recognize unnecessary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Keeping identical output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9B7F1A-3DBC-5054-12EA-701C3A1F2605}"/>
              </a:ext>
            </a:extLst>
          </p:cNvPr>
          <p:cNvSpPr txBox="1"/>
          <p:nvPr/>
        </p:nvSpPr>
        <p:spPr>
          <a:xfrm>
            <a:off x="798703" y="4073280"/>
            <a:ext cx="7683818" cy="2369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Adaptive</a:t>
            </a:r>
            <a:r>
              <a:rPr lang="en-US" sz="2400" dirty="0"/>
              <a:t> fields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PID </a:t>
            </a:r>
            <a:r>
              <a:rPr lang="en-US" sz="2400" b="1" dirty="0"/>
              <a:t>caching</a:t>
            </a:r>
            <a:r>
              <a:rPr lang="he-IL" sz="2400" dirty="0"/>
              <a:t> 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Fast-path</a:t>
            </a:r>
            <a:r>
              <a:rPr lang="en-US" sz="2400" dirty="0"/>
              <a:t> for repetitive </a:t>
            </a:r>
            <a:r>
              <a:rPr lang="en-US" sz="2400" dirty="0" err="1"/>
              <a:t>get_message</a:t>
            </a:r>
            <a:r>
              <a:rPr lang="en-US" sz="2400" dirty="0"/>
              <a:t> operation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Handler chain </a:t>
            </a:r>
            <a:r>
              <a:rPr lang="en-US" sz="2400" b="1" dirty="0"/>
              <a:t>caching</a:t>
            </a:r>
            <a:r>
              <a:rPr lang="he-IL" sz="2400" dirty="0"/>
              <a:t> 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9792E82-5626-B3E8-2FC4-2E97496E4A53}"/>
              </a:ext>
            </a:extLst>
          </p:cNvPr>
          <p:cNvSpPr txBox="1"/>
          <p:nvPr/>
        </p:nvSpPr>
        <p:spPr>
          <a:xfrm>
            <a:off x="4074287" y="3350236"/>
            <a:ext cx="3872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Key Actions</a:t>
            </a:r>
            <a:endParaRPr lang="he-IL" sz="2800" u="sng" dirty="0"/>
          </a:p>
        </p:txBody>
      </p:sp>
    </p:spTree>
    <p:extLst>
      <p:ext uri="{BB962C8B-B14F-4D97-AF65-F5344CB8AC3E}">
        <p14:creationId xmlns:p14="http://schemas.microsoft.com/office/powerpoint/2010/main" val="18160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2BD8C2-D43D-A1FE-4626-DEC9DD1F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B25C76D-02B7-34CD-6D03-A5533D6E6A08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4F2F00D-5321-9844-7C31-EC28FEB2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33" y="895689"/>
            <a:ext cx="6710554" cy="5657511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05F13A9-BD3F-3D88-485E-BA47E9AAFE41}"/>
              </a:ext>
            </a:extLst>
          </p:cNvPr>
          <p:cNvSpPr txBox="1"/>
          <p:nvPr/>
        </p:nvSpPr>
        <p:spPr>
          <a:xfrm>
            <a:off x="199664" y="3198167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Fast message formatting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197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1863D5-5A9A-0949-7C52-06BED195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5FEC693-5556-A386-77CB-EE93C34754C7}"/>
              </a:ext>
            </a:extLst>
          </p:cNvPr>
          <p:cNvSpPr txBox="1"/>
          <p:nvPr/>
        </p:nvSpPr>
        <p:spPr>
          <a:xfrm>
            <a:off x="2357534" y="98517"/>
            <a:ext cx="747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Performance Improvement</a:t>
            </a:r>
            <a:endParaRPr lang="he-IL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E27F5F9-067D-CA47-D25D-624C2BB0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0" y="2104968"/>
            <a:ext cx="7973538" cy="819264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2150C04-4957-839C-8A19-3FDF76270FF8}"/>
              </a:ext>
            </a:extLst>
          </p:cNvPr>
          <p:cNvSpPr txBox="1"/>
          <p:nvPr/>
        </p:nvSpPr>
        <p:spPr>
          <a:xfrm>
            <a:off x="4887411" y="1450390"/>
            <a:ext cx="384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Cached </a:t>
            </a:r>
            <a:r>
              <a:rPr lang="en-US" sz="2400" b="1" dirty="0" err="1">
                <a:latin typeface="Arial Rounded MT Bold" panose="020F0704030504030204" pitchFamily="34" charset="0"/>
              </a:rPr>
              <a:t>Pid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8152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24655</TotalTime>
  <Words>769</Words>
  <Application>Microsoft Office PowerPoint</Application>
  <PresentationFormat>מסך רחב</PresentationFormat>
  <Paragraphs>213</Paragraphs>
  <Slides>36</Slides>
  <Notes>35</Notes>
  <HiddenSlides>8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4" baseType="lpstr">
      <vt:lpstr>Aptos</vt:lpstr>
      <vt:lpstr>Arial</vt:lpstr>
      <vt:lpstr>Arial Rounded MT Bold</vt:lpstr>
      <vt:lpstr>Calibri</vt:lpstr>
      <vt:lpstr>Calibri Light</vt:lpstr>
      <vt:lpstr>Cambria Math</vt:lpstr>
      <vt:lpstr>Symbol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Bar-Rafi Arama</dc:creator>
  <cp:lastModifiedBy>Tomer Ben-Aroush</cp:lastModifiedBy>
  <cp:revision>106</cp:revision>
  <dcterms:created xsi:type="dcterms:W3CDTF">2024-07-24T08:50:32Z</dcterms:created>
  <dcterms:modified xsi:type="dcterms:W3CDTF">2025-09-15T22:02:32Z</dcterms:modified>
</cp:coreProperties>
</file>