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58" r:id="rId5"/>
    <p:sldId id="259" r:id="rId6"/>
    <p:sldId id="260" r:id="rId7"/>
    <p:sldId id="262" r:id="rId8"/>
    <p:sldId id="261" r:id="rId9"/>
    <p:sldId id="263" r:id="rId10"/>
    <p:sldId id="264" r:id="rId11"/>
    <p:sldId id="265" r:id="rId12"/>
    <p:sldId id="266" r:id="rId13"/>
    <p:sldId id="268" r:id="rId14"/>
    <p:sldId id="267" r:id="rId15"/>
    <p:sldId id="269" r:id="rId16"/>
    <p:sldId id="271" r:id="rId17"/>
    <p:sldId id="272" r:id="rId18"/>
    <p:sldId id="273" r:id="rId19"/>
    <p:sldId id="274" r:id="rId20"/>
    <p:sldId id="275" r:id="rId21"/>
    <p:sldId id="278" r:id="rId22"/>
    <p:sldId id="279" r:id="rId23"/>
    <p:sldId id="276" r:id="rId24"/>
    <p:sldId id="277"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55F488-1086-4585-9996-5B7275ED16CA}" type="datetimeFigureOut">
              <a:rPr lang="en-US" smtClean="0"/>
              <a:pPr/>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E328D-BDF3-4EFB-880C-100C30CB411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55F488-1086-4585-9996-5B7275ED16CA}" type="datetimeFigureOut">
              <a:rPr lang="en-US" smtClean="0"/>
              <a:pPr/>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E328D-BDF3-4EFB-880C-100C30CB41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55F488-1086-4585-9996-5B7275ED16CA}" type="datetimeFigureOut">
              <a:rPr lang="en-US" smtClean="0"/>
              <a:pPr/>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E328D-BDF3-4EFB-880C-100C30CB41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55F488-1086-4585-9996-5B7275ED16CA}" type="datetimeFigureOut">
              <a:rPr lang="en-US" smtClean="0"/>
              <a:pPr/>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E328D-BDF3-4EFB-880C-100C30CB41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55F488-1086-4585-9996-5B7275ED16CA}" type="datetimeFigureOut">
              <a:rPr lang="en-US" smtClean="0"/>
              <a:pPr/>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E328D-BDF3-4EFB-880C-100C30CB411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55F488-1086-4585-9996-5B7275ED16CA}" type="datetimeFigureOut">
              <a:rPr lang="en-US" smtClean="0"/>
              <a:pPr/>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E328D-BDF3-4EFB-880C-100C30CB41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55F488-1086-4585-9996-5B7275ED16CA}" type="datetimeFigureOut">
              <a:rPr lang="en-US" smtClean="0"/>
              <a:pPr/>
              <a:t>3/13/2021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E328D-BDF3-4EFB-880C-100C30CB41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55F488-1086-4585-9996-5B7275ED16CA}" type="datetimeFigureOut">
              <a:rPr lang="en-US" smtClean="0"/>
              <a:pPr/>
              <a:t>3/13/2021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E328D-BDF3-4EFB-880C-100C30CB41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5F488-1086-4585-9996-5B7275ED16CA}" type="datetimeFigureOut">
              <a:rPr lang="en-US" smtClean="0"/>
              <a:pPr/>
              <a:t>3/13/2021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E328D-BDF3-4EFB-880C-100C30CB41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55F488-1086-4585-9996-5B7275ED16CA}" type="datetimeFigureOut">
              <a:rPr lang="en-US" smtClean="0"/>
              <a:pPr/>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E328D-BDF3-4EFB-880C-100C30CB41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55F488-1086-4585-9996-5B7275ED16CA}" type="datetimeFigureOut">
              <a:rPr lang="en-US" smtClean="0"/>
              <a:pPr/>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E328D-BDF3-4EFB-880C-100C30CB411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55F488-1086-4585-9996-5B7275ED16CA}" type="datetimeFigureOut">
              <a:rPr lang="en-US" smtClean="0"/>
              <a:pPr/>
              <a:t>3/13/2021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FE328D-BDF3-4EFB-880C-100C30CB41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CIRCUIT THEORY II</a:t>
            </a:r>
            <a:endParaRPr lang="en-US" b="1" dirty="0"/>
          </a:p>
        </p:txBody>
      </p:sp>
      <p:sp>
        <p:nvSpPr>
          <p:cNvPr id="3" name="Subtitle 2"/>
          <p:cNvSpPr>
            <a:spLocks noGrp="1"/>
          </p:cNvSpPr>
          <p:nvPr>
            <p:ph type="subTitle" idx="1"/>
          </p:nvPr>
        </p:nvSpPr>
        <p:spPr/>
        <p:txBody>
          <a:bodyPr/>
          <a:lstStyle/>
          <a:p>
            <a:r>
              <a:rPr lang="en-US" dirty="0" smtClean="0"/>
              <a:t>LECTURE NO. </a:t>
            </a:r>
            <a:r>
              <a:rPr lang="en-US" dirty="0" smtClean="0"/>
              <a:t>5</a:t>
            </a:r>
          </a:p>
          <a:p>
            <a:r>
              <a:rPr lang="en-US" dirty="0" smtClean="0"/>
              <a:t>By </a:t>
            </a:r>
            <a:r>
              <a:rPr lang="en-US" dirty="0" err="1" smtClean="0"/>
              <a:t>Severinus</a:t>
            </a:r>
            <a:r>
              <a:rPr lang="en-US" dirty="0" smtClean="0"/>
              <a:t> </a:t>
            </a:r>
            <a:r>
              <a:rPr lang="en-US" dirty="0" err="1" smtClean="0"/>
              <a:t>Kifalu</a:t>
            </a:r>
            <a:endParaRPr lang="en-US" dirty="0" smtClean="0"/>
          </a:p>
          <a:p>
            <a:r>
              <a:rPr lang="en-US" dirty="0" smtClean="0"/>
              <a:t>2021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a:stretch>
            <a:fillRect/>
          </a:stretch>
        </p:blipFill>
        <p:spPr bwMode="auto">
          <a:xfrm>
            <a:off x="1409700" y="1600200"/>
            <a:ext cx="6515100" cy="3219450"/>
          </a:xfrm>
          <a:prstGeom prst="rect">
            <a:avLst/>
          </a:prstGeom>
          <a:noFill/>
          <a:ln w="9525">
            <a:noFill/>
            <a:miter lim="800000"/>
            <a:headEnd/>
            <a:tailEnd/>
          </a:ln>
          <a:effectLst/>
        </p:spPr>
      </p:pic>
      <p:sp>
        <p:nvSpPr>
          <p:cNvPr id="3" name="Content Placeholder 2"/>
          <p:cNvSpPr>
            <a:spLocks noGrp="1"/>
          </p:cNvSpPr>
          <p:nvPr>
            <p:ph idx="1"/>
          </p:nvPr>
        </p:nvSpPr>
        <p:spPr>
          <a:xfrm>
            <a:off x="457200" y="457200"/>
            <a:ext cx="8229600" cy="5668963"/>
          </a:xfrm>
        </p:spPr>
        <p:txBody>
          <a:bodyPr/>
          <a:lstStyle/>
          <a:p>
            <a:r>
              <a:rPr lang="en-US" dirty="0" smtClean="0"/>
              <a:t>Graphically the above relationship can be presented through what is now widely known as “Power Triangle”.</a:t>
            </a:r>
            <a:endParaRPr lang="en-US" dirty="0"/>
          </a:p>
        </p:txBody>
      </p:sp>
      <p:graphicFrame>
        <p:nvGraphicFramePr>
          <p:cNvPr id="6147" name="Object 3"/>
          <p:cNvGraphicFramePr>
            <a:graphicFrameLocks noChangeAspect="1"/>
          </p:cNvGraphicFramePr>
          <p:nvPr/>
        </p:nvGraphicFramePr>
        <p:xfrm>
          <a:off x="762000" y="3200400"/>
          <a:ext cx="2751138" cy="762000"/>
        </p:xfrm>
        <a:graphic>
          <a:graphicData uri="http://schemas.openxmlformats.org/presentationml/2006/ole">
            <p:oleObj spid="_x0000_s6147" name="Equation" r:id="rId4" imgW="825480" imgH="228600" progId="Equation.3">
              <p:embed/>
            </p:oleObj>
          </a:graphicData>
        </a:graphic>
      </p:graphicFrame>
      <p:graphicFrame>
        <p:nvGraphicFramePr>
          <p:cNvPr id="6148" name="Object 4"/>
          <p:cNvGraphicFramePr>
            <a:graphicFrameLocks noChangeAspect="1"/>
          </p:cNvGraphicFramePr>
          <p:nvPr/>
        </p:nvGraphicFramePr>
        <p:xfrm>
          <a:off x="2971800" y="4572000"/>
          <a:ext cx="2413000" cy="676275"/>
        </p:xfrm>
        <a:graphic>
          <a:graphicData uri="http://schemas.openxmlformats.org/presentationml/2006/ole">
            <p:oleObj spid="_x0000_s6148" name="Equation" r:id="rId5" imgW="723600" imgH="203040" progId="Equation.3">
              <p:embed/>
            </p:oleObj>
          </a:graphicData>
        </a:graphic>
      </p:graphicFrame>
      <p:graphicFrame>
        <p:nvGraphicFramePr>
          <p:cNvPr id="6149" name="Object 5"/>
          <p:cNvGraphicFramePr>
            <a:graphicFrameLocks noChangeAspect="1"/>
          </p:cNvGraphicFramePr>
          <p:nvPr/>
        </p:nvGraphicFramePr>
        <p:xfrm>
          <a:off x="6345238" y="3429000"/>
          <a:ext cx="2370137" cy="676275"/>
        </p:xfrm>
        <a:graphic>
          <a:graphicData uri="http://schemas.openxmlformats.org/presentationml/2006/ole">
            <p:oleObj spid="_x0000_s6149" name="Equation" r:id="rId6" imgW="711000" imgH="203040" progId="Equation.3">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b="1" dirty="0" smtClean="0"/>
              <a:t>NOTE</a:t>
            </a:r>
            <a:r>
              <a:rPr lang="en-US" dirty="0" smtClean="0"/>
              <a:t> that most generating machines and transformers are supplied with the S power specification in ratings such as VA, KVA, MVA,GVA etc. This is the power that the machine would supply under the conditions that Cos </a:t>
            </a:r>
            <a:r>
              <a:rPr lang="el-GR" dirty="0" smtClean="0"/>
              <a:t>ϕ</a:t>
            </a:r>
            <a:r>
              <a:rPr lang="en-US" dirty="0" smtClean="0"/>
              <a:t>=1 (meaning </a:t>
            </a:r>
            <a:r>
              <a:rPr lang="el-GR" dirty="0" smtClean="0"/>
              <a:t>ϕ</a:t>
            </a:r>
            <a:r>
              <a:rPr lang="en-US" dirty="0" smtClean="0"/>
              <a:t> in the power </a:t>
            </a:r>
            <a:r>
              <a:rPr lang="en-US" dirty="0" err="1" smtClean="0"/>
              <a:t>triange</a:t>
            </a:r>
            <a:r>
              <a:rPr lang="en-US" dirty="0" smtClean="0"/>
              <a:t> is ZERO, that is saying the load is a pure resistance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CALCULATION OF AC POWER USING COMPLEX FORM OF EXPRESSION</a:t>
            </a:r>
            <a:endParaRPr lang="en-US" dirty="0"/>
          </a:p>
        </p:txBody>
      </p:sp>
      <p:sp>
        <p:nvSpPr>
          <p:cNvPr id="3" name="Content Placeholder 2"/>
          <p:cNvSpPr>
            <a:spLocks noGrp="1"/>
          </p:cNvSpPr>
          <p:nvPr>
            <p:ph idx="1"/>
          </p:nvPr>
        </p:nvSpPr>
        <p:spPr/>
        <p:txBody>
          <a:bodyPr/>
          <a:lstStyle/>
          <a:p>
            <a:r>
              <a:rPr lang="en-US" dirty="0" smtClean="0"/>
              <a:t>FROM MATHEMATICS</a:t>
            </a:r>
          </a:p>
          <a:p>
            <a:r>
              <a:rPr lang="en-US" dirty="0" smtClean="0"/>
              <a:t>If there is</a:t>
            </a:r>
            <a:r>
              <a:rPr lang="en-US" dirty="0" smtClean="0"/>
              <a:t> </a:t>
            </a:r>
            <a:r>
              <a:rPr lang="en-US" dirty="0" smtClean="0"/>
              <a:t>a complex </a:t>
            </a:r>
            <a:r>
              <a:rPr lang="en-US" dirty="0" smtClean="0"/>
              <a:t>number or quantity </a:t>
            </a:r>
            <a:endParaRPr lang="en-US" dirty="0" smtClean="0"/>
          </a:p>
          <a:p>
            <a:pPr>
              <a:buNone/>
            </a:pPr>
            <a:endParaRPr lang="en-US" dirty="0" smtClean="0"/>
          </a:p>
          <a:p>
            <a:pPr>
              <a:buNone/>
            </a:pPr>
            <a:endParaRPr lang="en-US" dirty="0" smtClean="0"/>
          </a:p>
          <a:p>
            <a:r>
              <a:rPr lang="en-US" dirty="0" smtClean="0"/>
              <a:t>Then the complex conjugate of this is </a:t>
            </a:r>
            <a:endParaRPr lang="en-US" dirty="0"/>
          </a:p>
        </p:txBody>
      </p:sp>
      <p:graphicFrame>
        <p:nvGraphicFramePr>
          <p:cNvPr id="4" name="Object 3"/>
          <p:cNvGraphicFramePr>
            <a:graphicFrameLocks noChangeAspect="1"/>
          </p:cNvGraphicFramePr>
          <p:nvPr/>
        </p:nvGraphicFramePr>
        <p:xfrm>
          <a:off x="1756611" y="2774950"/>
          <a:ext cx="5803565" cy="730250"/>
        </p:xfrm>
        <a:graphic>
          <a:graphicData uri="http://schemas.openxmlformats.org/presentationml/2006/ole">
            <p:oleObj spid="_x0000_s7170" name="Equation" r:id="rId3" imgW="1917360" imgH="241200" progId="Equation.3">
              <p:embed/>
            </p:oleObj>
          </a:graphicData>
        </a:graphic>
      </p:graphicFrame>
      <p:graphicFrame>
        <p:nvGraphicFramePr>
          <p:cNvPr id="7171" name="Object 3"/>
          <p:cNvGraphicFramePr>
            <a:graphicFrameLocks noChangeAspect="1"/>
          </p:cNvGraphicFramePr>
          <p:nvPr/>
        </p:nvGraphicFramePr>
        <p:xfrm>
          <a:off x="1752600" y="4495800"/>
          <a:ext cx="5954713" cy="962025"/>
        </p:xfrm>
        <a:graphic>
          <a:graphicData uri="http://schemas.openxmlformats.org/presentationml/2006/ole">
            <p:oleObj spid="_x0000_s7171" name="Equation" r:id="rId4" imgW="1968480" imgH="317160" progId="Equation.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On the basis of complex numbers and their conjugates we can write the following below equations.</a:t>
            </a:r>
            <a:endParaRPr lang="en-US" dirty="0"/>
          </a:p>
        </p:txBody>
      </p:sp>
      <p:pic>
        <p:nvPicPr>
          <p:cNvPr id="8194" name="Picture 2"/>
          <p:cNvPicPr>
            <a:picLocks noChangeAspect="1" noChangeArrowheads="1"/>
          </p:cNvPicPr>
          <p:nvPr/>
        </p:nvPicPr>
        <p:blipFill>
          <a:blip r:embed="rId2"/>
          <a:srcRect/>
          <a:stretch>
            <a:fillRect/>
          </a:stretch>
        </p:blipFill>
        <p:spPr bwMode="auto">
          <a:xfrm>
            <a:off x="457200" y="1833562"/>
            <a:ext cx="8330884" cy="34242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dirty="0" smtClean="0"/>
              <a:t>A simple method of calculating all the power quantities - S,P and Q -that relies on only the </a:t>
            </a:r>
            <a:r>
              <a:rPr lang="en-US" i="1" dirty="0" smtClean="0"/>
              <a:t>complex voltage across the load</a:t>
            </a:r>
            <a:r>
              <a:rPr lang="en-US" dirty="0" smtClean="0"/>
              <a:t> and the </a:t>
            </a:r>
            <a:r>
              <a:rPr lang="en-US" i="1" dirty="0" smtClean="0"/>
              <a:t>complex current in the load</a:t>
            </a:r>
            <a:r>
              <a:rPr lang="en-US" dirty="0" smtClean="0"/>
              <a:t> is shown here. The complex RMS voltage is multiplied with the </a:t>
            </a:r>
            <a:r>
              <a:rPr lang="en-US" dirty="0" smtClean="0">
                <a:solidFill>
                  <a:srgbClr val="FF0000"/>
                </a:solidFill>
              </a:rPr>
              <a:t>complex conjugate</a:t>
            </a:r>
            <a:r>
              <a:rPr lang="en-US" dirty="0" smtClean="0"/>
              <a:t> of the RMS current and from the resulting </a:t>
            </a:r>
            <a:r>
              <a:rPr lang="en-US" dirty="0" smtClean="0"/>
              <a:t>product, </a:t>
            </a:r>
            <a:r>
              <a:rPr lang="en-US" dirty="0" smtClean="0"/>
              <a:t>the magnitude of the </a:t>
            </a:r>
            <a:r>
              <a:rPr lang="en-US" dirty="0" smtClean="0"/>
              <a:t>phasor </a:t>
            </a:r>
            <a:r>
              <a:rPr lang="en-US" dirty="0" smtClean="0"/>
              <a:t>is the complete power </a:t>
            </a:r>
            <a:r>
              <a:rPr lang="en-US" b="1" dirty="0" smtClean="0"/>
              <a:t>S</a:t>
            </a:r>
            <a:r>
              <a:rPr lang="en-US" dirty="0" smtClean="0"/>
              <a:t>. The real part </a:t>
            </a:r>
            <a:r>
              <a:rPr lang="en-US" dirty="0" smtClean="0"/>
              <a:t>of the phasor is </a:t>
            </a:r>
            <a:r>
              <a:rPr lang="en-US" dirty="0" smtClean="0"/>
              <a:t>the active power </a:t>
            </a:r>
            <a:r>
              <a:rPr lang="en-US" b="1" dirty="0" smtClean="0"/>
              <a:t>P</a:t>
            </a:r>
            <a:r>
              <a:rPr lang="en-US" dirty="0" smtClean="0"/>
              <a:t>. And the imaginary part </a:t>
            </a:r>
            <a:r>
              <a:rPr lang="en-US" dirty="0" smtClean="0"/>
              <a:t>of the phasor is </a:t>
            </a:r>
            <a:r>
              <a:rPr lang="en-US" dirty="0" smtClean="0"/>
              <a:t>the reactive power </a:t>
            </a:r>
            <a:r>
              <a:rPr lang="en-US" b="1" dirty="0" smtClean="0"/>
              <a:t>Q</a:t>
            </a:r>
            <a:r>
              <a:rPr lang="en-US" dirty="0" smtClean="0"/>
              <a:t>. </a:t>
            </a:r>
          </a:p>
          <a:p>
            <a:r>
              <a:rPr lang="en-US" dirty="0" smtClean="0"/>
              <a:t>This is illustrated below.</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It is now shown how these quantities are related in complex number notation.</a:t>
            </a:r>
          </a:p>
          <a:p>
            <a:r>
              <a:rPr lang="en-US" dirty="0" smtClean="0"/>
              <a:t>Let</a:t>
            </a:r>
          </a:p>
          <a:p>
            <a:endParaRPr lang="en-US" dirty="0" smtClean="0"/>
          </a:p>
          <a:p>
            <a:endParaRPr lang="en-US" dirty="0" smtClean="0"/>
          </a:p>
          <a:p>
            <a:r>
              <a:rPr lang="en-US" dirty="0" smtClean="0"/>
              <a:t>Then S, P and Q are given by the relationships</a:t>
            </a:r>
          </a:p>
          <a:p>
            <a:endParaRPr lang="en-US" i="1" dirty="0"/>
          </a:p>
        </p:txBody>
      </p:sp>
      <p:graphicFrame>
        <p:nvGraphicFramePr>
          <p:cNvPr id="4" name="Object 3"/>
          <p:cNvGraphicFramePr>
            <a:graphicFrameLocks noChangeAspect="1"/>
          </p:cNvGraphicFramePr>
          <p:nvPr/>
        </p:nvGraphicFramePr>
        <p:xfrm>
          <a:off x="1688098" y="1600200"/>
          <a:ext cx="1893302" cy="654050"/>
        </p:xfrm>
        <a:graphic>
          <a:graphicData uri="http://schemas.openxmlformats.org/presentationml/2006/ole">
            <p:oleObj spid="_x0000_s26626" name="Equation" r:id="rId3" imgW="698400" imgH="241200" progId="Equation.3">
              <p:embed/>
            </p:oleObj>
          </a:graphicData>
        </a:graphic>
      </p:graphicFrame>
      <p:graphicFrame>
        <p:nvGraphicFramePr>
          <p:cNvPr id="26627" name="Object 3"/>
          <p:cNvGraphicFramePr>
            <a:graphicFrameLocks noChangeAspect="1"/>
          </p:cNvGraphicFramePr>
          <p:nvPr/>
        </p:nvGraphicFramePr>
        <p:xfrm>
          <a:off x="1670050" y="2214563"/>
          <a:ext cx="4578350" cy="860425"/>
        </p:xfrm>
        <a:graphic>
          <a:graphicData uri="http://schemas.openxmlformats.org/presentationml/2006/ole">
            <p:oleObj spid="_x0000_s26627" name="Equation" r:id="rId4" imgW="1688760" imgH="317160" progId="Equation.3">
              <p:embed/>
            </p:oleObj>
          </a:graphicData>
        </a:graphic>
      </p:graphicFrame>
      <p:graphicFrame>
        <p:nvGraphicFramePr>
          <p:cNvPr id="26628" name="Object 4"/>
          <p:cNvGraphicFramePr>
            <a:graphicFrameLocks noChangeAspect="1"/>
          </p:cNvGraphicFramePr>
          <p:nvPr/>
        </p:nvGraphicFramePr>
        <p:xfrm>
          <a:off x="306388" y="3733800"/>
          <a:ext cx="8504237" cy="860425"/>
        </p:xfrm>
        <a:graphic>
          <a:graphicData uri="http://schemas.openxmlformats.org/presentationml/2006/ole">
            <p:oleObj spid="_x0000_s26628" name="Equation" r:id="rId5" imgW="3136680" imgH="317160" progId="Equation.3">
              <p:embed/>
            </p:oleObj>
          </a:graphicData>
        </a:graphic>
      </p:graphicFrame>
      <p:graphicFrame>
        <p:nvGraphicFramePr>
          <p:cNvPr id="26629" name="Object 5"/>
          <p:cNvGraphicFramePr>
            <a:graphicFrameLocks noChangeAspect="1"/>
          </p:cNvGraphicFramePr>
          <p:nvPr/>
        </p:nvGraphicFramePr>
        <p:xfrm>
          <a:off x="1765300" y="4648200"/>
          <a:ext cx="4025900" cy="619125"/>
        </p:xfrm>
        <a:graphic>
          <a:graphicData uri="http://schemas.openxmlformats.org/presentationml/2006/ole">
            <p:oleObj spid="_x0000_s26629" name="Equation" r:id="rId6" imgW="1485720" imgH="228600" progId="Equation.3">
              <p:embed/>
            </p:oleObj>
          </a:graphicData>
        </a:graphic>
      </p:graphicFrame>
      <p:graphicFrame>
        <p:nvGraphicFramePr>
          <p:cNvPr id="26630" name="Object 6"/>
          <p:cNvGraphicFramePr>
            <a:graphicFrameLocks noChangeAspect="1"/>
          </p:cNvGraphicFramePr>
          <p:nvPr/>
        </p:nvGraphicFramePr>
        <p:xfrm>
          <a:off x="1668462" y="5410200"/>
          <a:ext cx="4198938" cy="619125"/>
        </p:xfrm>
        <a:graphic>
          <a:graphicData uri="http://schemas.openxmlformats.org/presentationml/2006/ole">
            <p:oleObj spid="_x0000_s26630" name="Equation" r:id="rId7" imgW="1549080" imgH="228600" progId="Equation.3">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Therefore it follows that </a:t>
            </a:r>
          </a:p>
          <a:p>
            <a:endParaRPr lang="en-US" dirty="0" smtClean="0"/>
          </a:p>
          <a:p>
            <a:endParaRPr lang="en-US" dirty="0"/>
          </a:p>
        </p:txBody>
      </p:sp>
      <p:graphicFrame>
        <p:nvGraphicFramePr>
          <p:cNvPr id="4" name="Object 3"/>
          <p:cNvGraphicFramePr>
            <a:graphicFrameLocks noChangeAspect="1"/>
          </p:cNvGraphicFramePr>
          <p:nvPr/>
        </p:nvGraphicFramePr>
        <p:xfrm>
          <a:off x="2667000" y="1981200"/>
          <a:ext cx="2286000" cy="914400"/>
        </p:xfrm>
        <a:graphic>
          <a:graphicData uri="http://schemas.openxmlformats.org/presentationml/2006/ole">
            <p:oleObj spid="_x0000_s27650" name="Equation" r:id="rId3" imgW="761760" imgH="304560" progId="Equation.3">
              <p:embed/>
            </p:oleObj>
          </a:graphicData>
        </a:graphic>
      </p:graphicFrame>
      <p:graphicFrame>
        <p:nvGraphicFramePr>
          <p:cNvPr id="27651" name="Object 3"/>
          <p:cNvGraphicFramePr>
            <a:graphicFrameLocks noChangeAspect="1"/>
          </p:cNvGraphicFramePr>
          <p:nvPr/>
        </p:nvGraphicFramePr>
        <p:xfrm>
          <a:off x="2590800" y="2971800"/>
          <a:ext cx="2286000" cy="914400"/>
        </p:xfrm>
        <a:graphic>
          <a:graphicData uri="http://schemas.openxmlformats.org/presentationml/2006/ole">
            <p:oleObj spid="_x0000_s27651" name="Equation" r:id="rId4" imgW="761760" imgH="304560" progId="Equation.3">
              <p:embed/>
            </p:oleObj>
          </a:graphicData>
        </a:graphic>
      </p:graphicFrame>
      <p:graphicFrame>
        <p:nvGraphicFramePr>
          <p:cNvPr id="27652" name="Object 4"/>
          <p:cNvGraphicFramePr>
            <a:graphicFrameLocks noChangeAspect="1"/>
          </p:cNvGraphicFramePr>
          <p:nvPr/>
        </p:nvGraphicFramePr>
        <p:xfrm>
          <a:off x="3124200" y="1066800"/>
          <a:ext cx="1333500" cy="838200"/>
        </p:xfrm>
        <a:graphic>
          <a:graphicData uri="http://schemas.openxmlformats.org/presentationml/2006/ole">
            <p:oleObj spid="_x0000_s27652" name="Equation" r:id="rId5" imgW="444240" imgH="279360" progId="Equation.3">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EXAMPLE:</a:t>
            </a:r>
          </a:p>
          <a:p>
            <a:pPr>
              <a:buNone/>
            </a:pPr>
            <a:r>
              <a:rPr lang="en-US" dirty="0" smtClean="0"/>
              <a:t>	Determine the Active, Reactive and Complete power for the given </a:t>
            </a:r>
            <a:endParaRPr lang="en-US" dirty="0"/>
          </a:p>
        </p:txBody>
      </p:sp>
      <p:pic>
        <p:nvPicPr>
          <p:cNvPr id="28674" name="Picture 2"/>
          <p:cNvPicPr>
            <a:picLocks noChangeAspect="1" noChangeArrowheads="1"/>
          </p:cNvPicPr>
          <p:nvPr/>
        </p:nvPicPr>
        <p:blipFill>
          <a:blip r:embed="rId2"/>
          <a:srcRect/>
          <a:stretch>
            <a:fillRect/>
          </a:stretch>
        </p:blipFill>
        <p:spPr bwMode="auto">
          <a:xfrm>
            <a:off x="1600200" y="2228850"/>
            <a:ext cx="4772025" cy="3181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SOLUTION SUMMARY</a:t>
            </a:r>
            <a:endParaRPr lang="en-US" dirty="0"/>
          </a:p>
        </p:txBody>
      </p:sp>
      <p:pic>
        <p:nvPicPr>
          <p:cNvPr id="29698" name="Picture 2"/>
          <p:cNvPicPr>
            <a:picLocks noChangeAspect="1" noChangeArrowheads="1"/>
          </p:cNvPicPr>
          <p:nvPr/>
        </p:nvPicPr>
        <p:blipFill>
          <a:blip r:embed="rId2"/>
          <a:srcRect/>
          <a:stretch>
            <a:fillRect/>
          </a:stretch>
        </p:blipFill>
        <p:spPr bwMode="auto">
          <a:xfrm>
            <a:off x="457200" y="2668513"/>
            <a:ext cx="8153400" cy="33512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 WATTMETER TO MEASURE AC POWER</a:t>
            </a:r>
            <a:endParaRPr lang="en-US" dirty="0"/>
          </a:p>
        </p:txBody>
      </p:sp>
      <p:sp>
        <p:nvSpPr>
          <p:cNvPr id="3" name="Content Placeholder 2"/>
          <p:cNvSpPr>
            <a:spLocks noGrp="1"/>
          </p:cNvSpPr>
          <p:nvPr>
            <p:ph idx="1"/>
          </p:nvPr>
        </p:nvSpPr>
        <p:spPr/>
        <p:txBody>
          <a:bodyPr/>
          <a:lstStyle/>
          <a:p>
            <a:r>
              <a:rPr lang="en-US" dirty="0" smtClean="0"/>
              <a:t>In present day engineering practice, the active, reactive and complete powers are measured using digital electronic wattmeters.</a:t>
            </a:r>
          </a:p>
          <a:p>
            <a:endParaRPr lang="en-US" dirty="0" smtClean="0"/>
          </a:p>
          <a:p>
            <a:r>
              <a:rPr lang="en-US" dirty="0" smtClean="0"/>
              <a:t>A simple moving coil wattmeter that is based on Electro-dynamic Meter movement is found in many Laboratories (discussed in courses on electrical measurements)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This lecture is based on the spirit in some excerpts from the book “Theoretical Fundamentals of Electrical Technology”, by </a:t>
            </a:r>
            <a:r>
              <a:rPr lang="en-US" b="1" dirty="0" smtClean="0"/>
              <a:t>L</a:t>
            </a:r>
            <a:r>
              <a:rPr lang="en-US" dirty="0" smtClean="0"/>
              <a:t>ev </a:t>
            </a:r>
            <a:r>
              <a:rPr lang="en-US" b="1" dirty="0" err="1" smtClean="0"/>
              <a:t>A</a:t>
            </a:r>
            <a:r>
              <a:rPr lang="en-US" dirty="0" err="1" smtClean="0"/>
              <a:t>lexison</a:t>
            </a:r>
            <a:r>
              <a:rPr lang="en-US" dirty="0" smtClean="0"/>
              <a:t> </a:t>
            </a:r>
            <a:r>
              <a:rPr lang="en-US" b="1" dirty="0" err="1" smtClean="0"/>
              <a:t>Bessonov</a:t>
            </a:r>
            <a:r>
              <a:rPr lang="en-US" b="1" dirty="0" smtClean="0"/>
              <a:t> </a:t>
            </a:r>
            <a:r>
              <a:rPr lang="en-US" dirty="0" smtClean="0"/>
              <a:t>(Lev </a:t>
            </a:r>
            <a:r>
              <a:rPr lang="en-US" dirty="0" err="1" smtClean="0"/>
              <a:t>Alekceivich</a:t>
            </a:r>
            <a:r>
              <a:rPr lang="en-US" dirty="0" smtClean="0"/>
              <a:t> </a:t>
            </a:r>
            <a:r>
              <a:rPr lang="en-US" dirty="0" err="1" smtClean="0"/>
              <a:t>Bessonov</a:t>
            </a:r>
            <a:r>
              <a:rPr lang="en-US" dirty="0" smtClean="0"/>
              <a:t>),</a:t>
            </a:r>
            <a:r>
              <a:rPr lang="en-US" b="1" dirty="0" smtClean="0"/>
              <a:t> </a:t>
            </a:r>
            <a:r>
              <a:rPr lang="en-US" dirty="0" smtClean="0"/>
              <a:t>translated and ,where necessary, modernized by </a:t>
            </a:r>
            <a:r>
              <a:rPr lang="en-US" dirty="0" err="1" smtClean="0"/>
              <a:t>Severinus</a:t>
            </a:r>
            <a:r>
              <a:rPr lang="en-US" dirty="0" smtClean="0"/>
              <a:t> </a:t>
            </a:r>
            <a:r>
              <a:rPr lang="en-US" dirty="0" err="1" smtClean="0"/>
              <a:t>Kifalu</a:t>
            </a:r>
            <a:r>
              <a:rPr lang="en-US" dirty="0" smtClean="0"/>
              <a:t>.</a:t>
            </a:r>
          </a:p>
          <a:p>
            <a:r>
              <a:rPr lang="en-US" dirty="0" smtClean="0"/>
              <a:t>The original book is listed in Amazon by the title, “Applied Electricity for Engineers, by L.A. </a:t>
            </a:r>
            <a:r>
              <a:rPr lang="en-US" dirty="0" err="1" smtClean="0"/>
              <a:t>Bessonov</a:t>
            </a:r>
            <a:r>
              <a:rPr lang="en-US" dirty="0" smtClean="0"/>
              <a:t>”</a:t>
            </a:r>
          </a:p>
          <a:p>
            <a:r>
              <a:rPr lang="en-US" dirty="0" err="1" smtClean="0"/>
              <a:t>Severinus</a:t>
            </a:r>
            <a:r>
              <a:rPr lang="en-US" dirty="0" smtClean="0"/>
              <a:t> </a:t>
            </a:r>
            <a:r>
              <a:rPr lang="en-US" dirty="0" err="1" smtClean="0"/>
              <a:t>Kifalu</a:t>
            </a:r>
            <a:r>
              <a:rPr lang="en-US" dirty="0" smtClean="0"/>
              <a:t> is a lecturer at the department of Electrical and Communications Engineering of </a:t>
            </a:r>
            <a:r>
              <a:rPr lang="en-US" dirty="0" err="1" smtClean="0"/>
              <a:t>Moi</a:t>
            </a:r>
            <a:r>
              <a:rPr lang="en-US" dirty="0" smtClean="0"/>
              <a:t> University.</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E:\LECTURE NOTES\ECE 211 Circuit Theory II\Paint Slides\Dynamometer-Instrument.gif"/>
          <p:cNvPicPr>
            <a:picLocks noChangeAspect="1" noChangeArrowheads="1"/>
          </p:cNvPicPr>
          <p:nvPr/>
        </p:nvPicPr>
        <p:blipFill>
          <a:blip r:embed="rId2"/>
          <a:srcRect/>
          <a:stretch>
            <a:fillRect/>
          </a:stretch>
        </p:blipFill>
        <p:spPr bwMode="auto">
          <a:xfrm>
            <a:off x="1381126" y="1801325"/>
            <a:ext cx="6467474" cy="4370875"/>
          </a:xfrm>
          <a:prstGeom prst="rect">
            <a:avLst/>
          </a:prstGeom>
          <a:noFill/>
        </p:spPr>
      </p:pic>
      <p:sp>
        <p:nvSpPr>
          <p:cNvPr id="2" name="Title 1"/>
          <p:cNvSpPr>
            <a:spLocks noGrp="1"/>
          </p:cNvSpPr>
          <p:nvPr>
            <p:ph type="title"/>
          </p:nvPr>
        </p:nvSpPr>
        <p:spPr/>
        <p:txBody>
          <a:bodyPr>
            <a:normAutofit fontScale="90000"/>
          </a:bodyPr>
          <a:lstStyle/>
          <a:p>
            <a:r>
              <a:rPr lang="en-US" dirty="0" smtClean="0"/>
              <a:t>Figure of Power Meter (source: electricalacademia.com) </a:t>
            </a:r>
            <a:endParaRPr lang="en-US" dirty="0"/>
          </a:p>
        </p:txBody>
      </p:sp>
      <p:sp>
        <p:nvSpPr>
          <p:cNvPr id="3" name="Content Placeholder 2"/>
          <p:cNvSpPr>
            <a:spLocks noGrp="1"/>
          </p:cNvSpPr>
          <p:nvPr>
            <p:ph idx="1"/>
          </p:nvPr>
        </p:nvSpPr>
        <p:spPr/>
        <p:txBody>
          <a:bodyPr/>
          <a:lstStyle/>
          <a:p>
            <a:r>
              <a:rPr lang="en-US" dirty="0" smtClean="0"/>
              <a:t>Shown here is</a:t>
            </a:r>
          </a:p>
          <a:p>
            <a:pPr>
              <a:buNone/>
            </a:pPr>
            <a:r>
              <a:rPr lang="en-US" dirty="0" smtClean="0"/>
              <a:t>an Electro-</a:t>
            </a:r>
          </a:p>
          <a:p>
            <a:pPr>
              <a:buNone/>
            </a:pPr>
            <a:r>
              <a:rPr lang="en-US" dirty="0" smtClean="0"/>
              <a:t>dynamic</a:t>
            </a:r>
          </a:p>
          <a:p>
            <a:pPr>
              <a:buNone/>
            </a:pPr>
            <a:r>
              <a:rPr lang="en-US" dirty="0" smtClean="0"/>
              <a:t>Meter movement.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a:bodyPr>
          <a:lstStyle/>
          <a:p>
            <a:r>
              <a:rPr lang="en-US" dirty="0" smtClean="0"/>
              <a:t>The Electrodynamic Wattmeter has two coils. </a:t>
            </a:r>
          </a:p>
          <a:p>
            <a:r>
              <a:rPr lang="en-US" dirty="0" smtClean="0"/>
              <a:t>One coil of low resistance carries a heavy current which is  equal to the current I</a:t>
            </a:r>
            <a:r>
              <a:rPr lang="en-US" baseline="-25000" dirty="0" smtClean="0"/>
              <a:t>L</a:t>
            </a:r>
            <a:r>
              <a:rPr lang="en-US" dirty="0" smtClean="0"/>
              <a:t> in the load R</a:t>
            </a:r>
            <a:r>
              <a:rPr lang="en-US" baseline="-25000" dirty="0" smtClean="0"/>
              <a:t>L</a:t>
            </a:r>
            <a:r>
              <a:rPr lang="en-US" dirty="0" smtClean="0"/>
              <a:t>. This coil is called the series coil and, in some literature, it is called the current coil. Since it doesn’t move it is also called the Fixed coil. </a:t>
            </a:r>
          </a:p>
          <a:p>
            <a:r>
              <a:rPr lang="en-US" dirty="0" smtClean="0"/>
              <a:t>The other coil has a high resistance. It carries the current I</a:t>
            </a:r>
            <a:r>
              <a:rPr lang="en-US" baseline="-25000" dirty="0" smtClean="0"/>
              <a:t>v</a:t>
            </a:r>
            <a:r>
              <a:rPr lang="en-US" dirty="0" smtClean="0"/>
              <a:t> and it is connected in parallel with the Load R</a:t>
            </a:r>
            <a:r>
              <a:rPr lang="en-US" baseline="-25000" dirty="0" smtClean="0"/>
              <a:t>L</a:t>
            </a:r>
            <a:r>
              <a:rPr lang="en-US" dirty="0" smtClean="0"/>
              <a:t>. This coil is called the Parallel coil, and it is also called the pressure coil, Voltage Coil or Movable Coil-it moves the pointer.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On the real Wattmeter, one end of each of these coils is marked with a dot or star. This mark signifies the start side of the coils. These should be considered as the entry ends for the  current and voltage to be measured. </a:t>
            </a:r>
          </a:p>
          <a:p>
            <a:r>
              <a:rPr lang="en-US" dirty="0" smtClean="0"/>
              <a:t>The Electrodynamic Wattmeter can measure both DC and AC power. Reversing the connections for the current or voltage will result in a negative deflection whether it is AC or DC power being measured. The figure below illustrates all points discussed above</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measures power</a:t>
            </a:r>
            <a:endParaRPr lang="en-US" dirty="0"/>
          </a:p>
        </p:txBody>
      </p:sp>
      <p:sp>
        <p:nvSpPr>
          <p:cNvPr id="3" name="Content Placeholder 2"/>
          <p:cNvSpPr>
            <a:spLocks noGrp="1"/>
          </p:cNvSpPr>
          <p:nvPr>
            <p:ph idx="1"/>
          </p:nvPr>
        </p:nvSpPr>
        <p:spPr/>
        <p:txBody>
          <a:bodyPr/>
          <a:lstStyle/>
          <a:p>
            <a:endParaRPr lang="en-US" dirty="0"/>
          </a:p>
        </p:txBody>
      </p:sp>
      <p:pic>
        <p:nvPicPr>
          <p:cNvPr id="31747" name="Picture 3"/>
          <p:cNvPicPr>
            <a:picLocks noChangeAspect="1" noChangeArrowheads="1"/>
          </p:cNvPicPr>
          <p:nvPr/>
        </p:nvPicPr>
        <p:blipFill>
          <a:blip r:embed="rId2"/>
          <a:srcRect/>
          <a:stretch>
            <a:fillRect/>
          </a:stretch>
        </p:blipFill>
        <p:spPr bwMode="auto">
          <a:xfrm>
            <a:off x="238125" y="500063"/>
            <a:ext cx="8666163" cy="5857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r>
              <a:rPr lang="en-US" dirty="0" smtClean="0"/>
              <a:t>The indication of the power meter is proportional to average value of the power wave. If a sine wave current is I and a sine wave voltage is V then the product </a:t>
            </a:r>
            <a:r>
              <a:rPr lang="en-US" dirty="0" err="1" smtClean="0"/>
              <a:t>VxI</a:t>
            </a:r>
            <a:r>
              <a:rPr lang="en-US" dirty="0" smtClean="0"/>
              <a:t> is a power wave (no longer sine). The average value of this power wave is actually </a:t>
            </a:r>
            <a:r>
              <a:rPr lang="en-US" dirty="0" err="1" smtClean="0"/>
              <a:t>V</a:t>
            </a:r>
            <a:r>
              <a:rPr lang="en-US" baseline="-25000" dirty="0" err="1" smtClean="0"/>
              <a:t>rms</a:t>
            </a:r>
            <a:r>
              <a:rPr lang="en-US" dirty="0" err="1" smtClean="0"/>
              <a:t>xI</a:t>
            </a:r>
            <a:r>
              <a:rPr lang="en-US" baseline="-25000" dirty="0" err="1" smtClean="0"/>
              <a:t>rms</a:t>
            </a:r>
            <a:r>
              <a:rPr lang="en-US" dirty="0" err="1" smtClean="0"/>
              <a:t>xCos</a:t>
            </a:r>
            <a:r>
              <a:rPr lang="en-US" dirty="0" smtClean="0"/>
              <a:t> </a:t>
            </a:r>
            <a:r>
              <a:rPr lang="el-GR" dirty="0" smtClean="0"/>
              <a:t>ϕ</a:t>
            </a:r>
            <a:r>
              <a:rPr lang="en-US" dirty="0" smtClean="0"/>
              <a:t> =P. Now P is the active power in Watts. Therefore the Electrodynamic power meter primarily measures the Active Power in Watts, and special arrangements or supporting instruments are used to with it for measurement of reactive power.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EXAMPLE</a:t>
            </a:r>
          </a:p>
          <a:p>
            <a:pPr>
              <a:buNone/>
            </a:pPr>
            <a:r>
              <a:rPr lang="en-US" dirty="0" smtClean="0"/>
              <a:t>Consider a “AC - one port network” with an input impedance z= </a:t>
            </a:r>
            <a:r>
              <a:rPr lang="en-US" dirty="0" err="1" smtClean="0"/>
              <a:t>R</a:t>
            </a:r>
            <a:r>
              <a:rPr lang="en-US" baseline="-25000" dirty="0" err="1" smtClean="0"/>
              <a:t>in</a:t>
            </a:r>
            <a:r>
              <a:rPr lang="en-US" dirty="0" err="1" smtClean="0"/>
              <a:t>+jX</a:t>
            </a:r>
            <a:r>
              <a:rPr lang="en-US" baseline="-25000" dirty="0" err="1" smtClean="0"/>
              <a:t>in</a:t>
            </a:r>
            <a:r>
              <a:rPr lang="en-US" dirty="0" smtClean="0"/>
              <a:t>. Experimentally determine the values of </a:t>
            </a:r>
            <a:r>
              <a:rPr lang="en-US" dirty="0" err="1" smtClean="0"/>
              <a:t>R</a:t>
            </a:r>
            <a:r>
              <a:rPr lang="en-US" baseline="-25000" dirty="0" err="1" smtClean="0"/>
              <a:t>in</a:t>
            </a:r>
            <a:r>
              <a:rPr lang="en-US" dirty="0" smtClean="0"/>
              <a:t> and </a:t>
            </a:r>
            <a:r>
              <a:rPr lang="en-US" dirty="0" err="1" smtClean="0"/>
              <a:t>X</a:t>
            </a:r>
            <a:r>
              <a:rPr lang="en-US" baseline="-25000" dirty="0" err="1" smtClean="0"/>
              <a:t>in</a:t>
            </a:r>
            <a:r>
              <a:rPr lang="en-US" dirty="0" smtClean="0"/>
              <a:t> and also determine the character (</a:t>
            </a:r>
            <a:r>
              <a:rPr lang="en-US" dirty="0" smtClean="0"/>
              <a:t>Inductance or Capacitance)</a:t>
            </a:r>
            <a:r>
              <a:rPr lang="en-US" dirty="0" smtClean="0"/>
              <a:t> of </a:t>
            </a:r>
            <a:r>
              <a:rPr lang="en-US" dirty="0" err="1" smtClean="0"/>
              <a:t>X</a:t>
            </a:r>
            <a:r>
              <a:rPr lang="en-US" baseline="-25000" dirty="0" err="1" smtClean="0"/>
              <a:t>in</a:t>
            </a:r>
            <a:r>
              <a:rPr lang="en-US" dirty="0" smtClean="0"/>
              <a:t>.</a:t>
            </a:r>
          </a:p>
          <a:p>
            <a:endParaRPr lang="en-US" dirty="0" smtClean="0"/>
          </a:p>
          <a:p>
            <a:pPr>
              <a:buNone/>
            </a:pPr>
            <a:endParaRPr lang="en-US" dirty="0" smtClean="0"/>
          </a:p>
          <a:p>
            <a:pPr>
              <a:buNone/>
            </a:pPr>
            <a:endParaRPr lang="en-US" dirty="0"/>
          </a:p>
        </p:txBody>
      </p:sp>
      <p:pic>
        <p:nvPicPr>
          <p:cNvPr id="32772" name="Picture 4"/>
          <p:cNvPicPr>
            <a:picLocks noChangeAspect="1" noChangeArrowheads="1"/>
          </p:cNvPicPr>
          <p:nvPr/>
        </p:nvPicPr>
        <p:blipFill>
          <a:blip r:embed="rId2"/>
          <a:srcRect/>
          <a:stretch>
            <a:fillRect/>
          </a:stretch>
        </p:blipFill>
        <p:spPr bwMode="auto">
          <a:xfrm>
            <a:off x="4495800" y="3505200"/>
            <a:ext cx="2762250" cy="236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Pattern of solution.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Using the above experimental setup we get</a:t>
            </a:r>
            <a:endParaRPr lang="en-US" dirty="0"/>
          </a:p>
        </p:txBody>
      </p:sp>
      <p:pic>
        <p:nvPicPr>
          <p:cNvPr id="33794" name="Picture 2"/>
          <p:cNvPicPr>
            <a:picLocks noChangeAspect="1" noChangeArrowheads="1"/>
          </p:cNvPicPr>
          <p:nvPr/>
        </p:nvPicPr>
        <p:blipFill>
          <a:blip r:embed="rId2"/>
          <a:srcRect/>
          <a:stretch>
            <a:fillRect/>
          </a:stretch>
        </p:blipFill>
        <p:spPr bwMode="auto">
          <a:xfrm>
            <a:off x="1295400" y="1895475"/>
            <a:ext cx="6553200" cy="3067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Cont.</a:t>
            </a:r>
            <a:endParaRPr lang="en-US" dirty="0"/>
          </a:p>
        </p:txBody>
      </p:sp>
      <p:pic>
        <p:nvPicPr>
          <p:cNvPr id="34818" name="Picture 2"/>
          <p:cNvPicPr>
            <a:picLocks noChangeAspect="1" noChangeArrowheads="1"/>
          </p:cNvPicPr>
          <p:nvPr/>
        </p:nvPicPr>
        <p:blipFill>
          <a:blip r:embed="rId2"/>
          <a:srcRect/>
          <a:stretch>
            <a:fillRect/>
          </a:stretch>
        </p:blipFill>
        <p:spPr bwMode="auto">
          <a:xfrm>
            <a:off x="457200" y="1266825"/>
            <a:ext cx="7915275" cy="5210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endParaRPr lang="en-US" dirty="0"/>
          </a:p>
        </p:txBody>
      </p:sp>
      <p:pic>
        <p:nvPicPr>
          <p:cNvPr id="35842" name="Picture 2"/>
          <p:cNvPicPr>
            <a:picLocks noChangeAspect="1" noChangeArrowheads="1"/>
          </p:cNvPicPr>
          <p:nvPr/>
        </p:nvPicPr>
        <p:blipFill>
          <a:blip r:embed="rId2"/>
          <a:srcRect/>
          <a:stretch>
            <a:fillRect/>
          </a:stretch>
        </p:blipFill>
        <p:spPr bwMode="auto">
          <a:xfrm>
            <a:off x="457200" y="1114425"/>
            <a:ext cx="7915275" cy="5210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To determine if the reactance is inductive, therefore resulting in a lagging power factor, connect a small capacitance across the terminals a-b in the experimental circuit above. If the ammeter current reduces, then </a:t>
            </a:r>
            <a:r>
              <a:rPr lang="en-US" dirty="0" err="1" smtClean="0"/>
              <a:t>Xin</a:t>
            </a:r>
            <a:r>
              <a:rPr lang="en-US" dirty="0" smtClean="0"/>
              <a:t> is inductive, causing a lagging power factor. </a:t>
            </a:r>
          </a:p>
          <a:p>
            <a:r>
              <a:rPr lang="en-US" dirty="0" smtClean="0"/>
              <a:t>The opposite is true if the ammeter current increased (</a:t>
            </a:r>
            <a:r>
              <a:rPr lang="en-US" dirty="0" err="1" smtClean="0"/>
              <a:t>i.e</a:t>
            </a:r>
            <a:r>
              <a:rPr lang="en-US" dirty="0" smtClean="0"/>
              <a:t> we have a leading power factor and the reactive load is capacitive).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 MESH CURRENT SYSTEM EXAMPLE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2171877"/>
            <a:ext cx="8229600" cy="33826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LECTURE</a:t>
            </a:r>
            <a:endParaRPr lang="en-US" dirty="0"/>
          </a:p>
        </p:txBody>
      </p:sp>
      <p:pic>
        <p:nvPicPr>
          <p:cNvPr id="36866" name="Picture 2"/>
          <p:cNvPicPr>
            <a:picLocks noGrp="1" noChangeAspect="1" noChangeArrowheads="1"/>
          </p:cNvPicPr>
          <p:nvPr>
            <p:ph idx="1"/>
          </p:nvPr>
        </p:nvPicPr>
        <p:blipFill>
          <a:blip r:embed="rId2"/>
          <a:srcRect/>
          <a:stretch>
            <a:fillRect/>
          </a:stretch>
        </p:blipFill>
        <p:spPr bwMode="auto">
          <a:xfrm>
            <a:off x="1134088" y="1600200"/>
            <a:ext cx="6875823" cy="4525963"/>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1" name="Picture 3"/>
          <p:cNvPicPr>
            <a:picLocks noGrp="1" noChangeAspect="1" noChangeArrowheads="1"/>
          </p:cNvPicPr>
          <p:nvPr>
            <p:ph idx="1"/>
          </p:nvPr>
        </p:nvPicPr>
        <p:blipFill>
          <a:blip r:embed="rId2"/>
          <a:srcRect/>
          <a:stretch>
            <a:fillRect/>
          </a:stretch>
        </p:blipFill>
        <p:spPr bwMode="auto">
          <a:xfrm>
            <a:off x="457200" y="1828800"/>
            <a:ext cx="8229600" cy="37256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ACTIVE, REACTIVE AND COMPLETE POWER IN AC CIRCUITS</a:t>
            </a:r>
            <a:endParaRPr lang="en-US" dirty="0"/>
          </a:p>
        </p:txBody>
      </p:sp>
      <p:sp>
        <p:nvSpPr>
          <p:cNvPr id="5" name="Content Placeholder 4"/>
          <p:cNvSpPr>
            <a:spLocks noGrp="1"/>
          </p:cNvSpPr>
          <p:nvPr>
            <p:ph idx="1"/>
          </p:nvPr>
        </p:nvSpPr>
        <p:spPr/>
        <p:txBody>
          <a:bodyPr/>
          <a:lstStyle/>
          <a:p>
            <a:r>
              <a:rPr lang="en-US" dirty="0" smtClean="0"/>
              <a:t>The ACTIVE POWER, </a:t>
            </a:r>
            <a:r>
              <a:rPr lang="en-US" b="1" dirty="0" smtClean="0"/>
              <a:t>P</a:t>
            </a:r>
            <a:r>
              <a:rPr lang="en-US" dirty="0" smtClean="0"/>
              <a:t>, is defined as the average value of the instantaneous power wave over a period T.</a:t>
            </a:r>
          </a:p>
          <a:p>
            <a:endParaRPr lang="en-US" dirty="0" smtClean="0"/>
          </a:p>
          <a:p>
            <a:endParaRPr lang="en-US" dirty="0" smtClean="0"/>
          </a:p>
          <a:p>
            <a:endParaRPr lang="en-US" dirty="0" smtClean="0"/>
          </a:p>
          <a:p>
            <a:endParaRPr lang="en-US" dirty="0" smtClean="0"/>
          </a:p>
          <a:p>
            <a:r>
              <a:rPr lang="en-US" dirty="0" smtClean="0"/>
              <a:t>Where:</a:t>
            </a:r>
            <a:endParaRPr lang="en-US" dirty="0"/>
          </a:p>
        </p:txBody>
      </p:sp>
      <p:pic>
        <p:nvPicPr>
          <p:cNvPr id="1028" name="Picture 4"/>
          <p:cNvPicPr>
            <a:picLocks noChangeAspect="1" noChangeArrowheads="1"/>
          </p:cNvPicPr>
          <p:nvPr/>
        </p:nvPicPr>
        <p:blipFill>
          <a:blip r:embed="rId2"/>
          <a:srcRect/>
          <a:stretch>
            <a:fillRect/>
          </a:stretch>
        </p:blipFill>
        <p:spPr bwMode="auto">
          <a:xfrm>
            <a:off x="2362200" y="3048000"/>
            <a:ext cx="4448175" cy="18383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2286000" y="5410200"/>
            <a:ext cx="2790825" cy="987523"/>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a:srcRect/>
          <a:stretch>
            <a:fillRect/>
          </a:stretch>
        </p:blipFill>
        <p:spPr bwMode="auto">
          <a:xfrm>
            <a:off x="5105400" y="5105400"/>
            <a:ext cx="2009775" cy="1285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Further we see that the ACTIVE POWER is physically the heat that is delivered on a Resistor R over a period T.  The unit of active power is  - Watts.</a:t>
            </a:r>
            <a:endParaRPr lang="en-US" dirty="0"/>
          </a:p>
        </p:txBody>
      </p:sp>
      <p:pic>
        <p:nvPicPr>
          <p:cNvPr id="2050" name="Picture 2"/>
          <p:cNvPicPr>
            <a:picLocks noChangeAspect="1" noChangeArrowheads="1"/>
          </p:cNvPicPr>
          <p:nvPr/>
        </p:nvPicPr>
        <p:blipFill>
          <a:blip r:embed="rId2"/>
          <a:srcRect/>
          <a:stretch>
            <a:fillRect/>
          </a:stretch>
        </p:blipFill>
        <p:spPr bwMode="auto">
          <a:xfrm>
            <a:off x="381000" y="2671762"/>
            <a:ext cx="8516272" cy="35004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r>
              <a:rPr lang="en-US" dirty="0" smtClean="0"/>
              <a:t>Therefore the ACTIVE POWER is the power delivered as heat on the resistance R and is summarily defined as:</a:t>
            </a:r>
          </a:p>
          <a:p>
            <a:endParaRPr lang="en-US" dirty="0" smtClean="0"/>
          </a:p>
          <a:p>
            <a:endParaRPr lang="en-US" dirty="0" smtClean="0"/>
          </a:p>
          <a:p>
            <a:endParaRPr lang="en-US" dirty="0" smtClean="0"/>
          </a:p>
          <a:p>
            <a:endParaRPr lang="en-US" dirty="0" smtClean="0"/>
          </a:p>
          <a:p>
            <a:endParaRPr lang="en-US" dirty="0" smtClean="0"/>
          </a:p>
          <a:p>
            <a:r>
              <a:rPr lang="en-US" dirty="0" smtClean="0"/>
              <a:t>Where: </a:t>
            </a:r>
          </a:p>
          <a:p>
            <a:endParaRPr lang="en-US" dirty="0" smtClean="0"/>
          </a:p>
          <a:p>
            <a:pPr>
              <a:buNone/>
            </a:pPr>
            <a:r>
              <a:rPr lang="en-US" dirty="0" smtClean="0"/>
              <a:t>  </a:t>
            </a:r>
            <a:endParaRPr lang="en-US" dirty="0"/>
          </a:p>
        </p:txBody>
      </p:sp>
      <p:graphicFrame>
        <p:nvGraphicFramePr>
          <p:cNvPr id="4" name="Object 3"/>
          <p:cNvGraphicFramePr>
            <a:graphicFrameLocks noChangeAspect="1"/>
          </p:cNvGraphicFramePr>
          <p:nvPr/>
        </p:nvGraphicFramePr>
        <p:xfrm>
          <a:off x="685800" y="2743200"/>
          <a:ext cx="7816850" cy="838200"/>
        </p:xfrm>
        <a:graphic>
          <a:graphicData uri="http://schemas.openxmlformats.org/presentationml/2006/ole">
            <p:oleObj spid="_x0000_s3074" name="Equation" r:id="rId3" imgW="1536480" imgH="228600" progId="Equation.3">
              <p:embed/>
            </p:oleObj>
          </a:graphicData>
        </a:graphic>
      </p:graphicFrame>
      <p:graphicFrame>
        <p:nvGraphicFramePr>
          <p:cNvPr id="3075" name="Object 3"/>
          <p:cNvGraphicFramePr>
            <a:graphicFrameLocks noChangeAspect="1"/>
          </p:cNvGraphicFramePr>
          <p:nvPr/>
        </p:nvGraphicFramePr>
        <p:xfrm>
          <a:off x="2819400" y="4953000"/>
          <a:ext cx="5600700" cy="1222154"/>
        </p:xfrm>
        <a:graphic>
          <a:graphicData uri="http://schemas.openxmlformats.org/presentationml/2006/ole">
            <p:oleObj spid="_x0000_s3075" name="Equation" r:id="rId4" imgW="1384200" imgH="419040"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638800"/>
          </a:xfrm>
        </p:spPr>
        <p:txBody>
          <a:bodyPr>
            <a:normAutofit fontScale="85000" lnSpcReduction="10000"/>
          </a:bodyPr>
          <a:lstStyle/>
          <a:p>
            <a:r>
              <a:rPr lang="en-US" dirty="0" smtClean="0"/>
              <a:t>The REACTIVE POWER, </a:t>
            </a:r>
            <a:r>
              <a:rPr lang="en-US" b="1" dirty="0" smtClean="0"/>
              <a:t>Q</a:t>
            </a:r>
            <a:r>
              <a:rPr lang="en-US" dirty="0" smtClean="0"/>
              <a:t>, is defined as the </a:t>
            </a:r>
            <a:r>
              <a:rPr lang="en-US" dirty="0" smtClean="0"/>
              <a:t>product </a:t>
            </a:r>
            <a:r>
              <a:rPr lang="en-US" dirty="0" smtClean="0"/>
              <a:t>of the voltage </a:t>
            </a:r>
            <a:r>
              <a:rPr lang="el-GR" b="1" dirty="0" smtClean="0"/>
              <a:t>ν</a:t>
            </a:r>
            <a:r>
              <a:rPr lang="en-US" dirty="0" smtClean="0"/>
              <a:t> , the current </a:t>
            </a:r>
            <a:r>
              <a:rPr lang="el-GR" b="1" dirty="0" smtClean="0"/>
              <a:t>ί</a:t>
            </a:r>
            <a:r>
              <a:rPr lang="en-US" dirty="0" smtClean="0"/>
              <a:t> and the sine of the angle </a:t>
            </a:r>
            <a:r>
              <a:rPr lang="el-GR" b="1" dirty="0" smtClean="0"/>
              <a:t>ϕ</a:t>
            </a:r>
            <a:r>
              <a:rPr lang="en-US" dirty="0" smtClean="0"/>
              <a:t> </a:t>
            </a:r>
            <a:r>
              <a:rPr lang="en-US" dirty="0" smtClean="0"/>
              <a:t>(where </a:t>
            </a:r>
            <a:r>
              <a:rPr lang="el-GR" b="1" dirty="0" smtClean="0"/>
              <a:t>ϕ </a:t>
            </a:r>
            <a:r>
              <a:rPr lang="en-US" dirty="0" smtClean="0"/>
              <a:t>is </a:t>
            </a:r>
            <a:r>
              <a:rPr lang="en-US" dirty="0" smtClean="0"/>
              <a:t>the </a:t>
            </a:r>
            <a:r>
              <a:rPr lang="en-US" dirty="0" smtClean="0"/>
              <a:t>difference of the phase angles between </a:t>
            </a:r>
            <a:r>
              <a:rPr lang="en-US" dirty="0" smtClean="0"/>
              <a:t>the voltage and current waves</a:t>
            </a:r>
            <a:r>
              <a:rPr lang="en-US" dirty="0" smtClean="0"/>
              <a:t>).</a:t>
            </a:r>
          </a:p>
          <a:p>
            <a:endParaRPr lang="en-US" dirty="0" smtClean="0"/>
          </a:p>
          <a:p>
            <a:endParaRPr lang="en-US" dirty="0" smtClean="0"/>
          </a:p>
          <a:p>
            <a:pPr>
              <a:buNone/>
            </a:pPr>
            <a:endParaRPr lang="en-US" dirty="0" smtClean="0"/>
          </a:p>
          <a:p>
            <a:r>
              <a:rPr lang="en-US" dirty="0" smtClean="0"/>
              <a:t>This is not a dissipated form of energy. Rather it is the energy used to set up an Electric and Magnetic field in the capacitor and inductor respectively. During the ac cycle the reactive power is taken </a:t>
            </a:r>
            <a:r>
              <a:rPr lang="en-US" dirty="0" smtClean="0"/>
              <a:t>back and forth, </a:t>
            </a:r>
            <a:r>
              <a:rPr lang="en-US" dirty="0" smtClean="0"/>
              <a:t>to source. The unit of this power is </a:t>
            </a:r>
            <a:r>
              <a:rPr lang="en-US" b="1" dirty="0" smtClean="0"/>
              <a:t>VAR</a:t>
            </a:r>
            <a:endParaRPr lang="en-US" b="1" dirty="0" smtClean="0"/>
          </a:p>
          <a:p>
            <a:pPr>
              <a:buNone/>
            </a:pPr>
            <a:r>
              <a:rPr lang="en-US" dirty="0" smtClean="0"/>
              <a:t>   </a:t>
            </a:r>
            <a:endParaRPr lang="en-US" dirty="0"/>
          </a:p>
        </p:txBody>
      </p:sp>
      <p:graphicFrame>
        <p:nvGraphicFramePr>
          <p:cNvPr id="4098" name="Object 2"/>
          <p:cNvGraphicFramePr>
            <a:graphicFrameLocks noChangeAspect="1"/>
          </p:cNvGraphicFramePr>
          <p:nvPr/>
        </p:nvGraphicFramePr>
        <p:xfrm>
          <a:off x="2009775" y="2438400"/>
          <a:ext cx="5167313" cy="744537"/>
        </p:xfrm>
        <a:graphic>
          <a:graphicData uri="http://schemas.openxmlformats.org/presentationml/2006/ole">
            <p:oleObj spid="_x0000_s4098" name="Equation" r:id="rId3" imgW="1015920" imgH="203040" progId="Equation.3">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The COMPLETE POWER , </a:t>
            </a:r>
            <a:r>
              <a:rPr lang="en-US" b="1" dirty="0" smtClean="0"/>
              <a:t>S</a:t>
            </a:r>
            <a:r>
              <a:rPr lang="en-US" dirty="0" smtClean="0"/>
              <a:t>, is mathematically defined as</a:t>
            </a:r>
          </a:p>
          <a:p>
            <a:endParaRPr lang="en-US" dirty="0" smtClean="0"/>
          </a:p>
          <a:p>
            <a:endParaRPr lang="en-US" dirty="0" smtClean="0"/>
          </a:p>
          <a:p>
            <a:r>
              <a:rPr lang="en-US" dirty="0" smtClean="0"/>
              <a:t>The unit of this power is </a:t>
            </a:r>
            <a:r>
              <a:rPr lang="en-US" b="1" dirty="0" smtClean="0"/>
              <a:t>Volt-Ampere (V.A)</a:t>
            </a:r>
            <a:r>
              <a:rPr lang="en-US" dirty="0" smtClean="0"/>
              <a:t>  </a:t>
            </a:r>
          </a:p>
          <a:p>
            <a:r>
              <a:rPr lang="en-US" dirty="0" smtClean="0"/>
              <a:t>The power quantities </a:t>
            </a:r>
            <a:r>
              <a:rPr lang="en-US" i="1" dirty="0" smtClean="0"/>
              <a:t>P</a:t>
            </a:r>
            <a:r>
              <a:rPr lang="en-US" dirty="0" smtClean="0"/>
              <a:t>, </a:t>
            </a:r>
            <a:r>
              <a:rPr lang="en-US" i="1" dirty="0" smtClean="0"/>
              <a:t>Q</a:t>
            </a:r>
            <a:r>
              <a:rPr lang="en-US" dirty="0" smtClean="0"/>
              <a:t> and </a:t>
            </a:r>
            <a:r>
              <a:rPr lang="en-US" i="1" dirty="0" smtClean="0"/>
              <a:t>S</a:t>
            </a:r>
            <a:r>
              <a:rPr lang="en-US" dirty="0" smtClean="0"/>
              <a:t> are linked through the following relationship, </a:t>
            </a:r>
            <a:endParaRPr lang="en-US" dirty="0"/>
          </a:p>
        </p:txBody>
      </p:sp>
      <p:graphicFrame>
        <p:nvGraphicFramePr>
          <p:cNvPr id="4" name="Object 3"/>
          <p:cNvGraphicFramePr>
            <a:graphicFrameLocks noChangeAspect="1"/>
          </p:cNvGraphicFramePr>
          <p:nvPr/>
        </p:nvGraphicFramePr>
        <p:xfrm>
          <a:off x="3275693" y="1739900"/>
          <a:ext cx="2744107" cy="698500"/>
        </p:xfrm>
        <a:graphic>
          <a:graphicData uri="http://schemas.openxmlformats.org/presentationml/2006/ole">
            <p:oleObj spid="_x0000_s5122" name="Equation" r:id="rId3" imgW="698400" imgH="177480" progId="Equation.3">
              <p:embed/>
            </p:oleObj>
          </a:graphicData>
        </a:graphic>
      </p:graphicFrame>
      <p:graphicFrame>
        <p:nvGraphicFramePr>
          <p:cNvPr id="5" name="Object 4"/>
          <p:cNvGraphicFramePr>
            <a:graphicFrameLocks noChangeAspect="1"/>
          </p:cNvGraphicFramePr>
          <p:nvPr/>
        </p:nvGraphicFramePr>
        <p:xfrm>
          <a:off x="3200400" y="4648200"/>
          <a:ext cx="2751667" cy="762000"/>
        </p:xfrm>
        <a:graphic>
          <a:graphicData uri="http://schemas.openxmlformats.org/presentationml/2006/ole">
            <p:oleObj spid="_x0000_s5123" name="Equation" r:id="rId4" imgW="825480" imgH="228600" progId="Equation.3">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2457</TotalTime>
  <Words>1064</Words>
  <Application>Microsoft Office PowerPoint</Application>
  <PresentationFormat>On-screen Show (4:3)</PresentationFormat>
  <Paragraphs>89</Paragraphs>
  <Slides>30</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3" baseType="lpstr">
      <vt:lpstr>Office Theme</vt:lpstr>
      <vt:lpstr>Equation</vt:lpstr>
      <vt:lpstr>Microsoft Equation 3.0</vt:lpstr>
      <vt:lpstr>CIRCUIT THEORY II</vt:lpstr>
      <vt:lpstr>INTRODUCTION</vt:lpstr>
      <vt:lpstr>AC MESH CURRENT SYSTEM EXAMPLE</vt:lpstr>
      <vt:lpstr>Slide 4</vt:lpstr>
      <vt:lpstr>ACTIVE, REACTIVE AND COMPLETE POWER IN AC CIRCUITS</vt:lpstr>
      <vt:lpstr>Slide 6</vt:lpstr>
      <vt:lpstr>Slide 7</vt:lpstr>
      <vt:lpstr>Slide 8</vt:lpstr>
      <vt:lpstr>Slide 9</vt:lpstr>
      <vt:lpstr>Slide 10</vt:lpstr>
      <vt:lpstr>Slide 11</vt:lpstr>
      <vt:lpstr>CALCULATION OF AC POWER USING COMPLEX FORM OF EXPRESSION</vt:lpstr>
      <vt:lpstr>Slide 13</vt:lpstr>
      <vt:lpstr>Slide 14</vt:lpstr>
      <vt:lpstr>Slide 15</vt:lpstr>
      <vt:lpstr>Slide 16</vt:lpstr>
      <vt:lpstr>Slide 17</vt:lpstr>
      <vt:lpstr>Slide 18</vt:lpstr>
      <vt:lpstr>USING A WATTMETER TO MEASURE AC POWER</vt:lpstr>
      <vt:lpstr>Figure of Power Meter (source: electricalacademia.com) </vt:lpstr>
      <vt:lpstr>Slide 21</vt:lpstr>
      <vt:lpstr>Slide 22</vt:lpstr>
      <vt:lpstr>How it measures power</vt:lpstr>
      <vt:lpstr>Slide 24</vt:lpstr>
      <vt:lpstr>Slide 25</vt:lpstr>
      <vt:lpstr>Slide 26</vt:lpstr>
      <vt:lpstr>Slide 27</vt:lpstr>
      <vt:lpstr>Slide 28</vt:lpstr>
      <vt:lpstr>Slide 29</vt:lpstr>
      <vt:lpstr>END OF LECTURE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CIRCUIT THEORY II</dc:title>
  <dc:creator>Kifalu</dc:creator>
  <cp:lastModifiedBy>Kifalu</cp:lastModifiedBy>
  <cp:revision>174</cp:revision>
  <dcterms:created xsi:type="dcterms:W3CDTF">2021-03-13T07:58:48Z</dcterms:created>
  <dcterms:modified xsi:type="dcterms:W3CDTF">2021-03-15T01:08:11Z</dcterms:modified>
</cp:coreProperties>
</file>