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ormorant Garamond Bold Italics" charset="1" panose="00000800000000000000"/>
      <p:regular r:id="rId15"/>
    </p:embeddedFont>
    <p:embeddedFont>
      <p:font typeface="Quicksand" charset="1" panose="00000000000000000000"/>
      <p:regular r:id="rId16"/>
    </p:embeddedFont>
    <p:embeddedFont>
      <p:font typeface="Quicksand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2478342"/>
            <a:ext cx="16229942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TSA Complaints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5908475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Pattern Identification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49752" y="703206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May 17,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22179" y="196758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Barath Anandaraman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18974" y="0"/>
            <a:ext cx="7778551" cy="10287000"/>
            <a:chOff x="0" y="0"/>
            <a:chExt cx="204867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867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8672">
                  <a:moveTo>
                    <a:pt x="0" y="0"/>
                  </a:moveTo>
                  <a:lnTo>
                    <a:pt x="2048672" y="0"/>
                  </a:lnTo>
                  <a:lnTo>
                    <a:pt x="204867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048672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162129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49624" y="1882139"/>
            <a:ext cx="10259825" cy="6450865"/>
          </a:xfrm>
          <a:custGeom>
            <a:avLst/>
            <a:gdLst/>
            <a:ahLst/>
            <a:cxnLst/>
            <a:rect r="r" b="b" t="t" l="l"/>
            <a:pathLst>
              <a:path h="6450865" w="10259825">
                <a:moveTo>
                  <a:pt x="0" y="0"/>
                </a:moveTo>
                <a:lnTo>
                  <a:pt x="10259825" y="0"/>
                </a:lnTo>
                <a:lnTo>
                  <a:pt x="10259825" y="6450865"/>
                </a:lnTo>
                <a:lnTo>
                  <a:pt x="0" y="6450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Complaints by Geo location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82871" y="1758314"/>
            <a:ext cx="7153553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map clearly visualizes the geographical distribution of TSA complaints, highlighting specific airports or regions that experience a higher concentration of complaints. This pinpoints areas where operations or passenger experiences might require localized attention.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982871" y="5306148"/>
            <a:ext cx="7153553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Different regions exhibit varying densities of complaints, suggesting that factors such as airport size, passenger volume, operational procedures, or regional passenger demographics might influence complaint rates.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AutoShape 11" id="11"/>
          <p:cNvSpPr/>
          <p:nvPr/>
        </p:nvSpPr>
        <p:spPr>
          <a:xfrm>
            <a:off x="11162129" y="97034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18974" y="0"/>
            <a:ext cx="7778551" cy="10287000"/>
            <a:chOff x="0" y="0"/>
            <a:chExt cx="204867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867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8672">
                  <a:moveTo>
                    <a:pt x="0" y="0"/>
                  </a:moveTo>
                  <a:lnTo>
                    <a:pt x="2048672" y="0"/>
                  </a:lnTo>
                  <a:lnTo>
                    <a:pt x="204867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048672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162129" y="10668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2079354"/>
            <a:ext cx="10518974" cy="5246338"/>
          </a:xfrm>
          <a:custGeom>
            <a:avLst/>
            <a:gdLst/>
            <a:ahLst/>
            <a:cxnLst/>
            <a:rect r="r" b="b" t="t" l="l"/>
            <a:pathLst>
              <a:path h="5246338" w="10518974">
                <a:moveTo>
                  <a:pt x="0" y="0"/>
                </a:moveTo>
                <a:lnTo>
                  <a:pt x="10518974" y="0"/>
                </a:lnTo>
                <a:lnTo>
                  <a:pt x="10518974" y="5246338"/>
                </a:lnTo>
                <a:lnTo>
                  <a:pt x="0" y="5246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Trend of TSA Complaints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27396" y="1662918"/>
            <a:ext cx="6747144" cy="6482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6"/>
              </a:lnSpc>
            </a:pPr>
            <a:r>
              <a:rPr lang="en-US" sz="233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Briefly during the Covid pandemic period the complaints hav</a:t>
            </a:r>
            <a:r>
              <a:rPr lang="en-US" sz="233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 dropped off significantly mostly due to lesser air travel</a:t>
            </a:r>
          </a:p>
          <a:p>
            <a:pPr algn="l">
              <a:lnSpc>
                <a:spcPts val="3976"/>
              </a:lnSpc>
            </a:pPr>
          </a:p>
          <a:p>
            <a:pPr algn="l">
              <a:lnSpc>
                <a:spcPts val="3976"/>
              </a:lnSpc>
            </a:pPr>
            <a:r>
              <a:rPr lang="en-US" sz="233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More complaints from 2022 showing significant increase post the pandemic</a:t>
            </a:r>
          </a:p>
          <a:p>
            <a:pPr algn="l">
              <a:lnSpc>
                <a:spcPts val="3976"/>
              </a:lnSpc>
            </a:pPr>
          </a:p>
          <a:p>
            <a:pPr algn="l">
              <a:lnSpc>
                <a:spcPts val="3976"/>
              </a:lnSpc>
            </a:pPr>
            <a:r>
              <a:rPr lang="en-US" sz="2338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Further review needed for the sudden surge from 2022 January</a:t>
            </a:r>
          </a:p>
          <a:p>
            <a:pPr algn="l">
              <a:lnSpc>
                <a:spcPts val="3976"/>
              </a:lnSpc>
            </a:pPr>
          </a:p>
          <a:p>
            <a:pPr algn="l">
              <a:lnSpc>
                <a:spcPts val="3976"/>
              </a:lnSpc>
            </a:pPr>
            <a:r>
              <a:rPr lang="en-US" sz="2338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Occasional spikes noticed on the graph, this could be regular seasonal travel spike</a:t>
            </a:r>
          </a:p>
          <a:p>
            <a:pPr algn="l">
              <a:lnSpc>
                <a:spcPts val="3976"/>
              </a:lnSpc>
            </a:pPr>
          </a:p>
        </p:txBody>
      </p:sp>
      <p:sp>
        <p:nvSpPr>
          <p:cNvPr name="AutoShape 10" id="10"/>
          <p:cNvSpPr/>
          <p:nvPr/>
        </p:nvSpPr>
        <p:spPr>
          <a:xfrm>
            <a:off x="11157367" y="97034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18974" y="0"/>
            <a:ext cx="7778551" cy="10287000"/>
            <a:chOff x="0" y="0"/>
            <a:chExt cx="204867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867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8672">
                  <a:moveTo>
                    <a:pt x="0" y="0"/>
                  </a:moveTo>
                  <a:lnTo>
                    <a:pt x="2048672" y="0"/>
                  </a:lnTo>
                  <a:lnTo>
                    <a:pt x="204867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048672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162129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2012679"/>
            <a:ext cx="10509449" cy="5504324"/>
          </a:xfrm>
          <a:custGeom>
            <a:avLst/>
            <a:gdLst/>
            <a:ahLst/>
            <a:cxnLst/>
            <a:rect r="r" b="b" t="t" l="l"/>
            <a:pathLst>
              <a:path h="5504324" w="10509449">
                <a:moveTo>
                  <a:pt x="0" y="0"/>
                </a:moveTo>
                <a:lnTo>
                  <a:pt x="10509449" y="0"/>
                </a:lnTo>
                <a:lnTo>
                  <a:pt x="10509449" y="5504324"/>
                </a:lnTo>
                <a:lnTo>
                  <a:pt x="0" y="5504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41663" y="599709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Heatmap Complaints over Time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83522" y="1955529"/>
            <a:ext cx="7081615" cy="511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Heat is more in 'Expedited Passenger Screening Program' followed by 'Mishandling of Passenger Property'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'Expedited Passenger Screening Program' seems to have started from 2021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Similarly 'Mishandling of Passenger Property' seems to have reduced significantly from 2021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AutoShape 10" id="10"/>
          <p:cNvSpPr/>
          <p:nvPr/>
        </p:nvSpPr>
        <p:spPr>
          <a:xfrm>
            <a:off x="11162129" y="97034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18974" y="0"/>
            <a:ext cx="7778551" cy="10287000"/>
            <a:chOff x="0" y="0"/>
            <a:chExt cx="204867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867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8672">
                  <a:moveTo>
                    <a:pt x="0" y="0"/>
                  </a:moveTo>
                  <a:lnTo>
                    <a:pt x="2048672" y="0"/>
                  </a:lnTo>
                  <a:lnTo>
                    <a:pt x="204867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048672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111035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1815464"/>
            <a:ext cx="10509449" cy="5898428"/>
          </a:xfrm>
          <a:custGeom>
            <a:avLst/>
            <a:gdLst/>
            <a:ahLst/>
            <a:cxnLst/>
            <a:rect r="r" b="b" t="t" l="l"/>
            <a:pathLst>
              <a:path h="5898428" w="10509449">
                <a:moveTo>
                  <a:pt x="0" y="0"/>
                </a:moveTo>
                <a:lnTo>
                  <a:pt x="10509449" y="0"/>
                </a:lnTo>
                <a:lnTo>
                  <a:pt x="10509449" y="5898428"/>
                </a:lnTo>
                <a:lnTo>
                  <a:pt x="0" y="5898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5852" y="599709"/>
            <a:ext cx="9883597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Boxplot distribution by Category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91427" y="1883592"/>
            <a:ext cx="7117584" cy="665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Certain categories (e.g., "Expedited Passenger Screening Program", "Customer Service", "Mishandling of Passenger Property") tend to show higher median complaint counts and potentially a broader distribution of complaints, affirming their status as significant areas of concern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Complaints seems to be more towards the 5 categories based on box plot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 major outliers noticed in the box plot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AutoShape 10" id="10"/>
          <p:cNvSpPr/>
          <p:nvPr/>
        </p:nvSpPr>
        <p:spPr>
          <a:xfrm>
            <a:off x="11327685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18974" y="0"/>
            <a:ext cx="7778551" cy="10287000"/>
            <a:chOff x="0" y="0"/>
            <a:chExt cx="204867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867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8672">
                  <a:moveTo>
                    <a:pt x="0" y="0"/>
                  </a:moveTo>
                  <a:lnTo>
                    <a:pt x="2048672" y="0"/>
                  </a:lnTo>
                  <a:lnTo>
                    <a:pt x="204867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048672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162129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2022204"/>
            <a:ext cx="10518974" cy="5128000"/>
          </a:xfrm>
          <a:custGeom>
            <a:avLst/>
            <a:gdLst/>
            <a:ahLst/>
            <a:cxnLst/>
            <a:rect r="r" b="b" t="t" l="l"/>
            <a:pathLst>
              <a:path h="5128000" w="10518974">
                <a:moveTo>
                  <a:pt x="0" y="0"/>
                </a:moveTo>
                <a:lnTo>
                  <a:pt x="10518974" y="0"/>
                </a:lnTo>
                <a:lnTo>
                  <a:pt x="10518974" y="5128000"/>
                </a:lnTo>
                <a:lnTo>
                  <a:pt x="0" y="512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Bar Chart Top 10 Categories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90715" y="1985771"/>
            <a:ext cx="6980903" cy="408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Top 5 categories have counts considerably higher than the others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'Expedited Passenger Screening Program', 'Mishandling of Passenger Property' followed by 'Customer Screening' are top reported complaint categories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AutoShape 10" id="10"/>
          <p:cNvSpPr/>
          <p:nvPr/>
        </p:nvSpPr>
        <p:spPr>
          <a:xfrm>
            <a:off x="11162129" y="97034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18974" y="0"/>
            <a:ext cx="7778551" cy="10287000"/>
            <a:chOff x="0" y="0"/>
            <a:chExt cx="204867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867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48672">
                  <a:moveTo>
                    <a:pt x="0" y="0"/>
                  </a:moveTo>
                  <a:lnTo>
                    <a:pt x="2048672" y="0"/>
                  </a:lnTo>
                  <a:lnTo>
                    <a:pt x="204867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048672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162129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1874575"/>
            <a:ext cx="10509449" cy="6161164"/>
          </a:xfrm>
          <a:custGeom>
            <a:avLst/>
            <a:gdLst/>
            <a:ahLst/>
            <a:cxnLst/>
            <a:rect r="r" b="b" t="t" l="l"/>
            <a:pathLst>
              <a:path h="6161164" w="10509449">
                <a:moveTo>
                  <a:pt x="0" y="0"/>
                </a:moveTo>
                <a:lnTo>
                  <a:pt x="10509449" y="0"/>
                </a:lnTo>
                <a:lnTo>
                  <a:pt x="10509449" y="6161164"/>
                </a:lnTo>
                <a:lnTo>
                  <a:pt x="0" y="61611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41663" y="599709"/>
            <a:ext cx="966778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Bar Chart Categories by Airport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55970" y="1941142"/>
            <a:ext cx="7104559" cy="665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'Expedited Passenger Screening Program', 'Mishandling of Passenger Property' are top reported complaint categories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EWR, ATL, LAX, JFK, MCO airport are the airports with highest complaint categories.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EWR has higher counts of complaints on ‘Expedited Passenger Screening Program’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AutoShape 10" id="10"/>
          <p:cNvSpPr/>
          <p:nvPr/>
        </p:nvSpPr>
        <p:spPr>
          <a:xfrm>
            <a:off x="11157367" y="97034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12182" y="0"/>
            <a:ext cx="9885343" cy="10287000"/>
            <a:chOff x="0" y="0"/>
            <a:chExt cx="260354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3547" cy="2709333"/>
            </a:xfrm>
            <a:custGeom>
              <a:avLst/>
              <a:gdLst/>
              <a:ahLst/>
              <a:cxnLst/>
              <a:rect r="r" b="b" t="t" l="l"/>
              <a:pathLst>
                <a:path h="2709333" w="2603547">
                  <a:moveTo>
                    <a:pt x="0" y="0"/>
                  </a:moveTo>
                  <a:lnTo>
                    <a:pt x="2603547" y="0"/>
                  </a:lnTo>
                  <a:lnTo>
                    <a:pt x="260354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603547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9371466" y="1646824"/>
            <a:ext cx="7887834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84150" y="1618249"/>
            <a:ext cx="7928032" cy="8547743"/>
          </a:xfrm>
          <a:custGeom>
            <a:avLst/>
            <a:gdLst/>
            <a:ahLst/>
            <a:cxnLst/>
            <a:rect r="r" b="b" t="t" l="l"/>
            <a:pathLst>
              <a:path h="8547743" w="7928032">
                <a:moveTo>
                  <a:pt x="0" y="0"/>
                </a:moveTo>
                <a:lnTo>
                  <a:pt x="7928032" y="0"/>
                </a:lnTo>
                <a:lnTo>
                  <a:pt x="7928032" y="8547744"/>
                </a:lnTo>
                <a:lnTo>
                  <a:pt x="0" y="8547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2176" y="599709"/>
            <a:ext cx="1595509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Multi line graphs of Top 3 Complaint Sub Categories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02657" y="1729696"/>
            <a:ext cx="9885343" cy="820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"Expedited Passenger Screening Program" Surge: This category shows a distinct and significant upward trend in complaint volume, particularly noticeable starting around 2021. This indicates a growing concern or issue related to this program. The dominant subcategory for "Expedited Passenger Screening Program" is consistently identified as '*', with its emergence and growth mirroring the overall trend of the parent category.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Conversely, complaints related to "Mishandling of Passenger Property" appear to have a decreasing trend, especially around the same period (2021). This suggests potential improvements or a positive shift in this area. The general reduction in "Mishandling of Passenger Property" complaints is reflected across its primary subcategories, suggesting that the decline is broad-based rather than limited to a single sub-issue.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AutoShape 10" id="10"/>
          <p:cNvSpPr/>
          <p:nvPr/>
        </p:nvSpPr>
        <p:spPr>
          <a:xfrm>
            <a:off x="9371466" y="9779623"/>
            <a:ext cx="7887834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38622" y="4099272"/>
            <a:ext cx="4210757" cy="3273864"/>
          </a:xfrm>
          <a:custGeom>
            <a:avLst/>
            <a:gdLst/>
            <a:ahLst/>
            <a:cxnLst/>
            <a:rect r="r" b="b" t="t" l="l"/>
            <a:pathLst>
              <a:path h="3273864" w="4210757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027699" y="3720815"/>
            <a:ext cx="4344915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911071" y="5271721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660540" y="6451511"/>
            <a:ext cx="4716390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Call to Action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4384" y="2201414"/>
            <a:ext cx="5348229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Prioritize high-complaint airports for internal reviews and compliance audits.</a:t>
            </a:r>
          </a:p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911071" y="2295047"/>
            <a:ext cx="5453060" cy="297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5"/>
              </a:lnSpc>
            </a:pPr>
            <a:r>
              <a:rPr lang="en-US" sz="244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Focus training efforts on TSA agents in areas of repeated complaint subcategories such as:</a:t>
            </a:r>
          </a:p>
          <a:p>
            <a:pPr algn="l" marL="528316" indent="-264158" lvl="1">
              <a:lnSpc>
                <a:spcPts val="3425"/>
              </a:lnSpc>
              <a:buFont typeface="Arial"/>
              <a:buChar char="•"/>
            </a:pPr>
            <a:r>
              <a:rPr lang="en-US" sz="244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Expedited Passenger Screening Program</a:t>
            </a:r>
          </a:p>
          <a:p>
            <a:pPr algn="l" marL="528316" indent="-264158" lvl="1">
              <a:lnSpc>
                <a:spcPts val="3425"/>
              </a:lnSpc>
              <a:buFont typeface="Arial"/>
              <a:buChar char="•"/>
            </a:pPr>
            <a:r>
              <a:rPr lang="en-US" sz="244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Customer Service (TSO)</a:t>
            </a:r>
          </a:p>
          <a:p>
            <a:pPr algn="l" marL="0" indent="0" lvl="0">
              <a:lnSpc>
                <a:spcPts val="3425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911071" y="1879950"/>
            <a:ext cx="534822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Training effort: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4384" y="4958139"/>
            <a:ext cx="5352545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Implement feedback loops to monitor progress post-intervention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4384" y="4524434"/>
            <a:ext cx="535254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Feedback Loop: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0068" y="1791685"/>
            <a:ext cx="535254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Divide and Conquer:</a:t>
            </a:r>
          </a:p>
        </p:txBody>
      </p:sp>
      <p:sp>
        <p:nvSpPr>
          <p:cNvPr name="AutoShape 15" id="15"/>
          <p:cNvSpPr/>
          <p:nvPr/>
        </p:nvSpPr>
        <p:spPr>
          <a:xfrm>
            <a:off x="1641490" y="9026288"/>
            <a:ext cx="4716390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005334" y="7532916"/>
            <a:ext cx="5352545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Integrate findings into performance metrics and public transparency dashboards.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5334" y="7099211"/>
            <a:ext cx="535254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Performance metrics: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1858655" y="7822160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1858655" y="5982093"/>
            <a:ext cx="5453060" cy="1694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5"/>
              </a:lnSpc>
            </a:pPr>
            <a:r>
              <a:rPr lang="en-US" sz="244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Regularly review subcategory-level trends to proactively adjust policies before complaint spikes escal</a:t>
            </a:r>
            <a:r>
              <a:rPr lang="en-US" sz="244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ate.</a:t>
            </a:r>
          </a:p>
          <a:p>
            <a:pPr algn="l" marL="0" indent="0" lvl="0">
              <a:lnSpc>
                <a:spcPts val="3425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1858655" y="5566996"/>
            <a:ext cx="534822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Proactive reviews: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DAGnwo-ea1k</dc:identifier>
  <dcterms:modified xsi:type="dcterms:W3CDTF">2011-08-01T06:04:30Z</dcterms:modified>
  <cp:revision>1</cp:revision>
  <dc:title>White Blue Simple Modern Enhancing Sales Strategy Presentation</dc:title>
</cp:coreProperties>
</file>