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2C7E4-B7A1-4B90-A2CF-326B31ADFEF7}" type="datetimeFigureOut">
              <a:rPr lang="en-GB" smtClean="0"/>
              <a:t>04/05/2020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FF27C-D262-479A-A30A-D19F939561CF}" type="slidenum">
              <a:rPr lang="en-GB" smtClean="0"/>
              <a:t>‹#›</a:t>
            </a:fld>
            <a:endParaRPr lang="en-GB"/>
          </a:p>
        </p:txBody>
      </p:sp>
    </p:spTree>
    <p:extLst>
      <p:ext uri="{BB962C8B-B14F-4D97-AF65-F5344CB8AC3E}">
        <p14:creationId xmlns:p14="http://schemas.microsoft.com/office/powerpoint/2010/main" val="52621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FB767ACD-956B-4FBE-A52B-00A083A77DF7}" type="datetime1">
              <a:rPr lang="en-US" smtClean="0"/>
              <a:t>5/4/2020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7CE633F-9882-4A5C-83A2-1109D0C73261}"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4248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13494-8FCF-4AF9-BB6C-107A50B65214}" type="datetime1">
              <a:rPr lang="en-US" smtClean="0"/>
              <a:t>5/4/2020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56269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2BD89701-C014-4191-9205-37E9A2DBE738}" type="datetime1">
              <a:rPr lang="en-US" smtClean="0"/>
              <a:t>5/4/2020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27CE633F-9882-4A5C-83A2-1109D0C73261}" type="slidenum">
              <a:rPr lang="en-US" smtClean="0"/>
              <a:pPr/>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942397"/>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DA038-0C2C-404B-B299-20A5D8899EC7}" type="datetime1">
              <a:rPr lang="en-US" smtClean="0"/>
              <a:t>5/4/2020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90501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0F3E123-1500-473B-A3B7-BA56D56948F0}" type="datetime1">
              <a:rPr lang="en-US" smtClean="0"/>
              <a:t>5/4/2020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7CE633F-9882-4A5C-83A2-1109D0C73261}"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397998"/>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1A9C1F-D5CC-490E-A6FC-79A51C5114FB}" type="datetime1">
              <a:rPr lang="en-US" smtClean="0"/>
              <a:t>5/4/2020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73846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5D0265-D86A-40A6-A8AA-943C28466BD5}" type="datetime1">
              <a:rPr lang="en-US" smtClean="0"/>
              <a:t>5/4/2020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03744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FAC1F-E416-4D01-9365-238CD6435C02}" type="datetime1">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1984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66A56-642E-44BC-B1BF-C225512D6285}" type="datetime1">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84523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CD78D3-BD25-4638-90A9-4380FDBD7900}" type="datetime1">
              <a:rPr lang="en-US" smtClean="0"/>
              <a:t>5/4/2020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50016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CA7BB-9B0D-413D-B791-72368A1C3C80}" type="datetime1">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613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B3B6890B-2C37-4A8D-BF41-658A2555ECC5}" type="datetime1">
              <a:rPr lang="en-US" smtClean="0"/>
              <a:t>5/4/2020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7CE633F-9882-4A5C-83A2-1109D0C73261}" type="slidenum">
              <a:rPr lang="en-US" smtClean="0"/>
              <a:pPr/>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16019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ts.stackexchange.com/questions/180883/k-means-clustering-not-working-as-expcected" TargetMode="External"/><Relationship Id="rId2" Type="http://schemas.openxmlformats.org/officeDocument/2006/relationships/hyperlink" Target="https://simple.wikipedia.org/wiki/Special_wards_of_Tokyo" TargetMode="External"/><Relationship Id="rId1" Type="http://schemas.openxmlformats.org/officeDocument/2006/relationships/slideLayout" Target="../slideLayouts/slideLayout2.xml"/><Relationship Id="rId4" Type="http://schemas.openxmlformats.org/officeDocument/2006/relationships/hyperlink" Target="https://www.codegrepper.com/code-examples/whatever/folium+map+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mple.wikipedia.org/wiki/Special_wards_of_Toky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EDAE-9E2D-479B-9C3E-35FDDBC2AC2F}"/>
              </a:ext>
            </a:extLst>
          </p:cNvPr>
          <p:cNvSpPr>
            <a:spLocks noGrp="1"/>
          </p:cNvSpPr>
          <p:nvPr>
            <p:ph type="ctrTitle"/>
          </p:nvPr>
        </p:nvSpPr>
        <p:spPr>
          <a:xfrm>
            <a:off x="1256275" y="4249991"/>
            <a:ext cx="9679449" cy="1463136"/>
          </a:xfrm>
        </p:spPr>
        <p:txBody>
          <a:bodyPr anchor="b">
            <a:normAutofit fontScale="90000"/>
          </a:bodyPr>
          <a:lstStyle/>
          <a:p>
            <a:pPr algn="ctr"/>
            <a:r>
              <a:rPr lang="en-GB" sz="3600" dirty="0">
                <a:latin typeface="Arial" panose="020B0604020202020204" pitchFamily="34" charset="0"/>
                <a:cs typeface="Arial" panose="020B0604020202020204" pitchFamily="34" charset="0"/>
              </a:rPr>
              <a:t>Exploring for potential New Hotel venues in Tokyo Districts</a:t>
            </a:r>
            <a:br>
              <a:rPr lang="en-GB" dirty="0">
                <a:latin typeface="Arial" panose="020B0604020202020204" pitchFamily="34" charset="0"/>
                <a:cs typeface="Arial" panose="020B0604020202020204" pitchFamily="34" charset="0"/>
              </a:rPr>
            </a:br>
            <a:endParaRPr lang="en-GB"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3159855-9277-46A4-93AF-0EBC037AFF6E}"/>
              </a:ext>
            </a:extLst>
          </p:cNvPr>
          <p:cNvPicPr>
            <a:picLocks noChangeAspect="1"/>
          </p:cNvPicPr>
          <p:nvPr/>
        </p:nvPicPr>
        <p:blipFill rotWithShape="1">
          <a:blip r:embed="rId2"/>
          <a:srcRect t="27481" b="40230"/>
          <a:stretch/>
        </p:blipFill>
        <p:spPr>
          <a:xfrm>
            <a:off x="1171873" y="971911"/>
            <a:ext cx="10369098" cy="2608009"/>
          </a:xfrm>
          <a:prstGeom prst="rect">
            <a:avLst/>
          </a:prstGeom>
        </p:spPr>
      </p:pic>
      <p:sp>
        <p:nvSpPr>
          <p:cNvPr id="5" name="Slide Number Placeholder 4">
            <a:extLst>
              <a:ext uri="{FF2B5EF4-FFF2-40B4-BE49-F238E27FC236}">
                <a16:creationId xmlns:a16="http://schemas.microsoft.com/office/drawing/2014/main" id="{FC99C5F7-2304-467F-89E6-BE31F92F19BE}"/>
              </a:ext>
            </a:extLst>
          </p:cNvPr>
          <p:cNvSpPr>
            <a:spLocks noGrp="1"/>
          </p:cNvSpPr>
          <p:nvPr>
            <p:ph type="sldNum" sz="quarter" idx="12"/>
          </p:nvPr>
        </p:nvSpPr>
        <p:spPr/>
        <p:txBody>
          <a:bodyPr/>
          <a:lstStyle/>
          <a:p>
            <a:fld id="{27CE633F-9882-4A5C-83A2-1109D0C73261}" type="slidenum">
              <a:rPr lang="en-US" smtClean="0"/>
              <a:t>1</a:t>
            </a:fld>
            <a:endParaRPr lang="en-US"/>
          </a:p>
        </p:txBody>
      </p:sp>
    </p:spTree>
    <p:extLst>
      <p:ext uri="{BB962C8B-B14F-4D97-AF65-F5344CB8AC3E}">
        <p14:creationId xmlns:p14="http://schemas.microsoft.com/office/powerpoint/2010/main" val="272582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6E01FE-16CC-4D3B-862D-B0A70965E182}"/>
              </a:ext>
            </a:extLst>
          </p:cNvPr>
          <p:cNvSpPr>
            <a:spLocks noGrp="1"/>
          </p:cNvSpPr>
          <p:nvPr>
            <p:ph idx="1"/>
          </p:nvPr>
        </p:nvSpPr>
        <p:spPr>
          <a:xfrm>
            <a:off x="838200" y="763480"/>
            <a:ext cx="10515600" cy="5413483"/>
          </a:xfrm>
        </p:spPr>
        <p:txBody>
          <a:bodyPr>
            <a:normAutofit/>
          </a:bodyPr>
          <a:lstStyle/>
          <a:p>
            <a:r>
              <a:rPr lang="en-GB" sz="3000" dirty="0">
                <a:solidFill>
                  <a:schemeClr val="tx2">
                    <a:lumMod val="50000"/>
                    <a:lumOff val="50000"/>
                  </a:schemeClr>
                </a:solidFill>
                <a:latin typeface="Arial" panose="020B0604020202020204" pitchFamily="34" charset="0"/>
                <a:cs typeface="Arial" panose="020B0604020202020204" pitchFamily="34" charset="0"/>
              </a:rPr>
              <a:t>Results</a:t>
            </a:r>
          </a:p>
          <a:p>
            <a:pPr marL="0" indent="0" algn="just">
              <a:buNone/>
            </a:pPr>
            <a:r>
              <a:rPr lang="en-GB" dirty="0">
                <a:latin typeface="Arial" panose="020B0604020202020204" pitchFamily="34" charset="0"/>
                <a:cs typeface="Arial" panose="020B0604020202020204" pitchFamily="34" charset="0"/>
              </a:rPr>
              <a:t>Restaurants are clearly located only in Cluster 0 (Eastern district of Tokyo), which makes the choice of the final location very easy, in case Momentum does want to reduce risks. As for restaurants and stores for buying are very popular also in the Northern District of Tokyo in Cluster 1. Especially in Adachi district.</a:t>
            </a:r>
          </a:p>
          <a:p>
            <a:pPr marL="0" indent="0" algn="just">
              <a:buNone/>
            </a:pPr>
            <a:endParaRPr lang="en-GB" b="1" dirty="0">
              <a:latin typeface="Arial" panose="020B0604020202020204" pitchFamily="34" charset="0"/>
              <a:cs typeface="Arial" panose="020B0604020202020204" pitchFamily="34" charset="0"/>
            </a:endParaRPr>
          </a:p>
          <a:p>
            <a:pPr marL="0" indent="0" algn="just">
              <a:buNone/>
            </a:pPr>
            <a:r>
              <a:rPr lang="en-GB" dirty="0">
                <a:latin typeface="Arial" panose="020B0604020202020204" pitchFamily="34" charset="0"/>
                <a:cs typeface="Arial" panose="020B0604020202020204" pitchFamily="34" charset="0"/>
              </a:rPr>
              <a:t>For Restaurants associated with Public Places, Cluster 2 has many places. Cluster 3 is similar to Cluster 2 which has many restaurants and stores together but here the shops are associated with Home items.</a:t>
            </a:r>
          </a:p>
          <a:p>
            <a:pPr marL="0" indent="0" algn="just">
              <a:buNone/>
            </a:pPr>
            <a:endParaRPr lang="en-GB" dirty="0">
              <a:latin typeface="Arial" panose="020B0604020202020204" pitchFamily="34" charset="0"/>
              <a:cs typeface="Arial" panose="020B0604020202020204" pitchFamily="34" charset="0"/>
            </a:endParaRPr>
          </a:p>
          <a:p>
            <a:pPr marL="0" indent="0" algn="just">
              <a:buNone/>
            </a:pPr>
            <a:r>
              <a:rPr lang="en-GB" dirty="0">
                <a:latin typeface="Arial" panose="020B0604020202020204" pitchFamily="34" charset="0"/>
                <a:cs typeface="Arial" panose="020B0604020202020204" pitchFamily="34" charset="0"/>
              </a:rPr>
              <a:t>Cluster 4 Has minimal restaurants but has a few stores and has a bus stop and tram station.</a:t>
            </a:r>
          </a:p>
          <a:p>
            <a:pPr marL="0" indent="0" algn="just">
              <a:buNone/>
            </a:pPr>
            <a:endParaRPr lang="en-GB" sz="2400" b="1" dirty="0">
              <a:latin typeface="Arial" panose="020B0604020202020204" pitchFamily="34" charset="0"/>
              <a:cs typeface="Arial" panose="020B0604020202020204" pitchFamily="34" charset="0"/>
            </a:endParaRPr>
          </a:p>
          <a:p>
            <a:pPr marL="0" indent="0">
              <a:buNone/>
            </a:pPr>
            <a:endParaRPr lang="en-GB" dirty="0">
              <a:solidFill>
                <a:schemeClr val="tx2">
                  <a:lumMod val="50000"/>
                  <a:lumOff val="50000"/>
                </a:schemeClr>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FFE01282-D455-42E3-91A4-60CDC96E9A72}"/>
              </a:ext>
            </a:extLst>
          </p:cNvPr>
          <p:cNvSpPr>
            <a:spLocks noGrp="1"/>
          </p:cNvSpPr>
          <p:nvPr>
            <p:ph type="sldNum" sz="quarter" idx="12"/>
          </p:nvPr>
        </p:nvSpPr>
        <p:spPr/>
        <p:txBody>
          <a:bodyPr/>
          <a:lstStyle/>
          <a:p>
            <a:fld id="{27CE633F-9882-4A5C-83A2-1109D0C73261}" type="slidenum">
              <a:rPr lang="en-US" smtClean="0"/>
              <a:pPr/>
              <a:t>10</a:t>
            </a:fld>
            <a:endParaRPr lang="en-US"/>
          </a:p>
        </p:txBody>
      </p:sp>
    </p:spTree>
    <p:extLst>
      <p:ext uri="{BB962C8B-B14F-4D97-AF65-F5344CB8AC3E}">
        <p14:creationId xmlns:p14="http://schemas.microsoft.com/office/powerpoint/2010/main" val="122975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55E8B-7A09-4F27-AAD2-152619A030A4}"/>
              </a:ext>
            </a:extLst>
          </p:cNvPr>
          <p:cNvSpPr>
            <a:spLocks noGrp="1"/>
          </p:cNvSpPr>
          <p:nvPr>
            <p:ph idx="1"/>
          </p:nvPr>
        </p:nvSpPr>
        <p:spPr>
          <a:xfrm>
            <a:off x="838200" y="461639"/>
            <a:ext cx="10515600" cy="5715324"/>
          </a:xfrm>
        </p:spPr>
        <p:txBody>
          <a:bodyPr>
            <a:normAutofit fontScale="92500" lnSpcReduction="10000"/>
          </a:bodyPr>
          <a:lstStyle/>
          <a:p>
            <a:r>
              <a:rPr lang="en-GB" sz="2800" dirty="0">
                <a:solidFill>
                  <a:schemeClr val="tx2">
                    <a:lumMod val="50000"/>
                    <a:lumOff val="50000"/>
                  </a:schemeClr>
                </a:solidFill>
                <a:latin typeface="Arial" panose="020B0604020202020204" pitchFamily="34" charset="0"/>
                <a:cs typeface="Arial" panose="020B0604020202020204" pitchFamily="34" charset="0"/>
              </a:rPr>
              <a:t>Discussion</a:t>
            </a:r>
          </a:p>
          <a:p>
            <a:pPr marL="0" indent="0" algn="just">
              <a:buNone/>
            </a:pPr>
            <a:r>
              <a:rPr lang="en-GB" sz="2400" dirty="0">
                <a:latin typeface="Arial" panose="020B0604020202020204" pitchFamily="34" charset="0"/>
                <a:cs typeface="Arial" panose="020B0604020202020204" pitchFamily="34" charset="0"/>
              </a:rPr>
              <a:t>It is noticeable that Cluster 0 is the most viable clusters to build a new luxury hotel with guarantees. The proximity to a big number of Restaurants (lunch and dinner venues for guests), Coffee shops This cluster has five districts (Bunkyo, Chiyoda, Chuo, Koto, Meguro) with minimal Hotels.</a:t>
            </a:r>
          </a:p>
          <a:p>
            <a:pPr marL="0" indent="0" algn="just">
              <a:buNone/>
            </a:pPr>
            <a:endParaRPr lang="en-GB" sz="2400" b="1" dirty="0">
              <a:latin typeface="Arial" panose="020B0604020202020204" pitchFamily="34" charset="0"/>
              <a:cs typeface="Arial" panose="020B0604020202020204" pitchFamily="34" charset="0"/>
            </a:endParaRPr>
          </a:p>
          <a:p>
            <a:pPr algn="just"/>
            <a:r>
              <a:rPr lang="en-GB" sz="2800" dirty="0">
                <a:solidFill>
                  <a:schemeClr val="accent3">
                    <a:lumMod val="75000"/>
                  </a:schemeClr>
                </a:solidFill>
                <a:latin typeface="Arial" panose="020B0604020202020204" pitchFamily="34" charset="0"/>
                <a:cs typeface="Arial" panose="020B0604020202020204" pitchFamily="34" charset="0"/>
              </a:rPr>
              <a:t>Conclusion</a:t>
            </a:r>
          </a:p>
          <a:p>
            <a:pPr marL="0" indent="0" algn="just">
              <a:buNone/>
            </a:pPr>
            <a:r>
              <a:rPr lang="en-GB" sz="2400" dirty="0">
                <a:latin typeface="Arial" panose="020B0604020202020204" pitchFamily="34" charset="0"/>
                <a:cs typeface="Arial" panose="020B0604020202020204" pitchFamily="34" charset="0"/>
              </a:rPr>
              <a:t>In conclusion, this project would have had better results if there were more available data in terms of actual land pricing data within the area.</a:t>
            </a:r>
            <a:endParaRPr lang="en-GB" sz="2400" b="1" dirty="0">
              <a:latin typeface="Arial" panose="020B0604020202020204" pitchFamily="34" charset="0"/>
              <a:cs typeface="Arial" panose="020B0604020202020204" pitchFamily="34" charset="0"/>
            </a:endParaRPr>
          </a:p>
          <a:p>
            <a:pPr marL="0" indent="0" algn="just">
              <a:buNone/>
            </a:pPr>
            <a:endParaRPr lang="en-GB" sz="2400" dirty="0">
              <a:latin typeface="Arial" panose="020B0604020202020204" pitchFamily="34" charset="0"/>
              <a:cs typeface="Arial" panose="020B0604020202020204" pitchFamily="34" charset="0"/>
            </a:endParaRPr>
          </a:p>
          <a:p>
            <a:pPr marL="0" indent="0" algn="just">
              <a:buNone/>
            </a:pPr>
            <a:r>
              <a:rPr lang="en-GB" sz="2400" dirty="0">
                <a:latin typeface="Arial" panose="020B0604020202020204" pitchFamily="34" charset="0"/>
                <a:cs typeface="Arial" panose="020B0604020202020204" pitchFamily="34" charset="0"/>
              </a:rPr>
              <a:t>However, based on the available data, my advice to Tata Hotels would be to focus on only on Cluster 0 and within that in Bunkyo and Chiyoda Districts based on its Geographical Advantage when investing on a new luxury hotel.</a:t>
            </a:r>
            <a:endParaRPr lang="en-GB" sz="2400" b="1" dirty="0">
              <a:latin typeface="Arial" panose="020B0604020202020204" pitchFamily="34" charset="0"/>
              <a:cs typeface="Arial" panose="020B0604020202020204" pitchFamily="34" charset="0"/>
            </a:endParaRPr>
          </a:p>
          <a:p>
            <a:pPr marL="0" indent="0" algn="just">
              <a:buNone/>
            </a:pPr>
            <a:endParaRPr lang="en-GB" dirty="0">
              <a:solidFill>
                <a:schemeClr val="accent3">
                  <a:lumMod val="75000"/>
                </a:schemeClr>
              </a:solidFill>
              <a:latin typeface="Arial" panose="020B0604020202020204" pitchFamily="34" charset="0"/>
              <a:cs typeface="Arial" panose="020B0604020202020204" pitchFamily="34" charset="0"/>
            </a:endParaRPr>
          </a:p>
          <a:p>
            <a:pPr marL="0" indent="0">
              <a:buNone/>
            </a:pPr>
            <a:endParaRPr lang="en-GB" dirty="0">
              <a:solidFill>
                <a:schemeClr val="tx2">
                  <a:lumMod val="50000"/>
                  <a:lumOff val="5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07EF3E8-CEAE-43CF-8567-0104AECE5509}"/>
              </a:ext>
            </a:extLst>
          </p:cNvPr>
          <p:cNvSpPr>
            <a:spLocks noGrp="1"/>
          </p:cNvSpPr>
          <p:nvPr>
            <p:ph type="sldNum" sz="quarter" idx="12"/>
          </p:nvPr>
        </p:nvSpPr>
        <p:spPr/>
        <p:txBody>
          <a:bodyPr/>
          <a:lstStyle/>
          <a:p>
            <a:fld id="{27CE633F-9882-4A5C-83A2-1109D0C73261}" type="slidenum">
              <a:rPr lang="en-US" smtClean="0"/>
              <a:pPr/>
              <a:t>11</a:t>
            </a:fld>
            <a:endParaRPr lang="en-US"/>
          </a:p>
        </p:txBody>
      </p:sp>
    </p:spTree>
    <p:extLst>
      <p:ext uri="{BB962C8B-B14F-4D97-AF65-F5344CB8AC3E}">
        <p14:creationId xmlns:p14="http://schemas.microsoft.com/office/powerpoint/2010/main" val="126761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E4E46D-8D30-4433-9440-AE0BB10D217D}"/>
              </a:ext>
            </a:extLst>
          </p:cNvPr>
          <p:cNvSpPr>
            <a:spLocks noGrp="1"/>
          </p:cNvSpPr>
          <p:nvPr>
            <p:ph idx="1"/>
          </p:nvPr>
        </p:nvSpPr>
        <p:spPr>
          <a:xfrm>
            <a:off x="838200" y="550416"/>
            <a:ext cx="10515600" cy="5626547"/>
          </a:xfrm>
        </p:spPr>
        <p:txBody>
          <a:bodyPr/>
          <a:lstStyle/>
          <a:p>
            <a:r>
              <a:rPr lang="en-GB" sz="2800" dirty="0">
                <a:solidFill>
                  <a:schemeClr val="tx2">
                    <a:lumMod val="50000"/>
                    <a:lumOff val="50000"/>
                  </a:schemeClr>
                </a:solidFill>
                <a:latin typeface="Arial" panose="020B0604020202020204" pitchFamily="34" charset="0"/>
                <a:cs typeface="Arial" panose="020B0604020202020204" pitchFamily="34" charset="0"/>
              </a:rPr>
              <a:t>Reference</a:t>
            </a:r>
          </a:p>
          <a:p>
            <a:pPr marL="457200" indent="-457200" algn="just">
              <a:lnSpc>
                <a:spcPct val="100000"/>
              </a:lnSpc>
              <a:buFont typeface="+mj-lt"/>
              <a:buAutoNum type="arabicPeriod"/>
            </a:pPr>
            <a:r>
              <a:rPr lang="en-GB" sz="2200" u="sng" dirty="0">
                <a:latin typeface="Arial" panose="020B0604020202020204" pitchFamily="34" charset="0"/>
                <a:cs typeface="Arial" panose="020B0604020202020204" pitchFamily="34" charset="0"/>
                <a:hlinkClick r:id="rId2"/>
              </a:rPr>
              <a:t>https://simple.wikipedia.org/wiki/Special_wards_of_Tokyo</a:t>
            </a:r>
            <a:r>
              <a:rPr lang="en-GB" sz="2200" dirty="0">
                <a:latin typeface="Arial" panose="020B0604020202020204" pitchFamily="34" charset="0"/>
                <a:cs typeface="Arial" panose="020B0604020202020204" pitchFamily="34" charset="0"/>
              </a:rPr>
              <a:t> - For Districts Details in Tokyo.</a:t>
            </a:r>
          </a:p>
          <a:p>
            <a:pPr marL="457200" indent="-457200" algn="just">
              <a:lnSpc>
                <a:spcPct val="100000"/>
              </a:lnSpc>
              <a:buFont typeface="+mj-lt"/>
              <a:buAutoNum type="arabicPeriod"/>
            </a:pPr>
            <a:r>
              <a:rPr lang="en-GB" sz="2200" u="sng" dirty="0">
                <a:latin typeface="Arial" panose="020B0604020202020204" pitchFamily="34" charset="0"/>
                <a:cs typeface="Arial" panose="020B0604020202020204" pitchFamily="34" charset="0"/>
                <a:hlinkClick r:id="rId3"/>
              </a:rPr>
              <a:t>https://stats.stackexchange.com/questions/180883/k-means-clustering-not-working-as-expcected</a:t>
            </a:r>
            <a:r>
              <a:rPr lang="en-GB" sz="2200" dirty="0">
                <a:latin typeface="Arial" panose="020B0604020202020204" pitchFamily="34" charset="0"/>
                <a:cs typeface="Arial" panose="020B0604020202020204" pitchFamily="34" charset="0"/>
              </a:rPr>
              <a:t> - Stakexchange - For K-Mean Reference.</a:t>
            </a:r>
          </a:p>
          <a:p>
            <a:pPr marL="457200" indent="-457200" algn="just">
              <a:lnSpc>
                <a:spcPct val="100000"/>
              </a:lnSpc>
              <a:buFont typeface="+mj-lt"/>
              <a:buAutoNum type="arabicPeriod"/>
            </a:pPr>
            <a:r>
              <a:rPr lang="en-GB" sz="2200" u="sng" dirty="0">
                <a:latin typeface="Arial" panose="020B0604020202020204" pitchFamily="34" charset="0"/>
                <a:cs typeface="Arial" panose="020B0604020202020204" pitchFamily="34" charset="0"/>
                <a:hlinkClick r:id="rId4"/>
              </a:rPr>
              <a:t>https://www.codegrepper.com/code-examples/whatever/folium+map+python</a:t>
            </a:r>
            <a:r>
              <a:rPr lang="en-GB" sz="2200" dirty="0">
                <a:latin typeface="Arial" panose="020B0604020202020204" pitchFamily="34" charset="0"/>
                <a:cs typeface="Arial" panose="020B0604020202020204" pitchFamily="34" charset="0"/>
              </a:rPr>
              <a:t> – Grepper – For Folium Maps Reference.</a:t>
            </a:r>
          </a:p>
          <a:p>
            <a:pPr marL="457200" indent="-457200" algn="just">
              <a:lnSpc>
                <a:spcPct val="100000"/>
              </a:lnSpc>
              <a:buFont typeface="+mj-lt"/>
              <a:buAutoNum type="arabicPeriod"/>
            </a:pPr>
            <a:r>
              <a:rPr lang="en-GB" sz="2200" dirty="0">
                <a:latin typeface="Arial" panose="020B0604020202020204" pitchFamily="34" charset="0"/>
                <a:cs typeface="Arial" panose="020B0604020202020204" pitchFamily="34" charset="0"/>
              </a:rPr>
              <a:t> For project reference - “The Battle of Neighbourhoods” – Rdelhot – GitHub.</a:t>
            </a:r>
          </a:p>
          <a:p>
            <a:pPr marL="0" indent="0">
              <a:buNone/>
            </a:pPr>
            <a:endParaRPr lang="en-GB" dirty="0">
              <a:solidFill>
                <a:schemeClr val="tx2">
                  <a:lumMod val="50000"/>
                  <a:lumOff val="50000"/>
                </a:schemeClr>
              </a:solidFill>
              <a:latin typeface="Arial" panose="020B0604020202020204" pitchFamily="34" charset="0"/>
              <a:cs typeface="Arial" panose="020B0604020202020204" pitchFamily="34" charset="0"/>
            </a:endParaRPr>
          </a:p>
          <a:p>
            <a:pPr marL="0" indent="0">
              <a:buNone/>
            </a:pPr>
            <a:endParaRPr lang="en-GB" dirty="0"/>
          </a:p>
        </p:txBody>
      </p:sp>
      <p:sp>
        <p:nvSpPr>
          <p:cNvPr id="4" name="Slide Number Placeholder 3">
            <a:extLst>
              <a:ext uri="{FF2B5EF4-FFF2-40B4-BE49-F238E27FC236}">
                <a16:creationId xmlns:a16="http://schemas.microsoft.com/office/drawing/2014/main" id="{61426F95-B892-4CE0-9AAD-CAC028F20940}"/>
              </a:ext>
            </a:extLst>
          </p:cNvPr>
          <p:cNvSpPr>
            <a:spLocks noGrp="1"/>
          </p:cNvSpPr>
          <p:nvPr>
            <p:ph type="sldNum" sz="quarter" idx="12"/>
          </p:nvPr>
        </p:nvSpPr>
        <p:spPr/>
        <p:txBody>
          <a:bodyPr/>
          <a:lstStyle/>
          <a:p>
            <a:fld id="{27CE633F-9882-4A5C-83A2-1109D0C73261}" type="slidenum">
              <a:rPr lang="en-US" smtClean="0"/>
              <a:pPr/>
              <a:t>12</a:t>
            </a:fld>
            <a:endParaRPr lang="en-US"/>
          </a:p>
        </p:txBody>
      </p:sp>
    </p:spTree>
    <p:extLst>
      <p:ext uri="{BB962C8B-B14F-4D97-AF65-F5344CB8AC3E}">
        <p14:creationId xmlns:p14="http://schemas.microsoft.com/office/powerpoint/2010/main" val="42433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F7110-5DEE-4DB6-8A90-5E092F06952D}"/>
              </a:ext>
            </a:extLst>
          </p:cNvPr>
          <p:cNvSpPr>
            <a:spLocks noGrp="1"/>
          </p:cNvSpPr>
          <p:nvPr>
            <p:ph idx="1"/>
          </p:nvPr>
        </p:nvSpPr>
        <p:spPr>
          <a:xfrm>
            <a:off x="838200" y="408373"/>
            <a:ext cx="10515600" cy="5768590"/>
          </a:xfrm>
        </p:spPr>
        <p:txBody>
          <a:bodyPr anchor="ctr">
            <a:normAutofit fontScale="92500" lnSpcReduction="10000"/>
          </a:bodyPr>
          <a:lstStyle/>
          <a:p>
            <a:pPr algn="just"/>
            <a:endParaRPr lang="en-GB" dirty="0">
              <a:solidFill>
                <a:schemeClr val="tx2">
                  <a:lumMod val="50000"/>
                  <a:lumOff val="50000"/>
                </a:schemeClr>
              </a:solidFill>
              <a:latin typeface="Arial" panose="020B0604020202020204" pitchFamily="34" charset="0"/>
              <a:cs typeface="Arial" panose="020B0604020202020204" pitchFamily="34" charset="0"/>
            </a:endParaRPr>
          </a:p>
          <a:p>
            <a:pPr algn="just"/>
            <a:r>
              <a:rPr lang="en-GB" sz="3000" dirty="0">
                <a:solidFill>
                  <a:schemeClr val="tx2">
                    <a:lumMod val="50000"/>
                    <a:lumOff val="50000"/>
                  </a:schemeClr>
                </a:solidFill>
                <a:latin typeface="Arial" panose="020B0604020202020204" pitchFamily="34" charset="0"/>
                <a:cs typeface="Arial" panose="020B0604020202020204" pitchFamily="34" charset="0"/>
              </a:rPr>
              <a:t>Business Problem</a:t>
            </a:r>
          </a:p>
          <a:p>
            <a:pPr marL="0" indent="0" algn="just">
              <a:buNone/>
            </a:pPr>
            <a:r>
              <a:rPr lang="en-GB" sz="2400" dirty="0">
                <a:latin typeface="Arial" panose="020B0604020202020204" pitchFamily="34" charset="0"/>
                <a:cs typeface="Arial" panose="020B0604020202020204" pitchFamily="34" charset="0"/>
              </a:rPr>
              <a:t>This report focusses on the issue of where to open a new hotel in a city like Tokyo, once one has decided to go ahead. Let’s imagine the Tata Subsidiary Tata Hotels willing to open a new luxury hotel, a first and foremost important decision will be the location for its new hotel.</a:t>
            </a:r>
          </a:p>
          <a:p>
            <a:pPr marL="0" indent="0" algn="just">
              <a:buNone/>
            </a:pPr>
            <a:endParaRPr lang="en-GB" sz="2400" dirty="0">
              <a:latin typeface="Arial" panose="020B0604020202020204" pitchFamily="34" charset="0"/>
              <a:cs typeface="Arial" panose="020B0604020202020204" pitchFamily="34" charset="0"/>
            </a:endParaRPr>
          </a:p>
          <a:p>
            <a:pPr marL="0" indent="0" algn="just">
              <a:buNone/>
            </a:pPr>
            <a:endParaRPr lang="en-GB" sz="2400" dirty="0">
              <a:latin typeface="Arial" panose="020B0604020202020204" pitchFamily="34" charset="0"/>
              <a:cs typeface="Arial" panose="020B0604020202020204" pitchFamily="34" charset="0"/>
            </a:endParaRPr>
          </a:p>
          <a:p>
            <a:pPr algn="just"/>
            <a:r>
              <a:rPr lang="en-GB" sz="3000" dirty="0">
                <a:solidFill>
                  <a:schemeClr val="accent3">
                    <a:lumMod val="75000"/>
                  </a:schemeClr>
                </a:solidFill>
                <a:latin typeface="Arial" panose="020B0604020202020204" pitchFamily="34" charset="0"/>
                <a:cs typeface="Arial" panose="020B0604020202020204" pitchFamily="34" charset="0"/>
              </a:rPr>
              <a:t>Interest</a:t>
            </a:r>
          </a:p>
          <a:p>
            <a:pPr marL="0" indent="0" algn="just">
              <a:buNone/>
            </a:pPr>
            <a:r>
              <a:rPr lang="en-GB" sz="2400" dirty="0">
                <a:latin typeface="Arial" panose="020B0604020202020204" pitchFamily="34" charset="0"/>
                <a:cs typeface="Arial" panose="020B0604020202020204" pitchFamily="34" charset="0"/>
              </a:rPr>
              <a:t>While selecting the place there are key points to consider like they need to check out like where the most well-visited venues of the city are?</a:t>
            </a:r>
          </a:p>
          <a:p>
            <a:pPr marL="0" indent="0" algn="just">
              <a:buNone/>
            </a:pPr>
            <a:r>
              <a:rPr lang="en-GB" sz="2400" dirty="0">
                <a:latin typeface="Arial" panose="020B0604020202020204" pitchFamily="34" charset="0"/>
                <a:cs typeface="Arial" panose="020B0604020202020204" pitchFamily="34" charset="0"/>
              </a:rPr>
              <a:t>If in case there are already other luxury hotels which have good ratings, will it be risky to open new one near these hotels? </a:t>
            </a:r>
          </a:p>
        </p:txBody>
      </p:sp>
      <p:sp>
        <p:nvSpPr>
          <p:cNvPr id="4" name="Slide Number Placeholder 3">
            <a:extLst>
              <a:ext uri="{FF2B5EF4-FFF2-40B4-BE49-F238E27FC236}">
                <a16:creationId xmlns:a16="http://schemas.microsoft.com/office/drawing/2014/main" id="{BE30005D-3604-4299-86E1-F3CE162FF147}"/>
              </a:ext>
            </a:extLst>
          </p:cNvPr>
          <p:cNvSpPr>
            <a:spLocks noGrp="1"/>
          </p:cNvSpPr>
          <p:nvPr>
            <p:ph type="sldNum" sz="quarter" idx="12"/>
          </p:nvPr>
        </p:nvSpPr>
        <p:spPr/>
        <p:txBody>
          <a:bodyPr/>
          <a:lstStyle/>
          <a:p>
            <a:fld id="{27CE633F-9882-4A5C-83A2-1109D0C73261}" type="slidenum">
              <a:rPr lang="en-US" smtClean="0"/>
              <a:pPr/>
              <a:t>2</a:t>
            </a:fld>
            <a:endParaRPr lang="en-US"/>
          </a:p>
        </p:txBody>
      </p:sp>
    </p:spTree>
    <p:extLst>
      <p:ext uri="{BB962C8B-B14F-4D97-AF65-F5344CB8AC3E}">
        <p14:creationId xmlns:p14="http://schemas.microsoft.com/office/powerpoint/2010/main" val="13928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32B45-3A4A-4BB3-8DEC-832FB0B19BBE}"/>
              </a:ext>
            </a:extLst>
          </p:cNvPr>
          <p:cNvSpPr>
            <a:spLocks noGrp="1"/>
          </p:cNvSpPr>
          <p:nvPr>
            <p:ph idx="1"/>
          </p:nvPr>
        </p:nvSpPr>
        <p:spPr>
          <a:xfrm>
            <a:off x="838200" y="328474"/>
            <a:ext cx="10515600" cy="5848489"/>
          </a:xfrm>
        </p:spPr>
        <p:txBody>
          <a:bodyPr>
            <a:normAutofit/>
          </a:bodyPr>
          <a:lstStyle/>
          <a:p>
            <a:pPr algn="just"/>
            <a:endParaRPr lang="en-GB" dirty="0">
              <a:solidFill>
                <a:schemeClr val="tx2">
                  <a:lumMod val="50000"/>
                  <a:lumOff val="50000"/>
                </a:schemeClr>
              </a:solidFill>
              <a:latin typeface="Arial" panose="020B0604020202020204" pitchFamily="34" charset="0"/>
              <a:cs typeface="Arial" panose="020B0604020202020204" pitchFamily="34" charset="0"/>
            </a:endParaRPr>
          </a:p>
          <a:p>
            <a:pPr algn="just"/>
            <a:r>
              <a:rPr lang="en-GB" sz="2800" dirty="0">
                <a:solidFill>
                  <a:schemeClr val="tx2">
                    <a:lumMod val="50000"/>
                    <a:lumOff val="50000"/>
                  </a:schemeClr>
                </a:solidFill>
                <a:latin typeface="Arial" panose="020B0604020202020204" pitchFamily="34" charset="0"/>
                <a:cs typeface="Arial" panose="020B0604020202020204" pitchFamily="34" charset="0"/>
              </a:rPr>
              <a:t>Data Preparation</a:t>
            </a:r>
          </a:p>
          <a:p>
            <a:pPr algn="just"/>
            <a:r>
              <a:rPr lang="en-GB" sz="2400" dirty="0">
                <a:solidFill>
                  <a:schemeClr val="accent3">
                    <a:lumMod val="75000"/>
                  </a:schemeClr>
                </a:solidFill>
                <a:latin typeface="Arial" panose="020B0604020202020204" pitchFamily="34" charset="0"/>
                <a:cs typeface="Arial" panose="020B0604020202020204" pitchFamily="34" charset="0"/>
              </a:rPr>
              <a:t>Data Source </a:t>
            </a:r>
          </a:p>
          <a:p>
            <a:pPr marL="0" indent="0">
              <a:buNone/>
            </a:pPr>
            <a:r>
              <a:rPr lang="en-GB" sz="2200" dirty="0">
                <a:latin typeface="Arial" panose="020B0604020202020204" pitchFamily="34" charset="0"/>
                <a:cs typeface="Arial" panose="020B0604020202020204" pitchFamily="34" charset="0"/>
              </a:rPr>
              <a:t>Scrapping Tokyo Districts Table from Wikipedia - </a:t>
            </a:r>
            <a:r>
              <a:rPr lang="en-GB" sz="2200" u="sng" dirty="0">
                <a:latin typeface="Arial" panose="020B0604020202020204" pitchFamily="34" charset="0"/>
                <a:cs typeface="Arial" panose="020B0604020202020204" pitchFamily="34" charset="0"/>
                <a:hlinkClick r:id="rId2"/>
              </a:rPr>
              <a:t>https://simple.wikipedia.org/wiki/Special_wards_of_Tokyo</a:t>
            </a:r>
            <a:endParaRPr lang="en-GB" sz="2200" u="sng" dirty="0">
              <a:latin typeface="Arial" panose="020B0604020202020204" pitchFamily="34" charset="0"/>
              <a:cs typeface="Arial" panose="020B0604020202020204" pitchFamily="34" charset="0"/>
            </a:endParaRPr>
          </a:p>
          <a:p>
            <a:pPr marL="0" indent="0" algn="just">
              <a:buNone/>
            </a:pPr>
            <a:endParaRPr lang="en-GB" sz="2400" u="sng" dirty="0">
              <a:latin typeface="Arial" panose="020B0604020202020204" pitchFamily="34" charset="0"/>
              <a:cs typeface="Arial" panose="020B0604020202020204" pitchFamily="34" charset="0"/>
            </a:endParaRPr>
          </a:p>
          <a:p>
            <a:pPr algn="just"/>
            <a:r>
              <a:rPr lang="en-GB" sz="2400" dirty="0">
                <a:solidFill>
                  <a:schemeClr val="accent3">
                    <a:lumMod val="75000"/>
                  </a:schemeClr>
                </a:solidFill>
                <a:latin typeface="Arial" panose="020B0604020202020204" pitchFamily="34" charset="0"/>
                <a:cs typeface="Arial" panose="020B0604020202020204" pitchFamily="34" charset="0"/>
              </a:rPr>
              <a:t>Data Cleaning</a:t>
            </a:r>
          </a:p>
          <a:p>
            <a:pPr marL="0" indent="0" algn="just">
              <a:buNone/>
            </a:pPr>
            <a:r>
              <a:rPr lang="en-GB" sz="2200" dirty="0">
                <a:latin typeface="Arial" panose="020B0604020202020204" pitchFamily="34" charset="0"/>
                <a:cs typeface="Arial" panose="020B0604020202020204" pitchFamily="34" charset="0"/>
              </a:rPr>
              <a:t>Using Beautiful Soap and to scarp the HTML page to acquire the details for the project , the following details will be necessary </a:t>
            </a:r>
          </a:p>
          <a:p>
            <a:pPr marL="0" indent="0" algn="just">
              <a:buNone/>
            </a:pPr>
            <a:r>
              <a:rPr lang="en-GB" sz="2200" dirty="0">
                <a:latin typeface="Arial" panose="020B0604020202020204" pitchFamily="34" charset="0"/>
                <a:cs typeface="Arial" panose="020B0604020202020204" pitchFamily="34" charset="0"/>
              </a:rPr>
              <a:t>                - District Name – First 10 (Alphabetical Order)</a:t>
            </a:r>
          </a:p>
          <a:p>
            <a:pPr marL="0" indent="0" algn="just">
              <a:buNone/>
            </a:pPr>
            <a:r>
              <a:rPr lang="en-GB" sz="2200" dirty="0">
                <a:latin typeface="Arial" panose="020B0604020202020204" pitchFamily="34" charset="0"/>
                <a:cs typeface="Arial" panose="020B0604020202020204" pitchFamily="34" charset="0"/>
              </a:rPr>
              <a:t>                - Size</a:t>
            </a:r>
          </a:p>
          <a:p>
            <a:pPr marL="0" indent="0" algn="just">
              <a:buNone/>
            </a:pPr>
            <a:r>
              <a:rPr lang="en-GB" sz="2200" dirty="0">
                <a:latin typeface="Arial" panose="020B0604020202020204" pitchFamily="34" charset="0"/>
                <a:cs typeface="Arial" panose="020B0604020202020204" pitchFamily="34" charset="0"/>
              </a:rPr>
              <a:t>                - Population</a:t>
            </a:r>
          </a:p>
        </p:txBody>
      </p:sp>
      <p:sp>
        <p:nvSpPr>
          <p:cNvPr id="4" name="Slide Number Placeholder 3">
            <a:extLst>
              <a:ext uri="{FF2B5EF4-FFF2-40B4-BE49-F238E27FC236}">
                <a16:creationId xmlns:a16="http://schemas.microsoft.com/office/drawing/2014/main" id="{B10DF454-ADD8-431D-B74F-4CC6A93DDE20}"/>
              </a:ext>
            </a:extLst>
          </p:cNvPr>
          <p:cNvSpPr>
            <a:spLocks noGrp="1"/>
          </p:cNvSpPr>
          <p:nvPr>
            <p:ph type="sldNum" sz="quarter" idx="12"/>
          </p:nvPr>
        </p:nvSpPr>
        <p:spPr/>
        <p:txBody>
          <a:bodyPr/>
          <a:lstStyle/>
          <a:p>
            <a:fld id="{27CE633F-9882-4A5C-83A2-1109D0C73261}" type="slidenum">
              <a:rPr lang="en-US" smtClean="0"/>
              <a:pPr/>
              <a:t>3</a:t>
            </a:fld>
            <a:endParaRPr lang="en-US"/>
          </a:p>
        </p:txBody>
      </p:sp>
    </p:spTree>
    <p:extLst>
      <p:ext uri="{BB962C8B-B14F-4D97-AF65-F5344CB8AC3E}">
        <p14:creationId xmlns:p14="http://schemas.microsoft.com/office/powerpoint/2010/main" val="114150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3262D-0841-4554-8F9B-A2F1B9550241}"/>
              </a:ext>
            </a:extLst>
          </p:cNvPr>
          <p:cNvSpPr>
            <a:spLocks noGrp="1"/>
          </p:cNvSpPr>
          <p:nvPr>
            <p:ph idx="1"/>
          </p:nvPr>
        </p:nvSpPr>
        <p:spPr>
          <a:xfrm>
            <a:off x="838200" y="363984"/>
            <a:ext cx="10515600" cy="5812979"/>
          </a:xfrm>
        </p:spPr>
        <p:txBody>
          <a:bodyPr/>
          <a:lstStyle/>
          <a:p>
            <a:endParaRPr lang="en-GB" sz="2800" dirty="0">
              <a:solidFill>
                <a:schemeClr val="tx2">
                  <a:lumMod val="50000"/>
                  <a:lumOff val="50000"/>
                </a:schemeClr>
              </a:solidFill>
              <a:latin typeface="Arial" panose="020B0604020202020204" pitchFamily="34" charset="0"/>
              <a:cs typeface="Arial" panose="020B0604020202020204" pitchFamily="34" charset="0"/>
            </a:endParaRPr>
          </a:p>
          <a:p>
            <a:r>
              <a:rPr lang="en-GB" sz="2800" dirty="0">
                <a:solidFill>
                  <a:schemeClr val="tx2">
                    <a:lumMod val="50000"/>
                    <a:lumOff val="50000"/>
                  </a:schemeClr>
                </a:solidFill>
                <a:latin typeface="Arial" panose="020B0604020202020204" pitchFamily="34" charset="0"/>
                <a:cs typeface="Arial" panose="020B0604020202020204" pitchFamily="34" charset="0"/>
              </a:rPr>
              <a:t>Exploratory Data Analysis</a:t>
            </a:r>
          </a:p>
          <a:p>
            <a:pPr marL="0" indent="0">
              <a:buNone/>
            </a:pPr>
            <a:r>
              <a:rPr lang="en-GB" sz="2400" dirty="0">
                <a:solidFill>
                  <a:schemeClr val="accent3">
                    <a:lumMod val="75000"/>
                  </a:schemeClr>
                </a:solidFill>
                <a:latin typeface="Arial" panose="020B0604020202020204" pitchFamily="34" charset="0"/>
                <a:cs typeface="Arial" panose="020B0604020202020204" pitchFamily="34" charset="0"/>
              </a:rPr>
              <a:t>Gathering Details about the Target Districts</a:t>
            </a:r>
          </a:p>
          <a:p>
            <a:pPr marL="0" indent="0">
              <a:buNone/>
            </a:pPr>
            <a:endParaRPr lang="en-GB" sz="2400" dirty="0">
              <a:solidFill>
                <a:schemeClr val="accent3">
                  <a:lumMod val="7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624B479-DEE2-4527-96F0-FBAE6D0E6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355" y="2183809"/>
            <a:ext cx="6365290" cy="3789063"/>
          </a:xfrm>
          <a:prstGeom prst="rect">
            <a:avLst/>
          </a:prstGeom>
        </p:spPr>
      </p:pic>
      <p:sp>
        <p:nvSpPr>
          <p:cNvPr id="6" name="Slide Number Placeholder 5">
            <a:extLst>
              <a:ext uri="{FF2B5EF4-FFF2-40B4-BE49-F238E27FC236}">
                <a16:creationId xmlns:a16="http://schemas.microsoft.com/office/drawing/2014/main" id="{7AE81CFA-7EC4-4AC8-9FAB-A973EA44276F}"/>
              </a:ext>
            </a:extLst>
          </p:cNvPr>
          <p:cNvSpPr>
            <a:spLocks noGrp="1"/>
          </p:cNvSpPr>
          <p:nvPr>
            <p:ph type="sldNum" sz="quarter" idx="12"/>
          </p:nvPr>
        </p:nvSpPr>
        <p:spPr/>
        <p:txBody>
          <a:bodyPr/>
          <a:lstStyle/>
          <a:p>
            <a:fld id="{27CE633F-9882-4A5C-83A2-1109D0C73261}" type="slidenum">
              <a:rPr lang="en-US" smtClean="0"/>
              <a:pPr/>
              <a:t>4</a:t>
            </a:fld>
            <a:endParaRPr lang="en-US"/>
          </a:p>
        </p:txBody>
      </p:sp>
    </p:spTree>
    <p:extLst>
      <p:ext uri="{BB962C8B-B14F-4D97-AF65-F5344CB8AC3E}">
        <p14:creationId xmlns:p14="http://schemas.microsoft.com/office/powerpoint/2010/main" val="429041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87E9620-83FE-4B79-91FB-E716AC6566DC}"/>
              </a:ext>
            </a:extLst>
          </p:cNvPr>
          <p:cNvSpPr>
            <a:spLocks noGrp="1"/>
          </p:cNvSpPr>
          <p:nvPr>
            <p:ph type="body" idx="1"/>
          </p:nvPr>
        </p:nvSpPr>
        <p:spPr>
          <a:xfrm>
            <a:off x="938213" y="817945"/>
            <a:ext cx="5157787" cy="635909"/>
          </a:xfrm>
        </p:spPr>
        <p:txBody>
          <a:bodyPr anchor="t"/>
          <a:lstStyle/>
          <a:p>
            <a:pPr algn="ctr"/>
            <a:r>
              <a:rPr lang="en-GB" i="0" dirty="0">
                <a:solidFill>
                  <a:schemeClr val="tx2">
                    <a:lumMod val="50000"/>
                    <a:lumOff val="50000"/>
                  </a:schemeClr>
                </a:solidFill>
                <a:latin typeface="Arial" panose="020B0604020202020204" pitchFamily="34" charset="0"/>
                <a:cs typeface="Arial" panose="020B0604020202020204" pitchFamily="34" charset="0"/>
              </a:rPr>
              <a:t>Geographical view </a:t>
            </a:r>
          </a:p>
          <a:p>
            <a:endParaRPr lang="en-GB" dirty="0"/>
          </a:p>
        </p:txBody>
      </p:sp>
      <p:pic>
        <p:nvPicPr>
          <p:cNvPr id="9" name="Content Placeholder 8">
            <a:extLst>
              <a:ext uri="{FF2B5EF4-FFF2-40B4-BE49-F238E27FC236}">
                <a16:creationId xmlns:a16="http://schemas.microsoft.com/office/drawing/2014/main" id="{DE78EF67-5899-4F5E-ADCE-337CF0D7DAA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1669001"/>
            <a:ext cx="5157787" cy="4520662"/>
          </a:xfrm>
        </p:spPr>
      </p:pic>
      <p:sp>
        <p:nvSpPr>
          <p:cNvPr id="6" name="Text Placeholder 5">
            <a:extLst>
              <a:ext uri="{FF2B5EF4-FFF2-40B4-BE49-F238E27FC236}">
                <a16:creationId xmlns:a16="http://schemas.microsoft.com/office/drawing/2014/main" id="{F3EC184F-8379-426E-B92E-3062D14C4DAE}"/>
              </a:ext>
            </a:extLst>
          </p:cNvPr>
          <p:cNvSpPr>
            <a:spLocks noGrp="1"/>
          </p:cNvSpPr>
          <p:nvPr>
            <p:ph type="body" sz="quarter" idx="3"/>
          </p:nvPr>
        </p:nvSpPr>
        <p:spPr>
          <a:xfrm>
            <a:off x="6172200" y="817946"/>
            <a:ext cx="5183188" cy="635909"/>
          </a:xfrm>
        </p:spPr>
        <p:txBody>
          <a:bodyPr anchor="t"/>
          <a:lstStyle/>
          <a:p>
            <a:pPr algn="ctr"/>
            <a:r>
              <a:rPr lang="en-GB" i="0" dirty="0">
                <a:solidFill>
                  <a:schemeClr val="accent3">
                    <a:lumMod val="75000"/>
                  </a:schemeClr>
                </a:solidFill>
                <a:latin typeface="Arial" panose="020B0604020202020204" pitchFamily="34" charset="0"/>
                <a:cs typeface="Arial" panose="020B0604020202020204" pitchFamily="34" charset="0"/>
              </a:rPr>
              <a:t>Foursquare API</a:t>
            </a:r>
          </a:p>
        </p:txBody>
      </p:sp>
      <p:pic>
        <p:nvPicPr>
          <p:cNvPr id="11" name="Content Placeholder 10">
            <a:extLst>
              <a:ext uri="{FF2B5EF4-FFF2-40B4-BE49-F238E27FC236}">
                <a16:creationId xmlns:a16="http://schemas.microsoft.com/office/drawing/2014/main" id="{8965D0BD-F12C-4854-8999-F14CE703D54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669001"/>
            <a:ext cx="5183188" cy="4520662"/>
          </a:xfrm>
        </p:spPr>
      </p:pic>
      <p:sp>
        <p:nvSpPr>
          <p:cNvPr id="12" name="Slide Number Placeholder 11">
            <a:extLst>
              <a:ext uri="{FF2B5EF4-FFF2-40B4-BE49-F238E27FC236}">
                <a16:creationId xmlns:a16="http://schemas.microsoft.com/office/drawing/2014/main" id="{3DDF0DEA-0FFA-4937-8BCA-9926CCBAFA1E}"/>
              </a:ext>
            </a:extLst>
          </p:cNvPr>
          <p:cNvSpPr>
            <a:spLocks noGrp="1"/>
          </p:cNvSpPr>
          <p:nvPr>
            <p:ph type="sldNum" sz="quarter" idx="12"/>
          </p:nvPr>
        </p:nvSpPr>
        <p:spPr/>
        <p:txBody>
          <a:bodyPr/>
          <a:lstStyle/>
          <a:p>
            <a:fld id="{27CE633F-9882-4A5C-83A2-1109D0C73261}" type="slidenum">
              <a:rPr lang="en-US" smtClean="0"/>
              <a:pPr/>
              <a:t>5</a:t>
            </a:fld>
            <a:endParaRPr lang="en-US"/>
          </a:p>
        </p:txBody>
      </p:sp>
    </p:spTree>
    <p:extLst>
      <p:ext uri="{BB962C8B-B14F-4D97-AF65-F5344CB8AC3E}">
        <p14:creationId xmlns:p14="http://schemas.microsoft.com/office/powerpoint/2010/main" val="176930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73D6A6-5B59-4FFD-B2DC-F6DE959E4EA9}"/>
              </a:ext>
            </a:extLst>
          </p:cNvPr>
          <p:cNvSpPr>
            <a:spLocks noGrp="1"/>
          </p:cNvSpPr>
          <p:nvPr>
            <p:ph type="body" idx="1"/>
          </p:nvPr>
        </p:nvSpPr>
        <p:spPr>
          <a:xfrm>
            <a:off x="865189" y="464922"/>
            <a:ext cx="5157787" cy="823912"/>
          </a:xfrm>
        </p:spPr>
        <p:txBody>
          <a:bodyPr anchor="ctr">
            <a:normAutofit/>
          </a:bodyPr>
          <a:lstStyle/>
          <a:p>
            <a:pPr algn="ctr"/>
            <a:r>
              <a:rPr lang="en-GB" i="0" dirty="0">
                <a:solidFill>
                  <a:schemeClr val="tx2">
                    <a:lumMod val="50000"/>
                    <a:lumOff val="50000"/>
                  </a:schemeClr>
                </a:solidFill>
                <a:latin typeface="Arial" panose="020B0604020202020204" pitchFamily="34" charset="0"/>
                <a:cs typeface="Arial" panose="020B0604020202020204" pitchFamily="34" charset="0"/>
              </a:rPr>
              <a:t>Grouped Data </a:t>
            </a:r>
          </a:p>
        </p:txBody>
      </p:sp>
      <p:pic>
        <p:nvPicPr>
          <p:cNvPr id="8" name="Content Placeholder 7">
            <a:extLst>
              <a:ext uri="{FF2B5EF4-FFF2-40B4-BE49-F238E27FC236}">
                <a16:creationId xmlns:a16="http://schemas.microsoft.com/office/drawing/2014/main" id="{DEB94BF5-B9FB-49F8-A71B-B5D100532C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402672"/>
            <a:ext cx="5157787" cy="4990406"/>
          </a:xfrm>
        </p:spPr>
      </p:pic>
      <p:sp>
        <p:nvSpPr>
          <p:cNvPr id="5" name="Text Placeholder 4">
            <a:extLst>
              <a:ext uri="{FF2B5EF4-FFF2-40B4-BE49-F238E27FC236}">
                <a16:creationId xmlns:a16="http://schemas.microsoft.com/office/drawing/2014/main" id="{B5963921-E46D-4D45-87E0-C7F6C73530EF}"/>
              </a:ext>
            </a:extLst>
          </p:cNvPr>
          <p:cNvSpPr>
            <a:spLocks noGrp="1"/>
          </p:cNvSpPr>
          <p:nvPr>
            <p:ph type="body" sz="quarter" idx="3"/>
          </p:nvPr>
        </p:nvSpPr>
        <p:spPr>
          <a:xfrm>
            <a:off x="6169025" y="464922"/>
            <a:ext cx="4803775" cy="823912"/>
          </a:xfrm>
        </p:spPr>
        <p:txBody>
          <a:bodyPr anchor="ctr">
            <a:noAutofit/>
          </a:bodyPr>
          <a:lstStyle/>
          <a:p>
            <a:pPr algn="ctr"/>
            <a:r>
              <a:rPr lang="en-GB" i="0" dirty="0">
                <a:solidFill>
                  <a:schemeClr val="accent3">
                    <a:lumMod val="75000"/>
                  </a:schemeClr>
                </a:solidFill>
                <a:latin typeface="Arial" panose="020B0604020202020204" pitchFamily="34" charset="0"/>
                <a:cs typeface="Arial" panose="020B0604020202020204" pitchFamily="34" charset="0"/>
              </a:rPr>
              <a:t>Clustered View – No of Clusters - 5</a:t>
            </a:r>
          </a:p>
        </p:txBody>
      </p:sp>
      <p:pic>
        <p:nvPicPr>
          <p:cNvPr id="10" name="Content Placeholder 9">
            <a:extLst>
              <a:ext uri="{FF2B5EF4-FFF2-40B4-BE49-F238E27FC236}">
                <a16:creationId xmlns:a16="http://schemas.microsoft.com/office/drawing/2014/main" id="{5C8E92A6-DDFB-4E39-AD1F-D49902B131B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402672"/>
            <a:ext cx="5180012" cy="4990406"/>
          </a:xfrm>
        </p:spPr>
      </p:pic>
      <p:sp>
        <p:nvSpPr>
          <p:cNvPr id="11" name="Slide Number Placeholder 10">
            <a:extLst>
              <a:ext uri="{FF2B5EF4-FFF2-40B4-BE49-F238E27FC236}">
                <a16:creationId xmlns:a16="http://schemas.microsoft.com/office/drawing/2014/main" id="{662BABB0-CC1F-46A5-B6A5-B4AA1A0627B4}"/>
              </a:ext>
            </a:extLst>
          </p:cNvPr>
          <p:cNvSpPr>
            <a:spLocks noGrp="1"/>
          </p:cNvSpPr>
          <p:nvPr>
            <p:ph type="sldNum" sz="quarter" idx="12"/>
          </p:nvPr>
        </p:nvSpPr>
        <p:spPr/>
        <p:txBody>
          <a:bodyPr/>
          <a:lstStyle/>
          <a:p>
            <a:fld id="{27CE633F-9882-4A5C-83A2-1109D0C73261}" type="slidenum">
              <a:rPr lang="en-US" smtClean="0"/>
              <a:pPr/>
              <a:t>6</a:t>
            </a:fld>
            <a:endParaRPr lang="en-US"/>
          </a:p>
        </p:txBody>
      </p:sp>
    </p:spTree>
    <p:extLst>
      <p:ext uri="{BB962C8B-B14F-4D97-AF65-F5344CB8AC3E}">
        <p14:creationId xmlns:p14="http://schemas.microsoft.com/office/powerpoint/2010/main" val="36510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1BA1705-FC87-4E37-AF24-0561FD9A8579}"/>
              </a:ext>
            </a:extLst>
          </p:cNvPr>
          <p:cNvSpPr>
            <a:spLocks noGrp="1"/>
          </p:cNvSpPr>
          <p:nvPr>
            <p:ph idx="1"/>
          </p:nvPr>
        </p:nvSpPr>
        <p:spPr>
          <a:xfrm>
            <a:off x="838200" y="452761"/>
            <a:ext cx="10515600" cy="5724202"/>
          </a:xfrm>
        </p:spPr>
        <p:txBody>
          <a:bodyPr/>
          <a:lstStyle/>
          <a:p>
            <a:pPr marL="0" indent="0">
              <a:buNone/>
            </a:pPr>
            <a:endParaRPr lang="en-GB" sz="2400" dirty="0">
              <a:solidFill>
                <a:schemeClr val="accent3">
                  <a:lumMod val="75000"/>
                </a:schemeClr>
              </a:solidFill>
              <a:latin typeface="Arial" panose="020B0604020202020204" pitchFamily="34" charset="0"/>
              <a:cs typeface="Arial" panose="020B0604020202020204" pitchFamily="34" charset="0"/>
            </a:endParaRPr>
          </a:p>
          <a:p>
            <a:pPr marL="0" indent="0">
              <a:buNone/>
            </a:pPr>
            <a:endParaRPr lang="en-GB" dirty="0"/>
          </a:p>
        </p:txBody>
      </p:sp>
      <p:pic>
        <p:nvPicPr>
          <p:cNvPr id="12" name="Picture 11">
            <a:extLst>
              <a:ext uri="{FF2B5EF4-FFF2-40B4-BE49-F238E27FC236}">
                <a16:creationId xmlns:a16="http://schemas.microsoft.com/office/drawing/2014/main" id="{78D69EB2-CD02-4EAD-9602-83E504DAB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922" y="1036482"/>
            <a:ext cx="10325877" cy="2278380"/>
          </a:xfrm>
          <a:prstGeom prst="rect">
            <a:avLst/>
          </a:prstGeom>
        </p:spPr>
      </p:pic>
      <p:sp>
        <p:nvSpPr>
          <p:cNvPr id="13" name="TextBox 12">
            <a:extLst>
              <a:ext uri="{FF2B5EF4-FFF2-40B4-BE49-F238E27FC236}">
                <a16:creationId xmlns:a16="http://schemas.microsoft.com/office/drawing/2014/main" id="{70FD28C1-86A5-47D3-B293-F484D797244D}"/>
              </a:ext>
            </a:extLst>
          </p:cNvPr>
          <p:cNvSpPr txBox="1"/>
          <p:nvPr/>
        </p:nvSpPr>
        <p:spPr>
          <a:xfrm>
            <a:off x="1027922" y="3429000"/>
            <a:ext cx="5577064" cy="738664"/>
          </a:xfrm>
          <a:prstGeom prst="rect">
            <a:avLst/>
          </a:prstGeom>
          <a:noFill/>
        </p:spPr>
        <p:txBody>
          <a:bodyPr wrap="square" rtlCol="0">
            <a:spAutoFit/>
          </a:bodyPr>
          <a:lstStyle/>
          <a:p>
            <a:pPr marL="285750" indent="-285750">
              <a:buFont typeface="Arial" panose="020B0604020202020204" pitchFamily="34" charset="0"/>
              <a:buChar char="•"/>
            </a:pPr>
            <a:r>
              <a:rPr lang="en-GB" sz="2400" dirty="0">
                <a:solidFill>
                  <a:schemeClr val="accent3">
                    <a:lumMod val="75000"/>
                  </a:schemeClr>
                </a:solidFill>
                <a:latin typeface="Arial" panose="020B0604020202020204" pitchFamily="34" charset="0"/>
                <a:cs typeface="Arial" panose="020B0604020202020204" pitchFamily="34" charset="0"/>
              </a:rPr>
              <a:t>Cluster 1 – Restaurants &amp; Stores</a:t>
            </a:r>
          </a:p>
          <a:p>
            <a:endParaRPr lang="en-GB" dirty="0"/>
          </a:p>
        </p:txBody>
      </p:sp>
      <p:sp>
        <p:nvSpPr>
          <p:cNvPr id="14" name="TextBox 13">
            <a:extLst>
              <a:ext uri="{FF2B5EF4-FFF2-40B4-BE49-F238E27FC236}">
                <a16:creationId xmlns:a16="http://schemas.microsoft.com/office/drawing/2014/main" id="{6432ECCD-762C-4976-BCD1-B235ACDDB819}"/>
              </a:ext>
            </a:extLst>
          </p:cNvPr>
          <p:cNvSpPr txBox="1"/>
          <p:nvPr/>
        </p:nvSpPr>
        <p:spPr>
          <a:xfrm>
            <a:off x="1027921" y="452760"/>
            <a:ext cx="4334191" cy="738664"/>
          </a:xfrm>
          <a:prstGeom prst="rect">
            <a:avLst/>
          </a:prstGeom>
          <a:noFill/>
        </p:spPr>
        <p:txBody>
          <a:bodyPr wrap="square" rtlCol="0">
            <a:spAutoFit/>
          </a:bodyPr>
          <a:lstStyle/>
          <a:p>
            <a:pPr marL="285750" indent="-285750">
              <a:buFont typeface="Arial" panose="020B0604020202020204" pitchFamily="34" charset="0"/>
              <a:buChar char="•"/>
            </a:pPr>
            <a:r>
              <a:rPr lang="en-GB" sz="2400" dirty="0">
                <a:solidFill>
                  <a:schemeClr val="tx2">
                    <a:lumMod val="50000"/>
                    <a:lumOff val="50000"/>
                  </a:schemeClr>
                </a:solidFill>
                <a:latin typeface="Arial" panose="020B0604020202020204" pitchFamily="34" charset="0"/>
                <a:cs typeface="Arial" panose="020B0604020202020204" pitchFamily="34" charset="0"/>
              </a:rPr>
              <a:t>Cluster 0 – Restaurants</a:t>
            </a:r>
          </a:p>
          <a:p>
            <a:endParaRPr lang="en-GB" dirty="0"/>
          </a:p>
        </p:txBody>
      </p:sp>
      <p:pic>
        <p:nvPicPr>
          <p:cNvPr id="16" name="Picture 15">
            <a:extLst>
              <a:ext uri="{FF2B5EF4-FFF2-40B4-BE49-F238E27FC236}">
                <a16:creationId xmlns:a16="http://schemas.microsoft.com/office/drawing/2014/main" id="{28DC0162-1CBF-4F3E-AE3F-6F530336C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922" y="4167665"/>
            <a:ext cx="10325876" cy="2009298"/>
          </a:xfrm>
          <a:prstGeom prst="rect">
            <a:avLst/>
          </a:prstGeom>
        </p:spPr>
      </p:pic>
      <p:sp>
        <p:nvSpPr>
          <p:cNvPr id="17" name="Slide Number Placeholder 16">
            <a:extLst>
              <a:ext uri="{FF2B5EF4-FFF2-40B4-BE49-F238E27FC236}">
                <a16:creationId xmlns:a16="http://schemas.microsoft.com/office/drawing/2014/main" id="{4250C19D-757F-4F02-BD27-11245BA5A7D8}"/>
              </a:ext>
            </a:extLst>
          </p:cNvPr>
          <p:cNvSpPr>
            <a:spLocks noGrp="1"/>
          </p:cNvSpPr>
          <p:nvPr>
            <p:ph type="sldNum" sz="quarter" idx="12"/>
          </p:nvPr>
        </p:nvSpPr>
        <p:spPr/>
        <p:txBody>
          <a:bodyPr/>
          <a:lstStyle/>
          <a:p>
            <a:fld id="{27CE633F-9882-4A5C-83A2-1109D0C73261}" type="slidenum">
              <a:rPr lang="en-US" smtClean="0"/>
              <a:pPr/>
              <a:t>7</a:t>
            </a:fld>
            <a:endParaRPr lang="en-US"/>
          </a:p>
        </p:txBody>
      </p:sp>
    </p:spTree>
    <p:extLst>
      <p:ext uri="{BB962C8B-B14F-4D97-AF65-F5344CB8AC3E}">
        <p14:creationId xmlns:p14="http://schemas.microsoft.com/office/powerpoint/2010/main" val="265930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32A8D5-902C-4AF4-8F4F-0A7F1E7211CF}"/>
              </a:ext>
            </a:extLst>
          </p:cNvPr>
          <p:cNvSpPr txBox="1"/>
          <p:nvPr/>
        </p:nvSpPr>
        <p:spPr>
          <a:xfrm>
            <a:off x="1029810" y="559293"/>
            <a:ext cx="6791417" cy="738664"/>
          </a:xfrm>
          <a:prstGeom prst="rect">
            <a:avLst/>
          </a:prstGeom>
          <a:noFill/>
        </p:spPr>
        <p:txBody>
          <a:bodyPr wrap="square" rtlCol="0">
            <a:spAutoFit/>
          </a:bodyPr>
          <a:lstStyle/>
          <a:p>
            <a:r>
              <a:rPr lang="en-GB" sz="2400" dirty="0">
                <a:solidFill>
                  <a:schemeClr val="tx2">
                    <a:lumMod val="50000"/>
                    <a:lumOff val="50000"/>
                  </a:schemeClr>
                </a:solidFill>
                <a:latin typeface="Arial" panose="020B0604020202020204" pitchFamily="34" charset="0"/>
                <a:cs typeface="Arial" panose="020B0604020202020204" pitchFamily="34" charset="0"/>
              </a:rPr>
              <a:t>Cluster 2 – Restaurants, Stores &amp; Public Places</a:t>
            </a:r>
          </a:p>
          <a:p>
            <a:endParaRPr lang="en-GB" dirty="0"/>
          </a:p>
        </p:txBody>
      </p:sp>
      <p:pic>
        <p:nvPicPr>
          <p:cNvPr id="7" name="Picture 6">
            <a:extLst>
              <a:ext uri="{FF2B5EF4-FFF2-40B4-BE49-F238E27FC236}">
                <a16:creationId xmlns:a16="http://schemas.microsoft.com/office/drawing/2014/main" id="{94C33D3D-AF67-4A9C-B76F-8FB64BDA5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10" y="1297956"/>
            <a:ext cx="10132380" cy="1596163"/>
          </a:xfrm>
          <a:prstGeom prst="rect">
            <a:avLst/>
          </a:prstGeom>
        </p:spPr>
      </p:pic>
      <p:sp>
        <p:nvSpPr>
          <p:cNvPr id="8" name="TextBox 7">
            <a:extLst>
              <a:ext uri="{FF2B5EF4-FFF2-40B4-BE49-F238E27FC236}">
                <a16:creationId xmlns:a16="http://schemas.microsoft.com/office/drawing/2014/main" id="{B299113B-3403-4B8B-831C-03E3CCE33DDC}"/>
              </a:ext>
            </a:extLst>
          </p:cNvPr>
          <p:cNvSpPr txBox="1"/>
          <p:nvPr/>
        </p:nvSpPr>
        <p:spPr>
          <a:xfrm>
            <a:off x="1029810" y="3240349"/>
            <a:ext cx="6107837" cy="461665"/>
          </a:xfrm>
          <a:prstGeom prst="rect">
            <a:avLst/>
          </a:prstGeom>
          <a:noFill/>
        </p:spPr>
        <p:txBody>
          <a:bodyPr wrap="square" rtlCol="0">
            <a:spAutoFit/>
          </a:bodyPr>
          <a:lstStyle/>
          <a:p>
            <a:r>
              <a:rPr lang="en-GB" sz="2400" dirty="0">
                <a:solidFill>
                  <a:schemeClr val="accent3">
                    <a:lumMod val="75000"/>
                  </a:schemeClr>
                </a:solidFill>
                <a:latin typeface="Arial" panose="020B0604020202020204" pitchFamily="34" charset="0"/>
                <a:cs typeface="Arial" panose="020B0604020202020204" pitchFamily="34" charset="0"/>
              </a:rPr>
              <a:t>Cluster 3 – Restaurants &amp; Stores</a:t>
            </a:r>
            <a:endParaRPr lang="en-GB" sz="2400" dirty="0">
              <a:solidFill>
                <a:schemeClr val="accent3">
                  <a:lumMod val="75000"/>
                </a:schemeClr>
              </a:solidFill>
            </a:endParaRPr>
          </a:p>
        </p:txBody>
      </p:sp>
      <p:pic>
        <p:nvPicPr>
          <p:cNvPr id="10" name="Picture 9">
            <a:extLst>
              <a:ext uri="{FF2B5EF4-FFF2-40B4-BE49-F238E27FC236}">
                <a16:creationId xmlns:a16="http://schemas.microsoft.com/office/drawing/2014/main" id="{369C869E-B6CD-4885-A926-CF6BDB02A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810" y="4048244"/>
            <a:ext cx="10132380" cy="1511800"/>
          </a:xfrm>
          <a:prstGeom prst="rect">
            <a:avLst/>
          </a:prstGeom>
        </p:spPr>
      </p:pic>
      <p:sp>
        <p:nvSpPr>
          <p:cNvPr id="11" name="Slide Number Placeholder 10">
            <a:extLst>
              <a:ext uri="{FF2B5EF4-FFF2-40B4-BE49-F238E27FC236}">
                <a16:creationId xmlns:a16="http://schemas.microsoft.com/office/drawing/2014/main" id="{EFB6E78B-FF00-4860-BF1D-894BF3BEDD80}"/>
              </a:ext>
            </a:extLst>
          </p:cNvPr>
          <p:cNvSpPr>
            <a:spLocks noGrp="1"/>
          </p:cNvSpPr>
          <p:nvPr>
            <p:ph type="sldNum" sz="quarter" idx="12"/>
          </p:nvPr>
        </p:nvSpPr>
        <p:spPr/>
        <p:txBody>
          <a:bodyPr/>
          <a:lstStyle/>
          <a:p>
            <a:fld id="{27CE633F-9882-4A5C-83A2-1109D0C73261}" type="slidenum">
              <a:rPr lang="en-US" smtClean="0"/>
              <a:t>8</a:t>
            </a:fld>
            <a:endParaRPr lang="en-US"/>
          </a:p>
        </p:txBody>
      </p:sp>
    </p:spTree>
    <p:extLst>
      <p:ext uri="{BB962C8B-B14F-4D97-AF65-F5344CB8AC3E}">
        <p14:creationId xmlns:p14="http://schemas.microsoft.com/office/powerpoint/2010/main" val="159841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4250B6-EAE9-4382-938B-7B51A015E74F}"/>
              </a:ext>
            </a:extLst>
          </p:cNvPr>
          <p:cNvSpPr txBox="1"/>
          <p:nvPr/>
        </p:nvSpPr>
        <p:spPr>
          <a:xfrm>
            <a:off x="967665" y="1402672"/>
            <a:ext cx="6063449" cy="461665"/>
          </a:xfrm>
          <a:prstGeom prst="rect">
            <a:avLst/>
          </a:prstGeom>
          <a:noFill/>
        </p:spPr>
        <p:txBody>
          <a:bodyPr wrap="square" rtlCol="0">
            <a:spAutoFit/>
          </a:bodyPr>
          <a:lstStyle/>
          <a:p>
            <a:r>
              <a:rPr lang="en-GB" sz="2400" dirty="0">
                <a:solidFill>
                  <a:schemeClr val="tx2">
                    <a:lumMod val="50000"/>
                    <a:lumOff val="50000"/>
                  </a:schemeClr>
                </a:solidFill>
                <a:latin typeface="Arial" panose="020B0604020202020204" pitchFamily="34" charset="0"/>
                <a:cs typeface="Arial" panose="020B0604020202020204" pitchFamily="34" charset="0"/>
              </a:rPr>
              <a:t>Cluster 4 – Stores, Park and Train Station</a:t>
            </a:r>
          </a:p>
        </p:txBody>
      </p:sp>
      <p:pic>
        <p:nvPicPr>
          <p:cNvPr id="5" name="Picture 4">
            <a:extLst>
              <a:ext uri="{FF2B5EF4-FFF2-40B4-BE49-F238E27FC236}">
                <a16:creationId xmlns:a16="http://schemas.microsoft.com/office/drawing/2014/main" id="{F894BA73-93D2-4C85-B39F-AF609BF60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665" y="2015232"/>
            <a:ext cx="10617693" cy="2618912"/>
          </a:xfrm>
          <a:prstGeom prst="rect">
            <a:avLst/>
          </a:prstGeom>
        </p:spPr>
      </p:pic>
      <p:sp>
        <p:nvSpPr>
          <p:cNvPr id="6" name="Slide Number Placeholder 5">
            <a:extLst>
              <a:ext uri="{FF2B5EF4-FFF2-40B4-BE49-F238E27FC236}">
                <a16:creationId xmlns:a16="http://schemas.microsoft.com/office/drawing/2014/main" id="{21508748-7A91-4327-AF19-E3B4D27F7630}"/>
              </a:ext>
            </a:extLst>
          </p:cNvPr>
          <p:cNvSpPr>
            <a:spLocks noGrp="1"/>
          </p:cNvSpPr>
          <p:nvPr>
            <p:ph type="sldNum" sz="quarter" idx="12"/>
          </p:nvPr>
        </p:nvSpPr>
        <p:spPr/>
        <p:txBody>
          <a:bodyPr/>
          <a:lstStyle/>
          <a:p>
            <a:fld id="{27CE633F-9882-4A5C-83A2-1109D0C73261}" type="slidenum">
              <a:rPr lang="en-US" smtClean="0"/>
              <a:t>9</a:t>
            </a:fld>
            <a:endParaRPr lang="en-US"/>
          </a:p>
        </p:txBody>
      </p:sp>
    </p:spTree>
    <p:extLst>
      <p:ext uri="{BB962C8B-B14F-4D97-AF65-F5344CB8AC3E}">
        <p14:creationId xmlns:p14="http://schemas.microsoft.com/office/powerpoint/2010/main" val="42807189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38</TotalTime>
  <Words>595</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Schoolbook</vt:lpstr>
      <vt:lpstr>Corbel</vt:lpstr>
      <vt:lpstr>Headlines</vt:lpstr>
      <vt:lpstr>Exploring for potential New Hotel venues in Tokyo Districts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for potential New Hotel venues in Tokyo Districts </dc:title>
  <dc:creator>Barath Srinath</dc:creator>
  <cp:lastModifiedBy>Barath Srinath</cp:lastModifiedBy>
  <cp:revision>9</cp:revision>
  <dcterms:created xsi:type="dcterms:W3CDTF">2020-05-04T13:06:57Z</dcterms:created>
  <dcterms:modified xsi:type="dcterms:W3CDTF">2020-05-04T13:45:35Z</dcterms:modified>
</cp:coreProperties>
</file>