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9" r:id="rId6"/>
    <p:sldId id="264" r:id="rId7"/>
    <p:sldId id="260" r:id="rId8"/>
    <p:sldId id="261" r:id="rId9"/>
    <p:sldId id="266" r:id="rId10"/>
    <p:sldId id="263" r:id="rId11"/>
    <p:sldId id="270" r:id="rId12"/>
    <p:sldId id="271" r:id="rId13"/>
    <p:sldId id="267" r:id="rId14"/>
    <p:sldId id="262"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94660"/>
  </p:normalViewPr>
  <p:slideViewPr>
    <p:cSldViewPr snapToGrid="0">
      <p:cViewPr varScale="1">
        <p:scale>
          <a:sx n="58" d="100"/>
          <a:sy n="58" d="100"/>
        </p:scale>
        <p:origin x="120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16" name="Shape 1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850900" y="1270000"/>
            <a:ext cx="11303000" cy="3505200"/>
          </a:xfrm>
          <a:prstGeom prst="rect">
            <a:avLst/>
          </a:prstGeom>
        </p:spPr>
        <p:txBody>
          <a:bodyPr anchor="b"/>
          <a:lstStyle/>
          <a:p>
            <a:r>
              <a:t>Title Text</a:t>
            </a:r>
          </a:p>
        </p:txBody>
      </p:sp>
      <p:sp>
        <p:nvSpPr>
          <p:cNvPr id="12" name="Body Level One…"/>
          <p:cNvSpPr txBox="1">
            <a:spLocks noGrp="1"/>
          </p:cNvSpPr>
          <p:nvPr>
            <p:ph type="body" sz="quarter" idx="1"/>
          </p:nvPr>
        </p:nvSpPr>
        <p:spPr>
          <a:xfrm>
            <a:off x="850900" y="4864100"/>
            <a:ext cx="11303000" cy="15748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2"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3" name="“Type a quote here.”"/>
          <p:cNvSpPr txBox="1">
            <a:spLocks noGrp="1"/>
          </p:cNvSpPr>
          <p:nvPr>
            <p:ph type="body" sz="quarter" idx="14"/>
          </p:nvPr>
        </p:nvSpPr>
        <p:spPr>
          <a:xfrm>
            <a:off x="1270000" y="4267200"/>
            <a:ext cx="10464800" cy="647700"/>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4"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1" name="143070724_2880x2159.jpeg"/>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2"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9"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825500" y="914400"/>
            <a:ext cx="11341100" cy="5740400"/>
          </a:xfrm>
          <a:prstGeom prst="rect">
            <a:avLst/>
          </a:prstGeom>
          <a:ln w="9525">
            <a:round/>
          </a:ln>
        </p:spPr>
        <p:txBody>
          <a:bodyPr lIns="91439" tIns="45719" rIns="91439" bIns="45719" anchor="t">
            <a:noAutofit/>
          </a:bodyPr>
          <a:lstStyle/>
          <a:p>
            <a:endParaRPr/>
          </a:p>
        </p:txBody>
      </p:sp>
      <p:sp>
        <p:nvSpPr>
          <p:cNvPr id="21" name="Title Text"/>
          <p:cNvSpPr txBox="1">
            <a:spLocks noGrp="1"/>
          </p:cNvSpPr>
          <p:nvPr>
            <p:ph type="title"/>
          </p:nvPr>
        </p:nvSpPr>
        <p:spPr>
          <a:xfrm>
            <a:off x="787400" y="6807200"/>
            <a:ext cx="11430000" cy="1219200"/>
          </a:xfrm>
          <a:prstGeom prst="rect">
            <a:avLst/>
          </a:prstGeom>
        </p:spPr>
        <p:txBody>
          <a:bodyPr anchor="b"/>
          <a:lstStyle/>
          <a:p>
            <a:r>
              <a:t>Title Text</a:t>
            </a:r>
          </a:p>
        </p:txBody>
      </p:sp>
      <p:sp>
        <p:nvSpPr>
          <p:cNvPr id="22"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87400" y="3657600"/>
            <a:ext cx="11430000" cy="2438400"/>
          </a:xfrm>
          <a:prstGeom prst="rect">
            <a:avLst/>
          </a:prstGeom>
        </p:spPr>
        <p:txBody>
          <a:bodyPr/>
          <a:lstStyle/>
          <a:p>
            <a:r>
              <a:t>Title Text</a:t>
            </a:r>
          </a:p>
        </p:txBody>
      </p:sp>
      <p:sp>
        <p:nvSpPr>
          <p:cNvPr id="30"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7" name="143070716_1012x1350.jpeg"/>
          <p:cNvSpPr>
            <a:spLocks noGrp="1"/>
          </p:cNvSpPr>
          <p:nvPr>
            <p:ph type="pic" sz="half" idx="13"/>
          </p:nvPr>
        </p:nvSpPr>
        <p:spPr>
          <a:xfrm>
            <a:off x="7200900" y="1257300"/>
            <a:ext cx="5016500" cy="7213600"/>
          </a:xfrm>
          <a:prstGeom prst="rect">
            <a:avLst/>
          </a:prstGeom>
          <a:ln w="9525">
            <a:round/>
          </a:ln>
        </p:spPr>
        <p:txBody>
          <a:bodyPr lIns="91439" tIns="45719" rIns="91439" bIns="45719" anchor="t">
            <a:noAutofit/>
          </a:bodyPr>
          <a:lstStyle/>
          <a:p>
            <a:endParaRPr/>
          </a:p>
        </p:txBody>
      </p:sp>
      <p:sp>
        <p:nvSpPr>
          <p:cNvPr id="38" name="Title Text"/>
          <p:cNvSpPr txBox="1">
            <a:spLocks noGrp="1"/>
          </p:cNvSpPr>
          <p:nvPr>
            <p:ph type="title"/>
          </p:nvPr>
        </p:nvSpPr>
        <p:spPr>
          <a:xfrm>
            <a:off x="787400" y="1384300"/>
            <a:ext cx="5638800" cy="3505200"/>
          </a:xfrm>
          <a:prstGeom prst="rect">
            <a:avLst/>
          </a:prstGeom>
        </p:spPr>
        <p:txBody>
          <a:bodyPr anchor="b"/>
          <a:lstStyle/>
          <a:p>
            <a:r>
              <a:t>Title Text</a:t>
            </a:r>
          </a:p>
        </p:txBody>
      </p:sp>
      <p:sp>
        <p:nvSpPr>
          <p:cNvPr id="39" name="Body Level One…"/>
          <p:cNvSpPr txBox="1">
            <a:spLocks noGrp="1"/>
          </p:cNvSpPr>
          <p:nvPr>
            <p:ph type="body" sz="quarter" idx="1"/>
          </p:nvPr>
        </p:nvSpPr>
        <p:spPr>
          <a:xfrm>
            <a:off x="787400" y="4876800"/>
            <a:ext cx="5638800" cy="3759200"/>
          </a:xfrm>
          <a:prstGeom prst="rect">
            <a:avLst/>
          </a:prstGeom>
        </p:spPr>
        <p:txBody>
          <a:bodyPr anchor="t"/>
          <a:lstStyle>
            <a:lvl1pPr marL="0" indent="0">
              <a:spcBef>
                <a:spcPts val="0"/>
              </a:spcBef>
              <a:buSzTx/>
              <a:buNone/>
              <a:defRPr sz="4200">
                <a:solidFill>
                  <a:srgbClr val="73BFFF"/>
                </a:solidFill>
              </a:defRPr>
            </a:lvl1pPr>
            <a:lvl2pPr marL="0" indent="0">
              <a:spcBef>
                <a:spcPts val="0"/>
              </a:spcBef>
              <a:buSzTx/>
              <a:buNone/>
              <a:defRPr sz="4200">
                <a:solidFill>
                  <a:srgbClr val="73BFFF"/>
                </a:solidFill>
              </a:defRPr>
            </a:lvl2pPr>
            <a:lvl3pPr marL="0" indent="0">
              <a:spcBef>
                <a:spcPts val="0"/>
              </a:spcBef>
              <a:buSzTx/>
              <a:buNone/>
              <a:defRPr sz="4200">
                <a:solidFill>
                  <a:srgbClr val="73BFFF"/>
                </a:solidFill>
              </a:defRPr>
            </a:lvl3pPr>
            <a:lvl4pPr marL="0" indent="0">
              <a:spcBef>
                <a:spcPts val="0"/>
              </a:spcBef>
              <a:buSzTx/>
              <a:buNone/>
              <a:defRPr sz="4200">
                <a:solidFill>
                  <a:srgbClr val="73BFFF"/>
                </a:solidFill>
              </a:defRPr>
            </a:lvl4pPr>
            <a:lvl5pPr marL="0" indent="0">
              <a:spcBef>
                <a:spcPts val="0"/>
              </a:spcBef>
              <a:buSzTx/>
              <a:buNone/>
              <a:defRPr sz="42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5" name="Title Text"/>
          <p:cNvSpPr txBox="1">
            <a:spLocks noGrp="1"/>
          </p:cNvSpPr>
          <p:nvPr>
            <p:ph type="title"/>
          </p:nvPr>
        </p:nvSpPr>
        <p:spPr>
          <a:prstGeom prst="rect">
            <a:avLst/>
          </a:prstGeom>
        </p:spPr>
        <p:txBody>
          <a:bodyPr/>
          <a:lstStyle/>
          <a:p>
            <a:r>
              <a:t>Title Text</a:t>
            </a:r>
          </a:p>
        </p:txBody>
      </p:sp>
      <p:sp>
        <p:nvSpPr>
          <p:cNvPr id="56" name="Body Level One…"/>
          <p:cNvSpPr txBox="1">
            <a:spLocks noGrp="1"/>
          </p:cNvSpPr>
          <p:nvPr>
            <p:ph type="body" idx="1"/>
          </p:nvPr>
        </p:nvSpPr>
        <p:spPr>
          <a:xfrm>
            <a:off x="787400" y="2768600"/>
            <a:ext cx="114300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4" name="143070716_1012x1350.jpeg"/>
          <p:cNvSpPr>
            <a:spLocks noGrp="1"/>
          </p:cNvSpPr>
          <p:nvPr>
            <p:ph type="pic" sz="half" idx="13"/>
          </p:nvPr>
        </p:nvSpPr>
        <p:spPr>
          <a:xfrm>
            <a:off x="7213600" y="2755900"/>
            <a:ext cx="5016500" cy="5715000"/>
          </a:xfrm>
          <a:prstGeom prst="rect">
            <a:avLst/>
          </a:prstGeom>
          <a:ln w="9525">
            <a:round/>
          </a:ln>
        </p:spPr>
        <p:txBody>
          <a:bodyPr lIns="91439" tIns="45719" rIns="91439" bIns="45719" anchor="t">
            <a:noAutofit/>
          </a:bodyPr>
          <a:lstStyle/>
          <a:p>
            <a:endParaRPr/>
          </a:p>
        </p:txBody>
      </p:sp>
      <p:sp>
        <p:nvSpPr>
          <p:cNvPr id="65" name="Title Text"/>
          <p:cNvSpPr txBox="1">
            <a:spLocks noGrp="1"/>
          </p:cNvSpPr>
          <p:nvPr>
            <p:ph type="title"/>
          </p:nvPr>
        </p:nvSpPr>
        <p:spPr>
          <a:prstGeom prst="rect">
            <a:avLst/>
          </a:prstGeom>
        </p:spPr>
        <p:txBody>
          <a:bodyPr/>
          <a:lstStyle/>
          <a:p>
            <a:r>
              <a:t>Title Text</a:t>
            </a:r>
          </a:p>
        </p:txBody>
      </p:sp>
      <p:sp>
        <p:nvSpPr>
          <p:cNvPr id="66" name="Body Level One…"/>
          <p:cNvSpPr txBox="1">
            <a:spLocks noGrp="1"/>
          </p:cNvSpPr>
          <p:nvPr>
            <p:ph type="body" sz="half" idx="1"/>
          </p:nvPr>
        </p:nvSpPr>
        <p:spPr>
          <a:xfrm>
            <a:off x="787400" y="2768600"/>
            <a:ext cx="54229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7"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4"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5"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2" name="143070718_1000x750.jpeg"/>
          <p:cNvSpPr>
            <a:spLocks noGrp="1"/>
          </p:cNvSpPr>
          <p:nvPr>
            <p:ph type="pic" sz="quarter" idx="13"/>
          </p:nvPr>
        </p:nvSpPr>
        <p:spPr>
          <a:xfrm>
            <a:off x="6858000" y="5105400"/>
            <a:ext cx="5321300" cy="3381384"/>
          </a:xfrm>
          <a:prstGeom prst="rect">
            <a:avLst/>
          </a:prstGeom>
          <a:ln w="9525">
            <a:round/>
          </a:ln>
        </p:spPr>
        <p:txBody>
          <a:bodyPr lIns="91439" tIns="45719" rIns="91439" bIns="45719" anchor="t">
            <a:noAutofit/>
          </a:bodyPr>
          <a:lstStyle/>
          <a:p>
            <a:endParaRPr/>
          </a:p>
        </p:txBody>
      </p:sp>
      <p:sp>
        <p:nvSpPr>
          <p:cNvPr id="83" name="143070724_2880x2159.jpeg"/>
          <p:cNvSpPr>
            <a:spLocks noGrp="1"/>
          </p:cNvSpPr>
          <p:nvPr>
            <p:ph type="pic" sz="quarter" idx="14"/>
          </p:nvPr>
        </p:nvSpPr>
        <p:spPr>
          <a:xfrm>
            <a:off x="6858000" y="1270000"/>
            <a:ext cx="5316292" cy="3378200"/>
          </a:xfrm>
          <a:prstGeom prst="rect">
            <a:avLst/>
          </a:prstGeom>
          <a:ln w="9525">
            <a:round/>
          </a:ln>
        </p:spPr>
        <p:txBody>
          <a:bodyPr lIns="91439" tIns="45719" rIns="91439" bIns="45719" anchor="t">
            <a:noAutofit/>
          </a:bodyPr>
          <a:lstStyle/>
          <a:p>
            <a:endParaRPr/>
          </a:p>
        </p:txBody>
      </p:sp>
      <p:sp>
        <p:nvSpPr>
          <p:cNvPr id="84" name="143070716_1012x1350.jpeg"/>
          <p:cNvSpPr>
            <a:spLocks noGrp="1"/>
          </p:cNvSpPr>
          <p:nvPr>
            <p:ph type="pic" sz="half" idx="15"/>
          </p:nvPr>
        </p:nvSpPr>
        <p:spPr>
          <a:xfrm>
            <a:off x="1143000" y="1244600"/>
            <a:ext cx="5219700" cy="7213600"/>
          </a:xfrm>
          <a:prstGeom prst="rect">
            <a:avLst/>
          </a:prstGeom>
          <a:ln w="9525">
            <a:round/>
          </a:ln>
        </p:spPr>
        <p:txBody>
          <a:bodyPr lIns="91439" tIns="45719" rIns="91439" bIns="45719" anchor="t">
            <a:noAutofit/>
          </a:bodyPr>
          <a:lstStyle/>
          <a:p>
            <a:endParaRPr/>
          </a:p>
        </p:txBody>
      </p:sp>
      <p:sp>
        <p:nvSpPr>
          <p:cNvPr id="85" name="Slide Number"/>
          <p:cNvSpPr txBox="1">
            <a:spLocks noGrp="1"/>
          </p:cNvSpPr>
          <p:nvPr>
            <p:ph type="sldNum" sz="quarter" idx="2"/>
          </p:nvPr>
        </p:nvSpPr>
        <p:spPr>
          <a:xfrm>
            <a:off x="12534899" y="9311678"/>
            <a:ext cx="312015" cy="312344"/>
          </a:xfrm>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787400" y="1371600"/>
            <a:ext cx="11430000" cy="7010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787400" y="254000"/>
            <a:ext cx="114300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Slide Number"/>
          <p:cNvSpPr txBox="1">
            <a:spLocks noGrp="1"/>
          </p:cNvSpPr>
          <p:nvPr>
            <p:ph type="sldNum" sz="quarter" idx="2"/>
          </p:nvPr>
        </p:nvSpPr>
        <p:spPr>
          <a:xfrm>
            <a:off x="12536220" y="9311678"/>
            <a:ext cx="312015" cy="312344"/>
          </a:xfrm>
          <a:prstGeom prst="rect">
            <a:avLst/>
          </a:prstGeom>
          <a:ln w="12700">
            <a:miter lim="400000"/>
          </a:ln>
        </p:spPr>
        <p:txBody>
          <a:bodyPr wrap="none" lIns="50800" tIns="50800" rIns="50800" bIns="50800" anchor="ctr">
            <a:spAutoFit/>
          </a:bodyPr>
          <a:lstStyle>
            <a:lvl1pPr algn="r">
              <a:defRPr sz="14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444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8890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333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17780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2222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26670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3111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35560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4000500" marR="0" indent="-444500" algn="l" defTabSz="584200" rtl="0" latinLnBrk="0">
        <a:lnSpc>
          <a:spcPct val="100000"/>
        </a:lnSpc>
        <a:spcBef>
          <a:spcPts val="3600"/>
        </a:spcBef>
        <a:spcAft>
          <a:spcPts val="0"/>
        </a:spcAft>
        <a:buClrTx/>
        <a:buSzPct val="30000"/>
        <a:buFontTx/>
        <a:buBlip>
          <a:blip r:embed="rId15"/>
        </a:buBlip>
        <a:tabLst/>
        <a:defRPr sz="36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15CSE480"/>
          <p:cNvSpPr txBox="1">
            <a:spLocks noGrp="1"/>
          </p:cNvSpPr>
          <p:nvPr>
            <p:ph type="ctrTitle"/>
          </p:nvPr>
        </p:nvSpPr>
        <p:spPr>
          <a:xfrm>
            <a:off x="850900" y="3243578"/>
            <a:ext cx="11303000" cy="1574801"/>
          </a:xfrm>
          <a:prstGeom prst="rect">
            <a:avLst/>
          </a:prstGeom>
        </p:spPr>
        <p:txBody>
          <a:bodyPr>
            <a:normAutofit fontScale="90000"/>
          </a:bodyPr>
          <a:lstStyle/>
          <a:p>
            <a:br>
              <a:rPr lang="en-IN" dirty="0"/>
            </a:br>
            <a:r>
              <a:rPr dirty="0"/>
              <a:t>15CSE480 </a:t>
            </a:r>
          </a:p>
        </p:txBody>
      </p:sp>
      <p:sp>
        <p:nvSpPr>
          <p:cNvPr id="119" name="Internet Of Things Project"/>
          <p:cNvSpPr txBox="1">
            <a:spLocks noGrp="1"/>
          </p:cNvSpPr>
          <p:nvPr>
            <p:ph type="subTitle" sz="quarter" idx="1"/>
          </p:nvPr>
        </p:nvSpPr>
        <p:spPr>
          <a:prstGeom prst="rect">
            <a:avLst/>
          </a:prstGeom>
        </p:spPr>
        <p:txBody>
          <a:bodyPr/>
          <a:lstStyle>
            <a:lvl1pPr>
              <a:defRPr>
                <a:solidFill>
                  <a:schemeClr val="accent1">
                    <a:hueOff val="-37249"/>
                    <a:satOff val="-2150"/>
                    <a:lumOff val="12811"/>
                  </a:schemeClr>
                </a:solidFill>
              </a:defRPr>
            </a:lvl1pPr>
          </a:lstStyle>
          <a:p>
            <a:r>
              <a:rPr dirty="0"/>
              <a:t>Internet Of Things Project </a:t>
            </a:r>
          </a:p>
        </p:txBody>
      </p:sp>
      <p:sp>
        <p:nvSpPr>
          <p:cNvPr id="2" name="TextBox 1">
            <a:extLst>
              <a:ext uri="{FF2B5EF4-FFF2-40B4-BE49-F238E27FC236}">
                <a16:creationId xmlns:a16="http://schemas.microsoft.com/office/drawing/2014/main" id="{4D26B76B-8538-406E-BB4A-80C74C286B7E}"/>
              </a:ext>
            </a:extLst>
          </p:cNvPr>
          <p:cNvSpPr txBox="1"/>
          <p:nvPr/>
        </p:nvSpPr>
        <p:spPr>
          <a:xfrm>
            <a:off x="5985036" y="6504498"/>
            <a:ext cx="616886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IN" sz="2400" dirty="0"/>
              <a:t>Alagu Vignesh A – CB.EN.U4CSE16308</a:t>
            </a:r>
          </a:p>
          <a:p>
            <a:pPr marL="0" marR="0" indent="0" algn="l" defTabSz="584200" rtl="0" fontAlgn="auto" latinLnBrk="0" hangingPunct="0">
              <a:lnSpc>
                <a:spcPct val="100000"/>
              </a:lnSpc>
              <a:spcBef>
                <a:spcPts val="0"/>
              </a:spcBef>
              <a:spcAft>
                <a:spcPts val="0"/>
              </a:spcAft>
              <a:buClrTx/>
              <a:buSzTx/>
              <a:buFontTx/>
              <a:buNone/>
              <a:tabLst/>
            </a:pPr>
            <a:r>
              <a:rPr kumimoji="0" lang="en-IN" sz="2400" b="0" i="0" u="none" strike="noStrike" cap="none" spc="0" normalizeH="0" baseline="0" dirty="0" err="1">
                <a:ln>
                  <a:noFill/>
                </a:ln>
                <a:solidFill>
                  <a:srgbClr val="FFFFFF"/>
                </a:solidFill>
                <a:effectLst>
                  <a:outerShdw blurRad="50800" dist="38100" dir="5400000" rotWithShape="0">
                    <a:srgbClr val="000000"/>
                  </a:outerShdw>
                </a:effectLst>
                <a:uFillTx/>
                <a:latin typeface="+mn-lt"/>
                <a:ea typeface="+mn-ea"/>
                <a:cs typeface="+mn-cs"/>
                <a:sym typeface="Helvetica Neue Light"/>
              </a:rPr>
              <a:t>Barath</a:t>
            </a:r>
            <a:r>
              <a:rPr kumimoji="0" lang="en-IN" sz="2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rPr>
              <a:t> B – CB.EN.U4CSE16315</a:t>
            </a:r>
          </a:p>
          <a:p>
            <a:pPr marL="0" marR="0" indent="0" algn="l" defTabSz="584200" rtl="0" fontAlgn="auto" latinLnBrk="0" hangingPunct="0">
              <a:lnSpc>
                <a:spcPct val="100000"/>
              </a:lnSpc>
              <a:spcBef>
                <a:spcPts val="0"/>
              </a:spcBef>
              <a:spcAft>
                <a:spcPts val="0"/>
              </a:spcAft>
              <a:buClrTx/>
              <a:buSzTx/>
              <a:buFontTx/>
              <a:buNone/>
              <a:tabLst/>
            </a:pPr>
            <a:r>
              <a:rPr lang="en-IN" sz="2400" dirty="0"/>
              <a:t>Keerthana S – CB.EN.U4CSE16531</a:t>
            </a:r>
            <a:endParaRPr kumimoji="0" lang="en-IN" sz="2400" b="0" i="0" u="none" strike="noStrike" cap="none" spc="0" normalizeH="0" baseline="0" dirty="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4" name="Rectangle 3">
            <a:extLst>
              <a:ext uri="{FF2B5EF4-FFF2-40B4-BE49-F238E27FC236}">
                <a16:creationId xmlns:a16="http://schemas.microsoft.com/office/drawing/2014/main" id="{43CC2475-A75E-4A1A-8572-77F5156FF8CF}"/>
              </a:ext>
            </a:extLst>
          </p:cNvPr>
          <p:cNvSpPr/>
          <p:nvPr/>
        </p:nvSpPr>
        <p:spPr>
          <a:xfrm>
            <a:off x="552694" y="2274527"/>
            <a:ext cx="11899411"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Home Automation using Telegram App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75DAD6-A1B8-432D-B3A4-B0D8D204FAB0}"/>
              </a:ext>
            </a:extLst>
          </p:cNvPr>
          <p:cNvSpPr>
            <a:spLocks noGrp="1"/>
          </p:cNvSpPr>
          <p:nvPr>
            <p:ph type="body" idx="1"/>
          </p:nvPr>
        </p:nvSpPr>
        <p:spPr/>
        <p:txBody>
          <a:bodyPr/>
          <a:lstStyle/>
          <a:p>
            <a:r>
              <a:rPr lang="en-IN" dirty="0"/>
              <a:t>Controlled Access – Only Registered users will be allowed to control the devices.</a:t>
            </a:r>
          </a:p>
          <a:p>
            <a:r>
              <a:rPr lang="en-IN" dirty="0"/>
              <a:t>Speed of IoT Service – The cloud-based Telegram app enables high speed request and response.</a:t>
            </a:r>
          </a:p>
        </p:txBody>
      </p:sp>
      <p:sp>
        <p:nvSpPr>
          <p:cNvPr id="4" name="Hardware">
            <a:extLst>
              <a:ext uri="{FF2B5EF4-FFF2-40B4-BE49-F238E27FC236}">
                <a16:creationId xmlns:a16="http://schemas.microsoft.com/office/drawing/2014/main" id="{2113E31E-E064-45E1-884A-EF2698CCE23F}"/>
              </a:ext>
            </a:extLst>
          </p:cNvPr>
          <p:cNvSpPr txBox="1">
            <a:spLocks noGrp="1"/>
          </p:cNvSpPr>
          <p:nvPr>
            <p:ph type="title"/>
          </p:nvPr>
        </p:nvSpPr>
        <p:spPr>
          <a:xfrm>
            <a:off x="787400" y="254000"/>
            <a:ext cx="11430000" cy="2438400"/>
          </a:xfrm>
          <a:prstGeom prst="rect">
            <a:avLst/>
          </a:prstGeom>
        </p:spPr>
        <p:txBody>
          <a:bodyPr/>
          <a:lstStyle>
            <a:lvl1pPr>
              <a:defRPr>
                <a:solidFill>
                  <a:schemeClr val="accent1">
                    <a:hueOff val="-37249"/>
                    <a:satOff val="-2150"/>
                    <a:lumOff val="12811"/>
                  </a:schemeClr>
                </a:solidFill>
              </a:defRPr>
            </a:lvl1pPr>
          </a:lstStyle>
          <a:p>
            <a:r>
              <a:rPr lang="en-IN" dirty="0"/>
              <a:t>Challenges Addressed</a:t>
            </a:r>
            <a:endParaRPr dirty="0"/>
          </a:p>
        </p:txBody>
      </p:sp>
    </p:spTree>
    <p:extLst>
      <p:ext uri="{BB962C8B-B14F-4D97-AF65-F5344CB8AC3E}">
        <p14:creationId xmlns:p14="http://schemas.microsoft.com/office/powerpoint/2010/main" val="390695869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B086FF-90F9-4FDC-953C-D71144808793}"/>
              </a:ext>
            </a:extLst>
          </p:cNvPr>
          <p:cNvSpPr>
            <a:spLocks noGrp="1"/>
          </p:cNvSpPr>
          <p:nvPr>
            <p:ph type="body" idx="1"/>
          </p:nvPr>
        </p:nvSpPr>
        <p:spPr/>
        <p:txBody>
          <a:bodyPr>
            <a:normAutofit fontScale="70000" lnSpcReduction="20000"/>
          </a:bodyPr>
          <a:lstStyle/>
          <a:p>
            <a:pPr lvl="0"/>
            <a:r>
              <a:rPr lang="en-IN" dirty="0">
                <a:effectLst/>
              </a:rPr>
              <a:t>Python program for controlling the system</a:t>
            </a:r>
          </a:p>
          <a:p>
            <a:pPr lvl="0"/>
            <a:r>
              <a:rPr lang="en-IN" dirty="0">
                <a:effectLst/>
              </a:rPr>
              <a:t>OS for Raspberry pi installed</a:t>
            </a:r>
          </a:p>
          <a:p>
            <a:pPr lvl="0"/>
            <a:r>
              <a:rPr lang="en-IN" dirty="0">
                <a:effectLst/>
              </a:rPr>
              <a:t>Bot created in telegram as user interface</a:t>
            </a:r>
          </a:p>
          <a:p>
            <a:pPr lvl="0"/>
            <a:r>
              <a:rPr lang="en-IN" dirty="0">
                <a:effectLst/>
              </a:rPr>
              <a:t>Door automatically opens the door is unlocked through app and a person comes near the door.</a:t>
            </a:r>
          </a:p>
          <a:p>
            <a:pPr lvl="0"/>
            <a:r>
              <a:rPr lang="en-IN" dirty="0">
                <a:effectLst/>
              </a:rPr>
              <a:t>Door automatically closes when it is locked through app.</a:t>
            </a:r>
          </a:p>
          <a:p>
            <a:pPr lvl="0"/>
            <a:r>
              <a:rPr lang="en-IN" dirty="0">
                <a:effectLst/>
              </a:rPr>
              <a:t>Lights, fans and ACs are all controlled through telegram app.</a:t>
            </a:r>
          </a:p>
          <a:p>
            <a:pPr lvl="0"/>
            <a:r>
              <a:rPr lang="en-IN" dirty="0">
                <a:effectLst/>
              </a:rPr>
              <a:t>Temperature sensor used to detect any smoke or fire and buzzer enabled and notification is sent to user.</a:t>
            </a:r>
          </a:p>
          <a:p>
            <a:endParaRPr lang="en-IN" dirty="0"/>
          </a:p>
        </p:txBody>
      </p:sp>
      <p:sp>
        <p:nvSpPr>
          <p:cNvPr id="4" name="Hardware">
            <a:extLst>
              <a:ext uri="{FF2B5EF4-FFF2-40B4-BE49-F238E27FC236}">
                <a16:creationId xmlns:a16="http://schemas.microsoft.com/office/drawing/2014/main" id="{A64A4B01-DA7F-4D44-9F8B-1BFC4EB84C72}"/>
              </a:ext>
            </a:extLst>
          </p:cNvPr>
          <p:cNvSpPr txBox="1">
            <a:spLocks/>
          </p:cNvSpPr>
          <p:nvPr/>
        </p:nvSpPr>
        <p:spPr>
          <a:xfrm>
            <a:off x="939800" y="406400"/>
            <a:ext cx="114300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chemeClr val="accent1">
                    <a:hueOff val="-37249"/>
                    <a:satOff val="-2150"/>
                    <a:lumOff val="12811"/>
                  </a:schemeClr>
                </a:solidFill>
                <a:effectLst>
                  <a:outerShdw blurRad="50800" dist="38100" dir="5400000" rotWithShape="0">
                    <a:srgbClr val="000000"/>
                  </a:outerShdw>
                </a:effectLst>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hangingPunct="1"/>
            <a:r>
              <a:rPr lang="en-IN" dirty="0"/>
              <a:t>Integration</a:t>
            </a:r>
          </a:p>
        </p:txBody>
      </p:sp>
    </p:spTree>
    <p:extLst>
      <p:ext uri="{BB962C8B-B14F-4D97-AF65-F5344CB8AC3E}">
        <p14:creationId xmlns:p14="http://schemas.microsoft.com/office/powerpoint/2010/main" val="308653502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E35FBC-9966-4148-BDD2-E5613FF1F149}"/>
              </a:ext>
            </a:extLst>
          </p:cNvPr>
          <p:cNvSpPr>
            <a:spLocks noGrp="1"/>
          </p:cNvSpPr>
          <p:nvPr>
            <p:ph type="body" idx="1"/>
          </p:nvPr>
        </p:nvSpPr>
        <p:spPr/>
        <p:txBody>
          <a:bodyPr>
            <a:normAutofit fontScale="70000" lnSpcReduction="20000"/>
          </a:bodyPr>
          <a:lstStyle/>
          <a:p>
            <a:pPr lvl="3"/>
            <a:r>
              <a:rPr lang="en-IN" dirty="0">
                <a:effectLst/>
              </a:rPr>
              <a:t>Home automation enabled through Raspberry pi</a:t>
            </a:r>
            <a:endParaRPr lang="en-IN" sz="2400" dirty="0">
              <a:effectLst/>
            </a:endParaRPr>
          </a:p>
          <a:p>
            <a:pPr lvl="3"/>
            <a:r>
              <a:rPr lang="en-IN" dirty="0">
                <a:effectLst/>
              </a:rPr>
              <a:t>Controlled access enabled through Telegram</a:t>
            </a:r>
            <a:endParaRPr lang="en-IN" sz="2400" dirty="0">
              <a:effectLst/>
            </a:endParaRPr>
          </a:p>
          <a:p>
            <a:pPr lvl="3"/>
            <a:r>
              <a:rPr lang="en-IN" dirty="0">
                <a:effectLst/>
              </a:rPr>
              <a:t>Secured access provided for the users</a:t>
            </a:r>
            <a:endParaRPr lang="en-IN" sz="2400" dirty="0">
              <a:effectLst/>
            </a:endParaRPr>
          </a:p>
          <a:p>
            <a:pPr lvl="3"/>
            <a:r>
              <a:rPr lang="en-IN" dirty="0">
                <a:effectLst/>
              </a:rPr>
              <a:t>Authentication and Identification enabled</a:t>
            </a:r>
            <a:endParaRPr lang="en-IN" sz="2400" dirty="0">
              <a:effectLst/>
            </a:endParaRPr>
          </a:p>
          <a:p>
            <a:pPr lvl="3"/>
            <a:r>
              <a:rPr lang="en-IN" dirty="0">
                <a:effectLst/>
              </a:rPr>
              <a:t>Edge analytics performed by mongo </a:t>
            </a:r>
            <a:r>
              <a:rPr lang="en-IN" dirty="0" err="1">
                <a:effectLst/>
              </a:rPr>
              <a:t>db</a:t>
            </a:r>
            <a:r>
              <a:rPr lang="en-IN" dirty="0">
                <a:effectLst/>
              </a:rPr>
              <a:t> and data stored in cloud.</a:t>
            </a:r>
            <a:endParaRPr lang="en-IN" sz="2400" dirty="0">
              <a:effectLst/>
            </a:endParaRPr>
          </a:p>
          <a:p>
            <a:pPr lvl="3"/>
            <a:r>
              <a:rPr lang="en-IN" dirty="0">
                <a:effectLst/>
              </a:rPr>
              <a:t>Log reports generated on user request</a:t>
            </a:r>
            <a:endParaRPr lang="en-IN" sz="2400" dirty="0">
              <a:effectLst/>
            </a:endParaRPr>
          </a:p>
          <a:p>
            <a:pPr lvl="3"/>
            <a:r>
              <a:rPr lang="en-IN">
                <a:effectLst/>
              </a:rPr>
              <a:t>Power usage and other details analysed through machine learning techniques.</a:t>
            </a:r>
            <a:endParaRPr lang="en-IN" sz="2400">
              <a:effectLst/>
            </a:endParaRPr>
          </a:p>
          <a:p>
            <a:endParaRPr lang="en-IN"/>
          </a:p>
        </p:txBody>
      </p:sp>
      <p:sp>
        <p:nvSpPr>
          <p:cNvPr id="4" name="Hardware">
            <a:extLst>
              <a:ext uri="{FF2B5EF4-FFF2-40B4-BE49-F238E27FC236}">
                <a16:creationId xmlns:a16="http://schemas.microsoft.com/office/drawing/2014/main" id="{ADCEA8BC-D23A-4E22-9DEA-A185F8D943D7}"/>
              </a:ext>
            </a:extLst>
          </p:cNvPr>
          <p:cNvSpPr txBox="1">
            <a:spLocks/>
          </p:cNvSpPr>
          <p:nvPr/>
        </p:nvSpPr>
        <p:spPr>
          <a:xfrm>
            <a:off x="939800" y="406400"/>
            <a:ext cx="114300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chemeClr val="accent1">
                    <a:hueOff val="-37249"/>
                    <a:satOff val="-2150"/>
                    <a:lumOff val="12811"/>
                  </a:schemeClr>
                </a:solidFill>
                <a:effectLst>
                  <a:outerShdw blurRad="50800" dist="38100" dir="5400000" rotWithShape="0">
                    <a:srgbClr val="000000"/>
                  </a:outerShdw>
                </a:effectLst>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hangingPunct="1"/>
            <a:r>
              <a:rPr lang="en-IN" dirty="0"/>
              <a:t>Outcome</a:t>
            </a:r>
          </a:p>
        </p:txBody>
      </p:sp>
    </p:spTree>
    <p:extLst>
      <p:ext uri="{BB962C8B-B14F-4D97-AF65-F5344CB8AC3E}">
        <p14:creationId xmlns:p14="http://schemas.microsoft.com/office/powerpoint/2010/main" val="251473133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A293AE-71B1-42E8-8FDB-473B4A515869}"/>
              </a:ext>
            </a:extLst>
          </p:cNvPr>
          <p:cNvSpPr>
            <a:spLocks noGrp="1"/>
          </p:cNvSpPr>
          <p:nvPr>
            <p:ph type="body" idx="1"/>
          </p:nvPr>
        </p:nvSpPr>
        <p:spPr/>
        <p:txBody>
          <a:bodyPr>
            <a:normAutofit fontScale="92500"/>
          </a:bodyPr>
          <a:lstStyle/>
          <a:p>
            <a:r>
              <a:rPr lang="en-US" dirty="0"/>
              <a:t>Ishan Krishna, K. </a:t>
            </a:r>
            <a:r>
              <a:rPr lang="en-US" dirty="0" err="1"/>
              <a:t>Lavanya,”Intelligent</a:t>
            </a:r>
            <a:r>
              <a:rPr lang="en-US" dirty="0"/>
              <a:t> Home Automation System using </a:t>
            </a:r>
            <a:r>
              <a:rPr lang="en-US" dirty="0" err="1"/>
              <a:t>BitVoicer</a:t>
            </a:r>
            <a:r>
              <a:rPr lang="en-US" dirty="0"/>
              <a:t>”, 11th International Conference on Intelligent Systems and Control, 2017.</a:t>
            </a:r>
          </a:p>
          <a:p>
            <a:r>
              <a:rPr lang="en-IN" dirty="0"/>
              <a:t>Juan Carlos de Oliveira, Danilo Henrique Santos,” Chatting with Arduino Platform through Telegram Bot”, IEEE International Symposium on Consumer Electronics, 2016</a:t>
            </a:r>
          </a:p>
          <a:p>
            <a:r>
              <a:rPr lang="en-US" dirty="0"/>
              <a:t>Aravindan1, Darshan James “Smart Homes using Internet of Things Vignesh” Volume: 04 Issue: 04 | Apr -2017</a:t>
            </a:r>
            <a:endParaRPr lang="en-IN" dirty="0"/>
          </a:p>
        </p:txBody>
      </p:sp>
      <p:sp>
        <p:nvSpPr>
          <p:cNvPr id="4" name="Hardware">
            <a:extLst>
              <a:ext uri="{FF2B5EF4-FFF2-40B4-BE49-F238E27FC236}">
                <a16:creationId xmlns:a16="http://schemas.microsoft.com/office/drawing/2014/main" id="{D067D375-3EF5-4ABF-856B-32D80AA54EB7}"/>
              </a:ext>
            </a:extLst>
          </p:cNvPr>
          <p:cNvSpPr txBox="1">
            <a:spLocks noGrp="1"/>
          </p:cNvSpPr>
          <p:nvPr>
            <p:ph type="title"/>
          </p:nvPr>
        </p:nvSpPr>
        <p:spPr>
          <a:xfrm>
            <a:off x="787400" y="254000"/>
            <a:ext cx="11430000" cy="2438400"/>
          </a:xfrm>
          <a:prstGeom prst="rect">
            <a:avLst/>
          </a:prstGeom>
        </p:spPr>
        <p:txBody>
          <a:bodyPr/>
          <a:lstStyle>
            <a:lvl1pPr>
              <a:defRPr>
                <a:solidFill>
                  <a:schemeClr val="accent1">
                    <a:hueOff val="-37249"/>
                    <a:satOff val="-2150"/>
                    <a:lumOff val="12811"/>
                  </a:schemeClr>
                </a:solidFill>
              </a:defRPr>
            </a:lvl1pPr>
          </a:lstStyle>
          <a:p>
            <a:r>
              <a:rPr lang="en-IN" dirty="0"/>
              <a:t>Literature Survey</a:t>
            </a:r>
            <a:endParaRPr dirty="0"/>
          </a:p>
        </p:txBody>
      </p:sp>
    </p:spTree>
    <p:extLst>
      <p:ext uri="{BB962C8B-B14F-4D97-AF65-F5344CB8AC3E}">
        <p14:creationId xmlns:p14="http://schemas.microsoft.com/office/powerpoint/2010/main" val="172679526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black thank you">
            <a:extLst>
              <a:ext uri="{FF2B5EF4-FFF2-40B4-BE49-F238E27FC236}">
                <a16:creationId xmlns:a16="http://schemas.microsoft.com/office/drawing/2014/main" id="{01FBF8BD-E2BB-47FE-ABED-5E380A3A01F0}"/>
              </a:ext>
            </a:extLst>
          </p:cNvPr>
          <p:cNvPicPr>
            <a:picLocks noGrp="1" noChangeAspect="1" noChangeArrowheads="1"/>
          </p:cNvPicPr>
          <p:nvPr>
            <p:ph type="pic" idx="13"/>
          </p:nvPr>
        </p:nvPicPr>
        <p:blipFill>
          <a:blip r:embed="rId2">
            <a:extLst>
              <a:ext uri="{28A0092B-C50C-407E-A947-70E740481C1C}">
                <a14:useLocalDpi xmlns:a14="http://schemas.microsoft.com/office/drawing/2010/main" val="0"/>
              </a:ext>
            </a:extLst>
          </a:blip>
          <a:srcRect l="12500" r="125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able of Content"/>
          <p:cNvSpPr txBox="1">
            <a:spLocks noGrp="1"/>
          </p:cNvSpPr>
          <p:nvPr>
            <p:ph type="title"/>
          </p:nvPr>
        </p:nvSpPr>
        <p:spPr>
          <a:prstGeom prst="rect">
            <a:avLst/>
          </a:prstGeom>
        </p:spPr>
        <p:txBody>
          <a:bodyPr/>
          <a:lstStyle>
            <a:lvl1pPr>
              <a:defRPr>
                <a:solidFill>
                  <a:schemeClr val="accent1">
                    <a:hueOff val="-37249"/>
                    <a:satOff val="-2150"/>
                    <a:lumOff val="12811"/>
                  </a:schemeClr>
                </a:solidFill>
              </a:defRPr>
            </a:lvl1pPr>
          </a:lstStyle>
          <a:p>
            <a:r>
              <a:t>Table of Content</a:t>
            </a:r>
          </a:p>
        </p:txBody>
      </p:sp>
      <p:sp>
        <p:nvSpPr>
          <p:cNvPr id="122" name="Abstract…"/>
          <p:cNvSpPr txBox="1">
            <a:spLocks noGrp="1"/>
          </p:cNvSpPr>
          <p:nvPr>
            <p:ph type="body" idx="1"/>
          </p:nvPr>
        </p:nvSpPr>
        <p:spPr>
          <a:prstGeom prst="rect">
            <a:avLst/>
          </a:prstGeom>
        </p:spPr>
        <p:txBody>
          <a:bodyPr>
            <a:normAutofit fontScale="47500" lnSpcReduction="20000"/>
          </a:bodyPr>
          <a:lstStyle/>
          <a:p>
            <a:pPr lvl="1">
              <a:buBlip>
                <a:blip r:embed="rId2"/>
              </a:buBlip>
            </a:pPr>
            <a:r>
              <a:rPr dirty="0"/>
              <a:t>Abstract</a:t>
            </a:r>
          </a:p>
          <a:p>
            <a:pPr lvl="1">
              <a:buBlip>
                <a:blip r:embed="rId2"/>
              </a:buBlip>
            </a:pPr>
            <a:r>
              <a:rPr dirty="0"/>
              <a:t>Block Diagram</a:t>
            </a:r>
            <a:endParaRPr lang="en-IN" dirty="0"/>
          </a:p>
          <a:p>
            <a:pPr lvl="1">
              <a:buBlip>
                <a:blip r:embed="rId2"/>
              </a:buBlip>
            </a:pPr>
            <a:r>
              <a:rPr lang="en-IN" dirty="0"/>
              <a:t>UML Diagram</a:t>
            </a:r>
          </a:p>
          <a:p>
            <a:pPr lvl="1">
              <a:buBlip>
                <a:blip r:embed="rId2"/>
              </a:buBlip>
            </a:pPr>
            <a:r>
              <a:rPr lang="en-IN" dirty="0"/>
              <a:t>Hardware Design</a:t>
            </a:r>
            <a:endParaRPr dirty="0"/>
          </a:p>
          <a:p>
            <a:pPr lvl="1">
              <a:buBlip>
                <a:blip r:embed="rId2"/>
              </a:buBlip>
            </a:pPr>
            <a:r>
              <a:rPr dirty="0"/>
              <a:t>Project Description</a:t>
            </a:r>
          </a:p>
          <a:p>
            <a:pPr lvl="1">
              <a:buBlip>
                <a:blip r:embed="rId2"/>
              </a:buBlip>
            </a:pPr>
            <a:r>
              <a:rPr dirty="0"/>
              <a:t>Hardware </a:t>
            </a:r>
          </a:p>
          <a:p>
            <a:pPr lvl="1">
              <a:buBlip>
                <a:blip r:embed="rId2"/>
              </a:buBlip>
            </a:pPr>
            <a:r>
              <a:rPr lang="en-IN" dirty="0"/>
              <a:t>IoT Services</a:t>
            </a:r>
          </a:p>
          <a:p>
            <a:pPr lvl="1">
              <a:buBlip>
                <a:blip r:embed="rId2"/>
              </a:buBlip>
            </a:pPr>
            <a:r>
              <a:rPr lang="en-IN" dirty="0"/>
              <a:t>Challenges Addressed</a:t>
            </a:r>
          </a:p>
          <a:p>
            <a:pPr lvl="1">
              <a:buBlip>
                <a:blip r:embed="rId2"/>
              </a:buBlip>
            </a:pPr>
            <a:r>
              <a:rPr lang="en-IN" dirty="0"/>
              <a:t>Reference</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Abstract"/>
          <p:cNvSpPr txBox="1">
            <a:spLocks noGrp="1"/>
          </p:cNvSpPr>
          <p:nvPr>
            <p:ph type="title"/>
          </p:nvPr>
        </p:nvSpPr>
        <p:spPr>
          <a:prstGeom prst="rect">
            <a:avLst/>
          </a:prstGeom>
        </p:spPr>
        <p:txBody>
          <a:bodyPr/>
          <a:lstStyle>
            <a:lvl1pPr>
              <a:defRPr>
                <a:solidFill>
                  <a:schemeClr val="accent1">
                    <a:hueOff val="-37249"/>
                    <a:satOff val="-2150"/>
                    <a:lumOff val="12811"/>
                  </a:schemeClr>
                </a:solidFill>
              </a:defRPr>
            </a:lvl1pPr>
          </a:lstStyle>
          <a:p>
            <a:r>
              <a:t>Abstract</a:t>
            </a:r>
          </a:p>
        </p:txBody>
      </p:sp>
      <p:sp>
        <p:nvSpPr>
          <p:cNvPr id="125" name="Social media is playing a major role in every people’s hand, we are using social media for lot of applications like chatting, video and data sharing. To make life easier we are using social media to make our home into smart home, this is achieved using a system called Raspberry Pi."/>
          <p:cNvSpPr txBox="1">
            <a:spLocks noGrp="1"/>
          </p:cNvSpPr>
          <p:nvPr>
            <p:ph type="body" idx="1"/>
          </p:nvPr>
        </p:nvSpPr>
        <p:spPr>
          <a:xfrm>
            <a:off x="490330" y="1923774"/>
            <a:ext cx="11834192" cy="3885095"/>
          </a:xfrm>
          <a:prstGeom prst="rect">
            <a:avLst/>
          </a:prstGeom>
        </p:spPr>
        <p:txBody>
          <a:bodyPr/>
          <a:lstStyle>
            <a:lvl1pPr>
              <a:buBlip>
                <a:blip r:embed="rId2"/>
              </a:buBlip>
            </a:lvl1pPr>
          </a:lstStyle>
          <a:p>
            <a:pPr algn="just"/>
            <a:r>
              <a:rPr dirty="0"/>
              <a:t>Social media is playing a major role in every people’s hand, we are using social media for lot</a:t>
            </a:r>
            <a:r>
              <a:rPr lang="en-IN" dirty="0"/>
              <a:t>s</a:t>
            </a:r>
            <a:r>
              <a:rPr dirty="0"/>
              <a:t> of applications like chatting, video and data sharing. To make life easier we are using social media to make our home into smart home, this is achieved using a system called </a:t>
            </a:r>
            <a:r>
              <a:rPr dirty="0">
                <a:solidFill>
                  <a:srgbClr val="92D050"/>
                </a:solidFill>
              </a:rPr>
              <a:t>Raspberry Pi.</a:t>
            </a:r>
          </a:p>
        </p:txBody>
      </p:sp>
      <p:pic>
        <p:nvPicPr>
          <p:cNvPr id="1026" name="Picture 2" descr="Image result for social media chatting apps">
            <a:extLst>
              <a:ext uri="{FF2B5EF4-FFF2-40B4-BE49-F238E27FC236}">
                <a16:creationId xmlns:a16="http://schemas.microsoft.com/office/drawing/2014/main" id="{532CA18A-6C91-48CE-8F20-C1C7868CE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30" y="6098809"/>
            <a:ext cx="3909391" cy="2313513"/>
          </a:xfrm>
          <a:prstGeom prst="rect">
            <a:avLst/>
          </a:prstGeom>
          <a:noFill/>
          <a:extLst>
            <a:ext uri="{909E8E84-426E-40DD-AFC4-6F175D3DCCD1}">
              <a14:hiddenFill xmlns:a14="http://schemas.microsoft.com/office/drawing/2010/main">
                <a:solidFill>
                  <a:srgbClr val="FFFFFF"/>
                </a:solidFill>
              </a14:hiddenFill>
            </a:ext>
          </a:extLst>
        </p:spPr>
      </p:pic>
      <p:sp>
        <p:nvSpPr>
          <p:cNvPr id="3" name="Plus Sign 2">
            <a:extLst>
              <a:ext uri="{FF2B5EF4-FFF2-40B4-BE49-F238E27FC236}">
                <a16:creationId xmlns:a16="http://schemas.microsoft.com/office/drawing/2014/main" id="{2798976F-5AC1-4D22-9057-92B0B59EF084}"/>
              </a:ext>
            </a:extLst>
          </p:cNvPr>
          <p:cNvSpPr/>
          <p:nvPr/>
        </p:nvSpPr>
        <p:spPr>
          <a:xfrm>
            <a:off x="4399721" y="6917635"/>
            <a:ext cx="781879" cy="795130"/>
          </a:xfrm>
          <a:prstGeom prst="mathPlus">
            <a:avLst/>
          </a:prstGeom>
          <a:blipFill rotWithShape="1">
            <a:blip r:embed="rId4"/>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pic>
        <p:nvPicPr>
          <p:cNvPr id="1032" name="Picture 8" descr="Image result for home iot">
            <a:extLst>
              <a:ext uri="{FF2B5EF4-FFF2-40B4-BE49-F238E27FC236}">
                <a16:creationId xmlns:a16="http://schemas.microsoft.com/office/drawing/2014/main" id="{C6E4B8FC-7F83-4A0C-940B-DD19209487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483" t="6992" r="11373" b="12889"/>
          <a:stretch/>
        </p:blipFill>
        <p:spPr bwMode="auto">
          <a:xfrm>
            <a:off x="5181600" y="5808869"/>
            <a:ext cx="3280133" cy="3033309"/>
          </a:xfrm>
          <a:prstGeom prst="rect">
            <a:avLst/>
          </a:prstGeom>
          <a:noFill/>
          <a:extLst>
            <a:ext uri="{909E8E84-426E-40DD-AFC4-6F175D3DCCD1}">
              <a14:hiddenFill xmlns:a14="http://schemas.microsoft.com/office/drawing/2010/main">
                <a:solidFill>
                  <a:srgbClr val="FFFFFF"/>
                </a:solidFill>
              </a14:hiddenFill>
            </a:ext>
          </a:extLst>
        </p:spPr>
      </p:pic>
      <p:sp>
        <p:nvSpPr>
          <p:cNvPr id="4" name="Equals 3">
            <a:extLst>
              <a:ext uri="{FF2B5EF4-FFF2-40B4-BE49-F238E27FC236}">
                <a16:creationId xmlns:a16="http://schemas.microsoft.com/office/drawing/2014/main" id="{43D8FB74-FF70-44BB-9944-A9C618474653}"/>
              </a:ext>
            </a:extLst>
          </p:cNvPr>
          <p:cNvSpPr/>
          <p:nvPr/>
        </p:nvSpPr>
        <p:spPr>
          <a:xfrm>
            <a:off x="8687021" y="6917635"/>
            <a:ext cx="556591" cy="781879"/>
          </a:xfrm>
          <a:prstGeom prst="mathEqual">
            <a:avLst/>
          </a:prstGeom>
          <a:blipFill rotWithShape="1">
            <a:blip r:embed="rId4"/>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pic>
        <p:nvPicPr>
          <p:cNvPr id="1034" name="Picture 10" descr="Image result for smart home telegram">
            <a:extLst>
              <a:ext uri="{FF2B5EF4-FFF2-40B4-BE49-F238E27FC236}">
                <a16:creationId xmlns:a16="http://schemas.microsoft.com/office/drawing/2014/main" id="{536BD16B-A0CC-4DB6-87AB-A8CCDF912B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8900" y="5732045"/>
            <a:ext cx="2979476" cy="3094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Telegram_home_1.png" descr="Telegram_home_1.png"/>
          <p:cNvPicPr>
            <a:picLocks noGrp="1"/>
          </p:cNvPicPr>
          <p:nvPr>
            <p:ph type="pic" idx="13"/>
          </p:nvPr>
        </p:nvPicPr>
        <p:blipFill>
          <a:blip r:embed="rId2"/>
          <a:stretch>
            <a:fillRect/>
          </a:stretch>
        </p:blipFill>
        <p:spPr>
          <a:xfrm>
            <a:off x="6502400" y="2769202"/>
            <a:ext cx="6115887" cy="5714398"/>
          </a:xfrm>
          <a:prstGeom prst="rect">
            <a:avLst/>
          </a:prstGeom>
        </p:spPr>
      </p:pic>
      <p:sp>
        <p:nvSpPr>
          <p:cNvPr id="128" name="Block Diagram"/>
          <p:cNvSpPr txBox="1">
            <a:spLocks noGrp="1"/>
          </p:cNvSpPr>
          <p:nvPr>
            <p:ph type="title"/>
          </p:nvPr>
        </p:nvSpPr>
        <p:spPr>
          <a:prstGeom prst="rect">
            <a:avLst/>
          </a:prstGeom>
        </p:spPr>
        <p:txBody>
          <a:bodyPr/>
          <a:lstStyle>
            <a:lvl1pPr>
              <a:defRPr>
                <a:solidFill>
                  <a:schemeClr val="accent1">
                    <a:hueOff val="-37249"/>
                    <a:satOff val="-2150"/>
                    <a:lumOff val="12811"/>
                  </a:schemeClr>
                </a:solidFill>
              </a:defRPr>
            </a:lvl1pPr>
          </a:lstStyle>
          <a:p>
            <a:r>
              <a:rPr dirty="0"/>
              <a:t>Block Diagram</a:t>
            </a:r>
          </a:p>
        </p:txBody>
      </p:sp>
      <p:sp>
        <p:nvSpPr>
          <p:cNvPr id="129" name="Raspberry Pi, system is connected with the internet to get chat messages from the Telegram and the appliances which we have to control should be connected to GPIO pins of Raspberry Pi through relay circuit"/>
          <p:cNvSpPr txBox="1">
            <a:spLocks noGrp="1"/>
          </p:cNvSpPr>
          <p:nvPr>
            <p:ph type="body" sz="half" idx="1"/>
          </p:nvPr>
        </p:nvSpPr>
        <p:spPr>
          <a:prstGeom prst="rect">
            <a:avLst/>
          </a:prstGeom>
        </p:spPr>
        <p:txBody>
          <a:bodyPr/>
          <a:lstStyle>
            <a:lvl1pPr marL="444500" indent="-444500">
              <a:buBlip>
                <a:blip r:embed="rId3"/>
              </a:buBlip>
              <a:defRPr sz="3100"/>
            </a:lvl1pPr>
          </a:lstStyle>
          <a:p>
            <a:pPr algn="just"/>
            <a:r>
              <a:rPr dirty="0"/>
              <a:t>Raspberry Pi system is connected with the internet to get chat messages from the </a:t>
            </a:r>
            <a:r>
              <a:rPr dirty="0">
                <a:solidFill>
                  <a:srgbClr val="92D050"/>
                </a:solidFill>
              </a:rPr>
              <a:t>Telegram</a:t>
            </a:r>
            <a:r>
              <a:rPr lang="en-IN" dirty="0">
                <a:solidFill>
                  <a:srgbClr val="92D050"/>
                </a:solidFill>
              </a:rPr>
              <a:t> </a:t>
            </a:r>
            <a:r>
              <a:rPr lang="en-IN" dirty="0">
                <a:solidFill>
                  <a:schemeClr val="tx1"/>
                </a:solidFill>
              </a:rPr>
              <a:t>app</a:t>
            </a:r>
            <a:r>
              <a:rPr dirty="0"/>
              <a:t> and the appliances which we have to control should be connected to </a:t>
            </a:r>
            <a:r>
              <a:rPr dirty="0">
                <a:solidFill>
                  <a:srgbClr val="92D050"/>
                </a:solidFill>
              </a:rPr>
              <a:t>GPIO pins of Raspberry Pi </a:t>
            </a:r>
            <a:r>
              <a:rPr dirty="0"/>
              <a:t>through relay circuit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ck Diagram">
            <a:extLst>
              <a:ext uri="{FF2B5EF4-FFF2-40B4-BE49-F238E27FC236}">
                <a16:creationId xmlns:a16="http://schemas.microsoft.com/office/drawing/2014/main" id="{C43AD41F-BA56-432B-959C-EB625BC89558}"/>
              </a:ext>
            </a:extLst>
          </p:cNvPr>
          <p:cNvSpPr txBox="1">
            <a:spLocks noGrp="1"/>
          </p:cNvSpPr>
          <p:nvPr>
            <p:ph type="title"/>
          </p:nvPr>
        </p:nvSpPr>
        <p:spPr>
          <a:xfrm>
            <a:off x="172279" y="0"/>
            <a:ext cx="9659730" cy="872435"/>
          </a:xfrm>
          <a:prstGeom prst="rect">
            <a:avLst/>
          </a:prstGeom>
        </p:spPr>
        <p:txBody>
          <a:bodyPr>
            <a:normAutofit fontScale="90000"/>
          </a:bodyPr>
          <a:lstStyle>
            <a:lvl1pPr>
              <a:defRPr>
                <a:solidFill>
                  <a:schemeClr val="accent1">
                    <a:hueOff val="-37249"/>
                    <a:satOff val="-2150"/>
                    <a:lumOff val="12811"/>
                  </a:schemeClr>
                </a:solidFill>
              </a:defRPr>
            </a:lvl1pPr>
          </a:lstStyle>
          <a:p>
            <a:r>
              <a:rPr lang="en-IN" dirty="0"/>
              <a:t>Hardware</a:t>
            </a:r>
            <a:r>
              <a:rPr dirty="0"/>
              <a:t> </a:t>
            </a:r>
            <a:r>
              <a:rPr lang="en-IN" dirty="0"/>
              <a:t>Design</a:t>
            </a:r>
            <a:endParaRPr dirty="0"/>
          </a:p>
        </p:txBody>
      </p:sp>
      <p:pic>
        <p:nvPicPr>
          <p:cNvPr id="5" name="Picture 4">
            <a:extLst>
              <a:ext uri="{FF2B5EF4-FFF2-40B4-BE49-F238E27FC236}">
                <a16:creationId xmlns:a16="http://schemas.microsoft.com/office/drawing/2014/main" id="{0F90FD95-C045-4FE8-BE16-EFE2BA7DB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2435"/>
            <a:ext cx="13004800" cy="8881165"/>
          </a:xfrm>
          <a:prstGeom prst="rect">
            <a:avLst/>
          </a:prstGeom>
        </p:spPr>
      </p:pic>
    </p:spTree>
    <p:extLst>
      <p:ext uri="{BB962C8B-B14F-4D97-AF65-F5344CB8AC3E}">
        <p14:creationId xmlns:p14="http://schemas.microsoft.com/office/powerpoint/2010/main" val="1170157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ck Diagram">
            <a:extLst>
              <a:ext uri="{FF2B5EF4-FFF2-40B4-BE49-F238E27FC236}">
                <a16:creationId xmlns:a16="http://schemas.microsoft.com/office/drawing/2014/main" id="{C43AD41F-BA56-432B-959C-EB625BC89558}"/>
              </a:ext>
            </a:extLst>
          </p:cNvPr>
          <p:cNvSpPr txBox="1">
            <a:spLocks noGrp="1"/>
          </p:cNvSpPr>
          <p:nvPr>
            <p:ph type="title"/>
          </p:nvPr>
        </p:nvSpPr>
        <p:spPr>
          <a:xfrm>
            <a:off x="172279" y="0"/>
            <a:ext cx="9659730" cy="872435"/>
          </a:xfrm>
          <a:prstGeom prst="rect">
            <a:avLst/>
          </a:prstGeom>
        </p:spPr>
        <p:txBody>
          <a:bodyPr>
            <a:normAutofit fontScale="90000"/>
          </a:bodyPr>
          <a:lstStyle>
            <a:lvl1pPr>
              <a:defRPr>
                <a:solidFill>
                  <a:schemeClr val="accent1">
                    <a:hueOff val="-37249"/>
                    <a:satOff val="-2150"/>
                    <a:lumOff val="12811"/>
                  </a:schemeClr>
                </a:solidFill>
              </a:defRPr>
            </a:lvl1pPr>
          </a:lstStyle>
          <a:p>
            <a:r>
              <a:rPr lang="en-IN" dirty="0"/>
              <a:t>UML</a:t>
            </a:r>
            <a:r>
              <a:rPr dirty="0"/>
              <a:t> Diagram</a:t>
            </a:r>
          </a:p>
        </p:txBody>
      </p:sp>
      <p:pic>
        <p:nvPicPr>
          <p:cNvPr id="3" name="Picture 2">
            <a:extLst>
              <a:ext uri="{FF2B5EF4-FFF2-40B4-BE49-F238E27FC236}">
                <a16:creationId xmlns:a16="http://schemas.microsoft.com/office/drawing/2014/main" id="{1E55B805-8B51-4967-B657-C730EFC7C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3671"/>
            <a:ext cx="13004800" cy="8719930"/>
          </a:xfrm>
          <a:prstGeom prst="rect">
            <a:avLst/>
          </a:prstGeom>
        </p:spPr>
      </p:pic>
    </p:spTree>
    <p:extLst>
      <p:ext uri="{BB962C8B-B14F-4D97-AF65-F5344CB8AC3E}">
        <p14:creationId xmlns:p14="http://schemas.microsoft.com/office/powerpoint/2010/main" val="4223663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roject Description"/>
          <p:cNvSpPr txBox="1">
            <a:spLocks noGrp="1"/>
          </p:cNvSpPr>
          <p:nvPr>
            <p:ph type="title"/>
          </p:nvPr>
        </p:nvSpPr>
        <p:spPr>
          <a:xfrm>
            <a:off x="787400" y="331305"/>
            <a:ext cx="11430000" cy="2109304"/>
          </a:xfrm>
          <a:prstGeom prst="rect">
            <a:avLst/>
          </a:prstGeom>
        </p:spPr>
        <p:txBody>
          <a:bodyPr/>
          <a:lstStyle>
            <a:lvl1pPr>
              <a:defRPr>
                <a:solidFill>
                  <a:schemeClr val="accent1">
                    <a:hueOff val="-37249"/>
                    <a:satOff val="-2150"/>
                    <a:lumOff val="12811"/>
                  </a:schemeClr>
                </a:solidFill>
              </a:defRPr>
            </a:lvl1pPr>
          </a:lstStyle>
          <a:p>
            <a:r>
              <a:rPr dirty="0"/>
              <a:t>Project Description</a:t>
            </a:r>
          </a:p>
        </p:txBody>
      </p:sp>
      <p:sp>
        <p:nvSpPr>
          <p:cNvPr id="132" name="Raspberry Pi which is connected to the Network, is programmed to receive chats from telegram application, whenever we send messages to the configured umber to control the application based on configured commands sent through chat."/>
          <p:cNvSpPr txBox="1">
            <a:spLocks noGrp="1"/>
          </p:cNvSpPr>
          <p:nvPr>
            <p:ph type="body" idx="1"/>
          </p:nvPr>
        </p:nvSpPr>
        <p:spPr>
          <a:xfrm>
            <a:off x="787400" y="2150718"/>
            <a:ext cx="11430000" cy="3604591"/>
          </a:xfrm>
          <a:prstGeom prst="rect">
            <a:avLst/>
          </a:prstGeom>
        </p:spPr>
        <p:txBody>
          <a:bodyPr/>
          <a:lstStyle>
            <a:lvl1pPr>
              <a:buBlip>
                <a:blip r:embed="rId2"/>
              </a:buBlip>
            </a:lvl1pPr>
          </a:lstStyle>
          <a:p>
            <a:pPr algn="just"/>
            <a:r>
              <a:rPr dirty="0"/>
              <a:t>Raspberry Pi</a:t>
            </a:r>
            <a:r>
              <a:rPr lang="en-IN" dirty="0"/>
              <a:t>,</a:t>
            </a:r>
            <a:r>
              <a:rPr dirty="0"/>
              <a:t> which is connected to the Network is programmed to receive chats from telegram application whenever we send messages to the configured </a:t>
            </a:r>
            <a:r>
              <a:rPr lang="en-IN" dirty="0"/>
              <a:t>bot </a:t>
            </a:r>
            <a:r>
              <a:rPr dirty="0"/>
              <a:t>to control the application based on configured commands sent through chat.</a:t>
            </a:r>
            <a:endParaRPr lang="en-IN" dirty="0"/>
          </a:p>
        </p:txBody>
      </p:sp>
      <p:pic>
        <p:nvPicPr>
          <p:cNvPr id="2052" name="Picture 4" descr="Image result for smart home with telegram raspberry pi">
            <a:extLst>
              <a:ext uri="{FF2B5EF4-FFF2-40B4-BE49-F238E27FC236}">
                <a16:creationId xmlns:a16="http://schemas.microsoft.com/office/drawing/2014/main" id="{8E997C99-F116-4E5C-9434-43CC3190F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188" y="5494682"/>
            <a:ext cx="6982423" cy="3927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Hardware"/>
          <p:cNvSpPr txBox="1">
            <a:spLocks noGrp="1"/>
          </p:cNvSpPr>
          <p:nvPr>
            <p:ph type="title"/>
          </p:nvPr>
        </p:nvSpPr>
        <p:spPr>
          <a:prstGeom prst="rect">
            <a:avLst/>
          </a:prstGeom>
        </p:spPr>
        <p:txBody>
          <a:bodyPr/>
          <a:lstStyle>
            <a:lvl1pPr>
              <a:defRPr>
                <a:solidFill>
                  <a:schemeClr val="accent1">
                    <a:hueOff val="-37249"/>
                    <a:satOff val="-2150"/>
                    <a:lumOff val="12811"/>
                  </a:schemeClr>
                </a:solidFill>
              </a:defRPr>
            </a:lvl1pPr>
          </a:lstStyle>
          <a:p>
            <a:r>
              <a:rPr dirty="0"/>
              <a:t>Hardware</a:t>
            </a:r>
          </a:p>
        </p:txBody>
      </p:sp>
      <p:sp>
        <p:nvSpPr>
          <p:cNvPr id="135" name="Raspberry Pi…"/>
          <p:cNvSpPr txBox="1">
            <a:spLocks noGrp="1"/>
          </p:cNvSpPr>
          <p:nvPr>
            <p:ph type="body" idx="1"/>
          </p:nvPr>
        </p:nvSpPr>
        <p:spPr>
          <a:prstGeom prst="rect">
            <a:avLst/>
          </a:prstGeom>
        </p:spPr>
        <p:txBody>
          <a:bodyPr>
            <a:normAutofit fontScale="85000" lnSpcReduction="20000"/>
          </a:bodyPr>
          <a:lstStyle/>
          <a:p>
            <a:pPr>
              <a:buBlip>
                <a:blip r:embed="rId2"/>
              </a:buBlip>
            </a:pPr>
            <a:r>
              <a:rPr dirty="0"/>
              <a:t>Raspberry Pi</a:t>
            </a:r>
          </a:p>
          <a:p>
            <a:pPr>
              <a:buBlip>
                <a:blip r:embed="rId2"/>
              </a:buBlip>
            </a:pPr>
            <a:r>
              <a:rPr dirty="0"/>
              <a:t>Power Source</a:t>
            </a:r>
          </a:p>
          <a:p>
            <a:r>
              <a:rPr lang="pt-BR" dirty="0"/>
              <a:t>IR Sensor, Temperature Sensor, Motor(Actuator)</a:t>
            </a:r>
          </a:p>
          <a:p>
            <a:pPr>
              <a:buBlip>
                <a:blip r:embed="rId2"/>
              </a:buBlip>
            </a:pPr>
            <a:r>
              <a:rPr dirty="0"/>
              <a:t>Local Storage (SD Card)</a:t>
            </a:r>
          </a:p>
          <a:p>
            <a:pPr>
              <a:buBlip>
                <a:blip r:embed="rId2"/>
              </a:buBlip>
            </a:pPr>
            <a:r>
              <a:rPr dirty="0"/>
              <a:t>Relay</a:t>
            </a:r>
          </a:p>
          <a:p>
            <a:pPr>
              <a:buBlip>
                <a:blip r:embed="rId2"/>
              </a:buBlip>
            </a:pPr>
            <a:r>
              <a:rPr dirty="0"/>
              <a:t>Appliances</a:t>
            </a:r>
            <a:endParaRPr lang="en-IN" dirty="0"/>
          </a:p>
          <a:p>
            <a:pPr>
              <a:buBlip>
                <a:blip r:embed="rId2"/>
              </a:buBlip>
            </a:pPr>
            <a:r>
              <a:rPr lang="en-IN" dirty="0"/>
              <a:t>Android Device</a:t>
            </a:r>
          </a:p>
        </p:txBody>
      </p:sp>
      <p:pic>
        <p:nvPicPr>
          <p:cNvPr id="3076" name="Picture 4" descr="Image result for smart home with telegram raspberry pi">
            <a:extLst>
              <a:ext uri="{FF2B5EF4-FFF2-40B4-BE49-F238E27FC236}">
                <a16:creationId xmlns:a16="http://schemas.microsoft.com/office/drawing/2014/main" id="{6C226150-4717-4C69-B8AE-50B7201EC8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55"/>
          <a:stretch/>
        </p:blipFill>
        <p:spPr bwMode="auto">
          <a:xfrm>
            <a:off x="7580685" y="5739711"/>
            <a:ext cx="3714032" cy="2185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aspberry Pi…">
            <a:extLst>
              <a:ext uri="{FF2B5EF4-FFF2-40B4-BE49-F238E27FC236}">
                <a16:creationId xmlns:a16="http://schemas.microsoft.com/office/drawing/2014/main" id="{B7471C17-EA2D-4D80-BCCF-458C98A066AB}"/>
              </a:ext>
            </a:extLst>
          </p:cNvPr>
          <p:cNvSpPr txBox="1">
            <a:spLocks noGrp="1"/>
          </p:cNvSpPr>
          <p:nvPr>
            <p:ph type="body" idx="1"/>
          </p:nvPr>
        </p:nvSpPr>
        <p:spPr>
          <a:xfrm>
            <a:off x="787400" y="2768600"/>
            <a:ext cx="11430000" cy="5715000"/>
          </a:xfrm>
          <a:prstGeom prst="rect">
            <a:avLst/>
          </a:prstGeom>
        </p:spPr>
        <p:txBody>
          <a:bodyPr>
            <a:normAutofit/>
          </a:bodyPr>
          <a:lstStyle/>
          <a:p>
            <a:pPr>
              <a:buBlip>
                <a:blip r:embed="rId2"/>
              </a:buBlip>
            </a:pPr>
            <a:r>
              <a:rPr lang="en-IN" dirty="0"/>
              <a:t>Communication Service – HTTPS</a:t>
            </a:r>
          </a:p>
          <a:p>
            <a:pPr>
              <a:buBlip>
                <a:blip r:embed="rId2"/>
              </a:buBlip>
            </a:pPr>
            <a:r>
              <a:rPr lang="en-IN" dirty="0"/>
              <a:t>Data Identifier – Segregation of data</a:t>
            </a:r>
          </a:p>
          <a:p>
            <a:pPr>
              <a:buBlip>
                <a:blip r:embed="rId2"/>
              </a:buBlip>
            </a:pPr>
            <a:r>
              <a:rPr lang="en-IN" dirty="0"/>
              <a:t>Identification Service – Device Identification</a:t>
            </a:r>
          </a:p>
          <a:p>
            <a:pPr>
              <a:buBlip>
                <a:blip r:embed="rId2"/>
              </a:buBlip>
            </a:pPr>
            <a:r>
              <a:rPr lang="en-IN" dirty="0"/>
              <a:t>Edge Analysis – Local Data processing and report generation in cloud.</a:t>
            </a:r>
          </a:p>
          <a:p>
            <a:pPr>
              <a:buBlip>
                <a:blip r:embed="rId2"/>
              </a:buBlip>
            </a:pPr>
            <a:endParaRPr lang="en-IN" dirty="0"/>
          </a:p>
          <a:p>
            <a:pPr>
              <a:buBlip>
                <a:blip r:embed="rId2"/>
              </a:buBlip>
            </a:pPr>
            <a:endParaRPr dirty="0"/>
          </a:p>
        </p:txBody>
      </p:sp>
      <p:sp>
        <p:nvSpPr>
          <p:cNvPr id="5" name="Hardware">
            <a:extLst>
              <a:ext uri="{FF2B5EF4-FFF2-40B4-BE49-F238E27FC236}">
                <a16:creationId xmlns:a16="http://schemas.microsoft.com/office/drawing/2014/main" id="{E3B1F01B-4918-4343-B579-62FA348A74AA}"/>
              </a:ext>
            </a:extLst>
          </p:cNvPr>
          <p:cNvSpPr txBox="1">
            <a:spLocks/>
          </p:cNvSpPr>
          <p:nvPr/>
        </p:nvSpPr>
        <p:spPr>
          <a:xfrm>
            <a:off x="939800" y="406400"/>
            <a:ext cx="11430000" cy="2438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chemeClr val="accent1">
                    <a:hueOff val="-37249"/>
                    <a:satOff val="-2150"/>
                    <a:lumOff val="12811"/>
                  </a:schemeClr>
                </a:solidFill>
                <a:effectLst>
                  <a:outerShdw blurRad="50800" dist="38100" dir="5400000" rotWithShape="0">
                    <a:srgbClr val="000000"/>
                  </a:outerShdw>
                </a:effectLst>
                <a:uFillTx/>
                <a:latin typeface="+mn-lt"/>
                <a:ea typeface="+mn-ea"/>
                <a:cs typeface="+mn-cs"/>
                <a:sym typeface="Helvetica Neue Light"/>
              </a:defRPr>
            </a:lvl1pPr>
            <a:lvl2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l" defTabSz="584200" rtl="0" latinLnBrk="0">
              <a:lnSpc>
                <a:spcPct val="100000"/>
              </a:lnSpc>
              <a:spcBef>
                <a:spcPts val="0"/>
              </a:spcBef>
              <a:spcAft>
                <a:spcPts val="0"/>
              </a:spcAft>
              <a:buClrTx/>
              <a:buSzTx/>
              <a:buFontTx/>
              <a:buNone/>
              <a:tabLst/>
              <a:defRPr sz="72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hangingPunct="1"/>
            <a:r>
              <a:rPr lang="en-IN" dirty="0"/>
              <a:t>IoT Service</a:t>
            </a:r>
          </a:p>
        </p:txBody>
      </p:sp>
    </p:spTree>
    <p:extLst>
      <p:ext uri="{BB962C8B-B14F-4D97-AF65-F5344CB8AC3E}">
        <p14:creationId xmlns:p14="http://schemas.microsoft.com/office/powerpoint/2010/main" val="360298549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183</TotalTime>
  <Words>480</Words>
  <Application>Microsoft Office PowerPoint</Application>
  <PresentationFormat>Custom</PresentationFormat>
  <Paragraphs>60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Helvetica Neue</vt:lpstr>
      <vt:lpstr>Helvetica Neue Light</vt:lpstr>
      <vt:lpstr>Industrial</vt:lpstr>
      <vt:lpstr> 15CSE480 </vt:lpstr>
      <vt:lpstr>Table of Content</vt:lpstr>
      <vt:lpstr>Abstract</vt:lpstr>
      <vt:lpstr>Block Diagram</vt:lpstr>
      <vt:lpstr>Hardware Design</vt:lpstr>
      <vt:lpstr>UML Diagram</vt:lpstr>
      <vt:lpstr>Project Description</vt:lpstr>
      <vt:lpstr>Hardware</vt:lpstr>
      <vt:lpstr>PowerPoint Presentation</vt:lpstr>
      <vt:lpstr>Challenges Addressed</vt:lpstr>
      <vt:lpstr>PowerPoint Presentation</vt:lpstr>
      <vt:lpstr>PowerPoint Presentation</vt:lpstr>
      <vt:lpstr>Literature Survey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15CSE480 </dc:title>
  <cp:lastModifiedBy>keerthana S</cp:lastModifiedBy>
  <cp:revision>24</cp:revision>
  <dcterms:modified xsi:type="dcterms:W3CDTF">2019-10-05T02:14:51Z</dcterms:modified>
</cp:coreProperties>
</file>