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/>
    <p:restoredTop sz="94690"/>
  </p:normalViewPr>
  <p:slideViewPr>
    <p:cSldViewPr snapToGrid="0" snapToObjects="1">
      <p:cViewPr varScale="1">
        <p:scale>
          <a:sx n="157" d="100"/>
          <a:sy n="157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84D9D-BA2C-47FC-B1CC-300E994C0AD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614F2B-0EEF-4D05-8061-B3418972A9D8}">
      <dgm:prSet/>
      <dgm:spPr/>
      <dgm:t>
        <a:bodyPr/>
        <a:lstStyle/>
        <a:p>
          <a:r>
            <a:rPr lang="en-US" dirty="0"/>
            <a:t>Data Extraction, Cleaning and Visualization</a:t>
          </a:r>
        </a:p>
      </dgm:t>
    </dgm:pt>
    <dgm:pt modelId="{74C4FCCA-1479-494E-9CF1-E22DA714FC13}" type="parTrans" cxnId="{08E08F81-DCE4-4E24-8452-FCEAC8266A5F}">
      <dgm:prSet/>
      <dgm:spPr/>
      <dgm:t>
        <a:bodyPr/>
        <a:lstStyle/>
        <a:p>
          <a:endParaRPr lang="en-US"/>
        </a:p>
      </dgm:t>
    </dgm:pt>
    <dgm:pt modelId="{DCB73C97-E7F5-4679-A206-D26A5DDD72B9}" type="sibTrans" cxnId="{08E08F81-DCE4-4E24-8452-FCEAC8266A5F}">
      <dgm:prSet/>
      <dgm:spPr/>
      <dgm:t>
        <a:bodyPr/>
        <a:lstStyle/>
        <a:p>
          <a:endParaRPr lang="en-US"/>
        </a:p>
      </dgm:t>
    </dgm:pt>
    <dgm:pt modelId="{B107B614-B3AF-4659-92BD-364D53978929}">
      <dgm:prSet/>
      <dgm:spPr/>
      <dgm:t>
        <a:bodyPr/>
        <a:lstStyle/>
        <a:p>
          <a:r>
            <a:rPr lang="en-GB" dirty="0"/>
            <a:t>Map Creation and Plotting</a:t>
          </a:r>
          <a:endParaRPr lang="en-US" dirty="0"/>
        </a:p>
      </dgm:t>
    </dgm:pt>
    <dgm:pt modelId="{24120528-6F88-4009-BAE2-52191A3D4F26}" type="parTrans" cxnId="{CF42C621-9105-4E84-98C9-67F960D6D88E}">
      <dgm:prSet/>
      <dgm:spPr/>
      <dgm:t>
        <a:bodyPr/>
        <a:lstStyle/>
        <a:p>
          <a:endParaRPr lang="en-US"/>
        </a:p>
      </dgm:t>
    </dgm:pt>
    <dgm:pt modelId="{18610AAD-CBBE-4C86-A6D3-B399302A43D6}" type="sibTrans" cxnId="{CF42C621-9105-4E84-98C9-67F960D6D88E}">
      <dgm:prSet/>
      <dgm:spPr/>
      <dgm:t>
        <a:bodyPr/>
        <a:lstStyle/>
        <a:p>
          <a:endParaRPr lang="en-US"/>
        </a:p>
      </dgm:t>
    </dgm:pt>
    <dgm:pt modelId="{A2D55358-4600-4677-8F43-6F2BBB97384D}">
      <dgm:prSet/>
      <dgm:spPr/>
      <dgm:t>
        <a:bodyPr/>
        <a:lstStyle/>
        <a:p>
          <a:r>
            <a:rPr lang="en-US"/>
            <a:t>Using Fourswaure API to get the venue data</a:t>
          </a:r>
        </a:p>
      </dgm:t>
    </dgm:pt>
    <dgm:pt modelId="{AF867D6C-E03E-4960-B100-57B9DC1E6DBE}" type="parTrans" cxnId="{468F6140-5D7A-4449-84CC-42C2A88FCC9C}">
      <dgm:prSet/>
      <dgm:spPr/>
      <dgm:t>
        <a:bodyPr/>
        <a:lstStyle/>
        <a:p>
          <a:endParaRPr lang="en-US"/>
        </a:p>
      </dgm:t>
    </dgm:pt>
    <dgm:pt modelId="{77134A3C-0D2D-4CD1-ACF3-56029340AE74}" type="sibTrans" cxnId="{468F6140-5D7A-4449-84CC-42C2A88FCC9C}">
      <dgm:prSet/>
      <dgm:spPr/>
      <dgm:t>
        <a:bodyPr/>
        <a:lstStyle/>
        <a:p>
          <a:endParaRPr lang="en-US"/>
        </a:p>
      </dgm:t>
    </dgm:pt>
    <dgm:pt modelId="{26BE9ADE-AF08-44EA-88CF-92831307BD4A}">
      <dgm:prSet/>
      <dgm:spPr/>
      <dgm:t>
        <a:bodyPr/>
        <a:lstStyle/>
        <a:p>
          <a:r>
            <a:rPr lang="en-US" dirty="0"/>
            <a:t>Analyze each neighborhood by grouping the rows by neighborhood and set the scope</a:t>
          </a:r>
        </a:p>
      </dgm:t>
    </dgm:pt>
    <dgm:pt modelId="{38D7D7F5-67D1-4CA4-B868-454A7AFF81AD}" type="parTrans" cxnId="{19617B2F-B2BD-46A3-A3E8-46AA12AAFDB4}">
      <dgm:prSet/>
      <dgm:spPr/>
      <dgm:t>
        <a:bodyPr/>
        <a:lstStyle/>
        <a:p>
          <a:endParaRPr lang="en-US"/>
        </a:p>
      </dgm:t>
    </dgm:pt>
    <dgm:pt modelId="{A0236A24-E99B-4F7D-AB54-482DA47F472F}" type="sibTrans" cxnId="{19617B2F-B2BD-46A3-A3E8-46AA12AAFDB4}">
      <dgm:prSet/>
      <dgm:spPr/>
      <dgm:t>
        <a:bodyPr/>
        <a:lstStyle/>
        <a:p>
          <a:endParaRPr lang="en-US"/>
        </a:p>
      </dgm:t>
    </dgm:pt>
    <dgm:pt modelId="{99241138-5B35-4B7E-BB95-CA07172D5A3C}">
      <dgm:prSet/>
      <dgm:spPr/>
      <dgm:t>
        <a:bodyPr/>
        <a:lstStyle/>
        <a:p>
          <a:r>
            <a:rPr lang="en-US" dirty="0"/>
            <a:t>Shortlist venue and plot geolocations of interest</a:t>
          </a:r>
        </a:p>
      </dgm:t>
    </dgm:pt>
    <dgm:pt modelId="{0C7AA799-A6CE-4CCE-A32B-27788F68DAE8}" type="parTrans" cxnId="{65C706FB-37EC-46C2-84A8-4EFB988BDF62}">
      <dgm:prSet/>
      <dgm:spPr/>
      <dgm:t>
        <a:bodyPr/>
        <a:lstStyle/>
        <a:p>
          <a:endParaRPr lang="en-US"/>
        </a:p>
      </dgm:t>
    </dgm:pt>
    <dgm:pt modelId="{493B0FE2-E3CF-4454-A40A-3F75A1DBFE31}" type="sibTrans" cxnId="{65C706FB-37EC-46C2-84A8-4EFB988BDF62}">
      <dgm:prSet/>
      <dgm:spPr/>
      <dgm:t>
        <a:bodyPr/>
        <a:lstStyle/>
        <a:p>
          <a:endParaRPr lang="en-US"/>
        </a:p>
      </dgm:t>
    </dgm:pt>
    <dgm:pt modelId="{9FA193D0-7926-4C40-A7F7-AB0714F80CB4}">
      <dgm:prSet/>
      <dgm:spPr/>
      <dgm:t>
        <a:bodyPr/>
        <a:lstStyle/>
        <a:p>
          <a:r>
            <a:rPr lang="en-US" dirty="0"/>
            <a:t>Suggest area nearest to visit places geolocations</a:t>
          </a:r>
        </a:p>
      </dgm:t>
    </dgm:pt>
    <dgm:pt modelId="{ABF09FD7-F699-4B88-80A7-85046D9864F2}" type="parTrans" cxnId="{5349AD0D-8295-4524-8BFF-C26F3F7209F6}">
      <dgm:prSet/>
      <dgm:spPr/>
      <dgm:t>
        <a:bodyPr/>
        <a:lstStyle/>
        <a:p>
          <a:endParaRPr lang="en-US"/>
        </a:p>
      </dgm:t>
    </dgm:pt>
    <dgm:pt modelId="{00614C3E-DB30-4270-8257-A1FBA57631F9}" type="sibTrans" cxnId="{5349AD0D-8295-4524-8BFF-C26F3F7209F6}">
      <dgm:prSet/>
      <dgm:spPr/>
      <dgm:t>
        <a:bodyPr/>
        <a:lstStyle/>
        <a:p>
          <a:endParaRPr lang="en-US"/>
        </a:p>
      </dgm:t>
    </dgm:pt>
    <dgm:pt modelId="{F97E3C19-49D6-E24E-B3B7-0B7ACFCACB7C}" type="pres">
      <dgm:prSet presAssocID="{CA384D9D-BA2C-47FC-B1CC-300E994C0AD1}" presName="Name0" presStyleCnt="0">
        <dgm:presLayoutVars>
          <dgm:dir/>
          <dgm:resizeHandles val="exact"/>
        </dgm:presLayoutVars>
      </dgm:prSet>
      <dgm:spPr/>
    </dgm:pt>
    <dgm:pt modelId="{C3102AFB-6059-1C4C-BDFF-D02EDC480242}" type="pres">
      <dgm:prSet presAssocID="{8E614F2B-0EEF-4D05-8061-B3418972A9D8}" presName="node" presStyleLbl="node1" presStyleIdx="0" presStyleCnt="6">
        <dgm:presLayoutVars>
          <dgm:bulletEnabled val="1"/>
        </dgm:presLayoutVars>
      </dgm:prSet>
      <dgm:spPr/>
    </dgm:pt>
    <dgm:pt modelId="{B3C6B4D7-28DA-BF48-A28D-56F63E878A70}" type="pres">
      <dgm:prSet presAssocID="{DCB73C97-E7F5-4679-A206-D26A5DDD72B9}" presName="sibTrans" presStyleLbl="sibTrans1D1" presStyleIdx="0" presStyleCnt="5"/>
      <dgm:spPr/>
    </dgm:pt>
    <dgm:pt modelId="{01905DB1-F038-1A45-9A1E-AD5127F5EE20}" type="pres">
      <dgm:prSet presAssocID="{DCB73C97-E7F5-4679-A206-D26A5DDD72B9}" presName="connectorText" presStyleLbl="sibTrans1D1" presStyleIdx="0" presStyleCnt="5"/>
      <dgm:spPr/>
    </dgm:pt>
    <dgm:pt modelId="{4536AA54-713B-0043-90D3-7A8366DAFBB9}" type="pres">
      <dgm:prSet presAssocID="{B107B614-B3AF-4659-92BD-364D53978929}" presName="node" presStyleLbl="node1" presStyleIdx="1" presStyleCnt="6">
        <dgm:presLayoutVars>
          <dgm:bulletEnabled val="1"/>
        </dgm:presLayoutVars>
      </dgm:prSet>
      <dgm:spPr/>
    </dgm:pt>
    <dgm:pt modelId="{D1868D15-67A6-F142-BC55-205C9ABBA06D}" type="pres">
      <dgm:prSet presAssocID="{18610AAD-CBBE-4C86-A6D3-B399302A43D6}" presName="sibTrans" presStyleLbl="sibTrans1D1" presStyleIdx="1" presStyleCnt="5"/>
      <dgm:spPr/>
    </dgm:pt>
    <dgm:pt modelId="{76C58261-9D2E-1249-A041-88DE27C74E9D}" type="pres">
      <dgm:prSet presAssocID="{18610AAD-CBBE-4C86-A6D3-B399302A43D6}" presName="connectorText" presStyleLbl="sibTrans1D1" presStyleIdx="1" presStyleCnt="5"/>
      <dgm:spPr/>
    </dgm:pt>
    <dgm:pt modelId="{815FB9D7-D90B-5E41-8CAE-C53213CE8E56}" type="pres">
      <dgm:prSet presAssocID="{A2D55358-4600-4677-8F43-6F2BBB97384D}" presName="node" presStyleLbl="node1" presStyleIdx="2" presStyleCnt="6">
        <dgm:presLayoutVars>
          <dgm:bulletEnabled val="1"/>
        </dgm:presLayoutVars>
      </dgm:prSet>
      <dgm:spPr/>
    </dgm:pt>
    <dgm:pt modelId="{AD6E099A-60A8-3D42-8AB1-3170275A59F0}" type="pres">
      <dgm:prSet presAssocID="{77134A3C-0D2D-4CD1-ACF3-56029340AE74}" presName="sibTrans" presStyleLbl="sibTrans1D1" presStyleIdx="2" presStyleCnt="5"/>
      <dgm:spPr/>
    </dgm:pt>
    <dgm:pt modelId="{E1685B67-CE62-AA4A-B593-37C0FDB1D59A}" type="pres">
      <dgm:prSet presAssocID="{77134A3C-0D2D-4CD1-ACF3-56029340AE74}" presName="connectorText" presStyleLbl="sibTrans1D1" presStyleIdx="2" presStyleCnt="5"/>
      <dgm:spPr/>
    </dgm:pt>
    <dgm:pt modelId="{67558853-5CC5-A242-A1D6-9D36F51788E9}" type="pres">
      <dgm:prSet presAssocID="{26BE9ADE-AF08-44EA-88CF-92831307BD4A}" presName="node" presStyleLbl="node1" presStyleIdx="3" presStyleCnt="6">
        <dgm:presLayoutVars>
          <dgm:bulletEnabled val="1"/>
        </dgm:presLayoutVars>
      </dgm:prSet>
      <dgm:spPr/>
    </dgm:pt>
    <dgm:pt modelId="{D51BB3F3-3B85-E144-B332-51589B0E2698}" type="pres">
      <dgm:prSet presAssocID="{A0236A24-E99B-4F7D-AB54-482DA47F472F}" presName="sibTrans" presStyleLbl="sibTrans1D1" presStyleIdx="3" presStyleCnt="5"/>
      <dgm:spPr/>
    </dgm:pt>
    <dgm:pt modelId="{C17992E6-15CE-6B45-B806-50A76E2314C3}" type="pres">
      <dgm:prSet presAssocID="{A0236A24-E99B-4F7D-AB54-482DA47F472F}" presName="connectorText" presStyleLbl="sibTrans1D1" presStyleIdx="3" presStyleCnt="5"/>
      <dgm:spPr/>
    </dgm:pt>
    <dgm:pt modelId="{ACA6AFB0-EC52-3C4F-AE9A-AB83FEDD2A9A}" type="pres">
      <dgm:prSet presAssocID="{99241138-5B35-4B7E-BB95-CA07172D5A3C}" presName="node" presStyleLbl="node1" presStyleIdx="4" presStyleCnt="6">
        <dgm:presLayoutVars>
          <dgm:bulletEnabled val="1"/>
        </dgm:presLayoutVars>
      </dgm:prSet>
      <dgm:spPr/>
    </dgm:pt>
    <dgm:pt modelId="{1E3FA29A-F2A8-7446-B90C-F204B5CE8E2B}" type="pres">
      <dgm:prSet presAssocID="{493B0FE2-E3CF-4454-A40A-3F75A1DBFE31}" presName="sibTrans" presStyleLbl="sibTrans1D1" presStyleIdx="4" presStyleCnt="5"/>
      <dgm:spPr/>
    </dgm:pt>
    <dgm:pt modelId="{8B0BF41D-E463-9E49-BE76-F5CC93D013DD}" type="pres">
      <dgm:prSet presAssocID="{493B0FE2-E3CF-4454-A40A-3F75A1DBFE31}" presName="connectorText" presStyleLbl="sibTrans1D1" presStyleIdx="4" presStyleCnt="5"/>
      <dgm:spPr/>
    </dgm:pt>
    <dgm:pt modelId="{1D5C7B5D-365D-8E41-9FFA-94AC923246B7}" type="pres">
      <dgm:prSet presAssocID="{9FA193D0-7926-4C40-A7F7-AB0714F80CB4}" presName="node" presStyleLbl="node1" presStyleIdx="5" presStyleCnt="6">
        <dgm:presLayoutVars>
          <dgm:bulletEnabled val="1"/>
        </dgm:presLayoutVars>
      </dgm:prSet>
      <dgm:spPr/>
    </dgm:pt>
  </dgm:ptLst>
  <dgm:cxnLst>
    <dgm:cxn modelId="{9903B600-EE83-5644-9F27-66C58437C830}" type="presOf" srcId="{26BE9ADE-AF08-44EA-88CF-92831307BD4A}" destId="{67558853-5CC5-A242-A1D6-9D36F51788E9}" srcOrd="0" destOrd="0" presId="urn:microsoft.com/office/officeart/2016/7/layout/RepeatingBendingProcessNew"/>
    <dgm:cxn modelId="{E0F5AC06-7989-B04A-9F8C-8A58B87289E6}" type="presOf" srcId="{DCB73C97-E7F5-4679-A206-D26A5DDD72B9}" destId="{B3C6B4D7-28DA-BF48-A28D-56F63E878A70}" srcOrd="0" destOrd="0" presId="urn:microsoft.com/office/officeart/2016/7/layout/RepeatingBendingProcessNew"/>
    <dgm:cxn modelId="{0E1A2109-B004-7A43-A3A2-8F29FB9AD448}" type="presOf" srcId="{B107B614-B3AF-4659-92BD-364D53978929}" destId="{4536AA54-713B-0043-90D3-7A8366DAFBB9}" srcOrd="0" destOrd="0" presId="urn:microsoft.com/office/officeart/2016/7/layout/RepeatingBendingProcessNew"/>
    <dgm:cxn modelId="{5349AD0D-8295-4524-8BFF-C26F3F7209F6}" srcId="{CA384D9D-BA2C-47FC-B1CC-300E994C0AD1}" destId="{9FA193D0-7926-4C40-A7F7-AB0714F80CB4}" srcOrd="5" destOrd="0" parTransId="{ABF09FD7-F699-4B88-80A7-85046D9864F2}" sibTransId="{00614C3E-DB30-4270-8257-A1FBA57631F9}"/>
    <dgm:cxn modelId="{CF42C621-9105-4E84-98C9-67F960D6D88E}" srcId="{CA384D9D-BA2C-47FC-B1CC-300E994C0AD1}" destId="{B107B614-B3AF-4659-92BD-364D53978929}" srcOrd="1" destOrd="0" parTransId="{24120528-6F88-4009-BAE2-52191A3D4F26}" sibTransId="{18610AAD-CBBE-4C86-A6D3-B399302A43D6}"/>
    <dgm:cxn modelId="{19617B2F-B2BD-46A3-A3E8-46AA12AAFDB4}" srcId="{CA384D9D-BA2C-47FC-B1CC-300E994C0AD1}" destId="{26BE9ADE-AF08-44EA-88CF-92831307BD4A}" srcOrd="3" destOrd="0" parTransId="{38D7D7F5-67D1-4CA4-B868-454A7AFF81AD}" sibTransId="{A0236A24-E99B-4F7D-AB54-482DA47F472F}"/>
    <dgm:cxn modelId="{B24D9130-0BC4-434A-B73B-A6E24E40BD98}" type="presOf" srcId="{18610AAD-CBBE-4C86-A6D3-B399302A43D6}" destId="{76C58261-9D2E-1249-A041-88DE27C74E9D}" srcOrd="1" destOrd="0" presId="urn:microsoft.com/office/officeart/2016/7/layout/RepeatingBendingProcessNew"/>
    <dgm:cxn modelId="{468F6140-5D7A-4449-84CC-42C2A88FCC9C}" srcId="{CA384D9D-BA2C-47FC-B1CC-300E994C0AD1}" destId="{A2D55358-4600-4677-8F43-6F2BBB97384D}" srcOrd="2" destOrd="0" parTransId="{AF867D6C-E03E-4960-B100-57B9DC1E6DBE}" sibTransId="{77134A3C-0D2D-4CD1-ACF3-56029340AE74}"/>
    <dgm:cxn modelId="{13E9CB4D-AF91-A14C-807E-1C18FC315670}" type="presOf" srcId="{77134A3C-0D2D-4CD1-ACF3-56029340AE74}" destId="{AD6E099A-60A8-3D42-8AB1-3170275A59F0}" srcOrd="0" destOrd="0" presId="urn:microsoft.com/office/officeart/2016/7/layout/RepeatingBendingProcessNew"/>
    <dgm:cxn modelId="{E2031453-32E2-FE42-BD8D-C0D8778EBF5E}" type="presOf" srcId="{493B0FE2-E3CF-4454-A40A-3F75A1DBFE31}" destId="{1E3FA29A-F2A8-7446-B90C-F204B5CE8E2B}" srcOrd="0" destOrd="0" presId="urn:microsoft.com/office/officeart/2016/7/layout/RepeatingBendingProcessNew"/>
    <dgm:cxn modelId="{575A4764-9616-B04D-8875-DD4457DA24D4}" type="presOf" srcId="{CA384D9D-BA2C-47FC-B1CC-300E994C0AD1}" destId="{F97E3C19-49D6-E24E-B3B7-0B7ACFCACB7C}" srcOrd="0" destOrd="0" presId="urn:microsoft.com/office/officeart/2016/7/layout/RepeatingBendingProcessNew"/>
    <dgm:cxn modelId="{2B5FD87A-26E6-E34D-9FFC-77A6D5326237}" type="presOf" srcId="{8E614F2B-0EEF-4D05-8061-B3418972A9D8}" destId="{C3102AFB-6059-1C4C-BDFF-D02EDC480242}" srcOrd="0" destOrd="0" presId="urn:microsoft.com/office/officeart/2016/7/layout/RepeatingBendingProcessNew"/>
    <dgm:cxn modelId="{08E08F81-DCE4-4E24-8452-FCEAC8266A5F}" srcId="{CA384D9D-BA2C-47FC-B1CC-300E994C0AD1}" destId="{8E614F2B-0EEF-4D05-8061-B3418972A9D8}" srcOrd="0" destOrd="0" parTransId="{74C4FCCA-1479-494E-9CF1-E22DA714FC13}" sibTransId="{DCB73C97-E7F5-4679-A206-D26A5DDD72B9}"/>
    <dgm:cxn modelId="{A8FA6B8B-19A6-914A-B1D7-2C1328E4CE5D}" type="presOf" srcId="{A2D55358-4600-4677-8F43-6F2BBB97384D}" destId="{815FB9D7-D90B-5E41-8CAE-C53213CE8E56}" srcOrd="0" destOrd="0" presId="urn:microsoft.com/office/officeart/2016/7/layout/RepeatingBendingProcessNew"/>
    <dgm:cxn modelId="{AA70949C-B164-0B4E-937D-A02D4CCA2867}" type="presOf" srcId="{DCB73C97-E7F5-4679-A206-D26A5DDD72B9}" destId="{01905DB1-F038-1A45-9A1E-AD5127F5EE20}" srcOrd="1" destOrd="0" presId="urn:microsoft.com/office/officeart/2016/7/layout/RepeatingBendingProcessNew"/>
    <dgm:cxn modelId="{36257CA2-D48C-4B41-A88A-DC8D58DAE77D}" type="presOf" srcId="{493B0FE2-E3CF-4454-A40A-3F75A1DBFE31}" destId="{8B0BF41D-E463-9E49-BE76-F5CC93D013DD}" srcOrd="1" destOrd="0" presId="urn:microsoft.com/office/officeart/2016/7/layout/RepeatingBendingProcessNew"/>
    <dgm:cxn modelId="{E060BCA2-FA28-0149-84D4-98DE133E16B1}" type="presOf" srcId="{9FA193D0-7926-4C40-A7F7-AB0714F80CB4}" destId="{1D5C7B5D-365D-8E41-9FFA-94AC923246B7}" srcOrd="0" destOrd="0" presId="urn:microsoft.com/office/officeart/2016/7/layout/RepeatingBendingProcessNew"/>
    <dgm:cxn modelId="{C9DAC6B3-DEB4-6342-B77C-6FD95FC7FF08}" type="presOf" srcId="{77134A3C-0D2D-4CD1-ACF3-56029340AE74}" destId="{E1685B67-CE62-AA4A-B593-37C0FDB1D59A}" srcOrd="1" destOrd="0" presId="urn:microsoft.com/office/officeart/2016/7/layout/RepeatingBendingProcessNew"/>
    <dgm:cxn modelId="{F1CB05BE-BA49-454F-B490-40E161E65D26}" type="presOf" srcId="{A0236A24-E99B-4F7D-AB54-482DA47F472F}" destId="{D51BB3F3-3B85-E144-B332-51589B0E2698}" srcOrd="0" destOrd="0" presId="urn:microsoft.com/office/officeart/2016/7/layout/RepeatingBendingProcessNew"/>
    <dgm:cxn modelId="{927E89E4-BEA5-A24E-979D-C78D75F7E24E}" type="presOf" srcId="{99241138-5B35-4B7E-BB95-CA07172D5A3C}" destId="{ACA6AFB0-EC52-3C4F-AE9A-AB83FEDD2A9A}" srcOrd="0" destOrd="0" presId="urn:microsoft.com/office/officeart/2016/7/layout/RepeatingBendingProcessNew"/>
    <dgm:cxn modelId="{0D2015F4-067E-7B4C-BA4A-BFEE8AFA6243}" type="presOf" srcId="{A0236A24-E99B-4F7D-AB54-482DA47F472F}" destId="{C17992E6-15CE-6B45-B806-50A76E2314C3}" srcOrd="1" destOrd="0" presId="urn:microsoft.com/office/officeart/2016/7/layout/RepeatingBendingProcessNew"/>
    <dgm:cxn modelId="{EE0445F6-EDB9-894D-8EEF-EEE1F8994AF0}" type="presOf" srcId="{18610AAD-CBBE-4C86-A6D3-B399302A43D6}" destId="{D1868D15-67A6-F142-BC55-205C9ABBA06D}" srcOrd="0" destOrd="0" presId="urn:microsoft.com/office/officeart/2016/7/layout/RepeatingBendingProcessNew"/>
    <dgm:cxn modelId="{65C706FB-37EC-46C2-84A8-4EFB988BDF62}" srcId="{CA384D9D-BA2C-47FC-B1CC-300E994C0AD1}" destId="{99241138-5B35-4B7E-BB95-CA07172D5A3C}" srcOrd="4" destOrd="0" parTransId="{0C7AA799-A6CE-4CCE-A32B-27788F68DAE8}" sibTransId="{493B0FE2-E3CF-4454-A40A-3F75A1DBFE31}"/>
    <dgm:cxn modelId="{F7ABE407-8236-AA44-9784-224F1C1B9D61}" type="presParOf" srcId="{F97E3C19-49D6-E24E-B3B7-0B7ACFCACB7C}" destId="{C3102AFB-6059-1C4C-BDFF-D02EDC480242}" srcOrd="0" destOrd="0" presId="urn:microsoft.com/office/officeart/2016/7/layout/RepeatingBendingProcessNew"/>
    <dgm:cxn modelId="{90CBA038-173C-3C46-8961-BB95FD543CED}" type="presParOf" srcId="{F97E3C19-49D6-E24E-B3B7-0B7ACFCACB7C}" destId="{B3C6B4D7-28DA-BF48-A28D-56F63E878A70}" srcOrd="1" destOrd="0" presId="urn:microsoft.com/office/officeart/2016/7/layout/RepeatingBendingProcessNew"/>
    <dgm:cxn modelId="{38B4C51E-DC4D-3349-936C-27A3BBBE3943}" type="presParOf" srcId="{B3C6B4D7-28DA-BF48-A28D-56F63E878A70}" destId="{01905DB1-F038-1A45-9A1E-AD5127F5EE20}" srcOrd="0" destOrd="0" presId="urn:microsoft.com/office/officeart/2016/7/layout/RepeatingBendingProcessNew"/>
    <dgm:cxn modelId="{0422DD33-50F2-6A4F-B2D1-E465C4F21EE6}" type="presParOf" srcId="{F97E3C19-49D6-E24E-B3B7-0B7ACFCACB7C}" destId="{4536AA54-713B-0043-90D3-7A8366DAFBB9}" srcOrd="2" destOrd="0" presId="urn:microsoft.com/office/officeart/2016/7/layout/RepeatingBendingProcessNew"/>
    <dgm:cxn modelId="{2145BE79-DF3A-E445-9BE4-5E8F25EE5543}" type="presParOf" srcId="{F97E3C19-49D6-E24E-B3B7-0B7ACFCACB7C}" destId="{D1868D15-67A6-F142-BC55-205C9ABBA06D}" srcOrd="3" destOrd="0" presId="urn:microsoft.com/office/officeart/2016/7/layout/RepeatingBendingProcessNew"/>
    <dgm:cxn modelId="{20DA7A07-DADD-2E45-998B-3D32A4C8FF69}" type="presParOf" srcId="{D1868D15-67A6-F142-BC55-205C9ABBA06D}" destId="{76C58261-9D2E-1249-A041-88DE27C74E9D}" srcOrd="0" destOrd="0" presId="urn:microsoft.com/office/officeart/2016/7/layout/RepeatingBendingProcessNew"/>
    <dgm:cxn modelId="{0D7135CE-565A-8F44-BC2F-E05634A94D3B}" type="presParOf" srcId="{F97E3C19-49D6-E24E-B3B7-0B7ACFCACB7C}" destId="{815FB9D7-D90B-5E41-8CAE-C53213CE8E56}" srcOrd="4" destOrd="0" presId="urn:microsoft.com/office/officeart/2016/7/layout/RepeatingBendingProcessNew"/>
    <dgm:cxn modelId="{E23CD881-FBF8-5D45-90AC-2CA63B0DAC9B}" type="presParOf" srcId="{F97E3C19-49D6-E24E-B3B7-0B7ACFCACB7C}" destId="{AD6E099A-60A8-3D42-8AB1-3170275A59F0}" srcOrd="5" destOrd="0" presId="urn:microsoft.com/office/officeart/2016/7/layout/RepeatingBendingProcessNew"/>
    <dgm:cxn modelId="{50538A89-35D3-F642-8502-53E7F36839D4}" type="presParOf" srcId="{AD6E099A-60A8-3D42-8AB1-3170275A59F0}" destId="{E1685B67-CE62-AA4A-B593-37C0FDB1D59A}" srcOrd="0" destOrd="0" presId="urn:microsoft.com/office/officeart/2016/7/layout/RepeatingBendingProcessNew"/>
    <dgm:cxn modelId="{50DB77DD-6A02-A74F-93DF-17E82CB37C32}" type="presParOf" srcId="{F97E3C19-49D6-E24E-B3B7-0B7ACFCACB7C}" destId="{67558853-5CC5-A242-A1D6-9D36F51788E9}" srcOrd="6" destOrd="0" presId="urn:microsoft.com/office/officeart/2016/7/layout/RepeatingBendingProcessNew"/>
    <dgm:cxn modelId="{A8793F07-4ED6-8B42-979A-8FCFE71F37E7}" type="presParOf" srcId="{F97E3C19-49D6-E24E-B3B7-0B7ACFCACB7C}" destId="{D51BB3F3-3B85-E144-B332-51589B0E2698}" srcOrd="7" destOrd="0" presId="urn:microsoft.com/office/officeart/2016/7/layout/RepeatingBendingProcessNew"/>
    <dgm:cxn modelId="{235DC702-3908-424D-B913-ED64FFB8BB1D}" type="presParOf" srcId="{D51BB3F3-3B85-E144-B332-51589B0E2698}" destId="{C17992E6-15CE-6B45-B806-50A76E2314C3}" srcOrd="0" destOrd="0" presId="urn:microsoft.com/office/officeart/2016/7/layout/RepeatingBendingProcessNew"/>
    <dgm:cxn modelId="{78E5B3CA-16FF-4A40-80EA-50CF1F5F2CA1}" type="presParOf" srcId="{F97E3C19-49D6-E24E-B3B7-0B7ACFCACB7C}" destId="{ACA6AFB0-EC52-3C4F-AE9A-AB83FEDD2A9A}" srcOrd="8" destOrd="0" presId="urn:microsoft.com/office/officeart/2016/7/layout/RepeatingBendingProcessNew"/>
    <dgm:cxn modelId="{4A9D66A1-EB28-374D-B2F9-54D401C1B8E3}" type="presParOf" srcId="{F97E3C19-49D6-E24E-B3B7-0B7ACFCACB7C}" destId="{1E3FA29A-F2A8-7446-B90C-F204B5CE8E2B}" srcOrd="9" destOrd="0" presId="urn:microsoft.com/office/officeart/2016/7/layout/RepeatingBendingProcessNew"/>
    <dgm:cxn modelId="{81FFDA02-FEFA-2C44-B90A-F1A28AE17D10}" type="presParOf" srcId="{1E3FA29A-F2A8-7446-B90C-F204B5CE8E2B}" destId="{8B0BF41D-E463-9E49-BE76-F5CC93D013DD}" srcOrd="0" destOrd="0" presId="urn:microsoft.com/office/officeart/2016/7/layout/RepeatingBendingProcessNew"/>
    <dgm:cxn modelId="{F9153A73-5AE1-B646-B6FD-EB8EC4677CF1}" type="presParOf" srcId="{F97E3C19-49D6-E24E-B3B7-0B7ACFCACB7C}" destId="{1D5C7B5D-365D-8E41-9FFA-94AC923246B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6B4D7-28DA-BF48-A28D-56F63E878A70}">
      <dsp:nvSpPr>
        <dsp:cNvPr id="0" name=""/>
        <dsp:cNvSpPr/>
      </dsp:nvSpPr>
      <dsp:spPr>
        <a:xfrm>
          <a:off x="2867243" y="693467"/>
          <a:ext cx="53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50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0623" y="736358"/>
        <a:ext cx="28282" cy="5656"/>
      </dsp:txXfrm>
    </dsp:sp>
    <dsp:sp modelId="{C3102AFB-6059-1C4C-BDFF-D02EDC480242}">
      <dsp:nvSpPr>
        <dsp:cNvPr id="0" name=""/>
        <dsp:cNvSpPr/>
      </dsp:nvSpPr>
      <dsp:spPr>
        <a:xfrm>
          <a:off x="409726" y="1392"/>
          <a:ext cx="2459316" cy="14755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09" tIns="126495" rIns="120509" bIns="1264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Extraction, Cleaning and Visualization</a:t>
          </a:r>
        </a:p>
      </dsp:txBody>
      <dsp:txXfrm>
        <a:off x="409726" y="1392"/>
        <a:ext cx="2459316" cy="1475589"/>
      </dsp:txXfrm>
    </dsp:sp>
    <dsp:sp modelId="{D1868D15-67A6-F142-BC55-205C9ABBA06D}">
      <dsp:nvSpPr>
        <dsp:cNvPr id="0" name=""/>
        <dsp:cNvSpPr/>
      </dsp:nvSpPr>
      <dsp:spPr>
        <a:xfrm>
          <a:off x="1639385" y="1475181"/>
          <a:ext cx="3024958" cy="535042"/>
        </a:xfrm>
        <a:custGeom>
          <a:avLst/>
          <a:gdLst/>
          <a:ahLst/>
          <a:cxnLst/>
          <a:rect l="0" t="0" r="0" b="0"/>
          <a:pathLst>
            <a:path>
              <a:moveTo>
                <a:pt x="3024958" y="0"/>
              </a:moveTo>
              <a:lnTo>
                <a:pt x="3024958" y="284621"/>
              </a:lnTo>
              <a:lnTo>
                <a:pt x="0" y="284621"/>
              </a:lnTo>
              <a:lnTo>
                <a:pt x="0" y="53504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4929" y="1739875"/>
        <a:ext cx="153869" cy="5656"/>
      </dsp:txXfrm>
    </dsp:sp>
    <dsp:sp modelId="{4536AA54-713B-0043-90D3-7A8366DAFBB9}">
      <dsp:nvSpPr>
        <dsp:cNvPr id="0" name=""/>
        <dsp:cNvSpPr/>
      </dsp:nvSpPr>
      <dsp:spPr>
        <a:xfrm>
          <a:off x="3434685" y="1392"/>
          <a:ext cx="2459316" cy="14755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09" tIns="126495" rIns="120509" bIns="1264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Map Creation and Plotting</a:t>
          </a:r>
          <a:endParaRPr lang="en-US" sz="1700" kern="1200" dirty="0"/>
        </a:p>
      </dsp:txBody>
      <dsp:txXfrm>
        <a:off x="3434685" y="1392"/>
        <a:ext cx="2459316" cy="1475589"/>
      </dsp:txXfrm>
    </dsp:sp>
    <dsp:sp modelId="{AD6E099A-60A8-3D42-8AB1-3170275A59F0}">
      <dsp:nvSpPr>
        <dsp:cNvPr id="0" name=""/>
        <dsp:cNvSpPr/>
      </dsp:nvSpPr>
      <dsp:spPr>
        <a:xfrm>
          <a:off x="2867243" y="2734699"/>
          <a:ext cx="53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5042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0623" y="2777591"/>
        <a:ext cx="28282" cy="5656"/>
      </dsp:txXfrm>
    </dsp:sp>
    <dsp:sp modelId="{815FB9D7-D90B-5E41-8CAE-C53213CE8E56}">
      <dsp:nvSpPr>
        <dsp:cNvPr id="0" name=""/>
        <dsp:cNvSpPr/>
      </dsp:nvSpPr>
      <dsp:spPr>
        <a:xfrm>
          <a:off x="409726" y="2042624"/>
          <a:ext cx="2459316" cy="14755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09" tIns="126495" rIns="120509" bIns="1264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Using Fourswaure API to get the venue data</a:t>
          </a:r>
        </a:p>
      </dsp:txBody>
      <dsp:txXfrm>
        <a:off x="409726" y="2042624"/>
        <a:ext cx="2459316" cy="1475589"/>
      </dsp:txXfrm>
    </dsp:sp>
    <dsp:sp modelId="{D51BB3F3-3B85-E144-B332-51589B0E2698}">
      <dsp:nvSpPr>
        <dsp:cNvPr id="0" name=""/>
        <dsp:cNvSpPr/>
      </dsp:nvSpPr>
      <dsp:spPr>
        <a:xfrm>
          <a:off x="1639385" y="3516414"/>
          <a:ext cx="3024958" cy="535042"/>
        </a:xfrm>
        <a:custGeom>
          <a:avLst/>
          <a:gdLst/>
          <a:ahLst/>
          <a:cxnLst/>
          <a:rect l="0" t="0" r="0" b="0"/>
          <a:pathLst>
            <a:path>
              <a:moveTo>
                <a:pt x="3024958" y="0"/>
              </a:moveTo>
              <a:lnTo>
                <a:pt x="3024958" y="284621"/>
              </a:lnTo>
              <a:lnTo>
                <a:pt x="0" y="284621"/>
              </a:lnTo>
              <a:lnTo>
                <a:pt x="0" y="53504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4929" y="3781107"/>
        <a:ext cx="153869" cy="5656"/>
      </dsp:txXfrm>
    </dsp:sp>
    <dsp:sp modelId="{67558853-5CC5-A242-A1D6-9D36F51788E9}">
      <dsp:nvSpPr>
        <dsp:cNvPr id="0" name=""/>
        <dsp:cNvSpPr/>
      </dsp:nvSpPr>
      <dsp:spPr>
        <a:xfrm>
          <a:off x="3434685" y="2042624"/>
          <a:ext cx="2459316" cy="14755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09" tIns="126495" rIns="120509" bIns="1264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Analyze each neighborhood by grouping the rows by neighborhood and set the scope</a:t>
          </a:r>
        </a:p>
      </dsp:txBody>
      <dsp:txXfrm>
        <a:off x="3434685" y="2042624"/>
        <a:ext cx="2459316" cy="1475589"/>
      </dsp:txXfrm>
    </dsp:sp>
    <dsp:sp modelId="{1E3FA29A-F2A8-7446-B90C-F204B5CE8E2B}">
      <dsp:nvSpPr>
        <dsp:cNvPr id="0" name=""/>
        <dsp:cNvSpPr/>
      </dsp:nvSpPr>
      <dsp:spPr>
        <a:xfrm>
          <a:off x="2867243" y="4775931"/>
          <a:ext cx="535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50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0623" y="4818823"/>
        <a:ext cx="28282" cy="5656"/>
      </dsp:txXfrm>
    </dsp:sp>
    <dsp:sp modelId="{ACA6AFB0-EC52-3C4F-AE9A-AB83FEDD2A9A}">
      <dsp:nvSpPr>
        <dsp:cNvPr id="0" name=""/>
        <dsp:cNvSpPr/>
      </dsp:nvSpPr>
      <dsp:spPr>
        <a:xfrm>
          <a:off x="409726" y="4083857"/>
          <a:ext cx="2459316" cy="14755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09" tIns="126495" rIns="120509" bIns="1264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Shortlist venue and plot geolocations of interest</a:t>
          </a:r>
        </a:p>
      </dsp:txBody>
      <dsp:txXfrm>
        <a:off x="409726" y="4083857"/>
        <a:ext cx="2459316" cy="1475589"/>
      </dsp:txXfrm>
    </dsp:sp>
    <dsp:sp modelId="{1D5C7B5D-365D-8E41-9FFA-94AC923246B7}">
      <dsp:nvSpPr>
        <dsp:cNvPr id="0" name=""/>
        <dsp:cNvSpPr/>
      </dsp:nvSpPr>
      <dsp:spPr>
        <a:xfrm>
          <a:off x="3434685" y="4083857"/>
          <a:ext cx="2459316" cy="14755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509" tIns="126495" rIns="120509" bIns="1264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Suggest area nearest to visit places geolocations</a:t>
          </a:r>
        </a:p>
      </dsp:txBody>
      <dsp:txXfrm>
        <a:off x="3434685" y="4083857"/>
        <a:ext cx="2459316" cy="1475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45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98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49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18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5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44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6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27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15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16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66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5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8995C-936D-4557-B93C-9FC185A18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6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2B613-6725-F046-95C2-24098A03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sz="5100" dirty="0"/>
              <a:t>Suggest Apartment location for Elderly Couple</a:t>
            </a:r>
            <a:endParaRPr lang="en-SA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2104E-1E83-FA41-BEAE-E826BBFF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endParaRPr lang="en-SA" dirty="0"/>
          </a:p>
          <a:p>
            <a:r>
              <a:rPr lang="en-SA"/>
              <a:t>By:</a:t>
            </a:r>
            <a:r>
              <a:rPr lang="en-US" dirty="0"/>
              <a:t>Barath S</a:t>
            </a:r>
            <a:endParaRPr lang="en-SA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60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A4D21-EF1E-6347-A646-966CA611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SA" sz="5400" dirty="0">
                <a:solidFill>
                  <a:srgbClr val="FFFFFF"/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F7A6-8420-524D-868E-A3B7B7044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816805" cy="5607155"/>
          </a:xfrm>
        </p:spPr>
        <p:txBody>
          <a:bodyPr anchor="ctr">
            <a:normAutofit fontScale="62500" lnSpcReduction="20000"/>
          </a:bodyPr>
          <a:lstStyle/>
          <a:p>
            <a:r>
              <a:rPr lang="en-SG" dirty="0"/>
              <a:t>Mr. John, 65 years old, has decided to move to a new apartment in Toronto with his wife, to one among the shortlisted Boroughs: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Downtown Toronto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East Toronto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West Toronto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/>
              <a:t>Central Toronto</a:t>
            </a:r>
          </a:p>
          <a:p>
            <a:r>
              <a:rPr lang="en-SG" dirty="0"/>
              <a:t>As with old age, they have some pre-existing medical conditions and they need a location in the close vicinity of Hospitals for their treatment to be continued. </a:t>
            </a:r>
          </a:p>
          <a:p>
            <a:r>
              <a:rPr lang="en-SG" dirty="0"/>
              <a:t>Mr. John is a </a:t>
            </a:r>
            <a:r>
              <a:rPr lang="en-SG" b="1" dirty="0"/>
              <a:t>Heart Patient</a:t>
            </a:r>
            <a:r>
              <a:rPr lang="en-SG" dirty="0"/>
              <a:t> and his requirement is that the new location should be nearer to </a:t>
            </a:r>
            <a:r>
              <a:rPr lang="en-SG" b="1" dirty="0"/>
              <a:t>heart speciality clinics</a:t>
            </a:r>
            <a:r>
              <a:rPr lang="en-SG" dirty="0"/>
              <a:t>. </a:t>
            </a:r>
          </a:p>
          <a:p>
            <a:r>
              <a:rPr lang="en-SG" dirty="0"/>
              <a:t>Mrs. John has been visiting </a:t>
            </a:r>
            <a:r>
              <a:rPr lang="en-SG" b="1" dirty="0"/>
              <a:t>Toronto General Hospitals</a:t>
            </a:r>
            <a:r>
              <a:rPr lang="en-SG" dirty="0"/>
              <a:t> for past few years and she needs atleast one among these hospitals accessible from the new location. </a:t>
            </a:r>
          </a:p>
          <a:p>
            <a:r>
              <a:rPr lang="en-SG" dirty="0"/>
              <a:t>Apart from this condition, they are flexible enough to handle other requirements. </a:t>
            </a:r>
          </a:p>
          <a:p>
            <a:r>
              <a:rPr lang="en-SG" dirty="0"/>
              <a:t>They need our help to </a:t>
            </a:r>
            <a:r>
              <a:rPr lang="en-SG" b="1" dirty="0"/>
              <a:t>suggest them an apt location</a:t>
            </a:r>
            <a:r>
              <a:rPr lang="en-SG" dirty="0"/>
              <a:t> as near as possible according to above conditions, so that they can move without any hesitation and also continue to take their treatments in this old age without any hassle.</a:t>
            </a:r>
          </a:p>
          <a:p>
            <a:pPr marL="0" indent="0">
              <a:buNone/>
            </a:pPr>
            <a:endParaRPr lang="en-SA"/>
          </a:p>
          <a:p>
            <a:pPr marL="0" indent="0">
              <a:buNone/>
            </a:pPr>
            <a:endParaRPr lang="en-SA" dirty="0"/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1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2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A6BD9-D484-904F-A29A-BB6C6D1F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SA">
                <a:solidFill>
                  <a:srgbClr val="FFFFFF"/>
                </a:solidFill>
              </a:rPr>
              <a:t>Data</a:t>
            </a:r>
            <a:endParaRPr lang="en-SA" b="1">
              <a:solidFill>
                <a:srgbClr val="FFFFFF"/>
              </a:solidFill>
            </a:endParaRPr>
          </a:p>
        </p:txBody>
      </p:sp>
      <p:sp>
        <p:nvSpPr>
          <p:cNvPr id="37" name="Freeform: Shape 29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7B54-AD13-9A4B-B8B6-E738C774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SA" sz="2000" b="1"/>
              <a:t>Data </a:t>
            </a:r>
            <a:r>
              <a:rPr lang="en-US" sz="2000" b="1" dirty="0"/>
              <a:t>used</a:t>
            </a:r>
            <a:r>
              <a:rPr lang="en-SA" sz="2000" b="1"/>
              <a:t>:</a:t>
            </a:r>
          </a:p>
          <a:p>
            <a:r>
              <a:rPr lang="en-SG" sz="2000" dirty="0"/>
              <a:t>The Toronto </a:t>
            </a:r>
            <a:r>
              <a:rPr lang="en-SG" sz="2000" dirty="0" err="1"/>
              <a:t>neighborhood</a:t>
            </a:r>
            <a:r>
              <a:rPr lang="en-SG" sz="2000" dirty="0"/>
              <a:t> data was extracted from their Wikipedia page</a:t>
            </a:r>
          </a:p>
          <a:p>
            <a:pPr marL="0" indent="0">
              <a:buNone/>
            </a:pPr>
            <a:r>
              <a:rPr lang="en-SG" sz="21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https://en.wikipedia.org/wiki/List_of_postal_codes_of_Canada:_M</a:t>
            </a:r>
            <a:r>
              <a:rPr lang="en-SG" sz="2100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/>
              <a:t>Structure</a:t>
            </a:r>
            <a:r>
              <a:rPr lang="en-SA" sz="2000" b="1"/>
              <a:t>:</a:t>
            </a:r>
          </a:p>
          <a:p>
            <a:r>
              <a:rPr lang="en-SG" sz="2000" dirty="0"/>
              <a:t>The above data has three columns – Postal Code, Borough and </a:t>
            </a:r>
            <a:r>
              <a:rPr lang="en-SG" sz="2000" dirty="0" err="1"/>
              <a:t>Neighborhood</a:t>
            </a:r>
            <a:r>
              <a:rPr lang="en-SG" sz="2000" dirty="0"/>
              <a:t> of Toronto. </a:t>
            </a:r>
          </a:p>
          <a:p>
            <a:r>
              <a:rPr lang="en-SG" sz="2000" dirty="0"/>
              <a:t>We can see many NA values in them, and they need to be handled. </a:t>
            </a:r>
          </a:p>
          <a:p>
            <a:r>
              <a:rPr lang="en-SG" sz="2000" dirty="0"/>
              <a:t>We processed only the cells with an assigned Borough and removed the rows if Borough Column had NA values. </a:t>
            </a:r>
          </a:p>
          <a:p>
            <a:r>
              <a:rPr lang="en-SG" sz="2000" dirty="0"/>
              <a:t>More than one neighbourhood can exist in one postal code area.</a:t>
            </a:r>
            <a:endParaRPr lang="en-SA" sz="200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57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46DE9-7E0C-5D42-AA87-E8347CF9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SA" sz="4100">
                <a:solidFill>
                  <a:srgbClr val="FFFFFF"/>
                </a:solidFill>
              </a:rPr>
              <a:t>Methodology 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AC0627B-FFED-4EFB-9A7A-73F58E0AB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529760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106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A2A34-F2A2-BB4E-A039-BE9D94A3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54778"/>
            <a:ext cx="5458838" cy="1325563"/>
          </a:xfrm>
        </p:spPr>
        <p:txBody>
          <a:bodyPr>
            <a:normAutofit/>
          </a:bodyPr>
          <a:lstStyle/>
          <a:p>
            <a:r>
              <a:rPr lang="en-SA"/>
              <a:t>Results </a:t>
            </a:r>
            <a:endParaRPr lang="en-SA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7BE0A54-5F71-5D40-8714-4FB8734D45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856" y="1576240"/>
            <a:ext cx="5799105" cy="370397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350E-5FDC-514B-9919-98498345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79680"/>
            <a:ext cx="5458838" cy="4192520"/>
          </a:xfrm>
        </p:spPr>
        <p:txBody>
          <a:bodyPr>
            <a:normAutofit fontScale="85000" lnSpcReduction="10000"/>
          </a:bodyPr>
          <a:lstStyle/>
          <a:p>
            <a:r>
              <a:rPr lang="en-SG" dirty="0"/>
              <a:t>The Geo locations of the neighbourhoods were plotted and nearest area to all these places was shortlisted as one of the solutions to this problem</a:t>
            </a:r>
          </a:p>
          <a:p>
            <a:r>
              <a:rPr lang="en-SG" dirty="0"/>
              <a:t>We can see that </a:t>
            </a:r>
            <a:r>
              <a:rPr lang="en-SG" sz="2600" b="1" dirty="0"/>
              <a:t>St. Patricks near Central Bay area </a:t>
            </a:r>
            <a:r>
              <a:rPr lang="en-SG" dirty="0"/>
              <a:t>would be a great location from where both Heart Speciality Clinics and Toronto General Hospitals are conveniently accessible. </a:t>
            </a:r>
          </a:p>
          <a:p>
            <a:r>
              <a:rPr lang="en-SG" dirty="0"/>
              <a:t>Mr and Mrs. John would be happy to move to this kind of a place.</a:t>
            </a:r>
          </a:p>
        </p:txBody>
      </p:sp>
    </p:spTree>
    <p:extLst>
      <p:ext uri="{BB962C8B-B14F-4D97-AF65-F5344CB8AC3E}">
        <p14:creationId xmlns:p14="http://schemas.microsoft.com/office/powerpoint/2010/main" val="186219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18898-DE99-3845-BC74-FA35E060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SA" dirty="0"/>
              <a:t>Discussion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675A-7963-F74D-B876-3D6A0FF1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As our locations in this particular area are not very far from each other, we can roughly consider earth as a plane and estimated the new location by determining the </a:t>
            </a:r>
            <a:r>
              <a:rPr lang="en-SG" b="1" dirty="0"/>
              <a:t>centroid</a:t>
            </a:r>
            <a:r>
              <a:rPr lang="en-SG" dirty="0"/>
              <a:t> of the surrounding geo location coordinates. </a:t>
            </a:r>
          </a:p>
          <a:p>
            <a:pPr marL="0" indent="0">
              <a:buNone/>
            </a:pPr>
            <a:r>
              <a:rPr lang="en-SG" dirty="0"/>
              <a:t>This would be the simple yet effective recommendation.</a:t>
            </a:r>
            <a:endParaRPr lang="en-SA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51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2D67C-E895-7743-9EA4-7FF4218E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SA">
                <a:solidFill>
                  <a:srgbClr val="FFFFFF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81F-8F82-3444-96A9-D0166267A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SG"/>
              <a:t>The use of location data to explore a geographical location is quite a handy and effective tool to solve specific problems like above.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64678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RightStep">
      <a:dk1>
        <a:srgbClr val="000000"/>
      </a:dk1>
      <a:lt1>
        <a:srgbClr val="FFFFFF"/>
      </a:lt1>
      <a:dk2>
        <a:srgbClr val="203039"/>
      </a:dk2>
      <a:lt2>
        <a:srgbClr val="E8E2E5"/>
      </a:lt2>
      <a:accent1>
        <a:srgbClr val="46B381"/>
      </a:accent1>
      <a:accent2>
        <a:srgbClr val="3BB1AC"/>
      </a:accent2>
      <a:accent3>
        <a:srgbClr val="4D98C3"/>
      </a:accent3>
      <a:accent4>
        <a:srgbClr val="3B54B1"/>
      </a:accent4>
      <a:accent5>
        <a:srgbClr val="644DC3"/>
      </a:accent5>
      <a:accent6>
        <a:srgbClr val="843BB1"/>
      </a:accent6>
      <a:hlink>
        <a:srgbClr val="83862C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480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ShapesVTI</vt:lpstr>
      <vt:lpstr>Suggest Apartment location for Elderly Couple</vt:lpstr>
      <vt:lpstr>Business Problem</vt:lpstr>
      <vt:lpstr>Data</vt:lpstr>
      <vt:lpstr>Methodology </vt:lpstr>
      <vt:lpstr>Results </vt:lpstr>
      <vt:lpstr>Discussion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Suggest Apartment location for Elderly Couple</dc:title>
  <dc:creator>#SRINIVASAN BARATH#</dc:creator>
  <cp:lastModifiedBy>#SRINIVASAN BARATH#</cp:lastModifiedBy>
  <cp:revision>1</cp:revision>
  <dcterms:created xsi:type="dcterms:W3CDTF">2020-12-03T04:32:08Z</dcterms:created>
  <dcterms:modified xsi:type="dcterms:W3CDTF">2020-12-03T04:35:17Z</dcterms:modified>
</cp:coreProperties>
</file>