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6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8A365-6075-422A-8689-3B64E8C5DDA5}" type="datetimeFigureOut">
              <a:rPr lang="en-US" smtClean="0"/>
              <a:t>5/27/2021</a:t>
            </a:fld>
            <a:endParaRPr lang="en-US"/>
          </a:p>
        </p:txBody>
      </p:sp>
      <p:sp>
        <p:nvSpPr>
          <p:cNvPr id="104876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6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6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D46D9-5B13-4E13-BED2-E49CAB974CAC}" type="slidenum">
              <a:rPr lang="en-US" smtClean="0"/>
              <a:t>‹#›</a:t>
            </a:fld>
            <a:endParaRPr lang="en-US"/>
          </a:p>
        </p:txBody>
      </p:sp>
    </p:spTree>
    <p:extLst>
      <p:ext uri="{BB962C8B-B14F-4D97-AF65-F5344CB8AC3E}">
        <p14:creationId xmlns:p14="http://schemas.microsoft.com/office/powerpoint/2010/main" val="342640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幻灯片图像占位符 1"/>
          <p:cNvSpPr>
            <a:spLocks noGrp="1" noRot="1" noChangeAspect="1"/>
          </p:cNvSpPr>
          <p:nvPr>
            <p:ph type="sldImg"/>
          </p:nvPr>
        </p:nvSpPr>
        <p:spPr/>
      </p:sp>
      <p:sp>
        <p:nvSpPr>
          <p:cNvPr id="1048622" name="备注占位符 2"/>
          <p:cNvSpPr>
            <a:spLocks noGrp="1"/>
          </p:cNvSpPr>
          <p:nvPr>
            <p:ph type="body" idx="1"/>
          </p:nvPr>
        </p:nvSpPr>
        <p:spPr/>
        <p:txBody>
          <a:bodyPr/>
          <a:lstStyle/>
          <a:p>
            <a:endParaRPr lang="zh-CN" altLang="en-US" dirty="0"/>
          </a:p>
        </p:txBody>
      </p:sp>
      <p:sp>
        <p:nvSpPr>
          <p:cNvPr id="1048623"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C5A66AF-530E-41D6-9684-8D43448063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SimSun"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SimSun"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幻灯片图像占位符 1"/>
          <p:cNvSpPr>
            <a:spLocks noGrp="1" noRot="1" noChangeAspect="1"/>
          </p:cNvSpPr>
          <p:nvPr>
            <p:ph type="sldImg"/>
          </p:nvPr>
        </p:nvSpPr>
        <p:spPr/>
      </p:sp>
      <p:sp>
        <p:nvSpPr>
          <p:cNvPr id="1048703" name="备注占位符 2"/>
          <p:cNvSpPr>
            <a:spLocks noGrp="1"/>
          </p:cNvSpPr>
          <p:nvPr>
            <p:ph type="body" idx="1"/>
          </p:nvPr>
        </p:nvSpPr>
        <p:spPr/>
        <p:txBody>
          <a:bodyPr/>
          <a:lstStyle/>
          <a:p>
            <a:endParaRPr lang="zh-CN" altLang="en-US" dirty="0"/>
          </a:p>
        </p:txBody>
      </p:sp>
      <p:sp>
        <p:nvSpPr>
          <p:cNvPr id="1048704" name="灯片编号占位符 3"/>
          <p:cNvSpPr>
            <a:spLocks noGrp="1"/>
          </p:cNvSpPr>
          <p:nvPr>
            <p:ph type="sldNum" sz="quarter" idx="10"/>
          </p:nvPr>
        </p:nvSpPr>
        <p:spPr/>
        <p:txBody>
          <a:bodyPr/>
          <a:lstStyle/>
          <a:p>
            <a:fld id="{CC5A66AF-530E-41D6-9684-8D434480635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幻灯片图像占位符 1"/>
          <p:cNvSpPr>
            <a:spLocks noGrp="1" noRot="1" noChangeAspect="1"/>
          </p:cNvSpPr>
          <p:nvPr>
            <p:ph type="sldImg"/>
          </p:nvPr>
        </p:nvSpPr>
        <p:spPr/>
      </p:sp>
      <p:sp>
        <p:nvSpPr>
          <p:cNvPr id="1048712" name="备注占位符 2"/>
          <p:cNvSpPr>
            <a:spLocks noGrp="1"/>
          </p:cNvSpPr>
          <p:nvPr>
            <p:ph type="body" idx="1"/>
          </p:nvPr>
        </p:nvSpPr>
        <p:spPr/>
        <p:txBody>
          <a:bodyPr/>
          <a:lstStyle/>
          <a:p>
            <a:endParaRPr lang="zh-CN" altLang="en-US" dirty="0"/>
          </a:p>
        </p:txBody>
      </p:sp>
      <p:sp>
        <p:nvSpPr>
          <p:cNvPr id="1048713" name="灯片编号占位符 3"/>
          <p:cNvSpPr>
            <a:spLocks noGrp="1"/>
          </p:cNvSpPr>
          <p:nvPr>
            <p:ph type="sldNum" sz="quarter" idx="10"/>
          </p:nvPr>
        </p:nvSpPr>
        <p:spPr/>
        <p:txBody>
          <a:bodyPr/>
          <a:lstStyle/>
          <a:p>
            <a:fld id="{CC5A66AF-530E-41D6-9684-8D434480635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幻灯片图像占位符 1"/>
          <p:cNvSpPr>
            <a:spLocks noGrp="1" noRot="1" noChangeAspect="1"/>
          </p:cNvSpPr>
          <p:nvPr>
            <p:ph type="sldImg"/>
          </p:nvPr>
        </p:nvSpPr>
        <p:spPr/>
      </p:sp>
      <p:sp>
        <p:nvSpPr>
          <p:cNvPr id="1048721" name="备注占位符 2"/>
          <p:cNvSpPr>
            <a:spLocks noGrp="1"/>
          </p:cNvSpPr>
          <p:nvPr>
            <p:ph type="body" idx="1"/>
          </p:nvPr>
        </p:nvSpPr>
        <p:spPr/>
        <p:txBody>
          <a:bodyPr/>
          <a:lstStyle/>
          <a:p>
            <a:endParaRPr lang="zh-CN" altLang="en-US" dirty="0"/>
          </a:p>
        </p:txBody>
      </p:sp>
      <p:sp>
        <p:nvSpPr>
          <p:cNvPr id="1048722" name="灯片编号占位符 3"/>
          <p:cNvSpPr>
            <a:spLocks noGrp="1"/>
          </p:cNvSpPr>
          <p:nvPr>
            <p:ph type="sldNum" sz="quarter" idx="10"/>
          </p:nvPr>
        </p:nvSpPr>
        <p:spPr/>
        <p:txBody>
          <a:bodyPr/>
          <a:lstStyle/>
          <a:p>
            <a:fld id="{CC5A66AF-530E-41D6-9684-8D434480635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幻灯片图像占位符 1"/>
          <p:cNvSpPr>
            <a:spLocks noGrp="1" noRot="1" noChangeAspect="1"/>
          </p:cNvSpPr>
          <p:nvPr>
            <p:ph type="sldImg"/>
          </p:nvPr>
        </p:nvSpPr>
        <p:spPr/>
      </p:sp>
      <p:sp>
        <p:nvSpPr>
          <p:cNvPr id="1048730" name="备注占位符 2"/>
          <p:cNvSpPr>
            <a:spLocks noGrp="1"/>
          </p:cNvSpPr>
          <p:nvPr>
            <p:ph type="body" idx="1"/>
          </p:nvPr>
        </p:nvSpPr>
        <p:spPr/>
        <p:txBody>
          <a:bodyPr/>
          <a:lstStyle/>
          <a:p>
            <a:endParaRPr lang="zh-CN" altLang="en-US" dirty="0"/>
          </a:p>
        </p:txBody>
      </p:sp>
      <p:sp>
        <p:nvSpPr>
          <p:cNvPr id="1048731" name="灯片编号占位符 3"/>
          <p:cNvSpPr>
            <a:spLocks noGrp="1"/>
          </p:cNvSpPr>
          <p:nvPr>
            <p:ph type="sldNum" sz="quarter" idx="10"/>
          </p:nvPr>
        </p:nvSpPr>
        <p:spPr/>
        <p:txBody>
          <a:bodyPr/>
          <a:lstStyle/>
          <a:p>
            <a:fld id="{CC5A66AF-530E-41D6-9684-8D4344806353}"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幻灯片图像占位符 1"/>
          <p:cNvSpPr>
            <a:spLocks noGrp="1" noRot="1" noChangeAspect="1"/>
          </p:cNvSpPr>
          <p:nvPr>
            <p:ph type="sldImg"/>
          </p:nvPr>
        </p:nvSpPr>
        <p:spPr/>
      </p:sp>
      <p:sp>
        <p:nvSpPr>
          <p:cNvPr id="1048735" name="备注占位符 2"/>
          <p:cNvSpPr>
            <a:spLocks noGrp="1"/>
          </p:cNvSpPr>
          <p:nvPr>
            <p:ph type="body" idx="1"/>
          </p:nvPr>
        </p:nvSpPr>
        <p:spPr/>
        <p:txBody>
          <a:bodyPr/>
          <a:lstStyle/>
          <a:p>
            <a:endParaRPr lang="zh-CN" altLang="en-US" dirty="0"/>
          </a:p>
        </p:txBody>
      </p:sp>
      <p:sp>
        <p:nvSpPr>
          <p:cNvPr id="1048736" name="灯片编号占位符 3"/>
          <p:cNvSpPr>
            <a:spLocks noGrp="1"/>
          </p:cNvSpPr>
          <p:nvPr>
            <p:ph type="sldNum" sz="quarter" idx="10"/>
          </p:nvPr>
        </p:nvSpPr>
        <p:spPr/>
        <p:txBody>
          <a:bodyPr/>
          <a:lstStyle/>
          <a:p>
            <a:fld id="{CC5A66AF-530E-41D6-9684-8D4344806353}"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幻灯片图像占位符 1"/>
          <p:cNvSpPr>
            <a:spLocks noGrp="1" noRot="1" noChangeAspect="1"/>
          </p:cNvSpPr>
          <p:nvPr>
            <p:ph type="sldImg"/>
          </p:nvPr>
        </p:nvSpPr>
        <p:spPr/>
      </p:sp>
      <p:sp>
        <p:nvSpPr>
          <p:cNvPr id="1048744" name="备注占位符 2"/>
          <p:cNvSpPr>
            <a:spLocks noGrp="1"/>
          </p:cNvSpPr>
          <p:nvPr>
            <p:ph type="body" idx="1"/>
          </p:nvPr>
        </p:nvSpPr>
        <p:spPr/>
        <p:txBody>
          <a:bodyPr/>
          <a:lstStyle/>
          <a:p>
            <a:endParaRPr lang="zh-CN" altLang="en-US" dirty="0"/>
          </a:p>
        </p:txBody>
      </p:sp>
      <p:sp>
        <p:nvSpPr>
          <p:cNvPr id="1048745" name="灯片编号占位符 3"/>
          <p:cNvSpPr>
            <a:spLocks noGrp="1"/>
          </p:cNvSpPr>
          <p:nvPr>
            <p:ph type="sldNum" sz="quarter" idx="10"/>
          </p:nvPr>
        </p:nvSpPr>
        <p:spPr/>
        <p:txBody>
          <a:bodyPr/>
          <a:lstStyle/>
          <a:p>
            <a:fld id="{CC5A66AF-530E-41D6-9684-8D434480635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幻灯片图像占位符 1"/>
          <p:cNvSpPr>
            <a:spLocks noGrp="1" noRot="1" noChangeAspect="1"/>
          </p:cNvSpPr>
          <p:nvPr>
            <p:ph type="sldImg"/>
          </p:nvPr>
        </p:nvSpPr>
        <p:spPr/>
      </p:sp>
      <p:sp>
        <p:nvSpPr>
          <p:cNvPr id="1048753" name="备注占位符 2"/>
          <p:cNvSpPr>
            <a:spLocks noGrp="1"/>
          </p:cNvSpPr>
          <p:nvPr>
            <p:ph type="body" idx="1"/>
          </p:nvPr>
        </p:nvSpPr>
        <p:spPr/>
        <p:txBody>
          <a:bodyPr/>
          <a:lstStyle/>
          <a:p>
            <a:endParaRPr lang="zh-CN" altLang="en-US" dirty="0"/>
          </a:p>
        </p:txBody>
      </p:sp>
      <p:sp>
        <p:nvSpPr>
          <p:cNvPr id="1048754" name="灯片编号占位符 3"/>
          <p:cNvSpPr>
            <a:spLocks noGrp="1"/>
          </p:cNvSpPr>
          <p:nvPr>
            <p:ph type="sldNum" sz="quarter" idx="10"/>
          </p:nvPr>
        </p:nvSpPr>
        <p:spPr/>
        <p:txBody>
          <a:bodyPr/>
          <a:lstStyle/>
          <a:p>
            <a:fld id="{CC5A66AF-530E-41D6-9684-8D4344806353}"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幻灯片图像占位符 1"/>
          <p:cNvSpPr>
            <a:spLocks noGrp="1" noRot="1" noChangeAspect="1"/>
          </p:cNvSpPr>
          <p:nvPr>
            <p:ph type="sldImg"/>
          </p:nvPr>
        </p:nvSpPr>
        <p:spPr/>
      </p:sp>
      <p:sp>
        <p:nvSpPr>
          <p:cNvPr id="1048631" name="备注占位符 2"/>
          <p:cNvSpPr>
            <a:spLocks noGrp="1"/>
          </p:cNvSpPr>
          <p:nvPr>
            <p:ph type="body" idx="1"/>
          </p:nvPr>
        </p:nvSpPr>
        <p:spPr/>
        <p:txBody>
          <a:bodyPr/>
          <a:lstStyle/>
          <a:p>
            <a:endParaRPr lang="zh-CN" altLang="en-US" dirty="0"/>
          </a:p>
        </p:txBody>
      </p:sp>
      <p:sp>
        <p:nvSpPr>
          <p:cNvPr id="1048632"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C5A66AF-530E-41D6-9684-8D43448063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SimSun"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SimSun"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幻灯片图像占位符 1"/>
          <p:cNvSpPr>
            <a:spLocks noGrp="1" noRot="1" noChangeAspect="1"/>
          </p:cNvSpPr>
          <p:nvPr>
            <p:ph type="sldImg"/>
          </p:nvPr>
        </p:nvSpPr>
        <p:spPr/>
      </p:sp>
      <p:sp>
        <p:nvSpPr>
          <p:cNvPr id="1048640" name="备注占位符 2"/>
          <p:cNvSpPr>
            <a:spLocks noGrp="1"/>
          </p:cNvSpPr>
          <p:nvPr>
            <p:ph type="body" idx="1"/>
          </p:nvPr>
        </p:nvSpPr>
        <p:spPr/>
        <p:txBody>
          <a:bodyPr/>
          <a:lstStyle/>
          <a:p>
            <a:endParaRPr lang="zh-CN" altLang="en-US" dirty="0"/>
          </a:p>
        </p:txBody>
      </p:sp>
      <p:sp>
        <p:nvSpPr>
          <p:cNvPr id="1048641"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C5A66AF-530E-41D6-9684-8D43448063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SimSun"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SimSun"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p:sp>
      <p:sp>
        <p:nvSpPr>
          <p:cNvPr id="1048649" name="备注占位符 2"/>
          <p:cNvSpPr>
            <a:spLocks noGrp="1"/>
          </p:cNvSpPr>
          <p:nvPr>
            <p:ph type="body" idx="1"/>
          </p:nvPr>
        </p:nvSpPr>
        <p:spPr/>
        <p:txBody>
          <a:bodyPr/>
          <a:lstStyle/>
          <a:p>
            <a:endParaRPr lang="zh-CN" altLang="en-US" dirty="0"/>
          </a:p>
        </p:txBody>
      </p:sp>
      <p:sp>
        <p:nvSpPr>
          <p:cNvPr id="1048650"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C5A66AF-530E-41D6-9684-8D434480635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SimSun"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SimSun"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幻灯片图像占位符 1"/>
          <p:cNvSpPr>
            <a:spLocks noGrp="1" noRot="1" noChangeAspect="1"/>
          </p:cNvSpPr>
          <p:nvPr>
            <p:ph type="sldImg"/>
          </p:nvPr>
        </p:nvSpPr>
        <p:spPr/>
      </p:sp>
      <p:sp>
        <p:nvSpPr>
          <p:cNvPr id="1048658" name="备注占位符 2"/>
          <p:cNvSpPr>
            <a:spLocks noGrp="1"/>
          </p:cNvSpPr>
          <p:nvPr>
            <p:ph type="body" idx="1"/>
          </p:nvPr>
        </p:nvSpPr>
        <p:spPr/>
        <p:txBody>
          <a:bodyPr/>
          <a:lstStyle/>
          <a:p>
            <a:endParaRPr lang="zh-CN" altLang="en-US" dirty="0"/>
          </a:p>
        </p:txBody>
      </p:sp>
      <p:sp>
        <p:nvSpPr>
          <p:cNvPr id="1048659" name="灯片编号占位符 3"/>
          <p:cNvSpPr>
            <a:spLocks noGrp="1"/>
          </p:cNvSpPr>
          <p:nvPr>
            <p:ph type="sldNum" sz="quarter" idx="10"/>
          </p:nvPr>
        </p:nvSpPr>
        <p:spPr/>
        <p:txBody>
          <a:bodyPr/>
          <a:lstStyle/>
          <a:p>
            <a:fld id="{CC5A66AF-530E-41D6-9684-8D434480635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幻灯片图像占位符 1"/>
          <p:cNvSpPr>
            <a:spLocks noGrp="1" noRot="1" noChangeAspect="1"/>
          </p:cNvSpPr>
          <p:nvPr>
            <p:ph type="sldImg"/>
          </p:nvPr>
        </p:nvSpPr>
        <p:spPr/>
      </p:sp>
      <p:sp>
        <p:nvSpPr>
          <p:cNvPr id="1048667" name="备注占位符 2"/>
          <p:cNvSpPr>
            <a:spLocks noGrp="1"/>
          </p:cNvSpPr>
          <p:nvPr>
            <p:ph type="body" idx="1"/>
          </p:nvPr>
        </p:nvSpPr>
        <p:spPr/>
        <p:txBody>
          <a:bodyPr/>
          <a:lstStyle/>
          <a:p>
            <a:endParaRPr lang="zh-CN" altLang="en-US" dirty="0"/>
          </a:p>
        </p:txBody>
      </p:sp>
      <p:sp>
        <p:nvSpPr>
          <p:cNvPr id="1048668" name="灯片编号占位符 3"/>
          <p:cNvSpPr>
            <a:spLocks noGrp="1"/>
          </p:cNvSpPr>
          <p:nvPr>
            <p:ph type="sldNum" sz="quarter" idx="10"/>
          </p:nvPr>
        </p:nvSpPr>
        <p:spPr/>
        <p:txBody>
          <a:bodyPr/>
          <a:lstStyle/>
          <a:p>
            <a:fld id="{CC5A66AF-530E-41D6-9684-8D434480635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幻灯片图像占位符 1"/>
          <p:cNvSpPr>
            <a:spLocks noGrp="1" noRot="1" noChangeAspect="1"/>
          </p:cNvSpPr>
          <p:nvPr>
            <p:ph type="sldImg"/>
          </p:nvPr>
        </p:nvSpPr>
        <p:spPr/>
      </p:sp>
      <p:sp>
        <p:nvSpPr>
          <p:cNvPr id="1048676" name="备注占位符 2"/>
          <p:cNvSpPr>
            <a:spLocks noGrp="1"/>
          </p:cNvSpPr>
          <p:nvPr>
            <p:ph type="body" idx="1"/>
          </p:nvPr>
        </p:nvSpPr>
        <p:spPr/>
        <p:txBody>
          <a:bodyPr/>
          <a:lstStyle/>
          <a:p>
            <a:endParaRPr lang="zh-CN" altLang="en-US" dirty="0"/>
          </a:p>
        </p:txBody>
      </p:sp>
      <p:sp>
        <p:nvSpPr>
          <p:cNvPr id="1048677" name="灯片编号占位符 3"/>
          <p:cNvSpPr>
            <a:spLocks noGrp="1"/>
          </p:cNvSpPr>
          <p:nvPr>
            <p:ph type="sldNum" sz="quarter" idx="10"/>
          </p:nvPr>
        </p:nvSpPr>
        <p:spPr/>
        <p:txBody>
          <a:bodyPr/>
          <a:lstStyle/>
          <a:p>
            <a:fld id="{CC5A66AF-530E-41D6-9684-8D434480635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幻灯片图像占位符 1"/>
          <p:cNvSpPr>
            <a:spLocks noGrp="1" noRot="1" noChangeAspect="1"/>
          </p:cNvSpPr>
          <p:nvPr>
            <p:ph type="sldImg"/>
          </p:nvPr>
        </p:nvSpPr>
        <p:spPr/>
      </p:sp>
      <p:sp>
        <p:nvSpPr>
          <p:cNvPr id="1048685" name="备注占位符 2"/>
          <p:cNvSpPr>
            <a:spLocks noGrp="1"/>
          </p:cNvSpPr>
          <p:nvPr>
            <p:ph type="body" idx="1"/>
          </p:nvPr>
        </p:nvSpPr>
        <p:spPr/>
        <p:txBody>
          <a:bodyPr/>
          <a:lstStyle/>
          <a:p>
            <a:endParaRPr lang="zh-CN" altLang="en-US" dirty="0"/>
          </a:p>
        </p:txBody>
      </p:sp>
      <p:sp>
        <p:nvSpPr>
          <p:cNvPr id="1048686" name="灯片编号占位符 3"/>
          <p:cNvSpPr>
            <a:spLocks noGrp="1"/>
          </p:cNvSpPr>
          <p:nvPr>
            <p:ph type="sldNum" sz="quarter" idx="10"/>
          </p:nvPr>
        </p:nvSpPr>
        <p:spPr/>
        <p:txBody>
          <a:bodyPr/>
          <a:lstStyle/>
          <a:p>
            <a:fld id="{CC5A66AF-530E-41D6-9684-8D4344806353}"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幻灯片图像占位符 1"/>
          <p:cNvSpPr>
            <a:spLocks noGrp="1" noRot="1" noChangeAspect="1"/>
          </p:cNvSpPr>
          <p:nvPr>
            <p:ph type="sldImg"/>
          </p:nvPr>
        </p:nvSpPr>
        <p:spPr/>
      </p:sp>
      <p:sp>
        <p:nvSpPr>
          <p:cNvPr id="1048694" name="备注占位符 2"/>
          <p:cNvSpPr>
            <a:spLocks noGrp="1"/>
          </p:cNvSpPr>
          <p:nvPr>
            <p:ph type="body" idx="1"/>
          </p:nvPr>
        </p:nvSpPr>
        <p:spPr/>
        <p:txBody>
          <a:bodyPr/>
          <a:lstStyle/>
          <a:p>
            <a:endParaRPr lang="zh-CN" altLang="en-US" dirty="0"/>
          </a:p>
        </p:txBody>
      </p:sp>
      <p:sp>
        <p:nvSpPr>
          <p:cNvPr id="1048695" name="灯片编号占位符 3"/>
          <p:cNvSpPr>
            <a:spLocks noGrp="1"/>
          </p:cNvSpPr>
          <p:nvPr>
            <p:ph type="sldNum" sz="quarter" idx="10"/>
          </p:nvPr>
        </p:nvSpPr>
        <p:spPr/>
        <p:txBody>
          <a:bodyPr/>
          <a:lstStyle/>
          <a:p>
            <a:fld id="{CC5A66AF-530E-41D6-9684-8D434480635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Click to edit Master title style</a:t>
            </a:r>
          </a:p>
        </p:txBody>
      </p:sp>
      <p:sp>
        <p:nvSpPr>
          <p:cNvPr id="1048582" name="内容占位符 2"/>
          <p:cNvSpPr>
            <a:spLocks noGrp="1"/>
          </p:cNvSpPr>
          <p:nvPr>
            <p:ph idx="1" hasCustomPrompt="1"/>
          </p:nvPr>
        </p:nvSpPr>
        <p:spPr/>
        <p:txBody>
          <a:bodyPr/>
          <a:lstStyle/>
          <a:p>
            <a:pPr lvl="0"/>
            <a:r>
              <a:rPr lang="zh-CN" altLang="en-US"/>
              <a:t>Click to edit Master </a:t>
            </a:r>
            <a:r>
              <a:rPr lang="zh-CN" altLang="zh-CN" dirty="0">
                <a:sym typeface="+mn-ea"/>
              </a:rPr>
              <a:t>text</a:t>
            </a:r>
            <a:r>
              <a:rPr lang="zh-CN" altLang="en-US"/>
              <a: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1048583" name="日期占位符 3"/>
          <p:cNvSpPr>
            <a:spLocks noGrp="1"/>
          </p:cNvSpPr>
          <p:nvPr>
            <p:ph type="dt" sz="half" idx="10"/>
          </p:nvPr>
        </p:nvSpPr>
        <p:spPr/>
        <p:txBody>
          <a:bodyPr/>
          <a:lstStyle/>
          <a:p>
            <a:fld id="{DA3CCD9D-BF3F-4480-B800-29082BD0A3AA}" type="datetimeFigureOut">
              <a:rPr lang="zh-CN" altLang="en-US" smtClean="0"/>
              <a:t>2021/5/27</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CF56F611-411E-4D8D-ADFA-1D24265E5FD8}" type="slidenum">
              <a:rPr lang="zh-CN" altLang="en-US" smtClean="0"/>
              <a:t>‹#›</a:t>
            </a:fld>
            <a:endParaRPr lang="zh-CN" altLang="en-US"/>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14CD68"/>
            </a:gs>
            <a:gs pos="100000">
              <a:srgbClr val="035C7D"/>
            </a:gs>
          </a:gsLst>
          <a:lin ang="81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to edit Master title style</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to edit Master </a:t>
            </a:r>
            <a:r>
              <a:rPr lang="zh-CN" altLang="zh-CN" dirty="0">
                <a:sym typeface="+mn-ea"/>
              </a:rPr>
              <a:t>text</a:t>
            </a:r>
            <a:r>
              <a:rPr lang="zh-CN" altLang="en-US"/>
              <a: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CCD9D-BF3F-4480-B800-29082BD0A3AA}" type="datetimeFigureOut">
              <a:rPr lang="zh-CN" altLang="en-US" smtClean="0"/>
              <a:t>2021/5/27</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6F611-411E-4D8D-ADFA-1D24265E5F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14CD68"/>
            </a:gs>
            <a:gs pos="100000">
              <a:srgbClr val="035C7D"/>
            </a:gs>
          </a:gsLst>
          <a:lin ang="8100000" scaled="0"/>
        </a:gradFill>
        <a:effectLst/>
      </p:bgPr>
    </p:bg>
    <p:spTree>
      <p:nvGrpSpPr>
        <p:cNvPr id="1" name=""/>
        <p:cNvGrpSpPr/>
        <p:nvPr/>
      </p:nvGrpSpPr>
      <p:grpSpPr>
        <a:xfrm>
          <a:off x="0" y="0"/>
          <a:ext cx="0" cy="0"/>
          <a:chOff x="0" y="0"/>
          <a:chExt cx="0" cy="0"/>
        </a:xfrm>
      </p:grpSpPr>
      <p:cxnSp>
        <p:nvCxnSpPr>
          <p:cNvPr id="3145728" name="直接连接符 4"/>
          <p:cNvCxnSpPr>
            <a:cxnSpLocks/>
          </p:cNvCxnSpPr>
          <p:nvPr/>
        </p:nvCxnSpPr>
        <p:spPr>
          <a:xfrm>
            <a:off x="0" y="6858000"/>
            <a:ext cx="12192000" cy="0"/>
          </a:xfrm>
          <a:prstGeom prst="line">
            <a:avLst/>
          </a:prstGeom>
        </p:spPr>
        <p:style>
          <a:lnRef idx="1">
            <a:schemeClr val="accent3"/>
          </a:lnRef>
          <a:fillRef idx="0">
            <a:schemeClr val="accent3"/>
          </a:fillRef>
          <a:effectRef idx="0">
            <a:schemeClr val="accent3"/>
          </a:effectRef>
          <a:fontRef idx="minor">
            <a:schemeClr val="tx1"/>
          </a:fontRef>
        </p:style>
      </p:cxnSp>
      <p:sp>
        <p:nvSpPr>
          <p:cNvPr id="1048586" name="等腰三角形 7"/>
          <p:cNvSpPr/>
          <p:nvPr/>
        </p:nvSpPr>
        <p:spPr>
          <a:xfrm>
            <a:off x="6500768" y="5203035"/>
            <a:ext cx="1925755" cy="1660134"/>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87" name="等腰三角形 10"/>
          <p:cNvSpPr/>
          <p:nvPr/>
        </p:nvSpPr>
        <p:spPr>
          <a:xfrm>
            <a:off x="7912940" y="570826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88" name="等腰三角形 13"/>
          <p:cNvSpPr/>
          <p:nvPr/>
        </p:nvSpPr>
        <p:spPr>
          <a:xfrm flipH="1">
            <a:off x="3593254" y="5203035"/>
            <a:ext cx="1925755" cy="1660134"/>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89" name="等腰三角形 16"/>
          <p:cNvSpPr/>
          <p:nvPr/>
        </p:nvSpPr>
        <p:spPr>
          <a:xfrm flipH="1">
            <a:off x="2767151" y="570826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90" name="文本框 18"/>
          <p:cNvSpPr txBox="1"/>
          <p:nvPr/>
        </p:nvSpPr>
        <p:spPr>
          <a:xfrm>
            <a:off x="2419759" y="1900978"/>
            <a:ext cx="7377423" cy="14122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en-US" sz="44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IOT BASED SMART IRRIGATION SYSTEM</a:t>
            </a:r>
          </a:p>
        </p:txBody>
      </p:sp>
      <p:sp>
        <p:nvSpPr>
          <p:cNvPr id="1048591" name="文本框 19"/>
          <p:cNvSpPr txBox="1"/>
          <p:nvPr/>
        </p:nvSpPr>
        <p:spPr>
          <a:xfrm>
            <a:off x="2702683" y="1295772"/>
            <a:ext cx="947431" cy="21488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3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a:t>
            </a:r>
            <a:endParaRPr kumimoji="0" lang="zh-CN" altLang="en-US" sz="13800" b="1" i="0" u="none" strike="noStrike" kern="1200" cap="none" spc="0" normalizeH="0" baseline="0" noProof="0" dirty="0">
              <a:ln>
                <a:noFill/>
              </a:ln>
              <a:solidFill>
                <a:prstClr val="white"/>
              </a:solidFill>
              <a:effectLst/>
              <a:uLnTx/>
              <a:uFillTx/>
              <a:latin typeface="Gadugi" panose="020B0502040204020203" pitchFamily="34" charset="0"/>
              <a:ea typeface="方正正粗黑简体" panose="02000000000000000000" pitchFamily="2" charset="-122"/>
              <a:cs typeface="+mn-cs"/>
            </a:endParaRPr>
          </a:p>
        </p:txBody>
      </p:sp>
      <p:sp>
        <p:nvSpPr>
          <p:cNvPr id="1048592" name="文本框 20"/>
          <p:cNvSpPr txBox="1"/>
          <p:nvPr/>
        </p:nvSpPr>
        <p:spPr>
          <a:xfrm>
            <a:off x="8562537" y="1375968"/>
            <a:ext cx="1031856" cy="21488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13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a:t>
            </a:r>
            <a:endParaRPr kumimoji="0" lang="zh-CN" altLang="en-US" sz="13800" b="1" i="0" u="none" strike="noStrike" kern="1200" cap="none" spc="0" normalizeH="0" baseline="0" noProof="0" dirty="0">
              <a:ln>
                <a:noFill/>
              </a:ln>
              <a:solidFill>
                <a:prstClr val="white"/>
              </a:solidFill>
              <a:effectLst/>
              <a:uLnTx/>
              <a:uFillTx/>
              <a:latin typeface="Gadugi" panose="020B0502040204020203" pitchFamily="34" charset="0"/>
              <a:ea typeface="方正正粗黑简体" panose="02000000000000000000" pitchFamily="2" charset="-122"/>
              <a:cs typeface="+mn-cs"/>
            </a:endParaRPr>
          </a:p>
        </p:txBody>
      </p:sp>
      <p:sp>
        <p:nvSpPr>
          <p:cNvPr id="1048593" name="文本框 25"/>
          <p:cNvSpPr txBox="1"/>
          <p:nvPr/>
        </p:nvSpPr>
        <p:spPr>
          <a:xfrm>
            <a:off x="3650114" y="4114618"/>
            <a:ext cx="7714572" cy="96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19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                                            BY      BARATH G (18BCA0083)</a:t>
            </a:r>
          </a:p>
          <a:p>
            <a:pPr marL="0" marR="0" lvl="0" indent="0" algn="l" defTabSz="914400" rtl="0" eaLnBrk="1" fontAlgn="auto" latinLnBrk="0" hangingPunct="1">
              <a:lnSpc>
                <a:spcPct val="100000"/>
              </a:lnSpc>
              <a:spcBef>
                <a:spcPts val="0"/>
              </a:spcBef>
              <a:spcAft>
                <a:spcPts val="0"/>
              </a:spcAft>
              <a:buClrTx/>
              <a:buSzTx/>
              <a:buFontTx/>
              <a:buNone/>
            </a:pPr>
            <a:r>
              <a:rPr kumimoji="0" lang="en-US" altLang="zh-CN" sz="19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                                                       RUDRA GANESH R (18BCA0084)</a:t>
            </a:r>
          </a:p>
          <a:p>
            <a:pPr marL="0" marR="0" lvl="0" indent="0" algn="l" defTabSz="914400" rtl="0" eaLnBrk="1" fontAlgn="auto" latinLnBrk="0" hangingPunct="1">
              <a:lnSpc>
                <a:spcPct val="100000"/>
              </a:lnSpc>
              <a:spcBef>
                <a:spcPts val="0"/>
              </a:spcBef>
              <a:spcAft>
                <a:spcPts val="0"/>
              </a:spcAft>
              <a:buClrTx/>
              <a:buSzTx/>
              <a:buFontTx/>
              <a:buNone/>
            </a:pPr>
            <a:r>
              <a:rPr kumimoji="0" lang="en-US" altLang="zh-CN" sz="19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                                                       SUDHARSUN M (18BCA0086)</a:t>
            </a:r>
          </a:p>
        </p:txBody>
      </p:sp>
      <p:sp>
        <p:nvSpPr>
          <p:cNvPr id="1048594" name="矩形 32"/>
          <p:cNvSpPr/>
          <p:nvPr/>
        </p:nvSpPr>
        <p:spPr>
          <a:xfrm rot="2700000">
            <a:off x="5717657"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95" name="矩形 33"/>
          <p:cNvSpPr/>
          <p:nvPr/>
        </p:nvSpPr>
        <p:spPr>
          <a:xfrm rot="2700000">
            <a:off x="6027471"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96" name="矩形 34"/>
          <p:cNvSpPr/>
          <p:nvPr/>
        </p:nvSpPr>
        <p:spPr>
          <a:xfrm rot="2700000">
            <a:off x="6337286"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97" name="矩形 35"/>
          <p:cNvSpPr/>
          <p:nvPr/>
        </p:nvSpPr>
        <p:spPr>
          <a:xfrm rot="2700000">
            <a:off x="6647101"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98" name="矩形 36"/>
          <p:cNvSpPr/>
          <p:nvPr/>
        </p:nvSpPr>
        <p:spPr>
          <a:xfrm rot="2700000">
            <a:off x="6956915"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599" name="矩形 37"/>
          <p:cNvSpPr/>
          <p:nvPr/>
        </p:nvSpPr>
        <p:spPr>
          <a:xfrm rot="2700000">
            <a:off x="7266730"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0" name="矩形 38"/>
          <p:cNvSpPr/>
          <p:nvPr/>
        </p:nvSpPr>
        <p:spPr>
          <a:xfrm rot="2700000">
            <a:off x="7576545"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1" name="矩形 39"/>
          <p:cNvSpPr/>
          <p:nvPr/>
        </p:nvSpPr>
        <p:spPr>
          <a:xfrm rot="2700000">
            <a:off x="7886359"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2" name="矩形 40"/>
          <p:cNvSpPr/>
          <p:nvPr/>
        </p:nvSpPr>
        <p:spPr>
          <a:xfrm rot="2700000">
            <a:off x="8196174"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3" name="矩形 41"/>
          <p:cNvSpPr/>
          <p:nvPr/>
        </p:nvSpPr>
        <p:spPr>
          <a:xfrm rot="2700000">
            <a:off x="2929325"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4" name="矩形 42"/>
          <p:cNvSpPr/>
          <p:nvPr/>
        </p:nvSpPr>
        <p:spPr>
          <a:xfrm rot="2700000">
            <a:off x="4788213"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5" name="矩形 43"/>
          <p:cNvSpPr/>
          <p:nvPr/>
        </p:nvSpPr>
        <p:spPr>
          <a:xfrm rot="2700000">
            <a:off x="5098027"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6" name="矩形 44"/>
          <p:cNvSpPr/>
          <p:nvPr/>
        </p:nvSpPr>
        <p:spPr>
          <a:xfrm rot="2700000">
            <a:off x="5407842"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7" name="矩形 45"/>
          <p:cNvSpPr/>
          <p:nvPr/>
        </p:nvSpPr>
        <p:spPr>
          <a:xfrm rot="2700000">
            <a:off x="3858769"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8" name="矩形 46"/>
          <p:cNvSpPr/>
          <p:nvPr/>
        </p:nvSpPr>
        <p:spPr>
          <a:xfrm rot="2700000">
            <a:off x="4168584"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09" name="矩形 47"/>
          <p:cNvSpPr/>
          <p:nvPr/>
        </p:nvSpPr>
        <p:spPr>
          <a:xfrm rot="2700000">
            <a:off x="4478398"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10" name="矩形 48"/>
          <p:cNvSpPr/>
          <p:nvPr/>
        </p:nvSpPr>
        <p:spPr>
          <a:xfrm rot="2700000">
            <a:off x="8505988"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11" name="矩形 49"/>
          <p:cNvSpPr/>
          <p:nvPr/>
        </p:nvSpPr>
        <p:spPr>
          <a:xfrm rot="2700000">
            <a:off x="8815803"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12" name="矩形 50"/>
          <p:cNvSpPr/>
          <p:nvPr/>
        </p:nvSpPr>
        <p:spPr>
          <a:xfrm rot="2700000">
            <a:off x="9125616"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13" name="矩形 55"/>
          <p:cNvSpPr/>
          <p:nvPr/>
        </p:nvSpPr>
        <p:spPr>
          <a:xfrm rot="2700000">
            <a:off x="3239140"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14" name="矩形 56"/>
          <p:cNvSpPr/>
          <p:nvPr/>
        </p:nvSpPr>
        <p:spPr>
          <a:xfrm rot="2700000">
            <a:off x="3548954" y="3508565"/>
            <a:ext cx="143866" cy="143866"/>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982" y="5203035"/>
            <a:ext cx="2495550"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文本框 26"/>
          <p:cNvSpPr txBox="1"/>
          <p:nvPr/>
        </p:nvSpPr>
        <p:spPr>
          <a:xfrm>
            <a:off x="1888490" y="1051560"/>
            <a:ext cx="8120924"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TYPES OF IRRIGATION</a:t>
            </a:r>
          </a:p>
        </p:txBody>
      </p:sp>
      <p:sp>
        <p:nvSpPr>
          <p:cNvPr id="1048688" name="文本框 26"/>
          <p:cNvSpPr txBox="1"/>
          <p:nvPr/>
        </p:nvSpPr>
        <p:spPr>
          <a:xfrm>
            <a:off x="1888490" y="1966595"/>
            <a:ext cx="9149624" cy="3825240"/>
          </a:xfrm>
          <a:prstGeom prst="rect">
            <a:avLst/>
          </a:prstGeom>
          <a:noFill/>
        </p:spPr>
        <p:txBody>
          <a:bodyPr wrap="square" rtlCol="0">
            <a:spAutoFit/>
          </a:bodyPr>
          <a:lstStyle/>
          <a:p>
            <a:r>
              <a:rPr lang="en-US" altLang="zh-CN" sz="1800" b="1" dirty="0">
                <a:solidFill>
                  <a:schemeClr val="bg1"/>
                </a:solidFill>
                <a:latin typeface="Gadugi" panose="020B0502040204020203" pitchFamily="34" charset="0"/>
                <a:ea typeface="Gadugi" panose="020B0502040204020203" pitchFamily="34" charset="0"/>
              </a:rPr>
              <a:t>Drip Irrigation:</a:t>
            </a:r>
          </a:p>
          <a:p>
            <a:r>
              <a:rPr lang="en-US" altLang="zh-CN" sz="1800" b="1" dirty="0">
                <a:solidFill>
                  <a:schemeClr val="bg1"/>
                </a:solidFill>
                <a:latin typeface="Gadugi" panose="020B0502040204020203" pitchFamily="34" charset="0"/>
                <a:ea typeface="Gadugi" panose="020B0502040204020203" pitchFamily="34" charset="0"/>
              </a:rPr>
              <a:t>       In this type, drops of water are delivered near the roots of the plants. This type of irrigation is rarely used as it requires more maintenance.</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Centre Pivot Irrigation:</a:t>
            </a:r>
          </a:p>
          <a:p>
            <a:r>
              <a:rPr lang="en-US" altLang="zh-CN" sz="1800" b="1" dirty="0">
                <a:solidFill>
                  <a:schemeClr val="bg1"/>
                </a:solidFill>
                <a:latin typeface="Gadugi" panose="020B0502040204020203" pitchFamily="34" charset="0"/>
                <a:ea typeface="Gadugi" panose="020B0502040204020203" pitchFamily="34" charset="0"/>
              </a:rPr>
              <a:t>       In this, the water is distributed by a sprinkler system moving in a circular pattern.</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Sub Irrigation:</a:t>
            </a:r>
          </a:p>
          <a:p>
            <a:r>
              <a:rPr lang="en-US" altLang="zh-CN" sz="1800" b="1" dirty="0">
                <a:solidFill>
                  <a:schemeClr val="bg1"/>
                </a:solidFill>
                <a:latin typeface="Gadugi" panose="020B0502040204020203" pitchFamily="34" charset="0"/>
                <a:ea typeface="Gadugi" panose="020B0502040204020203" pitchFamily="34" charset="0"/>
              </a:rPr>
              <a:t>       Water is distributed through a system of pumping stations gates, ditches and canals by raising the water table.</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Manual Irrigation:</a:t>
            </a:r>
          </a:p>
          <a:p>
            <a:r>
              <a:rPr lang="en-US" altLang="zh-CN" sz="1800" b="1" dirty="0">
                <a:solidFill>
                  <a:schemeClr val="bg1"/>
                </a:solidFill>
                <a:latin typeface="Gadugi" panose="020B0502040204020203" pitchFamily="34" charset="0"/>
                <a:ea typeface="Gadugi" panose="020B0502040204020203" pitchFamily="34" charset="0"/>
              </a:rPr>
              <a:t>       This a </a:t>
            </a:r>
            <a:r>
              <a:rPr lang="en-US" altLang="zh-CN" sz="1800" b="1" dirty="0" err="1">
                <a:solidFill>
                  <a:schemeClr val="bg1"/>
                </a:solidFill>
                <a:latin typeface="Gadugi" panose="020B0502040204020203" pitchFamily="34" charset="0"/>
                <a:ea typeface="Gadugi" panose="020B0502040204020203" pitchFamily="34" charset="0"/>
              </a:rPr>
              <a:t>labour</a:t>
            </a:r>
            <a:r>
              <a:rPr lang="en-US" altLang="zh-CN" sz="1800" b="1" dirty="0">
                <a:solidFill>
                  <a:schemeClr val="bg1"/>
                </a:solidFill>
                <a:latin typeface="Gadugi" panose="020B0502040204020203" pitchFamily="34" charset="0"/>
                <a:ea typeface="Gadugi" panose="020B0502040204020203" pitchFamily="34" charset="0"/>
              </a:rPr>
              <a:t> intensive and time-consuming system of irrigation. Here, the water is distributed through watering cans by manual </a:t>
            </a:r>
            <a:r>
              <a:rPr lang="en-US" altLang="zh-CN" sz="1800" b="1" dirty="0" err="1">
                <a:solidFill>
                  <a:schemeClr val="bg1"/>
                </a:solidFill>
                <a:latin typeface="Gadugi" panose="020B0502040204020203" pitchFamily="34" charset="0"/>
                <a:ea typeface="Gadugi" panose="020B0502040204020203" pitchFamily="34" charset="0"/>
              </a:rPr>
              <a:t>labour</a:t>
            </a:r>
            <a:endParaRPr lang="en-US" altLang="zh-CN" sz="1800" b="1" dirty="0">
              <a:solidFill>
                <a:schemeClr val="bg1"/>
              </a:solidFill>
              <a:latin typeface="Gadugi" panose="020B0502040204020203" pitchFamily="34" charset="0"/>
              <a:ea typeface="Gadugi" panose="020B0502040204020203" pitchFamily="34" charset="0"/>
            </a:endParaRPr>
          </a:p>
        </p:txBody>
      </p:sp>
      <p:grpSp>
        <p:nvGrpSpPr>
          <p:cNvPr id="57" name="组合 19"/>
          <p:cNvGrpSpPr/>
          <p:nvPr/>
        </p:nvGrpSpPr>
        <p:grpSpPr>
          <a:xfrm>
            <a:off x="7925641" y="4417788"/>
            <a:ext cx="4796493" cy="2688760"/>
            <a:chOff x="7925641" y="5738140"/>
            <a:chExt cx="4796493" cy="1370688"/>
          </a:xfrm>
        </p:grpSpPr>
        <p:sp>
          <p:nvSpPr>
            <p:cNvPr id="1048689"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90"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91"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92"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文本框 26"/>
          <p:cNvSpPr txBox="1"/>
          <p:nvPr/>
        </p:nvSpPr>
        <p:spPr>
          <a:xfrm>
            <a:off x="1888490" y="1051560"/>
            <a:ext cx="8120924"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ALERT OR ALARM SYSTEM</a:t>
            </a:r>
          </a:p>
        </p:txBody>
      </p:sp>
      <p:sp>
        <p:nvSpPr>
          <p:cNvPr id="1048697" name="文本框 26"/>
          <p:cNvSpPr txBox="1"/>
          <p:nvPr/>
        </p:nvSpPr>
        <p:spPr>
          <a:xfrm>
            <a:off x="1888490" y="1966595"/>
            <a:ext cx="9149624" cy="29362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This Module represents  the </a:t>
            </a:r>
            <a:r>
              <a:rPr lang="en-US" altLang="zh-CN" b="1" dirty="0">
                <a:solidFill>
                  <a:schemeClr val="bg1"/>
                </a:solidFill>
                <a:latin typeface="Gadugi" panose="020B0502040204020203" pitchFamily="34" charset="0"/>
                <a:ea typeface="Gadugi" panose="020B0502040204020203" pitchFamily="34" charset="0"/>
              </a:rPr>
              <a:t>alarm system with the use of Buzzer</a:t>
            </a:r>
            <a:r>
              <a:rPr lang="en-US" altLang="zh-CN" sz="1800" b="1" dirty="0">
                <a:solidFill>
                  <a:schemeClr val="bg1"/>
                </a:solidFill>
                <a:latin typeface="Gadugi" panose="020B0502040204020203" pitchFamily="34" charset="0"/>
                <a:ea typeface="Gadugi" panose="020B0502040204020203" pitchFamily="34" charset="0"/>
              </a:rPr>
              <a:t>.</a:t>
            </a:r>
          </a:p>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Buzzers are used for making beeps, tones and alerts. To use, connect short pin to ground and the other pin to 5 voltage level.</a:t>
            </a:r>
          </a:p>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User can set the alarm for the soil moisture ,temperature an humidi</a:t>
            </a:r>
            <a:r>
              <a:rPr lang="en-US" altLang="zh-CN" b="1" dirty="0">
                <a:solidFill>
                  <a:schemeClr val="bg1"/>
                </a:solidFill>
                <a:latin typeface="Gadugi" panose="020B0502040204020203" pitchFamily="34" charset="0"/>
                <a:ea typeface="Gadugi" panose="020B0502040204020203" pitchFamily="34" charset="0"/>
              </a:rPr>
              <a:t>ty with the use of our Android Application.</a:t>
            </a:r>
          </a:p>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Once you sets</a:t>
            </a:r>
            <a:r>
              <a:rPr lang="en-US" altLang="zh-CN" b="1" dirty="0">
                <a:solidFill>
                  <a:schemeClr val="bg1"/>
                </a:solidFill>
                <a:latin typeface="Gadugi" panose="020B0502040204020203" pitchFamily="34" charset="0"/>
                <a:ea typeface="Gadugi" panose="020B0502040204020203" pitchFamily="34" charset="0"/>
              </a:rPr>
              <a:t> the alarm our application compares the sensor given data with user data ,If the sensor given data is less than or equal to user data buzzer will turn on.</a:t>
            </a:r>
          </a:p>
        </p:txBody>
      </p:sp>
      <p:grpSp>
        <p:nvGrpSpPr>
          <p:cNvPr id="61" name="组合 19"/>
          <p:cNvGrpSpPr/>
          <p:nvPr/>
        </p:nvGrpSpPr>
        <p:grpSpPr>
          <a:xfrm>
            <a:off x="7925641" y="4417788"/>
            <a:ext cx="4796493" cy="2688760"/>
            <a:chOff x="7925641" y="5738140"/>
            <a:chExt cx="4796493" cy="1370688"/>
          </a:xfrm>
        </p:grpSpPr>
        <p:sp>
          <p:nvSpPr>
            <p:cNvPr id="1048698"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99"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00"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01"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文本框 26"/>
          <p:cNvSpPr txBox="1"/>
          <p:nvPr/>
        </p:nvSpPr>
        <p:spPr>
          <a:xfrm>
            <a:off x="1888490" y="1051560"/>
            <a:ext cx="8120924"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DATABASE</a:t>
            </a:r>
          </a:p>
        </p:txBody>
      </p:sp>
      <p:sp>
        <p:nvSpPr>
          <p:cNvPr id="1048706" name="文本框 26"/>
          <p:cNvSpPr txBox="1"/>
          <p:nvPr/>
        </p:nvSpPr>
        <p:spPr>
          <a:xfrm>
            <a:off x="1888490" y="1966595"/>
            <a:ext cx="9149624" cy="3025141"/>
          </a:xfrm>
          <a:prstGeom prst="rect">
            <a:avLst/>
          </a:prstGeom>
          <a:noFill/>
        </p:spPr>
        <p:txBody>
          <a:bodyPr wrap="square" rtlCol="0">
            <a:spAutoFit/>
          </a:bodyPr>
          <a:lstStyle/>
          <a:p>
            <a:r>
              <a:rPr lang="en-US" altLang="zh-CN" sz="1800" b="1" dirty="0">
                <a:solidFill>
                  <a:schemeClr val="bg1"/>
                </a:solidFill>
                <a:latin typeface="Gadugi" panose="020B0502040204020203" pitchFamily="34" charset="0"/>
                <a:ea typeface="Gadugi" panose="020B0502040204020203" pitchFamily="34" charset="0"/>
              </a:rPr>
              <a:t>A database is a collection of information that is organized so that it can be easily accessed, managed and updated. In our Project we are using data base for storing and retrieving the sensor given values. We used ‘firebase’ to connect our project to database .</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b="1" dirty="0">
                <a:solidFill>
                  <a:schemeClr val="bg1"/>
                </a:solidFill>
                <a:latin typeface="Gadugi" panose="020B0502040204020203" pitchFamily="34" charset="0"/>
                <a:ea typeface="Gadugi" panose="020B0502040204020203" pitchFamily="34" charset="0"/>
              </a:rPr>
              <a:t>FIREBASE</a:t>
            </a:r>
          </a:p>
          <a:p>
            <a:endParaRPr lang="en-US" altLang="zh-CN"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The Firebase Realtime Database is a cloud-hosted database. Data is stored as JSON and synchronized in </a:t>
            </a:r>
            <a:r>
              <a:rPr lang="en-US" altLang="zh-CN" sz="1800" b="1" dirty="0" err="1">
                <a:solidFill>
                  <a:schemeClr val="bg1"/>
                </a:solidFill>
                <a:latin typeface="Gadugi" panose="020B0502040204020203" pitchFamily="34" charset="0"/>
                <a:ea typeface="Gadugi" panose="020B0502040204020203" pitchFamily="34" charset="0"/>
              </a:rPr>
              <a:t>realtime</a:t>
            </a:r>
            <a:r>
              <a:rPr lang="en-US" altLang="zh-CN" sz="1800" b="1" dirty="0">
                <a:solidFill>
                  <a:schemeClr val="bg1"/>
                </a:solidFill>
                <a:latin typeface="Gadugi" panose="020B0502040204020203" pitchFamily="34" charset="0"/>
                <a:ea typeface="Gadugi" panose="020B0502040204020203" pitchFamily="34" charset="0"/>
              </a:rPr>
              <a:t> to every connected client. When you build cross-platform apps with our iOS, Android, and JavaScript SDKs, all of your clients share one Realtime Database instance and automatically receive updates with the newest data.</a:t>
            </a:r>
          </a:p>
          <a:p>
            <a:endParaRPr lang="en-US" altLang="zh-CN" sz="1800" b="1" dirty="0">
              <a:solidFill>
                <a:schemeClr val="bg1"/>
              </a:solidFill>
              <a:latin typeface="Gadugi" panose="020B0502040204020203" pitchFamily="34" charset="0"/>
              <a:ea typeface="Gadugi" panose="020B0502040204020203" pitchFamily="34" charset="0"/>
            </a:endParaRPr>
          </a:p>
        </p:txBody>
      </p:sp>
      <p:grpSp>
        <p:nvGrpSpPr>
          <p:cNvPr id="65" name="组合 19"/>
          <p:cNvGrpSpPr/>
          <p:nvPr/>
        </p:nvGrpSpPr>
        <p:grpSpPr>
          <a:xfrm>
            <a:off x="7925641" y="4417788"/>
            <a:ext cx="4796493" cy="2688760"/>
            <a:chOff x="7925641" y="5738140"/>
            <a:chExt cx="4796493" cy="1370688"/>
          </a:xfrm>
        </p:grpSpPr>
        <p:sp>
          <p:nvSpPr>
            <p:cNvPr id="1048707"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08"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09"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10"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文本框 26"/>
          <p:cNvSpPr txBox="1"/>
          <p:nvPr/>
        </p:nvSpPr>
        <p:spPr>
          <a:xfrm>
            <a:off x="1888490" y="1051560"/>
            <a:ext cx="8120924"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ANDROID APPLICATION</a:t>
            </a:r>
          </a:p>
        </p:txBody>
      </p:sp>
      <p:sp>
        <p:nvSpPr>
          <p:cNvPr id="1048715" name="文本框 26"/>
          <p:cNvSpPr txBox="1"/>
          <p:nvPr/>
        </p:nvSpPr>
        <p:spPr>
          <a:xfrm>
            <a:off x="1888490" y="1966595"/>
            <a:ext cx="9149624" cy="2491741"/>
          </a:xfrm>
          <a:prstGeom prst="rect">
            <a:avLst/>
          </a:prstGeom>
          <a:noFill/>
        </p:spPr>
        <p:txBody>
          <a:bodyPr wrap="square" rtlCol="0">
            <a:spAutoFit/>
          </a:bodyPr>
          <a:lstStyle/>
          <a:p>
            <a:r>
              <a:rPr lang="en-US" altLang="zh-CN" sz="1800" b="1" dirty="0">
                <a:solidFill>
                  <a:schemeClr val="bg1"/>
                </a:solidFill>
                <a:latin typeface="Gadugi" panose="020B0502040204020203" pitchFamily="34" charset="0"/>
                <a:ea typeface="Gadugi" panose="020B0502040204020203" pitchFamily="34" charset="0"/>
              </a:rPr>
              <a:t>Android App is a software designed to run on an Android device or emulator. The term also refers to an APK file which stands for Android package. This file is a Zip archive containing app code, resources, and meta information. Android apps can be written in Kotlin, Java, and C++ and are run inside Virtual Machine</a:t>
            </a:r>
          </a:p>
          <a:p>
            <a:endParaRPr lang="en-US" altLang="zh-CN"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We created our own android application with the name of smart irrigation . Our app will show the current temperature and humidity and also </a:t>
            </a:r>
            <a:r>
              <a:rPr lang="en-US" altLang="zh-CN" b="1" dirty="0">
                <a:solidFill>
                  <a:schemeClr val="bg1"/>
                </a:solidFill>
                <a:latin typeface="Gadugi" panose="020B0502040204020203" pitchFamily="34" charset="0"/>
                <a:ea typeface="Gadugi" panose="020B0502040204020203" pitchFamily="34" charset="0"/>
              </a:rPr>
              <a:t>soil moisture of the garden or agriculture field With the condition of soil like dry, damp and wet . And we have control of turning on and off of water pump  from any part of the world.</a:t>
            </a:r>
            <a:endParaRPr lang="en-US" altLang="zh-CN" sz="1800" b="1" dirty="0">
              <a:solidFill>
                <a:schemeClr val="bg1"/>
              </a:solidFill>
              <a:latin typeface="Gadugi" panose="020B0502040204020203" pitchFamily="34" charset="0"/>
              <a:ea typeface="Gadugi" panose="020B0502040204020203" pitchFamily="34" charset="0"/>
            </a:endParaRPr>
          </a:p>
        </p:txBody>
      </p:sp>
      <p:grpSp>
        <p:nvGrpSpPr>
          <p:cNvPr id="69" name="组合 19"/>
          <p:cNvGrpSpPr/>
          <p:nvPr/>
        </p:nvGrpSpPr>
        <p:grpSpPr>
          <a:xfrm>
            <a:off x="7925641" y="4417788"/>
            <a:ext cx="4796493" cy="2688760"/>
            <a:chOff x="7925641" y="5738140"/>
            <a:chExt cx="4796493" cy="1370688"/>
          </a:xfrm>
        </p:grpSpPr>
        <p:sp>
          <p:nvSpPr>
            <p:cNvPr id="1048716"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17"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18"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19"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文本框 26"/>
          <p:cNvSpPr txBox="1"/>
          <p:nvPr/>
        </p:nvSpPr>
        <p:spPr>
          <a:xfrm>
            <a:off x="1888490" y="1051560"/>
            <a:ext cx="8120924" cy="646331"/>
          </a:xfrm>
          <a:prstGeom prst="rect">
            <a:avLst/>
          </a:prstGeom>
          <a:noFill/>
        </p:spPr>
        <p:txBody>
          <a:bodyPr wrap="square" rtlCol="0">
            <a:spAutoFit/>
          </a:bodyPr>
          <a:lstStyle/>
          <a:p>
            <a:r>
              <a:rPr lang="en-IN" altLang="zh-CN" sz="3600" b="1" dirty="0">
                <a:solidFill>
                  <a:schemeClr val="bg1"/>
                </a:solidFill>
                <a:latin typeface="Gadugi" panose="020B0502040204020203" pitchFamily="34" charset="0"/>
                <a:ea typeface="Gadugi" panose="020B0502040204020203" pitchFamily="34" charset="0"/>
                <a:cs typeface="Microsoft YaHei (Headings)" charset="0"/>
              </a:rPr>
              <a:t>REQUIREMENTS</a:t>
            </a:r>
            <a:endParaRPr lang="en-US" altLang="zh-CN" sz="3600" b="1" dirty="0">
              <a:solidFill>
                <a:schemeClr val="bg1"/>
              </a:solidFill>
              <a:latin typeface="Gadugi" panose="020B0502040204020203" pitchFamily="34" charset="0"/>
              <a:ea typeface="Gadugi" panose="020B0502040204020203" pitchFamily="34" charset="0"/>
              <a:cs typeface="Microsoft YaHei (Headings)" charset="0"/>
            </a:endParaRPr>
          </a:p>
        </p:txBody>
      </p:sp>
      <p:sp>
        <p:nvSpPr>
          <p:cNvPr id="1048724" name="文本框 26"/>
          <p:cNvSpPr txBox="1"/>
          <p:nvPr/>
        </p:nvSpPr>
        <p:spPr>
          <a:xfrm>
            <a:off x="1888490" y="1966595"/>
            <a:ext cx="9149624" cy="3596641"/>
          </a:xfrm>
          <a:prstGeom prst="rect">
            <a:avLst/>
          </a:prstGeom>
          <a:noFill/>
        </p:spPr>
        <p:txBody>
          <a:bodyPr wrap="square" rtlCol="0">
            <a:spAutoFit/>
          </a:bodyPr>
          <a:lstStyle/>
          <a:p>
            <a:r>
              <a:rPr lang="en-IN" altLang="zh-CN" sz="2000" b="1" dirty="0">
                <a:solidFill>
                  <a:schemeClr val="bg1"/>
                </a:solidFill>
                <a:latin typeface="Gadugi" panose="020B0502040204020203" pitchFamily="34" charset="0"/>
                <a:ea typeface="Gadugi" panose="020B0502040204020203" pitchFamily="34" charset="0"/>
              </a:rPr>
              <a:t>HARDWARE REQUIREMENTS</a:t>
            </a: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NODEMCU  ESP8266</a:t>
            </a: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12V SOLENOID VALVE </a:t>
            </a:r>
          </a:p>
          <a:p>
            <a:pPr marL="285750" indent="-285750">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SOIL MOISTURE YL-69 SENSOR</a:t>
            </a: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RAIN DROP SENSOR </a:t>
            </a:r>
            <a:endParaRPr lang="en-US" altLang="zh-CN" sz="1800" b="1" dirty="0">
              <a:solidFill>
                <a:schemeClr val="bg1"/>
              </a:solidFill>
              <a:latin typeface="Gadugi" panose="020B0502040204020203" pitchFamily="34" charset="0"/>
              <a:ea typeface="Gadugi" panose="020B0502040204020203" pitchFamily="34" charset="0"/>
            </a:endParaRP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TEMPRATURE &amp; HUMIDITY DHT11 SENSOR</a:t>
            </a: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BREAD BOARD</a:t>
            </a:r>
            <a:endParaRPr lang="en-US" altLang="zh-CN" sz="1800" b="1" dirty="0">
              <a:solidFill>
                <a:schemeClr val="bg1"/>
              </a:solidFill>
              <a:latin typeface="Gadugi" panose="020B0502040204020203" pitchFamily="34" charset="0"/>
              <a:ea typeface="Gadugi" panose="020B0502040204020203" pitchFamily="34" charset="0"/>
            </a:endParaRP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JUMPER WIRES</a:t>
            </a:r>
            <a:endParaRPr lang="en-US" altLang="zh-CN" sz="1800" b="1" dirty="0">
              <a:solidFill>
                <a:schemeClr val="bg1"/>
              </a:solidFill>
              <a:latin typeface="Gadugi" panose="020B0502040204020203" pitchFamily="34" charset="0"/>
              <a:ea typeface="Gadugi" panose="020B0502040204020203" pitchFamily="34" charset="0"/>
            </a:endParaRPr>
          </a:p>
          <a:p>
            <a:pPr marL="285750" indent="-285750">
              <a:buFont typeface="Arial" panose="020B0604020202020204" pitchFamily="34" charset="0"/>
              <a:buChar char="•"/>
            </a:pPr>
            <a:endParaRPr lang="en-US" altLang="zh-CN" b="1" dirty="0">
              <a:solidFill>
                <a:schemeClr val="bg1"/>
              </a:solidFill>
              <a:latin typeface="Gadugi" panose="020B0502040204020203" pitchFamily="34" charset="0"/>
              <a:ea typeface="Gadugi" panose="020B0502040204020203" pitchFamily="34" charset="0"/>
            </a:endParaRPr>
          </a:p>
          <a:p>
            <a:r>
              <a:rPr lang="en-US" altLang="zh-CN" b="1" dirty="0">
                <a:solidFill>
                  <a:schemeClr val="bg1"/>
                </a:solidFill>
                <a:latin typeface="Gadugi" panose="020B0502040204020203" pitchFamily="34" charset="0"/>
                <a:ea typeface="Gadugi" panose="020B0502040204020203" pitchFamily="34" charset="0"/>
              </a:rPr>
              <a:t>SOFTWARE REQUIREMENT</a:t>
            </a:r>
          </a:p>
          <a:p>
            <a:pPr marL="285750" indent="-285750">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ARDUINO IDE</a:t>
            </a:r>
          </a:p>
          <a:p>
            <a:pPr marL="285750" indent="-285750">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ANDROID STUDIO</a:t>
            </a:r>
          </a:p>
          <a:p>
            <a:pPr marL="285750" indent="-285750">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FIREBASE</a:t>
            </a:r>
          </a:p>
        </p:txBody>
      </p:sp>
      <p:grpSp>
        <p:nvGrpSpPr>
          <p:cNvPr id="73" name="组合 19"/>
          <p:cNvGrpSpPr/>
          <p:nvPr/>
        </p:nvGrpSpPr>
        <p:grpSpPr>
          <a:xfrm>
            <a:off x="7925641" y="4417788"/>
            <a:ext cx="4796493" cy="2688760"/>
            <a:chOff x="7925641" y="5738140"/>
            <a:chExt cx="4796493" cy="1370688"/>
          </a:xfrm>
        </p:grpSpPr>
        <p:sp>
          <p:nvSpPr>
            <p:cNvPr id="1048725"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26"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27"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28"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文本框 26"/>
          <p:cNvSpPr txBox="1"/>
          <p:nvPr/>
        </p:nvSpPr>
        <p:spPr>
          <a:xfrm>
            <a:off x="1888490" y="1051560"/>
            <a:ext cx="4967605" cy="645160"/>
          </a:xfrm>
          <a:prstGeom prst="rect">
            <a:avLst/>
          </a:prstGeom>
          <a:noFill/>
        </p:spPr>
        <p:txBody>
          <a:bodyPr wrap="square" rtlCol="0">
            <a:spAutoFit/>
          </a:bodyPr>
          <a:lstStyle/>
          <a:p>
            <a:pPr algn="l"/>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ADVANTAGES</a:t>
            </a:r>
          </a:p>
        </p:txBody>
      </p:sp>
      <p:sp>
        <p:nvSpPr>
          <p:cNvPr id="1048733" name="文本框 26"/>
          <p:cNvSpPr txBox="1"/>
          <p:nvPr/>
        </p:nvSpPr>
        <p:spPr>
          <a:xfrm>
            <a:off x="1888490" y="1966595"/>
            <a:ext cx="8659495" cy="4091941"/>
          </a:xfrm>
          <a:prstGeom prst="rect">
            <a:avLst/>
          </a:prstGeom>
          <a:noFill/>
        </p:spPr>
        <p:txBody>
          <a:bodyPr wrap="square" rtlCol="0">
            <a:spAutoFit/>
          </a:bodyPr>
          <a:lstStyle/>
          <a:p>
            <a:pPr indent="0" algn="l">
              <a:buNone/>
            </a:pPr>
            <a:r>
              <a:rPr lang="en-US" altLang="zh-CN" b="1" dirty="0">
                <a:solidFill>
                  <a:schemeClr val="bg1"/>
                </a:solidFill>
                <a:latin typeface="Gadugi" panose="020B0502040204020203" pitchFamily="34" charset="0"/>
                <a:ea typeface="Gadugi" panose="020B0502040204020203" pitchFamily="34" charset="0"/>
              </a:rPr>
              <a:t>Smart irrigation systems offer a variety of advantages over traditional irrigation systems.  Smart irrigation systems can optimize water levels based on things such as soil moisture and weather predictions.  This is done with wireless moisture sensors that communicate with the smart irrigation controls and help inform the system whether or not the landscape is in need of water.  Additionally, the smart irrigation controlled receives local weather data that can help it determine when a landscape should be watered.</a:t>
            </a:r>
          </a:p>
          <a:p>
            <a:pPr indent="0" algn="l">
              <a:buNone/>
            </a:pPr>
            <a:endParaRPr lang="en-US" altLang="zh-CN" b="1" dirty="0">
              <a:solidFill>
                <a:schemeClr val="bg1"/>
              </a:solidFill>
              <a:latin typeface="Gadugi" panose="020B0502040204020203" pitchFamily="34" charset="0"/>
              <a:ea typeface="Gadugi" panose="020B0502040204020203" pitchFamily="34" charset="0"/>
            </a:endParaRPr>
          </a:p>
          <a:p>
            <a:pPr indent="0" algn="l">
              <a:buNone/>
            </a:pPr>
            <a:r>
              <a:rPr lang="en-US" altLang="zh-CN" b="1" dirty="0">
                <a:solidFill>
                  <a:schemeClr val="bg1"/>
                </a:solidFill>
                <a:latin typeface="Gadugi" panose="020B0502040204020203" pitchFamily="34" charset="0"/>
                <a:ea typeface="Gadugi" panose="020B0502040204020203" pitchFamily="34" charset="0"/>
              </a:rPr>
              <a:t>Rather than wasting water resources and your valuable money on watering your landscape you can take advantage of the nature moisture from the storm and save that water for another day when it is more needed.  The advantages of these smart irrigation systems are wide reaching.  The smart irrigation system will help you have better control of your landscape and irrigation needs as well as peace of mind that the smart system can make decisions independently if you are away</a:t>
            </a:r>
          </a:p>
          <a:p>
            <a:pPr indent="0" algn="l">
              <a:buNone/>
            </a:pPr>
            <a:endParaRPr lang="en-US" altLang="zh-CN" b="1" dirty="0">
              <a:solidFill>
                <a:schemeClr val="bg1"/>
              </a:solidFill>
              <a:latin typeface="Gadugi" panose="020B0502040204020203" pitchFamily="34" charset="0"/>
              <a:ea typeface="Gadugi" panose="020B0502040204020203" pitchFamily="34" charset="0"/>
            </a:endParaRPr>
          </a:p>
        </p:txBody>
      </p:sp>
    </p:spTree>
  </p:cSld>
  <p:clrMapOvr>
    <a:masterClrMapping/>
  </p:clrMapOvr>
  <p:transition spd="slow" advClick="0"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文本框 26"/>
          <p:cNvSpPr txBox="1"/>
          <p:nvPr/>
        </p:nvSpPr>
        <p:spPr>
          <a:xfrm>
            <a:off x="1888490" y="1051560"/>
            <a:ext cx="4967605" cy="645160"/>
          </a:xfrm>
          <a:prstGeom prst="rect">
            <a:avLst/>
          </a:prstGeom>
          <a:noFill/>
        </p:spPr>
        <p:txBody>
          <a:bodyPr wrap="square" rtlCol="0">
            <a:spAutoFit/>
          </a:bodyPr>
          <a:lstStyle/>
          <a:p>
            <a:pPr algn="l"/>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ADVANTAGES</a:t>
            </a:r>
          </a:p>
        </p:txBody>
      </p:sp>
      <p:sp>
        <p:nvSpPr>
          <p:cNvPr id="1048738" name="文本框 26"/>
          <p:cNvSpPr txBox="1"/>
          <p:nvPr/>
        </p:nvSpPr>
        <p:spPr>
          <a:xfrm>
            <a:off x="1888490" y="1966595"/>
            <a:ext cx="8659495" cy="1691641"/>
          </a:xfrm>
          <a:prstGeom prst="rect">
            <a:avLst/>
          </a:prstGeom>
          <a:noFill/>
        </p:spPr>
        <p:txBody>
          <a:bodyPr wrap="square" rtlCol="0">
            <a:spAutoFit/>
          </a:bodyPr>
          <a:lstStyle/>
          <a:p>
            <a:pPr indent="0" algn="l">
              <a:buNone/>
            </a:pPr>
            <a:r>
              <a:rPr lang="en-US" altLang="zh-CN" b="1" dirty="0">
                <a:solidFill>
                  <a:schemeClr val="bg1"/>
                </a:solidFill>
                <a:latin typeface="Gadugi" panose="020B0502040204020203" pitchFamily="34" charset="0"/>
                <a:ea typeface="Gadugi" panose="020B0502040204020203" pitchFamily="34" charset="0"/>
              </a:rPr>
              <a:t>Additionally, we have all seen many places in the country that have experienced water scarcity and we know that our water resources are precious.  With smart irrigation systems we can take better care of our resources which is better for the environment.  The opportunity to save water, have better control and be more eco-friendly while maintaining  landscape are just a few of the advantages a smart irrigation system provides and would make a wonderful addition to any home.</a:t>
            </a:r>
          </a:p>
        </p:txBody>
      </p:sp>
      <p:grpSp>
        <p:nvGrpSpPr>
          <p:cNvPr id="80" name="组合 19"/>
          <p:cNvGrpSpPr/>
          <p:nvPr/>
        </p:nvGrpSpPr>
        <p:grpSpPr>
          <a:xfrm>
            <a:off x="7925641" y="4417788"/>
            <a:ext cx="4796493" cy="2688760"/>
            <a:chOff x="7925641" y="5738140"/>
            <a:chExt cx="4796493" cy="1370688"/>
          </a:xfrm>
        </p:grpSpPr>
        <p:sp>
          <p:nvSpPr>
            <p:cNvPr id="1048739"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40"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41"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42"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文本框 26"/>
          <p:cNvSpPr txBox="1"/>
          <p:nvPr/>
        </p:nvSpPr>
        <p:spPr>
          <a:xfrm>
            <a:off x="1888490" y="1051560"/>
            <a:ext cx="4967605" cy="645160"/>
          </a:xfrm>
          <a:prstGeom prst="rect">
            <a:avLst/>
          </a:prstGeom>
          <a:noFill/>
        </p:spPr>
        <p:txBody>
          <a:bodyPr wrap="square" rtlCol="0">
            <a:spAutoFit/>
          </a:bodyPr>
          <a:lstStyle/>
          <a:p>
            <a:pPr algn="l"/>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CONCLUSION</a:t>
            </a:r>
          </a:p>
        </p:txBody>
      </p:sp>
      <p:sp>
        <p:nvSpPr>
          <p:cNvPr id="1048747" name="文本框 26"/>
          <p:cNvSpPr txBox="1"/>
          <p:nvPr/>
        </p:nvSpPr>
        <p:spPr>
          <a:xfrm>
            <a:off x="1888490" y="1966595"/>
            <a:ext cx="8659495" cy="1691641"/>
          </a:xfrm>
          <a:prstGeom prst="rect">
            <a:avLst/>
          </a:prstGeom>
          <a:noFill/>
        </p:spPr>
        <p:txBody>
          <a:bodyPr wrap="square" rtlCol="0">
            <a:spAutoFit/>
          </a:bodyPr>
          <a:lstStyle/>
          <a:p>
            <a:pPr indent="0" algn="l">
              <a:buNone/>
            </a:pPr>
            <a:r>
              <a:rPr lang="en-US" altLang="zh-CN" b="1" dirty="0">
                <a:solidFill>
                  <a:schemeClr val="bg1"/>
                </a:solidFill>
                <a:latin typeface="Gadugi" panose="020B0502040204020203" pitchFamily="34" charset="0"/>
                <a:ea typeface="Gadugi" panose="020B0502040204020203" pitchFamily="34" charset="0"/>
              </a:rPr>
              <a:t>The smart irrigation system implemented is cost effective for optimizing water resources for agricultural production. The proposed system can be used to switch on/off the water sprinkler depending on the soil moisture levels thereby making the process simpler to use. Through this project it can be concluded that there can be considerable development in irrigation with those of IOT and automation. Thus this system is a solution to the problems faced in the existing process of irrigation.</a:t>
            </a:r>
          </a:p>
        </p:txBody>
      </p:sp>
      <p:grpSp>
        <p:nvGrpSpPr>
          <p:cNvPr id="84" name="组合 19"/>
          <p:cNvGrpSpPr/>
          <p:nvPr/>
        </p:nvGrpSpPr>
        <p:grpSpPr>
          <a:xfrm>
            <a:off x="7762355" y="4466774"/>
            <a:ext cx="4796493" cy="2688760"/>
            <a:chOff x="7925641" y="5738140"/>
            <a:chExt cx="4796493" cy="1370688"/>
          </a:xfrm>
        </p:grpSpPr>
        <p:sp>
          <p:nvSpPr>
            <p:cNvPr id="1048748"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49"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50"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751"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文本框 26"/>
          <p:cNvSpPr txBox="1"/>
          <p:nvPr/>
        </p:nvSpPr>
        <p:spPr>
          <a:xfrm>
            <a:off x="1623447" y="653994"/>
            <a:ext cx="317627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36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OVERVIEW</a:t>
            </a:r>
            <a:endParaRPr kumimoji="0" lang="zh-CN" altLang="en-US" sz="3600" b="1" i="0" u="none" strike="noStrike" kern="1200" cap="none" spc="0" normalizeH="0" baseline="0" noProof="0" dirty="0">
              <a:ln>
                <a:noFill/>
              </a:ln>
              <a:solidFill>
                <a:prstClr val="white"/>
              </a:solidFill>
              <a:effectLst/>
              <a:uLnTx/>
              <a:uFillTx/>
              <a:latin typeface="Gadugi" panose="020B0502040204020203" pitchFamily="34" charset="0"/>
              <a:ea typeface="方正正粗黑简体" panose="02000000000000000000" pitchFamily="2" charset="-122"/>
              <a:cs typeface="Calibri" panose="020F0502020204030204" pitchFamily="34" charset="0"/>
            </a:endParaRPr>
          </a:p>
        </p:txBody>
      </p:sp>
      <p:sp>
        <p:nvSpPr>
          <p:cNvPr id="1048616" name="文本框 26"/>
          <p:cNvSpPr txBox="1"/>
          <p:nvPr/>
        </p:nvSpPr>
        <p:spPr>
          <a:xfrm>
            <a:off x="1870358" y="1299154"/>
            <a:ext cx="8659495" cy="523494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INTRODUCTION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MODULES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WATER LEVEL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SOIL MOISTURE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TEMPERATURE AND HUMIDITY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lang="en-US" altLang="zh-CN" sz="2200" b="1" dirty="0">
                <a:solidFill>
                  <a:prstClr val="white"/>
                </a:solidFill>
                <a:latin typeface="Gadugi" panose="020B0502040204020203" pitchFamily="34" charset="0"/>
                <a:ea typeface="Gadugi" panose="020B0502040204020203" pitchFamily="34" charset="0"/>
                <a:cs typeface="Calibri" panose="020F0502020204030204" pitchFamily="34" charset="0"/>
              </a:rPr>
              <a:t>RAIN MONITORING</a:t>
            </a:r>
            <a:endPar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TYPES OF IRRIGATION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lang="en-US" altLang="zh-CN" sz="2200" b="1" dirty="0">
                <a:solidFill>
                  <a:prstClr val="white"/>
                </a:solidFill>
                <a:latin typeface="Gadugi" panose="020B0502040204020203" pitchFamily="34" charset="0"/>
                <a:ea typeface="Gadugi" panose="020B0502040204020203" pitchFamily="34" charset="0"/>
                <a:cs typeface="Calibri" panose="020F0502020204030204" pitchFamily="34" charset="0"/>
              </a:rPr>
              <a:t>ALERT SYSTEM OR ALARM SYSTEM</a:t>
            </a:r>
            <a:endPar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DATABASE &amp; ANDROID APPLICATION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ADVANTAGES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22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CONCLUSION</a:t>
            </a:r>
          </a:p>
        </p:txBody>
      </p:sp>
      <p:grpSp>
        <p:nvGrpSpPr>
          <p:cNvPr id="25" name="组合 19"/>
          <p:cNvGrpSpPr/>
          <p:nvPr/>
        </p:nvGrpSpPr>
        <p:grpSpPr>
          <a:xfrm>
            <a:off x="7925641" y="4417788"/>
            <a:ext cx="4796493" cy="2688760"/>
            <a:chOff x="7925641" y="5738140"/>
            <a:chExt cx="4796493" cy="1370688"/>
          </a:xfrm>
        </p:grpSpPr>
        <p:sp>
          <p:nvSpPr>
            <p:cNvPr id="1048617"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18"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19"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20"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gr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文本框 26"/>
          <p:cNvSpPr txBox="1"/>
          <p:nvPr/>
        </p:nvSpPr>
        <p:spPr>
          <a:xfrm>
            <a:off x="1888490" y="1051560"/>
            <a:ext cx="496760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INTRODUCTION</a:t>
            </a:r>
          </a:p>
        </p:txBody>
      </p:sp>
      <p:sp>
        <p:nvSpPr>
          <p:cNvPr id="1048625" name="文本框 26"/>
          <p:cNvSpPr txBox="1"/>
          <p:nvPr/>
        </p:nvSpPr>
        <p:spPr>
          <a:xfrm>
            <a:off x="1888490" y="1966595"/>
            <a:ext cx="8659495" cy="30251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The agricultural sector is one of the most important economic resources for many countries adding to the importance of managing well the available water resources  using the well organized irrigation system</a:t>
            </a:r>
          </a:p>
          <a:p>
            <a:pPr marL="0" marR="0" lvl="0" indent="0" algn="l" defTabSz="914400" rtl="0" eaLnBrk="1" fontAlgn="auto" latinLnBrk="0" hangingPunct="1">
              <a:lnSpc>
                <a:spcPct val="100000"/>
              </a:lnSpc>
              <a:spcBef>
                <a:spcPts val="0"/>
              </a:spcBef>
              <a:spcAft>
                <a:spcPts val="0"/>
              </a:spcAft>
              <a:buClrTx/>
              <a:buSzTx/>
              <a:buFontTx/>
              <a:buNone/>
            </a:pPr>
            <a:endPar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The Smart irrigation System has wide scope to automate the complete irrigation system. Here we are building a IoT based Irrigation System using ESP8266 NodeMCU Module and DHT11 Sensor. It will not only automatically irrigate the water based on the moisture level in the soil but also send the Data to Blynk Application to keep track of the land condition. The System will consist a water pump which will be used to sprinkle water on the land depending upon the land environmental condition such as Moisture, Temperature and Humidity.</a:t>
            </a:r>
          </a:p>
        </p:txBody>
      </p:sp>
      <p:grpSp>
        <p:nvGrpSpPr>
          <p:cNvPr id="29" name="组合 19"/>
          <p:cNvGrpSpPr/>
          <p:nvPr/>
        </p:nvGrpSpPr>
        <p:grpSpPr>
          <a:xfrm>
            <a:off x="7925641" y="4417788"/>
            <a:ext cx="4796493" cy="2688760"/>
            <a:chOff x="7925641" y="5738140"/>
            <a:chExt cx="4796493" cy="1370688"/>
          </a:xfrm>
        </p:grpSpPr>
        <p:sp>
          <p:nvSpPr>
            <p:cNvPr id="1048626"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27"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28"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29"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gr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文本框 26"/>
          <p:cNvSpPr txBox="1"/>
          <p:nvPr/>
        </p:nvSpPr>
        <p:spPr>
          <a:xfrm>
            <a:off x="1888490" y="1051560"/>
            <a:ext cx="4967605"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IN" altLang="zh-CN" sz="36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MODULES</a:t>
            </a:r>
            <a:endParaRPr kumimoji="0" lang="en-US" altLang="zh-CN" sz="36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endParaRPr>
          </a:p>
        </p:txBody>
      </p:sp>
      <p:sp>
        <p:nvSpPr>
          <p:cNvPr id="1048634" name="文本框 26"/>
          <p:cNvSpPr txBox="1"/>
          <p:nvPr/>
        </p:nvSpPr>
        <p:spPr>
          <a:xfrm>
            <a:off x="1888490" y="1966595"/>
            <a:ext cx="8659495" cy="336470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WATER LEVEL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SOIL MOISTURE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TEMPERATURE AND HUMIDITY MONITORING</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lang="en-US" altLang="zh-CN" b="1" dirty="0">
                <a:solidFill>
                  <a:prstClr val="white"/>
                </a:solidFill>
                <a:latin typeface="Gadugi" panose="020B0502040204020203" pitchFamily="34" charset="0"/>
                <a:ea typeface="Gadugi" panose="020B0502040204020203" pitchFamily="34" charset="0"/>
                <a:cs typeface="Calibri" panose="020F0502020204030204" pitchFamily="34" charset="0"/>
              </a:rPr>
              <a:t>RAIN MONITORING</a:t>
            </a:r>
            <a:endPar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TYPES OF IRRIGATION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lang="en-US" altLang="zh-CN" b="1" dirty="0">
                <a:solidFill>
                  <a:prstClr val="white"/>
                </a:solidFill>
                <a:latin typeface="Gadugi" panose="020B0502040204020203" pitchFamily="34" charset="0"/>
                <a:ea typeface="Gadugi" panose="020B0502040204020203" pitchFamily="34" charset="0"/>
                <a:cs typeface="Calibri" panose="020F0502020204030204" pitchFamily="34" charset="0"/>
              </a:rPr>
              <a:t>ALERT OR ALARM SYSTEM</a:t>
            </a:r>
            <a:endPar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lang="en-US" altLang="zh-CN" b="1" dirty="0">
                <a:solidFill>
                  <a:prstClr val="white"/>
                </a:solidFill>
                <a:latin typeface="Gadugi" panose="020B0502040204020203" pitchFamily="34" charset="0"/>
                <a:ea typeface="Gadugi" panose="020B0502040204020203" pitchFamily="34" charset="0"/>
                <a:cs typeface="Calibri" panose="020F0502020204030204" pitchFamily="34" charset="0"/>
              </a:rPr>
              <a:t>DATABASE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charset="0"/>
              <a:buChar char="v"/>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Calibri" panose="020F0502020204030204" pitchFamily="34" charset="0"/>
              </a:rPr>
              <a:t>ANDROID APPLICATION</a:t>
            </a:r>
          </a:p>
        </p:txBody>
      </p:sp>
      <p:grpSp>
        <p:nvGrpSpPr>
          <p:cNvPr id="33" name="组合 19"/>
          <p:cNvGrpSpPr/>
          <p:nvPr/>
        </p:nvGrpSpPr>
        <p:grpSpPr>
          <a:xfrm>
            <a:off x="7925641" y="4417788"/>
            <a:ext cx="4796493" cy="2688760"/>
            <a:chOff x="7925641" y="5738140"/>
            <a:chExt cx="4796493" cy="1370688"/>
          </a:xfrm>
        </p:grpSpPr>
        <p:sp>
          <p:nvSpPr>
            <p:cNvPr id="1048635"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36"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37"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sp>
          <p:nvSpPr>
            <p:cNvPr id="1048638"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Calibri" panose="020F0502020204030204" pitchFamily="34" charset="0"/>
              </a:endParaRPr>
            </a:p>
          </p:txBody>
        </p:sp>
      </p:gr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文本框 26"/>
          <p:cNvSpPr txBox="1"/>
          <p:nvPr/>
        </p:nvSpPr>
        <p:spPr>
          <a:xfrm>
            <a:off x="1888490" y="1051560"/>
            <a:ext cx="7962906" cy="1158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36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WATER LEVEL MONITORING</a:t>
            </a:r>
          </a:p>
          <a:p>
            <a:pPr marL="0" marR="0" lvl="0" indent="0" algn="l" defTabSz="914400" rtl="0" eaLnBrk="1" fontAlgn="auto" latinLnBrk="0" hangingPunct="1">
              <a:lnSpc>
                <a:spcPct val="100000"/>
              </a:lnSpc>
              <a:spcBef>
                <a:spcPts val="0"/>
              </a:spcBef>
              <a:spcAft>
                <a:spcPts val="0"/>
              </a:spcAft>
              <a:buClrTx/>
              <a:buSzTx/>
              <a:buFontTx/>
              <a:buNone/>
            </a:pPr>
            <a:endParaRPr kumimoji="0" lang="en-US" altLang="zh-CN" sz="36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icrosoft YaHei (Headings)" charset="0"/>
            </a:endParaRPr>
          </a:p>
        </p:txBody>
      </p:sp>
      <p:sp>
        <p:nvSpPr>
          <p:cNvPr id="1048643" name="文本框 26"/>
          <p:cNvSpPr txBox="1"/>
          <p:nvPr/>
        </p:nvSpPr>
        <p:spPr>
          <a:xfrm>
            <a:off x="1888490" y="1966595"/>
            <a:ext cx="9149624" cy="33673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•This Module represents the water level monitoring system which helps to monitoring the water level of the tank or well without the use of man power.</a:t>
            </a:r>
          </a:p>
          <a:p>
            <a:pPr marL="0" marR="0" lvl="0" indent="0" algn="l" defTabSz="914400" rtl="0" eaLnBrk="1" fontAlgn="auto" latinLnBrk="0" hangingPunct="1">
              <a:lnSpc>
                <a:spcPct val="15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•Very Effortless, human energy is not required.</a:t>
            </a:r>
          </a:p>
          <a:p>
            <a:pPr marL="0" marR="0" lvl="0" indent="0" algn="l" defTabSz="914400" rtl="0" eaLnBrk="1" fontAlgn="auto" latinLnBrk="0" hangingPunct="1">
              <a:lnSpc>
                <a:spcPct val="15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•Low Efficient Cost.</a:t>
            </a:r>
          </a:p>
          <a:p>
            <a:pPr marL="0" marR="0" lvl="0" indent="0" algn="l" defTabSz="914400" rtl="0" eaLnBrk="1" fontAlgn="auto" latinLnBrk="0" hangingPunct="1">
              <a:lnSpc>
                <a:spcPct val="15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•Farmer is not required to go around to the tank and check the availability of water is enough or not at anytime.</a:t>
            </a:r>
          </a:p>
          <a:p>
            <a:pPr marL="0" marR="0" lvl="0" indent="0" algn="l" defTabSz="914400" rtl="0" eaLnBrk="1" fontAlgn="auto" latinLnBrk="0" hangingPunct="1">
              <a:lnSpc>
                <a:spcPct val="150000"/>
              </a:lnSpc>
              <a:spcBef>
                <a:spcPts val="0"/>
              </a:spcBef>
              <a:spcAft>
                <a:spcPts val="0"/>
              </a:spcAft>
              <a:buClrTx/>
              <a:buSzTx/>
              <a:buFontTx/>
              <a:buNone/>
            </a:pPr>
            <a:r>
              <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rPr>
              <a:t>•It is very helpful for the Farmers.</a:t>
            </a:r>
          </a:p>
          <a:p>
            <a:pPr marL="0" marR="0" lvl="0" indent="0" algn="l" defTabSz="914400" rtl="0" eaLnBrk="1" fontAlgn="auto" latinLnBrk="0" hangingPunct="1">
              <a:lnSpc>
                <a:spcPct val="150000"/>
              </a:lnSpc>
              <a:spcBef>
                <a:spcPts val="0"/>
              </a:spcBef>
              <a:spcAft>
                <a:spcPts val="0"/>
              </a:spcAft>
              <a:buClrTx/>
              <a:buSzTx/>
              <a:buFontTx/>
              <a:buNone/>
            </a:pPr>
            <a:endParaRPr kumimoji="0" lang="en-US" altLang="zh-CN" sz="1800" b="1" i="0" u="none" strike="noStrike" kern="1200" cap="none" spc="0" normalizeH="0" baseline="0" noProof="0" dirty="0">
              <a:ln>
                <a:noFill/>
              </a:ln>
              <a:solidFill>
                <a:prstClr val="white"/>
              </a:solidFill>
              <a:effectLst/>
              <a:uLnTx/>
              <a:uFillTx/>
              <a:latin typeface="Gadugi" panose="020B0502040204020203" pitchFamily="34" charset="0"/>
              <a:ea typeface="Gadugi" panose="020B0502040204020203" pitchFamily="34" charset="0"/>
              <a:cs typeface="+mn-cs"/>
            </a:endParaRPr>
          </a:p>
        </p:txBody>
      </p:sp>
      <p:grpSp>
        <p:nvGrpSpPr>
          <p:cNvPr id="37" name="组合 19"/>
          <p:cNvGrpSpPr/>
          <p:nvPr/>
        </p:nvGrpSpPr>
        <p:grpSpPr>
          <a:xfrm>
            <a:off x="7925641" y="4417788"/>
            <a:ext cx="4796493" cy="2688760"/>
            <a:chOff x="7925641" y="5738140"/>
            <a:chExt cx="4796493" cy="1370688"/>
          </a:xfrm>
        </p:grpSpPr>
        <p:sp>
          <p:nvSpPr>
            <p:cNvPr id="1048644"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45"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46"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sp>
          <p:nvSpPr>
            <p:cNvPr id="1048647"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Gadugi" panose="020B0502040204020203" pitchFamily="34" charset="0"/>
                <a:ea typeface="Microsoft YaHei" panose="020B0503020204020204" charset="-122"/>
                <a:cs typeface="+mn-cs"/>
              </a:endParaRPr>
            </a:p>
          </p:txBody>
        </p:sp>
      </p:gr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文本框 26"/>
          <p:cNvSpPr txBox="1"/>
          <p:nvPr/>
        </p:nvSpPr>
        <p:spPr>
          <a:xfrm>
            <a:off x="1888490" y="1051560"/>
            <a:ext cx="7962906"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rPr>
              <a:t>SOIL MOISTURE MONITORING</a:t>
            </a:r>
            <a:endParaRPr lang="en-US" altLang="zh-CN" sz="3600" b="1" dirty="0">
              <a:solidFill>
                <a:schemeClr val="bg1"/>
              </a:solidFill>
              <a:latin typeface="Gadugi" panose="020B0502040204020203" pitchFamily="34" charset="0"/>
              <a:ea typeface="Gadugi" panose="020B0502040204020203" pitchFamily="34" charset="0"/>
              <a:cs typeface="Microsoft YaHei (Headings)" charset="0"/>
            </a:endParaRPr>
          </a:p>
        </p:txBody>
      </p:sp>
      <p:sp>
        <p:nvSpPr>
          <p:cNvPr id="1048652" name="文本框 26"/>
          <p:cNvSpPr txBox="1"/>
          <p:nvPr/>
        </p:nvSpPr>
        <p:spPr>
          <a:xfrm>
            <a:off x="1888490" y="1966595"/>
            <a:ext cx="9149624" cy="2120902"/>
          </a:xfrm>
          <a:prstGeom prst="rect">
            <a:avLst/>
          </a:prstGeom>
          <a:noFill/>
        </p:spPr>
        <p:txBody>
          <a:bodyPr wrap="square" rtlCol="0">
            <a:spAutoFit/>
          </a:bodyPr>
          <a:lstStyle/>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•This Module represents the soil moisture monitoring system which is very helpful to monitoring the moisture of the soil.</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•Low Efficient Cost and cheap, also very Effortless.</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•YL-69 Sensor is used to check the moisture level of soil.</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•Very Useful for the Farmers and Nursery Gardeners.</a:t>
            </a:r>
          </a:p>
        </p:txBody>
      </p:sp>
      <p:grpSp>
        <p:nvGrpSpPr>
          <p:cNvPr id="41" name="组合 19"/>
          <p:cNvGrpSpPr/>
          <p:nvPr/>
        </p:nvGrpSpPr>
        <p:grpSpPr>
          <a:xfrm>
            <a:off x="7925641" y="4417788"/>
            <a:ext cx="4796493" cy="2688760"/>
            <a:chOff x="7925641" y="5738140"/>
            <a:chExt cx="4796493" cy="1370688"/>
          </a:xfrm>
        </p:grpSpPr>
        <p:sp>
          <p:nvSpPr>
            <p:cNvPr id="1048653"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54"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55"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56"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文本框 26"/>
          <p:cNvSpPr txBox="1"/>
          <p:nvPr/>
        </p:nvSpPr>
        <p:spPr>
          <a:xfrm>
            <a:off x="1888490" y="1051560"/>
            <a:ext cx="8120924" cy="115824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rPr>
              <a:t>TEMPERATURE AND HUMIDITY MONITORING</a:t>
            </a:r>
            <a:endParaRPr lang="en-US" altLang="zh-CN" sz="3600" b="1" dirty="0">
              <a:solidFill>
                <a:schemeClr val="bg1"/>
              </a:solidFill>
              <a:latin typeface="Gadugi" panose="020B0502040204020203" pitchFamily="34" charset="0"/>
              <a:ea typeface="Gadugi" panose="020B0502040204020203" pitchFamily="34" charset="0"/>
              <a:cs typeface="Microsoft YaHei (Headings)" charset="0"/>
            </a:endParaRPr>
          </a:p>
        </p:txBody>
      </p:sp>
      <p:sp>
        <p:nvSpPr>
          <p:cNvPr id="1048661" name="文本框 26"/>
          <p:cNvSpPr txBox="1"/>
          <p:nvPr/>
        </p:nvSpPr>
        <p:spPr>
          <a:xfrm>
            <a:off x="1888490" y="1966595"/>
            <a:ext cx="9149624" cy="3364704"/>
          </a:xfrm>
          <a:prstGeom prst="rect">
            <a:avLst/>
          </a:prstGeom>
          <a:noFill/>
        </p:spPr>
        <p:txBody>
          <a:bodyPr wrap="square" rtlCol="0">
            <a:spAutoFit/>
          </a:bodyPr>
          <a:lstStyle/>
          <a:p>
            <a:pPr>
              <a:lnSpc>
                <a:spcPct val="150000"/>
              </a:lnSpc>
            </a:pPr>
            <a:endParaRPr lang="en-IN" altLang="zh-CN" sz="1800" b="1" dirty="0">
              <a:solidFill>
                <a:schemeClr val="bg1"/>
              </a:solidFill>
              <a:latin typeface="Gadugi" panose="020B0502040204020203" pitchFamily="34" charset="0"/>
              <a:ea typeface="Gadugi" panose="020B0502040204020203" pitchFamily="34" charset="0"/>
            </a:endParaRP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 This Module represents the Temperature and Humidity monitoring system which is useful to monitor the Temperature and Humidity Level of Soil.</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 DHT11 Sensor is Used to monitor the Temperature and Humidity level of soil.</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 Low Cost, Very Useful and cheap in Market.</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 Very helpful for Nowadays.</a:t>
            </a:r>
          </a:p>
          <a:p>
            <a:pPr>
              <a:lnSpc>
                <a:spcPct val="150000"/>
              </a:lnSpc>
            </a:pPr>
            <a:r>
              <a:rPr lang="en-US" altLang="zh-CN" sz="1800" b="1" dirty="0">
                <a:solidFill>
                  <a:schemeClr val="bg1"/>
                </a:solidFill>
                <a:latin typeface="Gadugi" panose="020B0502040204020203" pitchFamily="34" charset="0"/>
                <a:ea typeface="Gadugi" panose="020B0502040204020203" pitchFamily="34" charset="0"/>
              </a:rPr>
              <a:t>• User can check the Temperature and Humidity level at anywhere and anytime.</a:t>
            </a:r>
          </a:p>
          <a:p>
            <a:pPr>
              <a:lnSpc>
                <a:spcPct val="150000"/>
              </a:lnSpc>
            </a:pPr>
            <a:endParaRPr lang="en-US" altLang="zh-CN" sz="1800" b="1" dirty="0">
              <a:solidFill>
                <a:schemeClr val="bg1"/>
              </a:solidFill>
              <a:latin typeface="Gadugi" panose="020B0502040204020203" pitchFamily="34" charset="0"/>
              <a:ea typeface="Gadugi" panose="020B0502040204020203" pitchFamily="34" charset="0"/>
            </a:endParaRPr>
          </a:p>
        </p:txBody>
      </p:sp>
      <p:grpSp>
        <p:nvGrpSpPr>
          <p:cNvPr id="45" name="组合 19"/>
          <p:cNvGrpSpPr/>
          <p:nvPr/>
        </p:nvGrpSpPr>
        <p:grpSpPr>
          <a:xfrm>
            <a:off x="7925641" y="4417788"/>
            <a:ext cx="4796493" cy="2688760"/>
            <a:chOff x="7925641" y="5738140"/>
            <a:chExt cx="4796493" cy="1370688"/>
          </a:xfrm>
        </p:grpSpPr>
        <p:sp>
          <p:nvSpPr>
            <p:cNvPr id="1048662"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63"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64"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65"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文本框 26"/>
          <p:cNvSpPr txBox="1"/>
          <p:nvPr/>
        </p:nvSpPr>
        <p:spPr>
          <a:xfrm>
            <a:off x="1888490" y="1051560"/>
            <a:ext cx="8120924"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RAIN MONITORING</a:t>
            </a:r>
          </a:p>
        </p:txBody>
      </p:sp>
      <p:sp>
        <p:nvSpPr>
          <p:cNvPr id="1048670" name="文本框 26"/>
          <p:cNvSpPr txBox="1"/>
          <p:nvPr/>
        </p:nvSpPr>
        <p:spPr>
          <a:xfrm>
            <a:off x="1888490" y="1966595"/>
            <a:ext cx="9149624" cy="37490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This Module represents the </a:t>
            </a:r>
            <a:r>
              <a:rPr lang="en-US" altLang="zh-CN" b="1" dirty="0">
                <a:solidFill>
                  <a:schemeClr val="bg1"/>
                </a:solidFill>
                <a:latin typeface="Gadugi" panose="020B0502040204020203" pitchFamily="34" charset="0"/>
                <a:ea typeface="Gadugi" panose="020B0502040204020203" pitchFamily="34" charset="0"/>
              </a:rPr>
              <a:t>Rain Monitoring with the use of Rain drop sensor</a:t>
            </a:r>
            <a:r>
              <a:rPr lang="en-US" altLang="zh-CN" sz="1800" b="1" dirty="0">
                <a:solidFill>
                  <a:schemeClr val="bg1"/>
                </a:solidFill>
                <a:latin typeface="Gadugi" panose="020B0502040204020203" pitchFamily="34" charset="0"/>
                <a:ea typeface="Gadugi" panose="020B0502040204020203" pitchFamily="34" charset="0"/>
              </a:rPr>
              <a:t>.</a:t>
            </a:r>
          </a:p>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Raindrop sensor is basically a board on which nickel is coated in the form of     lines. It works on the principal of resistance.</a:t>
            </a:r>
          </a:p>
          <a:p>
            <a:pPr marL="285750" indent="-285750">
              <a:lnSpc>
                <a:spcPct val="150000"/>
              </a:lnSpc>
              <a:buFont typeface="Arial" panose="020B0604020202020204" pitchFamily="34" charset="0"/>
              <a:buChar char="•"/>
            </a:pPr>
            <a:r>
              <a:rPr lang="en-US" altLang="zh-CN" sz="1800" b="1" dirty="0">
                <a:solidFill>
                  <a:schemeClr val="bg1"/>
                </a:solidFill>
                <a:latin typeface="Gadugi" panose="020B0502040204020203" pitchFamily="34" charset="0"/>
                <a:ea typeface="Gadugi" panose="020B0502040204020203" pitchFamily="34" charset="0"/>
              </a:rPr>
              <a:t>Rain Sensor module allows to measure moisture via analog output pins and it provides a digital output when a threshold of moisture exceeds.</a:t>
            </a:r>
          </a:p>
          <a:p>
            <a:pPr marL="285750" indent="-285750">
              <a:lnSpc>
                <a:spcPct val="150000"/>
              </a:lnSpc>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With the use of Rain drop sensor we sends the digital data to ESP8266 ,then ESP8266 send the data to Realtime database of firebase.</a:t>
            </a:r>
          </a:p>
          <a:p>
            <a:pPr marL="285750" indent="-285750">
              <a:lnSpc>
                <a:spcPct val="150000"/>
              </a:lnSpc>
              <a:buFont typeface="Arial" panose="020B0604020202020204" pitchFamily="34" charset="0"/>
              <a:buChar char="•"/>
            </a:pPr>
            <a:r>
              <a:rPr lang="en-US" altLang="zh-CN" b="1" dirty="0">
                <a:solidFill>
                  <a:schemeClr val="bg1"/>
                </a:solidFill>
                <a:latin typeface="Gadugi" panose="020B0502040204020203" pitchFamily="34" charset="0"/>
                <a:ea typeface="Gadugi" panose="020B0502040204020203" pitchFamily="34" charset="0"/>
              </a:rPr>
              <a:t>With the help of firebase our Android application shows the status of Rain.</a:t>
            </a:r>
            <a:endParaRPr lang="en-US" altLang="zh-CN" sz="1800" b="1" dirty="0">
              <a:solidFill>
                <a:schemeClr val="bg1"/>
              </a:solidFill>
              <a:latin typeface="Gadugi" panose="020B0502040204020203" pitchFamily="34" charset="0"/>
              <a:ea typeface="Gadugi" panose="020B0502040204020203" pitchFamily="34" charset="0"/>
            </a:endParaRPr>
          </a:p>
          <a:p>
            <a:pPr>
              <a:lnSpc>
                <a:spcPct val="150000"/>
              </a:lnSpc>
            </a:pPr>
            <a:endParaRPr lang="en-US" altLang="zh-CN" sz="1800" b="1" dirty="0">
              <a:solidFill>
                <a:schemeClr val="bg1"/>
              </a:solidFill>
              <a:latin typeface="Gadugi" panose="020B0502040204020203" pitchFamily="34" charset="0"/>
              <a:ea typeface="Gadugi" panose="020B0502040204020203" pitchFamily="34" charset="0"/>
            </a:endParaRPr>
          </a:p>
        </p:txBody>
      </p:sp>
      <p:grpSp>
        <p:nvGrpSpPr>
          <p:cNvPr id="49" name="组合 19"/>
          <p:cNvGrpSpPr/>
          <p:nvPr/>
        </p:nvGrpSpPr>
        <p:grpSpPr>
          <a:xfrm>
            <a:off x="7925641" y="4417788"/>
            <a:ext cx="4796493" cy="2688760"/>
            <a:chOff x="7925641" y="5738140"/>
            <a:chExt cx="4796493" cy="1370688"/>
          </a:xfrm>
        </p:grpSpPr>
        <p:sp>
          <p:nvSpPr>
            <p:cNvPr id="1048671"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72"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73"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74"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文本框 26"/>
          <p:cNvSpPr txBox="1"/>
          <p:nvPr/>
        </p:nvSpPr>
        <p:spPr>
          <a:xfrm>
            <a:off x="1888490" y="1051560"/>
            <a:ext cx="8120924" cy="646331"/>
          </a:xfrm>
          <a:prstGeom prst="rect">
            <a:avLst/>
          </a:prstGeom>
          <a:noFill/>
        </p:spPr>
        <p:txBody>
          <a:bodyPr wrap="square" rtlCol="0">
            <a:spAutoFit/>
          </a:bodyPr>
          <a:lstStyle/>
          <a:p>
            <a:r>
              <a:rPr lang="en-US" altLang="zh-CN" sz="3600" b="1" dirty="0">
                <a:solidFill>
                  <a:schemeClr val="bg1"/>
                </a:solidFill>
                <a:latin typeface="Gadugi" panose="020B0502040204020203" pitchFamily="34" charset="0"/>
                <a:ea typeface="Gadugi" panose="020B0502040204020203" pitchFamily="34" charset="0"/>
                <a:cs typeface="Microsoft YaHei (Headings)" charset="0"/>
              </a:rPr>
              <a:t>TYPES OF IRRIGATION</a:t>
            </a:r>
          </a:p>
        </p:txBody>
      </p:sp>
      <p:sp>
        <p:nvSpPr>
          <p:cNvPr id="1048679" name="文本框 26"/>
          <p:cNvSpPr txBox="1"/>
          <p:nvPr/>
        </p:nvSpPr>
        <p:spPr>
          <a:xfrm>
            <a:off x="1888490" y="1966595"/>
            <a:ext cx="9149624" cy="4358640"/>
          </a:xfrm>
          <a:prstGeom prst="rect">
            <a:avLst/>
          </a:prstGeom>
          <a:noFill/>
        </p:spPr>
        <p:txBody>
          <a:bodyPr wrap="square" rtlCol="0">
            <a:spAutoFit/>
          </a:bodyPr>
          <a:lstStyle/>
          <a:p>
            <a:r>
              <a:rPr lang="en-US" altLang="zh-CN" sz="1800" b="1" dirty="0">
                <a:solidFill>
                  <a:schemeClr val="bg1"/>
                </a:solidFill>
                <a:latin typeface="Gadugi" panose="020B0502040204020203" pitchFamily="34" charset="0"/>
                <a:ea typeface="Gadugi" panose="020B0502040204020203" pitchFamily="34" charset="0"/>
              </a:rPr>
              <a:t>There are different types of irrigation practiced for improving crop yield. These types of irrigation systems are practiced based on the different types of soils, climates, crops and resources. </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The main types of irrigation followed by farmers include:</a:t>
            </a:r>
          </a:p>
          <a:p>
            <a:r>
              <a:rPr lang="en-US" altLang="zh-CN" sz="1800" b="1" dirty="0">
                <a:solidFill>
                  <a:schemeClr val="bg1"/>
                </a:solidFill>
                <a:latin typeface="Gadugi" panose="020B0502040204020203" pitchFamily="34" charset="0"/>
                <a:ea typeface="Gadugi" panose="020B0502040204020203" pitchFamily="34" charset="0"/>
              </a:rPr>
              <a:t>Surface Irrigation:</a:t>
            </a:r>
          </a:p>
          <a:p>
            <a:r>
              <a:rPr lang="en-US" altLang="zh-CN" sz="1800" b="1" dirty="0">
                <a:solidFill>
                  <a:schemeClr val="bg1"/>
                </a:solidFill>
                <a:latin typeface="Gadugi" panose="020B0502040204020203" pitchFamily="34" charset="0"/>
                <a:ea typeface="Gadugi" panose="020B0502040204020203" pitchFamily="34" charset="0"/>
              </a:rPr>
              <a:t>       In this system, no irrigation pump is involved. Here, water is distributed across the land by gravity.</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Localized Irrigation:</a:t>
            </a:r>
          </a:p>
          <a:p>
            <a:r>
              <a:rPr lang="en-US" altLang="zh-CN" sz="1800" b="1" dirty="0">
                <a:solidFill>
                  <a:schemeClr val="bg1"/>
                </a:solidFill>
                <a:latin typeface="Gadugi" panose="020B0502040204020203" pitchFamily="34" charset="0"/>
                <a:ea typeface="Gadugi" panose="020B0502040204020203" pitchFamily="34" charset="0"/>
              </a:rPr>
              <a:t>       In this system, water is applied to each plant through a network of pipes under low pressure.</a:t>
            </a:r>
          </a:p>
          <a:p>
            <a:endParaRPr lang="en-US" altLang="zh-CN" sz="1800" b="1" dirty="0">
              <a:solidFill>
                <a:schemeClr val="bg1"/>
              </a:solidFill>
              <a:latin typeface="Gadugi" panose="020B0502040204020203" pitchFamily="34" charset="0"/>
              <a:ea typeface="Gadugi" panose="020B0502040204020203" pitchFamily="34" charset="0"/>
            </a:endParaRPr>
          </a:p>
          <a:p>
            <a:r>
              <a:rPr lang="en-US" altLang="zh-CN" sz="1800" b="1" dirty="0">
                <a:solidFill>
                  <a:schemeClr val="bg1"/>
                </a:solidFill>
                <a:latin typeface="Gadugi" panose="020B0502040204020203" pitchFamily="34" charset="0"/>
                <a:ea typeface="Gadugi" panose="020B0502040204020203" pitchFamily="34" charset="0"/>
              </a:rPr>
              <a:t>Sprinkler Irrigation:</a:t>
            </a:r>
          </a:p>
          <a:p>
            <a:r>
              <a:rPr lang="en-US" altLang="zh-CN" sz="1800" b="1" dirty="0">
                <a:solidFill>
                  <a:schemeClr val="bg1"/>
                </a:solidFill>
                <a:latin typeface="Gadugi" panose="020B0502040204020203" pitchFamily="34" charset="0"/>
                <a:ea typeface="Gadugi" panose="020B0502040204020203" pitchFamily="34" charset="0"/>
              </a:rPr>
              <a:t>       Water is distributed from a central location by overhead high-pressure sprinklers or from sprinklers from the moving platform.</a:t>
            </a:r>
          </a:p>
        </p:txBody>
      </p:sp>
      <p:grpSp>
        <p:nvGrpSpPr>
          <p:cNvPr id="53" name="组合 19"/>
          <p:cNvGrpSpPr/>
          <p:nvPr/>
        </p:nvGrpSpPr>
        <p:grpSpPr>
          <a:xfrm>
            <a:off x="7925641" y="4417788"/>
            <a:ext cx="4796493" cy="2688760"/>
            <a:chOff x="7925641" y="5738140"/>
            <a:chExt cx="4796493" cy="1370688"/>
          </a:xfrm>
        </p:grpSpPr>
        <p:sp>
          <p:nvSpPr>
            <p:cNvPr id="1048680" name="等腰三角形 59"/>
            <p:cNvSpPr/>
            <p:nvPr/>
          </p:nvSpPr>
          <p:spPr>
            <a:xfrm>
              <a:off x="7925641" y="5738140"/>
              <a:ext cx="1925755" cy="1342099"/>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81" name="等腰三角形 60"/>
            <p:cNvSpPr/>
            <p:nvPr/>
          </p:nvSpPr>
          <p:spPr>
            <a:xfrm>
              <a:off x="10341449" y="6239545"/>
              <a:ext cx="1513824" cy="742577"/>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82" name="等腰三角形 61"/>
            <p:cNvSpPr/>
            <p:nvPr/>
          </p:nvSpPr>
          <p:spPr>
            <a:xfrm>
              <a:off x="11208310" y="5798270"/>
              <a:ext cx="1513824" cy="1305020"/>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sp>
          <p:nvSpPr>
            <p:cNvPr id="1048683" name="等腰三角形 62"/>
            <p:cNvSpPr/>
            <p:nvPr/>
          </p:nvSpPr>
          <p:spPr>
            <a:xfrm>
              <a:off x="9378572" y="5953927"/>
              <a:ext cx="1339685" cy="1154901"/>
            </a:xfrm>
            <a:prstGeom prs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Gadugi" panose="020B0502040204020203" pitchFamily="34" charset="0"/>
              </a:endParaRPr>
            </a:p>
          </p:txBody>
        </p:sp>
      </p:grpSp>
    </p:spTree>
  </p:cSld>
  <p:clrMapOvr>
    <a:masterClrMapping/>
  </p:clrMapOvr>
  <p:transition spd="slow" advClick="0" advTm="300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1468</Words>
  <Application>Microsoft Office PowerPoint</Application>
  <PresentationFormat>Custom</PresentationFormat>
  <Paragraphs>132</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Admin</cp:lastModifiedBy>
  <cp:revision>1</cp:revision>
  <dcterms:created xsi:type="dcterms:W3CDTF">2021-03-08T12:14:00Z</dcterms:created>
  <dcterms:modified xsi:type="dcterms:W3CDTF">2021-05-27T14:35:27Z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