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59" r:id="rId6"/>
    <p:sldId id="276" r:id="rId7"/>
    <p:sldId id="260" r:id="rId8"/>
    <p:sldId id="261" r:id="rId9"/>
    <p:sldId id="263" r:id="rId10"/>
    <p:sldId id="262" r:id="rId11"/>
    <p:sldId id="264" r:id="rId12"/>
    <p:sldId id="265" r:id="rId13"/>
    <p:sldId id="266" r:id="rId14"/>
    <p:sldId id="267" r:id="rId15"/>
    <p:sldId id="268" r:id="rId16"/>
    <p:sldId id="269"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88C800-B81A-43A8-94FC-5B6D2B65E9D7}" v="495" dt="2021-12-02T12:23:28.170"/>
    <p1510:client id="{B8BB1320-1319-4B42-9510-AB46EDC2010C}" v="927" dt="2021-12-02T09:51:38.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AWSEC2/latest/UserGuide/ebs-optimized.html" TargetMode="External"/><Relationship Id="rId2" Type="http://schemas.openxmlformats.org/officeDocument/2006/relationships/hyperlink" Target="https://docs.aws.amazon.com/ja_jp/AWSEC2/latest/UserGuide/using_cloudwatch_ebs.html#ebs-volume-metr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ysdig.com/blog/monitoring-amazon-rds/" TargetMode="External"/><Relationship Id="rId2" Type="http://schemas.openxmlformats.org/officeDocument/2006/relationships/hyperlink" Target="https://docs.aws.amazon.com/ja_jp/AmazonRDS/latest/UserGuide/monitoring-cloudwatch.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aws.amazon.com/ja_jp/AmazonS3/latest/userguide/metrics-dimension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aws.amazon.com/ja_jp/AmazonS3/latest/userguide/cloudtrail-logging-s3-info.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aws.amazon.com/ja_jp/AmazonECS/latest/developerguide/cloudwatch-metric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aws.amazon.com/AWSEC2/latest/UserGuide/instance-typ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en-US">
                <a:ea typeface="ＭＳ Ｐゴシック"/>
                <a:cs typeface="Calibri Light"/>
              </a:rPr>
              <a:t>AWSリソース監視・観察</a:t>
            </a:r>
            <a:endParaRPr lang="ja-JP" altLang="en-US" dirty="0">
              <a:ea typeface="ＭＳ Ｐゴシック"/>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Barath Kumar</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EBS</a:t>
            </a:r>
            <a:endParaRPr lang="en-US"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fontScale="92500" lnSpcReduction="10000"/>
          </a:bodyPr>
          <a:lstStyle/>
          <a:p>
            <a:pPr>
              <a:buFont typeface="Courier New" panose="020B0604020202020204" pitchFamily="34" charset="0"/>
              <a:buChar char="o"/>
            </a:pPr>
            <a:r>
              <a:rPr lang="en-US" dirty="0">
                <a:ea typeface="+mn-lt"/>
                <a:cs typeface="+mn-lt"/>
              </a:rPr>
              <a:t>Status check: EBS</a:t>
            </a:r>
            <a:r>
              <a:rPr lang="ja-JP" altLang="en-US">
                <a:ea typeface="+mn-lt"/>
                <a:cs typeface="+mn-lt"/>
              </a:rPr>
              <a:t>種類選択（General purpose, Provisioned IOPS 等）、IOPS設定に有用になります。</a:t>
            </a:r>
          </a:p>
          <a:p>
            <a:pPr lvl="1">
              <a:buFont typeface="Courier New" panose="020B0604020202020204" pitchFamily="34" charset="0"/>
              <a:buChar char="o"/>
            </a:pPr>
            <a:r>
              <a:rPr lang="en-US" dirty="0" err="1">
                <a:ea typeface="+mn-lt"/>
                <a:cs typeface="+mn-lt"/>
              </a:rPr>
              <a:t>VolumeReadBytes</a:t>
            </a:r>
            <a:r>
              <a:rPr lang="en-US" dirty="0">
                <a:ea typeface="+mn-lt"/>
                <a:cs typeface="+mn-lt"/>
              </a:rPr>
              <a:t> - </a:t>
            </a:r>
            <a:r>
              <a:rPr lang="ja-JP" altLang="en-US">
                <a:ea typeface="+mn-lt"/>
                <a:cs typeface="+mn-lt"/>
              </a:rPr>
              <a:t>指定された期間の読み取りオペレーションに関する情報を提供します。</a:t>
            </a:r>
            <a:endParaRPr lang="en-US" altLang="ja-JP" dirty="0">
              <a:ea typeface="+mn-lt"/>
              <a:cs typeface="+mn-lt"/>
            </a:endParaRP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VolumeWriteBytes</a:t>
            </a:r>
            <a:r>
              <a:rPr lang="en-US" dirty="0">
                <a:ea typeface="+mn-lt"/>
                <a:cs typeface="+mn-lt"/>
              </a:rPr>
              <a:t> -  </a:t>
            </a:r>
            <a:r>
              <a:rPr lang="ja-JP" altLang="en-US">
                <a:ea typeface="+mn-lt"/>
                <a:cs typeface="+mn-lt"/>
              </a:rPr>
              <a:t>指定された期間の書き込みオペレーションに関する情報を提供します。</a:t>
            </a:r>
            <a:endParaRPr lang="en-US">
              <a:ea typeface="+mn-lt"/>
              <a:cs typeface="+mn-lt"/>
            </a:endParaRP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VolumeReadOps</a:t>
            </a:r>
            <a:r>
              <a:rPr lang="en-US" dirty="0">
                <a:ea typeface="+mn-lt"/>
                <a:cs typeface="+mn-lt"/>
              </a:rPr>
              <a:t> </a:t>
            </a:r>
            <a:r>
              <a:rPr lang="en-US" altLang="ja-JP" dirty="0">
                <a:ea typeface="+mn-lt"/>
                <a:cs typeface="+mn-lt"/>
              </a:rPr>
              <a:t>- </a:t>
            </a:r>
            <a:r>
              <a:rPr lang="ja-JP" altLang="en-US">
                <a:ea typeface="+mn-lt"/>
                <a:cs typeface="+mn-lt"/>
              </a:rPr>
              <a:t>指定期間内の読み取りオペレーションの総数</a:t>
            </a:r>
            <a:r>
              <a:rPr lang="en-US" dirty="0">
                <a:ea typeface="+mn-lt"/>
                <a:cs typeface="+mn-lt"/>
              </a:rPr>
              <a:t>。</a:t>
            </a:r>
          </a:p>
          <a:p>
            <a:pPr lvl="1">
              <a:buFont typeface="Courier New" panose="020B0604020202020204" pitchFamily="34" charset="0"/>
              <a:buChar char="o"/>
            </a:pPr>
            <a:r>
              <a:rPr lang="en-US" dirty="0" err="1">
                <a:ea typeface="+mn-lt"/>
                <a:cs typeface="+mn-lt"/>
              </a:rPr>
              <a:t>VolumeWriteOps</a:t>
            </a:r>
            <a:r>
              <a:rPr lang="en-US" dirty="0">
                <a:ea typeface="+mn-lt"/>
                <a:cs typeface="+mn-lt"/>
              </a:rPr>
              <a:t> - </a:t>
            </a:r>
            <a:r>
              <a:rPr lang="ja-JP" altLang="en-US">
                <a:ea typeface="+mn-lt"/>
                <a:cs typeface="+mn-lt"/>
              </a:rPr>
              <a:t>指定期間内の書き込みオペレーションの総数</a:t>
            </a:r>
            <a:r>
              <a:rPr lang="en-US" dirty="0">
                <a:ea typeface="+mn-lt"/>
                <a:cs typeface="+mn-lt"/>
              </a:rPr>
              <a:t>。</a:t>
            </a:r>
          </a:p>
          <a:p>
            <a:pPr marL="457200" lvl="1" indent="0">
              <a:buNone/>
            </a:pPr>
            <a:endParaRPr lang="en-US" altLang="ja-JP" dirty="0">
              <a:ea typeface="+mn-lt"/>
              <a:cs typeface="+mn-lt"/>
            </a:endParaRPr>
          </a:p>
          <a:p>
            <a:pPr marL="457200" lvl="1" indent="0">
              <a:buNone/>
            </a:pPr>
            <a:r>
              <a:rPr lang="ja-JP" altLang="en-US">
                <a:ea typeface="+mn-lt"/>
                <a:cs typeface="+mn-lt"/>
              </a:rPr>
              <a:t>参考：</a:t>
            </a:r>
          </a:p>
          <a:p>
            <a:pPr marL="457200" lvl="1" indent="0">
              <a:buNone/>
            </a:pPr>
            <a:r>
              <a:rPr lang="ja-JP" dirty="0">
                <a:ea typeface="+mn-lt"/>
                <a:cs typeface="+mn-lt"/>
                <a:hlinkClick r:id="rId2"/>
              </a:rPr>
              <a:t>https://docs.aws.amazon.com/ja_jp/AWSEC2/latest/UserGuide/</a:t>
            </a:r>
            <a:r>
              <a:rPr lang="en-US" altLang="ja-JP" dirty="0">
                <a:ea typeface="+mn-lt"/>
                <a:cs typeface="+mn-lt"/>
                <a:hlinkClick r:id="rId2"/>
              </a:rPr>
              <a:t>us</a:t>
            </a:r>
            <a:r>
              <a:rPr lang="ja-JP" dirty="0">
                <a:ea typeface="+mn-lt"/>
                <a:cs typeface="+mn-lt"/>
                <a:hlinkClick r:id="rId2"/>
              </a:rPr>
              <a:t>ing_cloudwatch</a:t>
            </a:r>
            <a:r>
              <a:rPr lang="en-US" altLang="ja-JP" dirty="0">
                <a:ea typeface="+mn-lt"/>
                <a:cs typeface="+mn-lt"/>
                <a:hlinkClick r:id="rId2"/>
              </a:rPr>
              <a:t>_ebs</a:t>
            </a:r>
            <a:r>
              <a:rPr lang="ja-JP" dirty="0">
                <a:ea typeface="+mn-lt"/>
                <a:cs typeface="+mn-lt"/>
                <a:hlinkClick r:id="rId2"/>
              </a:rPr>
              <a:t>.html</a:t>
            </a:r>
            <a:r>
              <a:rPr lang="en-US" altLang="ja-JP" dirty="0">
                <a:ea typeface="+mn-lt"/>
                <a:cs typeface="+mn-lt"/>
                <a:hlinkClick r:id="rId2"/>
              </a:rPr>
              <a:t>#ebs-volume-metrics</a:t>
            </a:r>
            <a:endParaRPr lang="ja-JP" dirty="0"/>
          </a:p>
          <a:p>
            <a:pPr marL="457200" lvl="1" indent="0">
              <a:buNone/>
            </a:pPr>
            <a:r>
              <a:rPr lang="en-US" dirty="0">
                <a:ea typeface="+mn-lt"/>
                <a:cs typeface="+mn-lt"/>
                <a:hlinkClick r:id="rId3"/>
              </a:rPr>
              <a:t>https://docs.aws.amazon.com/AWSEC2/latest/UserGuide/ebs-optimized.html</a:t>
            </a:r>
            <a:endParaRPr lang="ja-JP">
              <a:ea typeface="+mn-lt"/>
              <a:cs typeface="+mn-lt"/>
            </a:endParaRPr>
          </a:p>
          <a:p>
            <a:pPr marL="457200" lvl="1" indent="0">
              <a:buNone/>
            </a:pPr>
            <a:endParaRPr lang="ja-JP" altLang="en-US" dirty="0">
              <a:ea typeface="+mn-lt"/>
              <a:cs typeface="+mn-lt"/>
            </a:endParaRPr>
          </a:p>
        </p:txBody>
      </p:sp>
    </p:spTree>
    <p:extLst>
      <p:ext uri="{BB962C8B-B14F-4D97-AF65-F5344CB8AC3E}">
        <p14:creationId xmlns:p14="http://schemas.microsoft.com/office/powerpoint/2010/main" val="295212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CloudWatch Agent</a:t>
            </a:r>
            <a:r>
              <a:rPr lang="ja-JP" altLang="en-US">
                <a:ea typeface="ＭＳ Ｐゴシック"/>
                <a:cs typeface="Calibri Light"/>
              </a:rPr>
              <a:t>から得られる情報(Linux)</a:t>
            </a:r>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fontScale="92500" lnSpcReduction="20000"/>
          </a:bodyPr>
          <a:lstStyle/>
          <a:p>
            <a:pPr>
              <a:buFont typeface="Courier New" panose="020B0604020202020204" pitchFamily="34" charset="0"/>
              <a:buChar char="o"/>
            </a:pPr>
            <a:r>
              <a:rPr lang="en-US" dirty="0">
                <a:ea typeface="+mn-lt"/>
                <a:cs typeface="+mn-lt"/>
              </a:rPr>
              <a:t>CPU</a:t>
            </a:r>
            <a:r>
              <a:rPr lang="ja-JP" altLang="en-US">
                <a:ea typeface="+mn-lt"/>
                <a:cs typeface="+mn-lt"/>
              </a:rPr>
              <a:t>情報</a:t>
            </a:r>
            <a:endParaRPr lang="en-US" dirty="0">
              <a:ea typeface="+mn-lt"/>
              <a:cs typeface="+mn-lt"/>
            </a:endParaRPr>
          </a:p>
          <a:p>
            <a:pPr lvl="1">
              <a:buFont typeface="Courier New" panose="020B0604020202020204" pitchFamily="34" charset="0"/>
              <a:buChar char="o"/>
            </a:pPr>
            <a:r>
              <a:rPr lang="en-US" dirty="0" err="1">
                <a:ea typeface="+mn-lt"/>
                <a:cs typeface="+mn-lt"/>
              </a:rPr>
              <a:t>cpu_time_active</a:t>
            </a:r>
            <a:r>
              <a:rPr lang="en-US" dirty="0">
                <a:ea typeface="+mn-lt"/>
                <a:cs typeface="+mn-lt"/>
              </a:rPr>
              <a:t>, </a:t>
            </a:r>
            <a:r>
              <a:rPr lang="en-US" dirty="0" err="1">
                <a:ea typeface="+mn-lt"/>
                <a:cs typeface="+mn-lt"/>
              </a:rPr>
              <a:t>cpu_time_idle</a:t>
            </a:r>
            <a:r>
              <a:rPr lang="en-US" dirty="0">
                <a:ea typeface="+mn-lt"/>
                <a:cs typeface="+mn-lt"/>
              </a:rPr>
              <a:t>, </a:t>
            </a:r>
            <a:r>
              <a:rPr lang="en-US" dirty="0" err="1">
                <a:ea typeface="+mn-lt"/>
                <a:cs typeface="+mn-lt"/>
              </a:rPr>
              <a:t>cpu_usage_active</a:t>
            </a:r>
            <a:r>
              <a:rPr lang="ja-JP" altLang="en-US">
                <a:ea typeface="+mn-lt"/>
                <a:cs typeface="+mn-lt"/>
              </a:rPr>
              <a:t>等</a:t>
            </a:r>
            <a:endParaRPr lang="en-US" altLang="ja-JP" dirty="0">
              <a:ea typeface="+mn-lt"/>
              <a:cs typeface="+mn-lt"/>
            </a:endParaRPr>
          </a:p>
          <a:p>
            <a:pPr>
              <a:buFont typeface="Courier New" panose="020B0604020202020204" pitchFamily="34" charset="0"/>
              <a:buChar char="o"/>
            </a:pPr>
            <a:r>
              <a:rPr lang="ja-JP" altLang="en-US">
                <a:ea typeface="+mn-lt"/>
                <a:cs typeface="+mn-lt"/>
              </a:rPr>
              <a:t>Disk情報</a:t>
            </a:r>
            <a:endParaRPr lang="ja-JP" altLang="en-US" dirty="0">
              <a:ea typeface="+mn-lt"/>
              <a:cs typeface="+mn-lt"/>
            </a:endParaRPr>
          </a:p>
          <a:p>
            <a:pPr lvl="1">
              <a:buFont typeface="Courier New" panose="020B0604020202020204" pitchFamily="34" charset="0"/>
              <a:buChar char="o"/>
            </a:pPr>
            <a:r>
              <a:rPr lang="ja-JP">
                <a:ea typeface="+mn-lt"/>
                <a:cs typeface="+mn-lt"/>
              </a:rPr>
              <a:t>disk_free</a:t>
            </a:r>
            <a:r>
              <a:rPr lang="en-US" altLang="ja-JP" dirty="0">
                <a:ea typeface="+mn-lt"/>
                <a:cs typeface="+mn-lt"/>
              </a:rPr>
              <a:t>,</a:t>
            </a:r>
            <a:r>
              <a:rPr lang="ja-JP" altLang="en-US">
                <a:ea typeface="+mn-lt"/>
                <a:cs typeface="+mn-lt"/>
              </a:rPr>
              <a:t> </a:t>
            </a:r>
            <a:r>
              <a:rPr lang="ja-JP">
                <a:ea typeface="+mn-lt"/>
                <a:cs typeface="+mn-lt"/>
              </a:rPr>
              <a:t>disk_</a:t>
            </a:r>
            <a:r>
              <a:rPr lang="en-US" altLang="ja-JP" dirty="0">
                <a:ea typeface="+mn-lt"/>
                <a:cs typeface="+mn-lt"/>
              </a:rPr>
              <a:t>used,</a:t>
            </a:r>
            <a:r>
              <a:rPr lang="ja-JP" altLang="en-US">
                <a:ea typeface="+mn-lt"/>
                <a:cs typeface="+mn-lt"/>
              </a:rPr>
              <a:t> </a:t>
            </a:r>
            <a:r>
              <a:rPr lang="ja-JP">
                <a:ea typeface="+mn-lt"/>
                <a:cs typeface="+mn-lt"/>
              </a:rPr>
              <a:t>disk_tot</a:t>
            </a:r>
            <a:r>
              <a:rPr lang="en-US" altLang="ja-JP" dirty="0">
                <a:ea typeface="+mn-lt"/>
                <a:cs typeface="+mn-lt"/>
              </a:rPr>
              <a:t>al, </a:t>
            </a:r>
            <a:r>
              <a:rPr lang="en-US" dirty="0" err="1">
                <a:ea typeface="+mn-lt"/>
                <a:cs typeface="+mn-lt"/>
              </a:rPr>
              <a:t>disk_used_percent</a:t>
            </a:r>
            <a:r>
              <a:rPr lang="en-US" dirty="0">
                <a:ea typeface="+mn-lt"/>
                <a:cs typeface="+mn-lt"/>
              </a:rPr>
              <a:t>, </a:t>
            </a:r>
            <a:r>
              <a:rPr lang="en-US" dirty="0" err="1">
                <a:ea typeface="+mn-lt"/>
                <a:cs typeface="+mn-lt"/>
              </a:rPr>
              <a:t>diskio_reads</a:t>
            </a:r>
            <a:r>
              <a:rPr lang="ja-JP" altLang="en-US">
                <a:ea typeface="+mn-lt"/>
                <a:cs typeface="+mn-lt"/>
              </a:rPr>
              <a:t>等</a:t>
            </a:r>
            <a:endParaRPr lang="ja-JP" altLang="en-US" dirty="0" err="1">
              <a:ea typeface="+mn-lt"/>
              <a:cs typeface="+mn-lt"/>
            </a:endParaRPr>
          </a:p>
          <a:p>
            <a:pPr>
              <a:buFont typeface="Courier New" panose="020B0604020202020204" pitchFamily="34" charset="0"/>
              <a:buChar char="o"/>
            </a:pPr>
            <a:r>
              <a:rPr lang="ja-JP" altLang="en-US">
                <a:ea typeface="+mn-lt"/>
                <a:cs typeface="+mn-lt"/>
              </a:rPr>
              <a:t>Memory情報</a:t>
            </a:r>
            <a:endParaRPr lang="ja-JP" altLang="en-US" dirty="0">
              <a:ea typeface="+mn-lt"/>
              <a:cs typeface="+mn-lt"/>
            </a:endParaRPr>
          </a:p>
          <a:p>
            <a:pPr lvl="1">
              <a:buFont typeface="Courier New" panose="020B0604020202020204" pitchFamily="34" charset="0"/>
              <a:buChar char="o"/>
            </a:pPr>
            <a:r>
              <a:rPr lang="ja-JP">
                <a:ea typeface="+mn-lt"/>
                <a:cs typeface="+mn-lt"/>
              </a:rPr>
              <a:t>mem_active</a:t>
            </a:r>
            <a:r>
              <a:rPr lang="en-US" altLang="ja-JP" dirty="0">
                <a:ea typeface="+mn-lt"/>
                <a:cs typeface="+mn-lt"/>
              </a:rPr>
              <a:t>,</a:t>
            </a:r>
            <a:r>
              <a:rPr lang="ja-JP" altLang="en-US">
                <a:ea typeface="+mn-lt"/>
                <a:cs typeface="+mn-lt"/>
              </a:rPr>
              <a:t> mem_used, mem_available, mem_free等</a:t>
            </a:r>
            <a:endParaRPr lang="ja-JP" altLang="en-US" dirty="0">
              <a:ea typeface="+mn-lt"/>
              <a:cs typeface="+mn-lt"/>
            </a:endParaRPr>
          </a:p>
          <a:p>
            <a:pPr>
              <a:buFont typeface="Courier New" panose="020B0604020202020204" pitchFamily="34" charset="0"/>
              <a:buChar char="o"/>
            </a:pPr>
            <a:r>
              <a:rPr lang="ja-JP" altLang="en-US">
                <a:ea typeface="+mn-lt"/>
                <a:cs typeface="+mn-lt"/>
              </a:rPr>
              <a:t>Network情報</a:t>
            </a:r>
            <a:endParaRPr lang="ja-JP" altLang="en-US" dirty="0">
              <a:ea typeface="+mn-lt"/>
              <a:cs typeface="+mn-lt"/>
            </a:endParaRPr>
          </a:p>
          <a:p>
            <a:pPr lvl="1">
              <a:buFont typeface="Courier New" panose="020B0604020202020204" pitchFamily="34" charset="0"/>
              <a:buChar char="o"/>
            </a:pPr>
            <a:r>
              <a:rPr lang="ja-JP">
                <a:ea typeface="+mn-lt"/>
                <a:cs typeface="+mn-lt"/>
              </a:rPr>
              <a:t>net_bytes_recv</a:t>
            </a:r>
            <a:r>
              <a:rPr lang="en-US" altLang="ja-JP" dirty="0">
                <a:ea typeface="+mn-lt"/>
                <a:cs typeface="+mn-lt"/>
              </a:rPr>
              <a:t>,</a:t>
            </a:r>
            <a:r>
              <a:rPr lang="ja-JP" dirty="0">
                <a:ea typeface="+mn-lt"/>
                <a:cs typeface="+mn-lt"/>
              </a:rPr>
              <a:t> </a:t>
            </a:r>
            <a:r>
              <a:rPr lang="en-US" altLang="ja-JP" dirty="0" err="1">
                <a:ea typeface="+mn-lt"/>
                <a:cs typeface="+mn-lt"/>
              </a:rPr>
              <a:t>net_bytes_sent</a:t>
            </a:r>
            <a:r>
              <a:rPr lang="en-US" altLang="ja-JP" dirty="0">
                <a:ea typeface="+mn-lt"/>
                <a:cs typeface="+mn-lt"/>
              </a:rPr>
              <a:t>, </a:t>
            </a:r>
            <a:r>
              <a:rPr lang="en-US" dirty="0" err="1">
                <a:ea typeface="+mn-lt"/>
                <a:cs typeface="+mn-lt"/>
              </a:rPr>
              <a:t>net_packets_sent</a:t>
            </a:r>
            <a:r>
              <a:rPr lang="en-US" dirty="0">
                <a:ea typeface="+mn-lt"/>
                <a:cs typeface="+mn-lt"/>
              </a:rPr>
              <a:t>, </a:t>
            </a:r>
            <a:r>
              <a:rPr lang="en-US" dirty="0" err="1">
                <a:ea typeface="+mn-lt"/>
                <a:cs typeface="+mn-lt"/>
              </a:rPr>
              <a:t>netstat_tcp_listen</a:t>
            </a:r>
            <a:r>
              <a:rPr lang="ja-JP" altLang="en-US">
                <a:ea typeface="+mn-lt"/>
                <a:cs typeface="+mn-lt"/>
              </a:rPr>
              <a:t>等</a:t>
            </a:r>
            <a:endParaRPr lang="en-US">
              <a:ea typeface="+mn-lt"/>
              <a:cs typeface="+mn-lt"/>
            </a:endParaRPr>
          </a:p>
          <a:p>
            <a:pPr>
              <a:buFont typeface="Courier New" panose="020B0604020202020204" pitchFamily="34" charset="0"/>
              <a:buChar char="o"/>
            </a:pPr>
            <a:r>
              <a:rPr lang="ja-JP" altLang="en-US">
                <a:ea typeface="+mn-lt"/>
                <a:cs typeface="+mn-lt"/>
              </a:rPr>
              <a:t>Process情報</a:t>
            </a:r>
            <a:endParaRPr lang="ja-JP" altLang="en-US" dirty="0">
              <a:ea typeface="+mn-lt"/>
              <a:cs typeface="+mn-lt"/>
            </a:endParaRPr>
          </a:p>
          <a:p>
            <a:pPr lvl="1">
              <a:buFont typeface="Courier New" panose="020B0604020202020204" pitchFamily="34" charset="0"/>
              <a:buChar char="o"/>
            </a:pPr>
            <a:r>
              <a:rPr lang="ja-JP">
                <a:ea typeface="+mn-lt"/>
                <a:cs typeface="+mn-lt"/>
              </a:rPr>
              <a:t>processes_dead</a:t>
            </a:r>
            <a:r>
              <a:rPr lang="en-US" altLang="ja-JP" dirty="0">
                <a:ea typeface="+mn-lt"/>
                <a:cs typeface="+mn-lt"/>
              </a:rPr>
              <a:t>,</a:t>
            </a:r>
            <a:r>
              <a:rPr lang="ja-JP" altLang="en-US">
                <a:ea typeface="+mn-lt"/>
                <a:cs typeface="+mn-lt"/>
              </a:rPr>
              <a:t> </a:t>
            </a:r>
            <a:r>
              <a:rPr lang="ja-JP">
                <a:ea typeface="+mn-lt"/>
                <a:cs typeface="+mn-lt"/>
              </a:rPr>
              <a:t>processes_</a:t>
            </a:r>
            <a:r>
              <a:rPr lang="en-US" altLang="ja-JP" dirty="0">
                <a:ea typeface="+mn-lt"/>
                <a:cs typeface="+mn-lt"/>
              </a:rPr>
              <a:t>running, </a:t>
            </a:r>
            <a:r>
              <a:rPr lang="en-US" dirty="0" err="1">
                <a:ea typeface="+mn-lt"/>
                <a:cs typeface="+mn-lt"/>
              </a:rPr>
              <a:t>processes_total</a:t>
            </a:r>
            <a:r>
              <a:rPr lang="en-US" dirty="0">
                <a:ea typeface="+mn-lt"/>
                <a:cs typeface="+mn-lt"/>
              </a:rPr>
              <a:t>, </a:t>
            </a:r>
            <a:r>
              <a:rPr lang="en-US" dirty="0" err="1">
                <a:ea typeface="+mn-lt"/>
                <a:cs typeface="+mn-lt"/>
              </a:rPr>
              <a:t>processes_total_threads</a:t>
            </a:r>
            <a:r>
              <a:rPr lang="ja-JP" altLang="en-US">
                <a:ea typeface="+mn-lt"/>
                <a:cs typeface="+mn-lt"/>
              </a:rPr>
              <a:t>等</a:t>
            </a:r>
            <a:endParaRPr lang="en-US">
              <a:ea typeface="+mn-lt"/>
              <a:cs typeface="+mn-lt"/>
            </a:endParaRPr>
          </a:p>
          <a:p>
            <a:pPr marL="457200" lvl="1" indent="0">
              <a:buNone/>
            </a:pPr>
            <a:endParaRPr lang="en-US" altLang="ja-JP" dirty="0">
              <a:ea typeface="+mn-lt"/>
              <a:cs typeface="+mn-lt"/>
            </a:endParaRPr>
          </a:p>
          <a:p>
            <a:pPr marL="457200" lvl="1" indent="0">
              <a:buNone/>
            </a:pPr>
            <a:r>
              <a:rPr lang="ja-JP" altLang="en-US">
                <a:ea typeface="+mn-lt"/>
                <a:cs typeface="+mn-lt"/>
              </a:rPr>
              <a:t>参考：</a:t>
            </a:r>
          </a:p>
          <a:p>
            <a:pPr marL="457200" lvl="1" indent="0">
              <a:buNone/>
            </a:pPr>
            <a:r>
              <a:rPr lang="en-US" altLang="ja-JP" dirty="0">
                <a:ea typeface="+mn-lt"/>
                <a:cs typeface="+mn-lt"/>
              </a:rPr>
              <a:t>https://docs.aws.amazon.com/AmazonCloudWatch/latest/</a:t>
            </a:r>
            <a:r>
              <a:rPr lang="en-US" dirty="0">
                <a:ea typeface="+mn-lt"/>
                <a:cs typeface="+mn-lt"/>
              </a:rPr>
              <a:t>monitoring</a:t>
            </a:r>
            <a:r>
              <a:rPr lang="en-US" altLang="ja-JP" dirty="0">
                <a:ea typeface="+mn-lt"/>
                <a:cs typeface="+mn-lt"/>
              </a:rPr>
              <a:t>/</a:t>
            </a:r>
            <a:r>
              <a:rPr lang="en-US" dirty="0">
                <a:ea typeface="+mn-lt"/>
                <a:cs typeface="+mn-lt"/>
              </a:rPr>
              <a:t>metrics-collected-by-CloudWatch-agent</a:t>
            </a:r>
            <a:r>
              <a:rPr lang="en-US" altLang="ja-JP" dirty="0">
                <a:ea typeface="+mn-lt"/>
                <a:cs typeface="+mn-lt"/>
              </a:rPr>
              <a:t>.</a:t>
            </a:r>
            <a:r>
              <a:rPr lang="en-US" dirty="0">
                <a:ea typeface="+mn-lt"/>
                <a:cs typeface="+mn-lt"/>
              </a:rPr>
              <a:t>html</a:t>
            </a:r>
            <a:endParaRPr lang="ja-JP" dirty="0"/>
          </a:p>
          <a:p>
            <a:pPr marL="457200" lvl="1" indent="0">
              <a:buNone/>
            </a:pPr>
            <a:endParaRPr lang="ja-JP" altLang="en-US" dirty="0">
              <a:ea typeface="+mn-lt"/>
              <a:cs typeface="+mn-lt"/>
            </a:endParaRPr>
          </a:p>
        </p:txBody>
      </p:sp>
    </p:spTree>
    <p:extLst>
      <p:ext uri="{BB962C8B-B14F-4D97-AF65-F5344CB8AC3E}">
        <p14:creationId xmlns:p14="http://schemas.microsoft.com/office/powerpoint/2010/main" val="123746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RDS</a:t>
            </a:r>
            <a:endParaRPr lang="en-US" altLang="ja-JP"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a:bodyPr>
          <a:lstStyle/>
          <a:p>
            <a:r>
              <a:rPr lang="ja-JP" altLang="en-US">
                <a:ea typeface="+mn-lt"/>
                <a:cs typeface="+mn-lt"/>
              </a:rPr>
              <a:t>監視すべき項目</a:t>
            </a:r>
            <a:r>
              <a:rPr lang="en-US" altLang="ja-JP" dirty="0">
                <a:ea typeface="+mn-lt"/>
                <a:cs typeface="+mn-lt"/>
              </a:rPr>
              <a:t>:</a:t>
            </a:r>
          </a:p>
          <a:p>
            <a:pPr lvl="1"/>
            <a:r>
              <a:rPr lang="ja-JP">
                <a:ea typeface="+mn-lt"/>
                <a:cs typeface="+mn-lt"/>
              </a:rPr>
              <a:t>ネットワークスループット</a:t>
            </a:r>
            <a:endParaRPr lang="ja-JP">
              <a:ea typeface="ＭＳ Ｐゴシック"/>
              <a:cs typeface="Calibri"/>
            </a:endParaRPr>
          </a:p>
          <a:p>
            <a:pPr lvl="1"/>
            <a:r>
              <a:rPr lang="ja-JP" altLang="en-US">
                <a:ea typeface="+mn-lt"/>
                <a:cs typeface="+mn-lt"/>
              </a:rPr>
              <a:t>クライアント接続</a:t>
            </a:r>
            <a:endParaRPr lang="en-US">
              <a:cs typeface="Calibri"/>
            </a:endParaRPr>
          </a:p>
          <a:p>
            <a:pPr lvl="1"/>
            <a:r>
              <a:rPr lang="ja-JP">
                <a:ea typeface="+mn-lt"/>
                <a:cs typeface="+mn-lt"/>
              </a:rPr>
              <a:t>読み取り、書き込み、メタデータのいずれかのオペレーションの I/O</a:t>
            </a:r>
            <a:endParaRPr lang="ja-JP">
              <a:ea typeface="ＭＳ Ｐゴシック"/>
              <a:cs typeface="Calibri"/>
            </a:endParaRPr>
          </a:p>
          <a:p>
            <a:pPr lvl="1">
              <a:buFont typeface="Courier New" panose="020B0604020202020204" pitchFamily="34" charset="0"/>
              <a:buChar char="o"/>
            </a:pPr>
            <a:r>
              <a:rPr lang="en-US" altLang="ja-JP" dirty="0">
                <a:ea typeface="+mn-lt"/>
                <a:cs typeface="+mn-lt"/>
              </a:rPr>
              <a:t>DB</a:t>
            </a:r>
            <a:r>
              <a:rPr lang="ja-JP" altLang="en-US">
                <a:ea typeface="+mn-lt"/>
                <a:cs typeface="+mn-lt"/>
              </a:rPr>
              <a:t> インスタンスのバーストクレジットバランス</a:t>
            </a:r>
            <a:endParaRPr lang="en-US">
              <a:cs typeface="Calibri"/>
            </a:endParaRPr>
          </a:p>
          <a:p>
            <a:pPr marL="457200" lvl="1" indent="0">
              <a:buNone/>
            </a:pPr>
            <a:endParaRPr lang="en-US" altLang="ja-JP" dirty="0">
              <a:ea typeface="+mn-lt"/>
              <a:cs typeface="+mn-lt"/>
            </a:endParaRPr>
          </a:p>
          <a:p>
            <a:pPr marL="457200" lvl="1" indent="0">
              <a:buNone/>
            </a:pPr>
            <a:endParaRPr lang="en-US" altLang="ja-JP" dirty="0">
              <a:ea typeface="+mn-lt"/>
              <a:cs typeface="+mn-lt"/>
            </a:endParaRPr>
          </a:p>
          <a:p>
            <a:pPr marL="457200" lvl="1" indent="0">
              <a:buNone/>
            </a:pPr>
            <a:endParaRPr lang="en-US" altLang="ja-JP" dirty="0">
              <a:ea typeface="+mn-lt"/>
              <a:cs typeface="+mn-lt"/>
            </a:endParaRPr>
          </a:p>
          <a:p>
            <a:pPr marL="457200" lvl="1" indent="0">
              <a:buNone/>
            </a:pPr>
            <a:endParaRPr lang="en-US" altLang="ja-JP" dirty="0">
              <a:ea typeface="+mn-lt"/>
              <a:cs typeface="+mn-lt"/>
            </a:endParaRPr>
          </a:p>
          <a:p>
            <a:pPr marL="457200" lvl="1" indent="0">
              <a:buNone/>
            </a:pPr>
            <a:r>
              <a:rPr lang="ja-JP" altLang="en-US">
                <a:ea typeface="+mn-lt"/>
                <a:cs typeface="+mn-lt"/>
              </a:rPr>
              <a:t>参考：</a:t>
            </a:r>
          </a:p>
          <a:p>
            <a:pPr marL="457200" lvl="1" indent="0">
              <a:buNone/>
            </a:pPr>
            <a:r>
              <a:rPr lang="en-US" dirty="0">
                <a:ea typeface="+mn-lt"/>
                <a:cs typeface="+mn-lt"/>
              </a:rPr>
              <a:t>https://docs.aws.amazon.com/ja_jp/AmazonRDS/latest/UserGuide/monitoring-cloudwatch.html</a:t>
            </a:r>
            <a:endParaRPr lang="ja-JP" dirty="0">
              <a:ea typeface="+mn-lt"/>
              <a:cs typeface="+mn-lt"/>
            </a:endParaRPr>
          </a:p>
          <a:p>
            <a:pPr marL="457200" lvl="1" indent="0">
              <a:buNone/>
            </a:pPr>
            <a:endParaRPr lang="ja-JP" altLang="en-US" dirty="0">
              <a:ea typeface="+mn-lt"/>
              <a:cs typeface="+mn-lt"/>
            </a:endParaRPr>
          </a:p>
        </p:txBody>
      </p:sp>
    </p:spTree>
    <p:extLst>
      <p:ext uri="{BB962C8B-B14F-4D97-AF65-F5344CB8AC3E}">
        <p14:creationId xmlns:p14="http://schemas.microsoft.com/office/powerpoint/2010/main" val="141547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RDS</a:t>
            </a:r>
            <a:endParaRPr lang="en-US" altLang="ja-JP"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fontScale="77500" lnSpcReduction="20000"/>
          </a:bodyPr>
          <a:lstStyle/>
          <a:p>
            <a:pPr marL="0" indent="0">
              <a:buNone/>
            </a:pPr>
            <a:r>
              <a:rPr lang="en-US" altLang="ja-JP" dirty="0">
                <a:ea typeface="+mn-lt"/>
                <a:cs typeface="+mn-lt"/>
              </a:rPr>
              <a:t>Amazon RDS </a:t>
            </a:r>
            <a:r>
              <a:rPr lang="ja-JP" altLang="en-US">
                <a:ea typeface="+mn-lt"/>
                <a:cs typeface="+mn-lt"/>
              </a:rPr>
              <a:t>コンソールから、リソースに関する以下の項目をモニタリングできます。</a:t>
            </a:r>
            <a:endParaRPr lang="en-US" altLang="ja-JP" dirty="0">
              <a:cs typeface="Calibri" panose="020F0502020204030204"/>
            </a:endParaRPr>
          </a:p>
          <a:p>
            <a:r>
              <a:rPr lang="en-US" altLang="ja-JP" dirty="0">
                <a:ea typeface="+mn-lt"/>
                <a:cs typeface="+mn-lt"/>
              </a:rPr>
              <a:t>DB </a:t>
            </a:r>
            <a:r>
              <a:rPr lang="ja-JP" altLang="en-US">
                <a:ea typeface="+mn-lt"/>
                <a:cs typeface="+mn-lt"/>
              </a:rPr>
              <a:t>インスタンスへの接続の数</a:t>
            </a:r>
            <a:endParaRPr lang="ja-JP"/>
          </a:p>
          <a:p>
            <a:r>
              <a:rPr lang="en-US" altLang="ja-JP" dirty="0">
                <a:ea typeface="+mn-lt"/>
                <a:cs typeface="+mn-lt"/>
              </a:rPr>
              <a:t>DB </a:t>
            </a:r>
            <a:r>
              <a:rPr lang="ja-JP" altLang="en-US">
                <a:ea typeface="+mn-lt"/>
                <a:cs typeface="+mn-lt"/>
              </a:rPr>
              <a:t>インスタンスへの読み書きオペレーションの量</a:t>
            </a:r>
            <a:endParaRPr lang="ja-JP"/>
          </a:p>
          <a:p>
            <a:r>
              <a:rPr lang="en-US" altLang="ja-JP" dirty="0">
                <a:ea typeface="+mn-lt"/>
                <a:cs typeface="+mn-lt"/>
              </a:rPr>
              <a:t>DB </a:t>
            </a:r>
            <a:r>
              <a:rPr lang="ja-JP" altLang="en-US">
                <a:ea typeface="+mn-lt"/>
                <a:cs typeface="+mn-lt"/>
              </a:rPr>
              <a:t>インスタンスが現在使用しているストレージの量</a:t>
            </a:r>
            <a:endParaRPr lang="ja-JP"/>
          </a:p>
          <a:p>
            <a:r>
              <a:rPr lang="en-US" altLang="ja-JP" dirty="0">
                <a:ea typeface="+mn-lt"/>
                <a:cs typeface="+mn-lt"/>
              </a:rPr>
              <a:t>DB </a:t>
            </a:r>
            <a:r>
              <a:rPr lang="ja-JP" altLang="en-US">
                <a:ea typeface="+mn-lt"/>
                <a:cs typeface="+mn-lt"/>
              </a:rPr>
              <a:t>インスタンスに使用されているメモリと</a:t>
            </a:r>
            <a:r>
              <a:rPr lang="en-US" altLang="ja-JP" dirty="0">
                <a:ea typeface="+mn-lt"/>
                <a:cs typeface="+mn-lt"/>
              </a:rPr>
              <a:t> CPU </a:t>
            </a:r>
            <a:r>
              <a:rPr lang="ja-JP" altLang="en-US">
                <a:ea typeface="+mn-lt"/>
                <a:cs typeface="+mn-lt"/>
              </a:rPr>
              <a:t>の量</a:t>
            </a:r>
            <a:endParaRPr lang="en-US"/>
          </a:p>
          <a:p>
            <a:r>
              <a:rPr lang="en-US" altLang="ja-JP" dirty="0">
                <a:ea typeface="+mn-lt"/>
                <a:cs typeface="+mn-lt"/>
              </a:rPr>
              <a:t>DB </a:t>
            </a:r>
            <a:r>
              <a:rPr lang="ja-JP" altLang="en-US">
                <a:ea typeface="+mn-lt"/>
                <a:cs typeface="+mn-lt"/>
              </a:rPr>
              <a:t>インスタンスとの間で送受信されるネットワークトラフィックの量</a:t>
            </a:r>
            <a:endParaRPr lang="ja-JP"/>
          </a:p>
          <a:p>
            <a:endParaRPr lang="en-US"/>
          </a:p>
          <a:p>
            <a:pPr marL="0" indent="0">
              <a:buNone/>
            </a:pPr>
            <a:r>
              <a:rPr lang="en-US" altLang="ja-JP" dirty="0">
                <a:ea typeface="+mn-lt"/>
                <a:cs typeface="+mn-lt"/>
              </a:rPr>
              <a:t>Trusted Advisor </a:t>
            </a:r>
            <a:r>
              <a:rPr lang="ja-JP" altLang="en-US">
                <a:ea typeface="+mn-lt"/>
                <a:cs typeface="+mn-lt"/>
              </a:rPr>
              <a:t>ダッシュボードから、以下のコスト最適化、セキュリティ、対障害</a:t>
            </a:r>
            <a:endParaRPr lang="ja-JP">
              <a:ea typeface="ＭＳ Ｐゴシック"/>
              <a:cs typeface="+mn-lt"/>
            </a:endParaRPr>
          </a:p>
          <a:p>
            <a:pPr marL="0" indent="0">
              <a:buNone/>
            </a:pPr>
            <a:r>
              <a:rPr lang="ja-JP" altLang="en-US">
                <a:ea typeface="+mn-lt"/>
                <a:cs typeface="+mn-lt"/>
              </a:rPr>
              <a:t>性、パフォーマンス向上のチェックを確認できます。</a:t>
            </a:r>
            <a:endParaRPr lang="ja-JP">
              <a:ea typeface="ＭＳ Ｐゴシック"/>
              <a:cs typeface="Calibri" panose="020F0502020204030204"/>
            </a:endParaRPr>
          </a:p>
          <a:p>
            <a:r>
              <a:rPr lang="en-US" dirty="0">
                <a:ea typeface="+mn-lt"/>
                <a:cs typeface="+mn-lt"/>
              </a:rPr>
              <a:t>Amazon RDS </a:t>
            </a:r>
            <a:r>
              <a:rPr lang="en-US" dirty="0" err="1">
                <a:ea typeface="+mn-lt"/>
                <a:cs typeface="+mn-lt"/>
              </a:rPr>
              <a:t>アイドル</a:t>
            </a:r>
            <a:r>
              <a:rPr lang="en-US" dirty="0">
                <a:ea typeface="+mn-lt"/>
                <a:cs typeface="+mn-lt"/>
              </a:rPr>
              <a:t> DB</a:t>
            </a:r>
            <a:r>
              <a:rPr lang="en-US" altLang="ja-JP" dirty="0">
                <a:ea typeface="+mn-lt"/>
                <a:cs typeface="+mn-lt"/>
              </a:rPr>
              <a:t> </a:t>
            </a:r>
            <a:r>
              <a:rPr lang="ja-JP" altLang="en-US">
                <a:ea typeface="+mn-lt"/>
                <a:cs typeface="+mn-lt"/>
              </a:rPr>
              <a:t>インスタンス</a:t>
            </a:r>
            <a:endParaRPr lang="en-US"/>
          </a:p>
          <a:p>
            <a:r>
              <a:rPr lang="en-US" dirty="0">
                <a:ea typeface="+mn-lt"/>
                <a:cs typeface="+mn-lt"/>
              </a:rPr>
              <a:t>Amazon RDS </a:t>
            </a:r>
            <a:r>
              <a:rPr lang="en-US" dirty="0" err="1">
                <a:ea typeface="+mn-lt"/>
                <a:cs typeface="+mn-lt"/>
              </a:rPr>
              <a:t>セキュリティグループのアクセスリスク</a:t>
            </a:r>
            <a:endParaRPr lang="en-US" dirty="0" err="1"/>
          </a:p>
          <a:p>
            <a:r>
              <a:rPr lang="en-US" dirty="0">
                <a:ea typeface="+mn-lt"/>
                <a:cs typeface="+mn-lt"/>
              </a:rPr>
              <a:t>Amazon RDS </a:t>
            </a:r>
            <a:r>
              <a:rPr lang="en-US" dirty="0" err="1">
                <a:ea typeface="+mn-lt"/>
                <a:cs typeface="+mn-lt"/>
              </a:rPr>
              <a:t>バックアップ</a:t>
            </a:r>
            <a:endParaRPr lang="en-US" dirty="0" err="1"/>
          </a:p>
          <a:p>
            <a:r>
              <a:rPr lang="en-US" dirty="0">
                <a:ea typeface="+mn-lt"/>
                <a:cs typeface="+mn-lt"/>
              </a:rPr>
              <a:t>Amazon RDS Multi-AZ</a:t>
            </a:r>
            <a:endParaRPr lang="en-US" dirty="0"/>
          </a:p>
          <a:p>
            <a:pPr marL="457200" lvl="1" indent="0">
              <a:buNone/>
            </a:pPr>
            <a:endParaRPr lang="ja-JP" altLang="en-US" dirty="0">
              <a:ea typeface="+mn-lt"/>
              <a:cs typeface="+mn-lt"/>
            </a:endParaRPr>
          </a:p>
        </p:txBody>
      </p:sp>
    </p:spTree>
    <p:extLst>
      <p:ext uri="{BB962C8B-B14F-4D97-AF65-F5344CB8AC3E}">
        <p14:creationId xmlns:p14="http://schemas.microsoft.com/office/powerpoint/2010/main" val="328615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RDS</a:t>
            </a:r>
            <a:endParaRPr lang="en-US" altLang="ja-JP"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a:bodyPr>
          <a:lstStyle/>
          <a:p>
            <a:pPr marL="0" indent="0">
              <a:buNone/>
            </a:pPr>
            <a:r>
              <a:rPr lang="en-US" altLang="ja-JP" sz="2400" dirty="0">
                <a:ea typeface="+mn-lt"/>
                <a:cs typeface="+mn-lt"/>
              </a:rPr>
              <a:t>Amazon RDS </a:t>
            </a:r>
            <a:r>
              <a:rPr lang="ja-JP" sz="2400">
                <a:ea typeface="+mn-lt"/>
                <a:cs typeface="+mn-lt"/>
              </a:rPr>
              <a:t>コンソールから、リソースに関する以下の項目をモニタリングできま</a:t>
            </a:r>
            <a:r>
              <a:rPr lang="ja-JP" altLang="en-US" sz="2400">
                <a:ea typeface="+mn-lt"/>
                <a:cs typeface="+mn-lt"/>
              </a:rPr>
              <a:t>す。</a:t>
            </a:r>
            <a:r>
              <a:rPr lang="en-US" altLang="ja-JP" sz="2400" dirty="0">
                <a:ea typeface="+mn-lt"/>
                <a:cs typeface="+mn-lt"/>
              </a:rPr>
              <a:t>DB</a:t>
            </a:r>
            <a:r>
              <a:rPr lang="ja-JP" sz="2400">
                <a:ea typeface="+mn-lt"/>
                <a:cs typeface="+mn-lt"/>
              </a:rPr>
              <a:t>インスタンスの</a:t>
            </a:r>
            <a:r>
              <a:rPr lang="ja-JP" altLang="en-US" sz="2400">
                <a:ea typeface="+mn-lt"/>
                <a:cs typeface="+mn-lt"/>
              </a:rPr>
              <a:t>メトリクスを見たい場合、</a:t>
            </a:r>
            <a:r>
              <a:rPr lang="en-US" altLang="ja-JP" sz="2400" dirty="0">
                <a:ea typeface="+mn-lt"/>
                <a:cs typeface="+mn-lt"/>
              </a:rPr>
              <a:t>[</a:t>
            </a:r>
            <a:r>
              <a:rPr lang="ja-JP" altLang="en-US" sz="2400">
                <a:ea typeface="+mn-lt"/>
                <a:cs typeface="+mn-lt"/>
              </a:rPr>
              <a:t>モニタリ</a:t>
            </a:r>
            <a:r>
              <a:rPr lang="ja-JP" sz="2400">
                <a:ea typeface="+mn-lt"/>
                <a:cs typeface="+mn-lt"/>
              </a:rPr>
              <a:t>ング</a:t>
            </a:r>
            <a:r>
              <a:rPr lang="ja-JP" altLang="en-US" sz="2400">
                <a:ea typeface="+mn-lt"/>
                <a:cs typeface="+mn-lt"/>
              </a:rPr>
              <a:t>を表示</a:t>
            </a:r>
            <a:r>
              <a:rPr lang="en-US" altLang="ja-JP" sz="2400" dirty="0">
                <a:ea typeface="+mn-lt"/>
                <a:cs typeface="+mn-lt"/>
              </a:rPr>
              <a:t>]</a:t>
            </a:r>
            <a:r>
              <a:rPr lang="ja-JP" altLang="en-US" sz="2400">
                <a:ea typeface="+mn-lt"/>
                <a:cs typeface="+mn-lt"/>
              </a:rPr>
              <a:t>で以下</a:t>
            </a:r>
            <a:r>
              <a:rPr lang="ja-JP" sz="2400">
                <a:ea typeface="+mn-lt"/>
                <a:cs typeface="+mn-lt"/>
              </a:rPr>
              <a:t>の</a:t>
            </a:r>
            <a:r>
              <a:rPr lang="ja-JP" altLang="en-US" sz="2400">
                <a:ea typeface="+mn-lt"/>
                <a:cs typeface="+mn-lt"/>
              </a:rPr>
              <a:t>情報を取得出来ます。</a:t>
            </a:r>
            <a:endParaRPr lang="en-US" altLang="ja-JP" sz="2400" dirty="0">
              <a:ea typeface="+mn-lt"/>
              <a:cs typeface="+mn-lt"/>
            </a:endParaRPr>
          </a:p>
          <a:p>
            <a:r>
              <a:rPr lang="en-US" altLang="ja-JP" sz="2400" dirty="0">
                <a:ea typeface="+mn-lt"/>
                <a:cs typeface="+mn-lt"/>
              </a:rPr>
              <a:t>[Clo</a:t>
            </a:r>
            <a:r>
              <a:rPr lang="ja-JP" sz="2400">
                <a:ea typeface="+mn-lt"/>
                <a:cs typeface="+mn-lt"/>
              </a:rPr>
              <a:t>ud</a:t>
            </a:r>
            <a:r>
              <a:rPr lang="en-US" altLang="ja-JP" sz="2400" dirty="0">
                <a:ea typeface="+mn-lt"/>
                <a:cs typeface="+mn-lt"/>
              </a:rPr>
              <a:t>Watch]</a:t>
            </a:r>
            <a:r>
              <a:rPr lang="ja-JP" altLang="en-US" sz="2400" dirty="0">
                <a:ea typeface="+mn-lt"/>
                <a:cs typeface="+mn-lt"/>
              </a:rPr>
              <a:t> </a:t>
            </a:r>
            <a:r>
              <a:rPr lang="en-US" altLang="ja-JP" sz="2400" dirty="0">
                <a:ea typeface="+mn-lt"/>
                <a:cs typeface="+mn-lt"/>
              </a:rPr>
              <a:t>–</a:t>
            </a:r>
            <a:r>
              <a:rPr lang="ja-JP" altLang="en-US" sz="2400" dirty="0">
                <a:ea typeface="+mn-lt"/>
                <a:cs typeface="+mn-lt"/>
              </a:rPr>
              <a:t> </a:t>
            </a:r>
            <a:r>
              <a:rPr lang="en-US" altLang="ja-JP" sz="2400" dirty="0">
                <a:ea typeface="+mn-lt"/>
                <a:cs typeface="+mn-lt"/>
              </a:rPr>
              <a:t>Amazon</a:t>
            </a:r>
            <a:r>
              <a:rPr lang="ja-JP" altLang="en-US" sz="2400" dirty="0">
                <a:ea typeface="+mn-lt"/>
                <a:cs typeface="+mn-lt"/>
              </a:rPr>
              <a:t> </a:t>
            </a:r>
            <a:r>
              <a:rPr lang="en-US" altLang="ja-JP" sz="2400" dirty="0">
                <a:ea typeface="+mn-lt"/>
                <a:cs typeface="+mn-lt"/>
              </a:rPr>
              <a:t>CloudWatch</a:t>
            </a:r>
            <a:r>
              <a:rPr lang="ja-JP" sz="2400">
                <a:ea typeface="+mn-lt"/>
                <a:cs typeface="+mn-lt"/>
              </a:rPr>
              <a:t> か</a:t>
            </a:r>
            <a:r>
              <a:rPr lang="ja-JP" altLang="en-US" sz="2400">
                <a:ea typeface="+mn-lt"/>
                <a:cs typeface="+mn-lt"/>
              </a:rPr>
              <a:t>ら使用できる </a:t>
            </a:r>
            <a:r>
              <a:rPr lang="en-US" altLang="ja-JP" sz="2400" dirty="0">
                <a:ea typeface="+mn-lt"/>
                <a:cs typeface="+mn-lt"/>
              </a:rPr>
              <a:t>DB</a:t>
            </a:r>
            <a:r>
              <a:rPr lang="ja-JP" altLang="en-US" sz="2400">
                <a:ea typeface="+mn-lt"/>
                <a:cs typeface="+mn-lt"/>
              </a:rPr>
              <a:t> </a:t>
            </a:r>
            <a:r>
              <a:rPr lang="ja-JP" sz="2400">
                <a:ea typeface="+mn-lt"/>
                <a:cs typeface="+mn-lt"/>
              </a:rPr>
              <a:t>インスタンス</a:t>
            </a:r>
            <a:r>
              <a:rPr lang="ja-JP" altLang="en-US" sz="2400">
                <a:ea typeface="+mn-lt"/>
                <a:cs typeface="+mn-lt"/>
              </a:rPr>
              <a:t>メトリクス</a:t>
            </a:r>
            <a:r>
              <a:rPr lang="ja-JP" sz="2400">
                <a:ea typeface="+mn-lt"/>
                <a:cs typeface="+mn-lt"/>
              </a:rPr>
              <a:t>の</a:t>
            </a:r>
            <a:r>
              <a:rPr lang="ja-JP" altLang="en-US" sz="2400">
                <a:ea typeface="+mn-lt"/>
                <a:cs typeface="+mn-lt"/>
              </a:rPr>
              <a:t>概要を表示しま</a:t>
            </a:r>
            <a:r>
              <a:rPr lang="ja-JP" sz="2400">
                <a:ea typeface="+mn-lt"/>
                <a:cs typeface="+mn-lt"/>
              </a:rPr>
              <a:t>す。</a:t>
            </a:r>
            <a:endParaRPr lang="en-US" sz="2400">
              <a:ea typeface="+mn-lt"/>
              <a:cs typeface="+mn-lt"/>
            </a:endParaRPr>
          </a:p>
          <a:p>
            <a:r>
              <a:rPr lang="en-US" altLang="ja-JP" sz="2400" dirty="0">
                <a:ea typeface="+mn-lt"/>
                <a:cs typeface="+mn-lt"/>
              </a:rPr>
              <a:t>[Enhanced</a:t>
            </a:r>
            <a:r>
              <a:rPr lang="ja-JP" altLang="en-US" sz="2400" dirty="0">
                <a:ea typeface="+mn-lt"/>
                <a:cs typeface="+mn-lt"/>
              </a:rPr>
              <a:t> </a:t>
            </a:r>
            <a:r>
              <a:rPr lang="en-US" altLang="ja-JP" sz="2400" dirty="0">
                <a:ea typeface="+mn-lt"/>
                <a:cs typeface="+mn-lt"/>
              </a:rPr>
              <a:t>monitoring]</a:t>
            </a:r>
            <a:r>
              <a:rPr lang="ja-JP" altLang="en-US" sz="2400" dirty="0">
                <a:ea typeface="+mn-lt"/>
                <a:cs typeface="+mn-lt"/>
              </a:rPr>
              <a:t> </a:t>
            </a:r>
            <a:r>
              <a:rPr lang="en-US" altLang="ja-JP" sz="2400" dirty="0">
                <a:ea typeface="+mn-lt"/>
                <a:cs typeface="+mn-lt"/>
              </a:rPr>
              <a:t>–</a:t>
            </a:r>
            <a:r>
              <a:rPr lang="ja-JP" altLang="en-US" sz="2400">
                <a:ea typeface="+mn-lt"/>
                <a:cs typeface="+mn-lt"/>
              </a:rPr>
              <a:t> 拡張モニ</a:t>
            </a:r>
            <a:r>
              <a:rPr lang="ja-JP" sz="2400">
                <a:ea typeface="+mn-lt"/>
                <a:cs typeface="+mn-lt"/>
              </a:rPr>
              <a:t>タ</a:t>
            </a:r>
            <a:r>
              <a:rPr lang="ja-JP" altLang="en-US" sz="2400">
                <a:ea typeface="+mn-lt"/>
                <a:cs typeface="+mn-lt"/>
              </a:rPr>
              <a:t>リ</a:t>
            </a:r>
            <a:r>
              <a:rPr lang="ja-JP" sz="2400">
                <a:ea typeface="+mn-lt"/>
                <a:cs typeface="+mn-lt"/>
              </a:rPr>
              <a:t>ン</a:t>
            </a:r>
            <a:r>
              <a:rPr lang="ja-JP" altLang="en-US" sz="2400">
                <a:ea typeface="+mn-lt"/>
                <a:cs typeface="+mn-lt"/>
              </a:rPr>
              <a:t>グ</a:t>
            </a:r>
            <a:r>
              <a:rPr lang="ja-JP" sz="2400">
                <a:ea typeface="+mn-lt"/>
                <a:cs typeface="+mn-lt"/>
              </a:rPr>
              <a:t>が</a:t>
            </a:r>
            <a:r>
              <a:rPr lang="ja-JP" altLang="en-US" sz="2400">
                <a:ea typeface="+mn-lt"/>
                <a:cs typeface="+mn-lt"/>
              </a:rPr>
              <a:t>有効になっ</a:t>
            </a:r>
            <a:r>
              <a:rPr lang="ja-JP" sz="2400">
                <a:ea typeface="+mn-lt"/>
                <a:cs typeface="+mn-lt"/>
              </a:rPr>
              <a:t>ている</a:t>
            </a:r>
            <a:r>
              <a:rPr lang="ja-JP" altLang="en-US" sz="2400">
                <a:ea typeface="+mn-lt"/>
                <a:cs typeface="+mn-lt"/>
              </a:rPr>
              <a:t> </a:t>
            </a:r>
            <a:r>
              <a:rPr lang="en-US" altLang="ja-JP" sz="2400" dirty="0">
                <a:ea typeface="+mn-lt"/>
                <a:cs typeface="+mn-lt"/>
              </a:rPr>
              <a:t>DB</a:t>
            </a:r>
            <a:r>
              <a:rPr lang="ja-JP" altLang="en-US" sz="2400">
                <a:ea typeface="+mn-lt"/>
                <a:cs typeface="+mn-lt"/>
              </a:rPr>
              <a:t> </a:t>
            </a:r>
            <a:r>
              <a:rPr lang="ja-JP" sz="2400">
                <a:ea typeface="+mn-lt"/>
                <a:cs typeface="+mn-lt"/>
              </a:rPr>
              <a:t>インスタンスに使用</a:t>
            </a:r>
            <a:r>
              <a:rPr lang="ja-JP" altLang="en-US" sz="2400">
                <a:ea typeface="+mn-lt"/>
                <a:cs typeface="+mn-lt"/>
              </a:rPr>
              <a:t>でき</a:t>
            </a:r>
            <a:r>
              <a:rPr lang="ja-JP" sz="2400">
                <a:ea typeface="+mn-lt"/>
                <a:cs typeface="+mn-lt"/>
              </a:rPr>
              <a:t>る</a:t>
            </a:r>
            <a:r>
              <a:rPr lang="ja-JP" altLang="en-US" sz="2400">
                <a:ea typeface="+mn-lt"/>
                <a:cs typeface="+mn-lt"/>
              </a:rPr>
              <a:t> </a:t>
            </a:r>
            <a:r>
              <a:rPr lang="en-US" altLang="ja-JP" sz="2400" dirty="0">
                <a:ea typeface="+mn-lt"/>
                <a:cs typeface="+mn-lt"/>
              </a:rPr>
              <a:t>OS</a:t>
            </a:r>
            <a:r>
              <a:rPr lang="ja-JP" altLang="en-US" sz="2400">
                <a:ea typeface="+mn-lt"/>
                <a:cs typeface="+mn-lt"/>
              </a:rPr>
              <a:t> </a:t>
            </a:r>
            <a:r>
              <a:rPr lang="ja-JP" sz="2400">
                <a:ea typeface="+mn-lt"/>
                <a:cs typeface="+mn-lt"/>
              </a:rPr>
              <a:t>メ</a:t>
            </a:r>
            <a:r>
              <a:rPr lang="ja-JP" altLang="en-US" sz="2400">
                <a:ea typeface="+mn-lt"/>
                <a:cs typeface="+mn-lt"/>
              </a:rPr>
              <a:t>ト</a:t>
            </a:r>
            <a:r>
              <a:rPr lang="ja-JP" sz="2400">
                <a:ea typeface="+mn-lt"/>
                <a:cs typeface="+mn-lt"/>
              </a:rPr>
              <a:t>リ</a:t>
            </a:r>
            <a:r>
              <a:rPr lang="ja-JP" altLang="en-US" sz="2400">
                <a:ea typeface="+mn-lt"/>
                <a:cs typeface="+mn-lt"/>
              </a:rPr>
              <a:t>クス</a:t>
            </a:r>
            <a:r>
              <a:rPr lang="ja-JP" sz="2400">
                <a:ea typeface="+mn-lt"/>
                <a:cs typeface="+mn-lt"/>
              </a:rPr>
              <a:t>の</a:t>
            </a:r>
            <a:r>
              <a:rPr lang="ja-JP" altLang="en-US" sz="2400">
                <a:ea typeface="+mn-lt"/>
                <a:cs typeface="+mn-lt"/>
              </a:rPr>
              <a:t>概要を表示します。</a:t>
            </a:r>
            <a:endParaRPr lang="en-US" sz="2400">
              <a:ea typeface="+mn-lt"/>
              <a:cs typeface="+mn-lt"/>
            </a:endParaRPr>
          </a:p>
          <a:p>
            <a:r>
              <a:rPr lang="en-US" altLang="ja-JP" sz="2400" dirty="0">
                <a:ea typeface="+mn-lt"/>
                <a:cs typeface="+mn-lt"/>
              </a:rPr>
              <a:t>[OS</a:t>
            </a:r>
            <a:r>
              <a:rPr lang="ja-JP" altLang="en-US" sz="2400">
                <a:ea typeface="+mn-lt"/>
                <a:cs typeface="+mn-lt"/>
              </a:rPr>
              <a:t> プロセスリスト</a:t>
            </a:r>
            <a:r>
              <a:rPr lang="en-US" altLang="ja-JP" sz="2400" dirty="0">
                <a:ea typeface="+mn-lt"/>
                <a:cs typeface="+mn-lt"/>
              </a:rPr>
              <a:t>]</a:t>
            </a:r>
            <a:r>
              <a:rPr lang="ja-JP" altLang="en-US" sz="2400" dirty="0">
                <a:ea typeface="+mn-lt"/>
                <a:cs typeface="+mn-lt"/>
              </a:rPr>
              <a:t> </a:t>
            </a:r>
            <a:r>
              <a:rPr lang="en-US" altLang="ja-JP" sz="2400" dirty="0">
                <a:ea typeface="+mn-lt"/>
                <a:cs typeface="+mn-lt"/>
              </a:rPr>
              <a:t>–</a:t>
            </a:r>
            <a:r>
              <a:rPr lang="ja-JP" altLang="en-US" sz="2400">
                <a:ea typeface="+mn-lt"/>
                <a:cs typeface="+mn-lt"/>
              </a:rPr>
              <a:t> 選択した</a:t>
            </a:r>
            <a:r>
              <a:rPr lang="ja-JP" sz="2400">
                <a:ea typeface="+mn-lt"/>
                <a:cs typeface="+mn-lt"/>
              </a:rPr>
              <a:t>インスタンスで</a:t>
            </a:r>
            <a:r>
              <a:rPr lang="ja-JP" altLang="en-US" sz="2400">
                <a:ea typeface="+mn-lt"/>
                <a:cs typeface="+mn-lt"/>
              </a:rPr>
              <a:t>実行中</a:t>
            </a:r>
            <a:r>
              <a:rPr lang="ja-JP" sz="2400">
                <a:ea typeface="+mn-lt"/>
                <a:cs typeface="+mn-lt"/>
              </a:rPr>
              <a:t>の</a:t>
            </a:r>
            <a:r>
              <a:rPr lang="ja-JP" altLang="en-US" sz="2400">
                <a:ea typeface="+mn-lt"/>
                <a:cs typeface="+mn-lt"/>
              </a:rPr>
              <a:t>各プ</a:t>
            </a:r>
            <a:r>
              <a:rPr lang="ja-JP" sz="2400">
                <a:ea typeface="+mn-lt"/>
                <a:cs typeface="+mn-lt"/>
              </a:rPr>
              <a:t>ロセスの詳細を表示します。</a:t>
            </a:r>
            <a:endParaRPr lang="ja-JP" sz="2400">
              <a:ea typeface="ＭＳ Ｐゴシック"/>
              <a:cs typeface="+mn-lt"/>
            </a:endParaRPr>
          </a:p>
          <a:p>
            <a:r>
              <a:rPr lang="en-US" altLang="ja-JP" sz="2400" dirty="0">
                <a:ea typeface="+mn-lt"/>
                <a:cs typeface="+mn-lt"/>
              </a:rPr>
              <a:t>Perf</a:t>
            </a:r>
            <a:r>
              <a:rPr lang="ja-JP" sz="2400">
                <a:ea typeface="+mn-lt"/>
                <a:cs typeface="+mn-lt"/>
              </a:rPr>
              <a:t>orma</a:t>
            </a:r>
            <a:r>
              <a:rPr lang="en-US" altLang="ja-JP" sz="2400" dirty="0" err="1">
                <a:ea typeface="+mn-lt"/>
                <a:cs typeface="+mn-lt"/>
              </a:rPr>
              <a:t>nce</a:t>
            </a:r>
            <a:r>
              <a:rPr lang="ja-JP" altLang="en-US" sz="2400">
                <a:ea typeface="+mn-lt"/>
                <a:cs typeface="+mn-lt"/>
              </a:rPr>
              <a:t> </a:t>
            </a:r>
            <a:r>
              <a:rPr lang="ja-JP" sz="2400">
                <a:ea typeface="+mn-lt"/>
                <a:cs typeface="+mn-lt"/>
              </a:rPr>
              <a:t>I</a:t>
            </a:r>
            <a:r>
              <a:rPr lang="en-US" altLang="ja-JP" sz="2400" dirty="0" err="1">
                <a:ea typeface="+mn-lt"/>
                <a:cs typeface="+mn-lt"/>
              </a:rPr>
              <a:t>nsi</a:t>
            </a:r>
            <a:r>
              <a:rPr lang="ja-JP" sz="2400">
                <a:ea typeface="+mn-lt"/>
                <a:cs typeface="+mn-lt"/>
              </a:rPr>
              <a:t>ghts – DB インスタンスの Amaz</a:t>
            </a:r>
            <a:r>
              <a:rPr lang="en-US" altLang="ja-JP" sz="2400" dirty="0">
                <a:ea typeface="+mn-lt"/>
                <a:cs typeface="+mn-lt"/>
              </a:rPr>
              <a:t>on</a:t>
            </a:r>
            <a:r>
              <a:rPr lang="ja-JP" altLang="en-US" sz="2400" dirty="0">
                <a:ea typeface="+mn-lt"/>
                <a:cs typeface="+mn-lt"/>
              </a:rPr>
              <a:t> </a:t>
            </a:r>
            <a:r>
              <a:rPr lang="en-US" altLang="ja-JP" sz="2400" dirty="0">
                <a:ea typeface="+mn-lt"/>
                <a:cs typeface="+mn-lt"/>
              </a:rPr>
              <a:t>RDS</a:t>
            </a:r>
            <a:r>
              <a:rPr lang="ja-JP" sz="2400" dirty="0">
                <a:ea typeface="+mn-lt"/>
                <a:cs typeface="+mn-lt"/>
              </a:rPr>
              <a:t> </a:t>
            </a:r>
            <a:r>
              <a:rPr lang="en-US" altLang="ja-JP" sz="2400" dirty="0">
                <a:ea typeface="+mn-lt"/>
                <a:cs typeface="+mn-lt"/>
              </a:rPr>
              <a:t>Per</a:t>
            </a:r>
            <a:r>
              <a:rPr lang="ja-JP" sz="2400">
                <a:ea typeface="+mn-lt"/>
                <a:cs typeface="+mn-lt"/>
              </a:rPr>
              <a:t>formance I</a:t>
            </a:r>
            <a:r>
              <a:rPr lang="en-US" altLang="ja-JP" sz="2400" dirty="0" err="1">
                <a:ea typeface="+mn-lt"/>
                <a:cs typeface="+mn-lt"/>
              </a:rPr>
              <a:t>nsights</a:t>
            </a:r>
            <a:r>
              <a:rPr lang="ja-JP" altLang="en-US" sz="2400">
                <a:ea typeface="+mn-lt"/>
                <a:cs typeface="+mn-lt"/>
              </a:rPr>
              <a:t> コンソールを開きます。</a:t>
            </a:r>
            <a:endParaRPr lang="ja-JP" sz="2400">
              <a:ea typeface="ＭＳ Ｐゴシック"/>
              <a:cs typeface="Calibri"/>
            </a:endParaRPr>
          </a:p>
          <a:p>
            <a:pPr marL="457200" lvl="1" indent="0">
              <a:buNone/>
            </a:pPr>
            <a:endParaRPr lang="ja-JP" altLang="en-US" dirty="0">
              <a:ea typeface="+mn-lt"/>
              <a:cs typeface="+mn-lt"/>
            </a:endParaRPr>
          </a:p>
        </p:txBody>
      </p:sp>
    </p:spTree>
    <p:extLst>
      <p:ext uri="{BB962C8B-B14F-4D97-AF65-F5344CB8AC3E}">
        <p14:creationId xmlns:p14="http://schemas.microsoft.com/office/powerpoint/2010/main" val="283597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RDS</a:t>
            </a:r>
            <a:endParaRPr lang="en-US" altLang="ja-JP"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fontScale="92500" lnSpcReduction="10000"/>
          </a:bodyPr>
          <a:lstStyle/>
          <a:p>
            <a:pPr>
              <a:buNone/>
            </a:pPr>
            <a:r>
              <a:rPr lang="ja-JP" altLang="en-US">
                <a:ea typeface="+mn-lt"/>
                <a:cs typeface="+mn-lt"/>
              </a:rPr>
              <a:t>デ</a:t>
            </a:r>
            <a:r>
              <a:rPr lang="ja-JP">
                <a:ea typeface="+mn-lt"/>
                <a:cs typeface="+mn-lt"/>
              </a:rPr>
              <a:t>フォル</a:t>
            </a:r>
            <a:r>
              <a:rPr lang="ja-JP" altLang="en-US">
                <a:ea typeface="+mn-lt"/>
                <a:cs typeface="+mn-lt"/>
              </a:rPr>
              <a:t>トでは</a:t>
            </a:r>
            <a:r>
              <a:rPr lang="ja-JP">
                <a:ea typeface="+mn-lt"/>
                <a:cs typeface="+mn-lt"/>
              </a:rPr>
              <a:t>、</a:t>
            </a:r>
            <a:r>
              <a:rPr lang="en-US" altLang="ja-JP" dirty="0">
                <a:ea typeface="+mn-lt"/>
                <a:cs typeface="+mn-lt"/>
              </a:rPr>
              <a:t>Amazon</a:t>
            </a:r>
            <a:r>
              <a:rPr lang="ja-JP" altLang="en-US" dirty="0">
                <a:ea typeface="+mn-lt"/>
                <a:cs typeface="+mn-lt"/>
              </a:rPr>
              <a:t> </a:t>
            </a:r>
            <a:r>
              <a:rPr lang="en-US" altLang="ja-JP" dirty="0">
                <a:ea typeface="+mn-lt"/>
                <a:cs typeface="+mn-lt"/>
              </a:rPr>
              <a:t>RDS</a:t>
            </a:r>
            <a:r>
              <a:rPr lang="ja-JP" altLang="en-US">
                <a:ea typeface="+mn-lt"/>
                <a:cs typeface="+mn-lt"/>
              </a:rPr>
              <a:t> は</a:t>
            </a:r>
            <a:r>
              <a:rPr lang="ja-JP">
                <a:ea typeface="+mn-lt"/>
                <a:cs typeface="+mn-lt"/>
              </a:rPr>
              <a:t>メトリクスデータを1分間隔で Cloud</a:t>
            </a:r>
            <a:r>
              <a:rPr lang="en-US" altLang="ja-JP" dirty="0">
                <a:ea typeface="+mn-lt"/>
                <a:cs typeface="+mn-lt"/>
              </a:rPr>
              <a:t>Watch</a:t>
            </a:r>
            <a:r>
              <a:rPr lang="ja-JP" altLang="en-US">
                <a:ea typeface="+mn-lt"/>
                <a:cs typeface="+mn-lt"/>
              </a:rPr>
              <a:t> に自動的に送信</a:t>
            </a:r>
            <a:r>
              <a:rPr lang="ja-JP">
                <a:ea typeface="+mn-lt"/>
                <a:cs typeface="+mn-lt"/>
              </a:rPr>
              <a:t>します。</a:t>
            </a:r>
            <a:r>
              <a:rPr lang="ja-JP" altLang="en-US">
                <a:ea typeface="+mn-lt"/>
                <a:cs typeface="+mn-lt"/>
              </a:rPr>
              <a:t>期間が </a:t>
            </a:r>
            <a:r>
              <a:rPr lang="en-US" altLang="ja-JP" dirty="0">
                <a:ea typeface="+mn-lt"/>
                <a:cs typeface="+mn-lt"/>
              </a:rPr>
              <a:t>60</a:t>
            </a:r>
            <a:r>
              <a:rPr lang="ja-JP" altLang="en-US">
                <a:ea typeface="+mn-lt"/>
                <a:cs typeface="+mn-lt"/>
              </a:rPr>
              <a:t> 秒 </a:t>
            </a:r>
            <a:r>
              <a:rPr lang="en-US" altLang="ja-JP" dirty="0">
                <a:ea typeface="+mn-lt"/>
                <a:cs typeface="+mn-lt"/>
              </a:rPr>
              <a:t>(1</a:t>
            </a:r>
            <a:r>
              <a:rPr lang="ja-JP" altLang="en-US">
                <a:ea typeface="+mn-lt"/>
                <a:cs typeface="+mn-lt"/>
              </a:rPr>
              <a:t> 分</a:t>
            </a:r>
            <a:r>
              <a:rPr lang="en-US" altLang="ja-JP" dirty="0">
                <a:ea typeface="+mn-lt"/>
                <a:cs typeface="+mn-lt"/>
              </a:rPr>
              <a:t>)</a:t>
            </a:r>
            <a:r>
              <a:rPr lang="ja-JP" altLang="en-US">
                <a:ea typeface="+mn-lt"/>
                <a:cs typeface="+mn-lt"/>
              </a:rPr>
              <a:t> のデー</a:t>
            </a:r>
            <a:r>
              <a:rPr lang="ja-JP">
                <a:ea typeface="+mn-lt"/>
                <a:cs typeface="+mn-lt"/>
              </a:rPr>
              <a:t>タポイン</a:t>
            </a:r>
            <a:r>
              <a:rPr lang="ja-JP" altLang="en-US">
                <a:ea typeface="+mn-lt"/>
                <a:cs typeface="+mn-lt"/>
              </a:rPr>
              <a:t>トは、</a:t>
            </a:r>
            <a:r>
              <a:rPr lang="en-US" altLang="ja-JP" dirty="0">
                <a:ea typeface="+mn-lt"/>
                <a:cs typeface="+mn-lt"/>
              </a:rPr>
              <a:t>15</a:t>
            </a:r>
            <a:r>
              <a:rPr lang="ja-JP" altLang="en-US">
                <a:ea typeface="+mn-lt"/>
                <a:cs typeface="+mn-lt"/>
              </a:rPr>
              <a:t> 日間</a:t>
            </a:r>
            <a:r>
              <a:rPr lang="ja-JP">
                <a:ea typeface="+mn-lt"/>
                <a:cs typeface="+mn-lt"/>
              </a:rPr>
              <a:t>使用できます。</a:t>
            </a:r>
            <a:endParaRPr lang="en-US">
              <a:ea typeface="+mn-lt"/>
              <a:cs typeface="+mn-lt"/>
            </a:endParaRPr>
          </a:p>
          <a:p>
            <a:pPr>
              <a:buNone/>
            </a:pPr>
            <a:endParaRPr lang="en-US"/>
          </a:p>
          <a:p>
            <a:pPr marL="0" indent="0">
              <a:buNone/>
            </a:pPr>
            <a:r>
              <a:rPr lang="en-US" altLang="ja-JP" dirty="0">
                <a:ea typeface="+mn-lt"/>
                <a:cs typeface="+mn-lt"/>
              </a:rPr>
              <a:t>Per</a:t>
            </a:r>
            <a:r>
              <a:rPr lang="ja-JP">
                <a:ea typeface="+mn-lt"/>
                <a:cs typeface="+mn-lt"/>
              </a:rPr>
              <a:t>formance I</a:t>
            </a:r>
            <a:r>
              <a:rPr lang="en-US" altLang="ja-JP" dirty="0" err="1">
                <a:ea typeface="+mn-lt"/>
                <a:cs typeface="+mn-lt"/>
              </a:rPr>
              <a:t>nsights</a:t>
            </a:r>
            <a:r>
              <a:rPr lang="ja-JP" altLang="en-US">
                <a:ea typeface="+mn-lt"/>
                <a:cs typeface="+mn-lt"/>
              </a:rPr>
              <a:t> は、既存の </a:t>
            </a:r>
            <a:r>
              <a:rPr lang="en-US" altLang="ja-JP" dirty="0">
                <a:ea typeface="+mn-lt"/>
                <a:cs typeface="+mn-lt"/>
              </a:rPr>
              <a:t>Amazon</a:t>
            </a:r>
            <a:r>
              <a:rPr lang="ja-JP" altLang="en-US" dirty="0">
                <a:ea typeface="+mn-lt"/>
                <a:cs typeface="+mn-lt"/>
              </a:rPr>
              <a:t> </a:t>
            </a:r>
            <a:r>
              <a:rPr lang="en-US" altLang="ja-JP" dirty="0">
                <a:ea typeface="+mn-lt"/>
                <a:cs typeface="+mn-lt"/>
              </a:rPr>
              <a:t>RDS</a:t>
            </a:r>
            <a:r>
              <a:rPr lang="ja-JP" altLang="en-US">
                <a:ea typeface="+mn-lt"/>
                <a:cs typeface="+mn-lt"/>
              </a:rPr>
              <a:t> モニタリ</a:t>
            </a:r>
            <a:r>
              <a:rPr lang="ja-JP">
                <a:ea typeface="+mn-lt"/>
                <a:cs typeface="+mn-lt"/>
              </a:rPr>
              <a:t>ング機能を拡張して、DBのパフォーマンスを明確にし、分析しやすくします。主に、DB 負荷、最大CPU容量等。</a:t>
            </a:r>
          </a:p>
          <a:p>
            <a:pPr marL="0" indent="0">
              <a:buNone/>
            </a:pPr>
            <a:endParaRPr lang="ja-JP" dirty="0">
              <a:ea typeface="+mn-lt"/>
              <a:cs typeface="+mn-lt"/>
            </a:endParaRPr>
          </a:p>
          <a:p>
            <a:pPr>
              <a:buNone/>
            </a:pPr>
            <a:r>
              <a:rPr lang="en-US" altLang="ja-JP" dirty="0">
                <a:ea typeface="+mn-lt"/>
                <a:cs typeface="+mn-lt"/>
              </a:rPr>
              <a:t>Metrics</a:t>
            </a:r>
            <a:r>
              <a:rPr lang="ja-JP">
                <a:ea typeface="+mn-lt"/>
                <a:cs typeface="+mn-lt"/>
              </a:rPr>
              <a:t>一覧表と説明：</a:t>
            </a:r>
          </a:p>
          <a:p>
            <a:pPr>
              <a:buNone/>
            </a:pPr>
            <a:r>
              <a:rPr lang="ja-JP" dirty="0">
                <a:ea typeface="+mn-lt"/>
                <a:cs typeface="+mn-lt"/>
                <a:hlinkClick r:id="rId2"/>
              </a:rPr>
              <a:t>ht</a:t>
            </a:r>
            <a:r>
              <a:rPr lang="en-US" altLang="ja-JP" dirty="0">
                <a:ea typeface="+mn-lt"/>
                <a:cs typeface="+mn-lt"/>
                <a:hlinkClick r:id="rId2"/>
              </a:rPr>
              <a:t>tps://docs.aw</a:t>
            </a:r>
            <a:r>
              <a:rPr lang="ja-JP" dirty="0">
                <a:ea typeface="+mn-lt"/>
                <a:cs typeface="+mn-lt"/>
                <a:hlinkClick r:id="rId2"/>
              </a:rPr>
              <a:t>s</a:t>
            </a:r>
            <a:r>
              <a:rPr lang="en-US" altLang="ja-JP" dirty="0">
                <a:ea typeface="+mn-lt"/>
                <a:cs typeface="+mn-lt"/>
                <a:hlinkClick r:id="rId2"/>
              </a:rPr>
              <a:t>.amazon.com/ja_jp/</a:t>
            </a:r>
            <a:r>
              <a:rPr lang="ja-JP" dirty="0">
                <a:ea typeface="+mn-lt"/>
                <a:cs typeface="+mn-lt"/>
                <a:hlinkClick r:id="rId2"/>
              </a:rPr>
              <a:t>Amaz</a:t>
            </a:r>
            <a:r>
              <a:rPr lang="en-US" altLang="ja-JP" dirty="0">
                <a:ea typeface="+mn-lt"/>
                <a:cs typeface="+mn-lt"/>
                <a:hlinkClick r:id="rId2"/>
              </a:rPr>
              <a:t>onRDS/latest/UserGuide/monitoring-cloudwatch.html</a:t>
            </a:r>
          </a:p>
          <a:p>
            <a:pPr>
              <a:buNone/>
            </a:pPr>
            <a:r>
              <a:rPr lang="en-US" dirty="0">
                <a:ea typeface="+mn-lt"/>
                <a:cs typeface="+mn-lt"/>
                <a:hlinkClick r:id="rId3"/>
              </a:rPr>
              <a:t>https://sysdig.com/blog/monitoring-amazon-rds/</a:t>
            </a:r>
            <a:endParaRPr lang="en-US">
              <a:ea typeface="+mn-lt"/>
              <a:cs typeface="+mn-lt"/>
            </a:endParaRPr>
          </a:p>
        </p:txBody>
      </p:sp>
    </p:spTree>
    <p:extLst>
      <p:ext uri="{BB962C8B-B14F-4D97-AF65-F5344CB8AC3E}">
        <p14:creationId xmlns:p14="http://schemas.microsoft.com/office/powerpoint/2010/main" val="33343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RDS</a:t>
            </a:r>
            <a:endParaRPr lang="en-US" altLang="ja-JP"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fontScale="92500" lnSpcReduction="10000"/>
          </a:bodyPr>
          <a:lstStyle/>
          <a:p>
            <a:pPr>
              <a:buNone/>
            </a:pPr>
            <a:r>
              <a:rPr lang="ja-JP" altLang="en-US" u="sng">
                <a:ea typeface="+mn-lt"/>
                <a:cs typeface="+mn-lt"/>
              </a:rPr>
              <a:t>A</a:t>
            </a:r>
            <a:r>
              <a:rPr lang="en-US" altLang="en-US" u="sng" dirty="0" err="1">
                <a:ea typeface="+mn-lt"/>
                <a:cs typeface="+mn-lt"/>
              </a:rPr>
              <a:t>LARMの模様</a:t>
            </a:r>
            <a:r>
              <a:rPr lang="en-US" altLang="en-US" dirty="0">
                <a:ea typeface="+mn-lt"/>
                <a:cs typeface="+mn-lt"/>
              </a:rPr>
              <a:t>：</a:t>
            </a:r>
            <a:endParaRPr lang="ja-JP" altLang="en-US" dirty="0">
              <a:ea typeface="+mn-lt"/>
              <a:cs typeface="+mn-lt"/>
            </a:endParaRPr>
          </a:p>
          <a:p>
            <a:pPr>
              <a:buNone/>
            </a:pPr>
            <a:r>
              <a:rPr lang="en-US" dirty="0" err="1">
                <a:ea typeface="+mn-lt"/>
                <a:cs typeface="+mn-lt"/>
              </a:rPr>
              <a:t>FreeableMemory</a:t>
            </a:r>
            <a:r>
              <a:rPr lang="en-US" dirty="0">
                <a:ea typeface="+mn-lt"/>
                <a:cs typeface="+mn-lt"/>
              </a:rPr>
              <a:t>  </a:t>
            </a:r>
            <a:r>
              <a:rPr lang="ja-JP" altLang="en-US">
                <a:ea typeface="+mn-lt"/>
                <a:cs typeface="+mn-lt"/>
              </a:rPr>
              <a:t>平均</a:t>
            </a:r>
            <a:r>
              <a:rPr lang="en-US" dirty="0">
                <a:ea typeface="+mn-lt"/>
                <a:cs typeface="+mn-lt"/>
              </a:rPr>
              <a:t> &lt; 128*1024*1024  (128 MB)</a:t>
            </a:r>
            <a:endParaRPr lang="en-US" dirty="0">
              <a:cs typeface="Calibri"/>
            </a:endParaRPr>
          </a:p>
          <a:p>
            <a:pPr>
              <a:buNone/>
            </a:pPr>
            <a:r>
              <a:rPr lang="en-US" dirty="0" err="1">
                <a:ea typeface="+mn-lt"/>
                <a:cs typeface="+mn-lt"/>
              </a:rPr>
              <a:t>DatabaseConnections</a:t>
            </a:r>
            <a:r>
              <a:rPr lang="en-US" dirty="0">
                <a:ea typeface="+mn-lt"/>
                <a:cs typeface="+mn-lt"/>
              </a:rPr>
              <a:t> </a:t>
            </a:r>
            <a:r>
              <a:rPr lang="ja-JP">
                <a:ea typeface="+mn-lt"/>
                <a:cs typeface="+mn-lt"/>
              </a:rPr>
              <a:t>平均</a:t>
            </a:r>
            <a:r>
              <a:rPr lang="en-US" dirty="0">
                <a:ea typeface="+mn-lt"/>
                <a:cs typeface="+mn-lt"/>
              </a:rPr>
              <a:t> &gt; 1000</a:t>
            </a:r>
            <a:endParaRPr lang="en-US" dirty="0">
              <a:cs typeface="Calibri" panose="020F0502020204030204"/>
            </a:endParaRPr>
          </a:p>
          <a:p>
            <a:pPr>
              <a:buNone/>
            </a:pPr>
            <a:r>
              <a:rPr lang="en-US" dirty="0" err="1">
                <a:ea typeface="+mn-lt"/>
                <a:cs typeface="+mn-lt"/>
              </a:rPr>
              <a:t>CpuUtilization</a:t>
            </a:r>
            <a:r>
              <a:rPr lang="en-US" dirty="0">
                <a:ea typeface="+mn-lt"/>
                <a:cs typeface="+mn-lt"/>
              </a:rPr>
              <a:t> </a:t>
            </a:r>
            <a:r>
              <a:rPr lang="ja-JP" altLang="en-US">
                <a:ea typeface="+mn-lt"/>
                <a:cs typeface="+mn-lt"/>
              </a:rPr>
              <a:t>平均</a:t>
            </a:r>
            <a:r>
              <a:rPr lang="en-US" dirty="0">
                <a:ea typeface="+mn-lt"/>
                <a:cs typeface="+mn-lt"/>
              </a:rPr>
              <a:t> &gt; 0.95</a:t>
            </a:r>
            <a:endParaRPr lang="en-US" dirty="0"/>
          </a:p>
          <a:p>
            <a:pPr>
              <a:buNone/>
            </a:pPr>
            <a:r>
              <a:rPr lang="en-US" dirty="0" err="1">
                <a:ea typeface="+mn-lt"/>
                <a:cs typeface="+mn-lt"/>
              </a:rPr>
              <a:t>FreeStorageSpace</a:t>
            </a:r>
            <a:r>
              <a:rPr lang="en-US" dirty="0">
                <a:ea typeface="+mn-lt"/>
                <a:cs typeface="+mn-lt"/>
              </a:rPr>
              <a:t> </a:t>
            </a:r>
            <a:r>
              <a:rPr lang="ja-JP" altLang="en-US">
                <a:ea typeface="+mn-lt"/>
                <a:cs typeface="+mn-lt"/>
              </a:rPr>
              <a:t>平均</a:t>
            </a:r>
            <a:r>
              <a:rPr lang="en-US" dirty="0">
                <a:ea typeface="+mn-lt"/>
                <a:cs typeface="+mn-lt"/>
              </a:rPr>
              <a:t> &lt; 512*1024*1024</a:t>
            </a:r>
            <a:endParaRPr lang="en-US" dirty="0">
              <a:cs typeface="Calibri"/>
            </a:endParaRPr>
          </a:p>
          <a:p>
            <a:pPr>
              <a:buNone/>
            </a:pPr>
            <a:r>
              <a:rPr lang="en-US" dirty="0" err="1">
                <a:ea typeface="+mn-lt"/>
                <a:cs typeface="+mn-lt"/>
              </a:rPr>
              <a:t>ReadLatency</a:t>
            </a:r>
            <a:r>
              <a:rPr lang="en-US" dirty="0">
                <a:ea typeface="+mn-lt"/>
                <a:cs typeface="+mn-lt"/>
              </a:rPr>
              <a:t> </a:t>
            </a:r>
            <a:r>
              <a:rPr lang="ja-JP" altLang="en-US">
                <a:ea typeface="+mn-lt"/>
                <a:cs typeface="+mn-lt"/>
              </a:rPr>
              <a:t>平均</a:t>
            </a:r>
            <a:r>
              <a:rPr lang="en-US" dirty="0">
                <a:ea typeface="+mn-lt"/>
                <a:cs typeface="+mn-lt"/>
              </a:rPr>
              <a:t> &gt; 0.250  (sec)</a:t>
            </a:r>
            <a:endParaRPr lang="en-US" dirty="0"/>
          </a:p>
          <a:p>
            <a:pPr>
              <a:buNone/>
            </a:pPr>
            <a:r>
              <a:rPr lang="en-US" dirty="0" err="1">
                <a:ea typeface="+mn-lt"/>
                <a:cs typeface="+mn-lt"/>
              </a:rPr>
              <a:t>WriteLatency</a:t>
            </a:r>
            <a:r>
              <a:rPr lang="en-US" dirty="0">
                <a:ea typeface="+mn-lt"/>
                <a:cs typeface="+mn-lt"/>
              </a:rPr>
              <a:t> </a:t>
            </a:r>
            <a:r>
              <a:rPr lang="ja-JP" altLang="en-US">
                <a:ea typeface="+mn-lt"/>
                <a:cs typeface="+mn-lt"/>
              </a:rPr>
              <a:t>平均</a:t>
            </a:r>
            <a:r>
              <a:rPr lang="en-US" altLang="ja-JP" dirty="0">
                <a:ea typeface="+mn-lt"/>
                <a:cs typeface="+mn-lt"/>
              </a:rPr>
              <a:t> &gt;</a:t>
            </a:r>
            <a:r>
              <a:rPr lang="en-US" dirty="0">
                <a:ea typeface="+mn-lt"/>
                <a:cs typeface="+mn-lt"/>
              </a:rPr>
              <a:t> 0.250</a:t>
            </a:r>
            <a:endParaRPr lang="ja-JP">
              <a:ea typeface="ＭＳ Ｐゴシック"/>
              <a:cs typeface="Calibri"/>
            </a:endParaRPr>
          </a:p>
          <a:p>
            <a:pPr>
              <a:buNone/>
            </a:pPr>
            <a:r>
              <a:rPr lang="en-US" altLang="ja-JP" dirty="0" err="1">
                <a:ea typeface="+mn-lt"/>
                <a:cs typeface="+mn-lt"/>
              </a:rPr>
              <a:t>Network</a:t>
            </a:r>
            <a:r>
              <a:rPr lang="en-US" dirty="0" err="1">
                <a:ea typeface="+mn-lt"/>
                <a:cs typeface="+mn-lt"/>
              </a:rPr>
              <a:t>ReceiveThroughput</a:t>
            </a:r>
            <a:r>
              <a:rPr lang="en-US" altLang="ja-JP" dirty="0">
                <a:ea typeface="+mn-lt"/>
                <a:cs typeface="+mn-lt"/>
              </a:rPr>
              <a:t> </a:t>
            </a:r>
            <a:r>
              <a:rPr lang="ja-JP">
                <a:ea typeface="+mn-lt"/>
                <a:cs typeface="+mn-lt"/>
              </a:rPr>
              <a:t>平均</a:t>
            </a:r>
            <a:r>
              <a:rPr lang="en-US" altLang="ja-JP" dirty="0">
                <a:ea typeface="+mn-lt"/>
                <a:cs typeface="+mn-lt"/>
              </a:rPr>
              <a:t> = 0</a:t>
            </a:r>
            <a:endParaRPr lang="ja-JP" dirty="0">
              <a:ea typeface="ＭＳ Ｐゴシック" panose="020B0600070205080204" pitchFamily="34" charset="-128"/>
              <a:cs typeface="+mn-lt"/>
            </a:endParaRPr>
          </a:p>
          <a:p>
            <a:pPr>
              <a:buNone/>
            </a:pPr>
            <a:r>
              <a:rPr lang="en-US" altLang="ja-JP" dirty="0" err="1">
                <a:ea typeface="+mn-lt"/>
                <a:cs typeface="+mn-lt"/>
              </a:rPr>
              <a:t>N</a:t>
            </a:r>
            <a:r>
              <a:rPr lang="en-US" dirty="0" err="1">
                <a:ea typeface="+mn-lt"/>
                <a:cs typeface="+mn-lt"/>
              </a:rPr>
              <a:t>etworkT</a:t>
            </a:r>
            <a:r>
              <a:rPr lang="en-US" altLang="ja-JP" dirty="0" err="1">
                <a:ea typeface="+mn-lt"/>
                <a:cs typeface="+mn-lt"/>
              </a:rPr>
              <a:t>ransmitT</a:t>
            </a:r>
            <a:r>
              <a:rPr lang="en-US" dirty="0" err="1">
                <a:ea typeface="+mn-lt"/>
                <a:cs typeface="+mn-lt"/>
              </a:rPr>
              <a:t>hroughput</a:t>
            </a:r>
            <a:r>
              <a:rPr lang="en-US" dirty="0">
                <a:ea typeface="+mn-lt"/>
                <a:cs typeface="+mn-lt"/>
              </a:rPr>
              <a:t> </a:t>
            </a:r>
            <a:r>
              <a:rPr lang="ja-JP" altLang="en-US">
                <a:ea typeface="+mn-lt"/>
                <a:cs typeface="+mn-lt"/>
              </a:rPr>
              <a:t>平均</a:t>
            </a:r>
            <a:r>
              <a:rPr lang="en-US" altLang="ja-JP" dirty="0">
                <a:ea typeface="+mn-lt"/>
                <a:cs typeface="+mn-lt"/>
              </a:rPr>
              <a:t> </a:t>
            </a:r>
            <a:r>
              <a:rPr lang="en-US" dirty="0">
                <a:ea typeface="+mn-lt"/>
                <a:cs typeface="+mn-lt"/>
              </a:rPr>
              <a:t>= 0</a:t>
            </a:r>
            <a:endParaRPr lang="ja-JP" dirty="0">
              <a:ea typeface="ＭＳ Ｐゴシック"/>
              <a:cs typeface="Calibri"/>
            </a:endParaRPr>
          </a:p>
          <a:p>
            <a:pPr>
              <a:buNone/>
            </a:pPr>
            <a:r>
              <a:rPr lang="en-US" dirty="0" err="1">
                <a:ea typeface="+mn-lt"/>
                <a:cs typeface="+mn-lt"/>
              </a:rPr>
              <a:t>ReadI</a:t>
            </a:r>
            <a:r>
              <a:rPr lang="en-US" altLang="ja-JP" dirty="0" err="1">
                <a:ea typeface="+mn-lt"/>
                <a:cs typeface="+mn-lt"/>
              </a:rPr>
              <a:t>OPS</a:t>
            </a:r>
            <a:r>
              <a:rPr lang="en-US" altLang="ja-JP" dirty="0">
                <a:ea typeface="+mn-lt"/>
                <a:cs typeface="+mn-lt"/>
              </a:rPr>
              <a:t> </a:t>
            </a:r>
            <a:r>
              <a:rPr lang="ja-JP">
                <a:ea typeface="+mn-lt"/>
                <a:cs typeface="+mn-lt"/>
              </a:rPr>
              <a:t>平均</a:t>
            </a:r>
            <a:r>
              <a:rPr lang="en-US" dirty="0">
                <a:ea typeface="+mn-lt"/>
                <a:cs typeface="+mn-lt"/>
              </a:rPr>
              <a:t> &gt; 2500</a:t>
            </a:r>
            <a:endParaRPr lang="ja-JP" dirty="0">
              <a:cs typeface="Calibri" panose="020F0502020204030204"/>
            </a:endParaRPr>
          </a:p>
          <a:p>
            <a:pPr>
              <a:buNone/>
            </a:pPr>
            <a:r>
              <a:rPr lang="en-US" dirty="0" err="1">
                <a:ea typeface="+mn-lt"/>
                <a:cs typeface="+mn-lt"/>
              </a:rPr>
              <a:t>WriteIOPS</a:t>
            </a:r>
            <a:r>
              <a:rPr lang="en-US" dirty="0">
                <a:ea typeface="+mn-lt"/>
                <a:cs typeface="+mn-lt"/>
              </a:rPr>
              <a:t> </a:t>
            </a:r>
            <a:r>
              <a:rPr lang="ja-JP" altLang="en-US">
                <a:ea typeface="+mn-lt"/>
                <a:cs typeface="+mn-lt"/>
              </a:rPr>
              <a:t>平均</a:t>
            </a:r>
            <a:r>
              <a:rPr lang="en-US" dirty="0">
                <a:ea typeface="+mn-lt"/>
                <a:cs typeface="+mn-lt"/>
              </a:rPr>
              <a:t> &gt; 2500</a:t>
            </a:r>
            <a:endParaRPr lang="en-US" dirty="0"/>
          </a:p>
          <a:p>
            <a:pPr>
              <a:buNone/>
            </a:pPr>
            <a:endParaRPr lang="en-US" altLang="ja-JP" dirty="0">
              <a:cs typeface="Calibri"/>
            </a:endParaRPr>
          </a:p>
        </p:txBody>
      </p:sp>
    </p:spTree>
    <p:extLst>
      <p:ext uri="{BB962C8B-B14F-4D97-AF65-F5344CB8AC3E}">
        <p14:creationId xmlns:p14="http://schemas.microsoft.com/office/powerpoint/2010/main" val="107012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2171-BAD1-4768-803E-C45CCDF58C5C}"/>
              </a:ext>
            </a:extLst>
          </p:cNvPr>
          <p:cNvSpPr>
            <a:spLocks noGrp="1"/>
          </p:cNvSpPr>
          <p:nvPr>
            <p:ph type="title"/>
          </p:nvPr>
        </p:nvSpPr>
        <p:spPr/>
        <p:txBody>
          <a:bodyPr/>
          <a:lstStyle/>
          <a:p>
            <a:r>
              <a:rPr lang="en-US" dirty="0">
                <a:cs typeface="Calibri Light"/>
              </a:rPr>
              <a:t>S3</a:t>
            </a:r>
            <a:endParaRPr lang="en-US" dirty="0"/>
          </a:p>
        </p:txBody>
      </p:sp>
      <p:sp>
        <p:nvSpPr>
          <p:cNvPr id="3" name="Content Placeholder 2">
            <a:extLst>
              <a:ext uri="{FF2B5EF4-FFF2-40B4-BE49-F238E27FC236}">
                <a16:creationId xmlns:a16="http://schemas.microsoft.com/office/drawing/2014/main" id="{84C96041-6095-41AA-8C55-FDE317CE18DF}"/>
              </a:ext>
            </a:extLst>
          </p:cNvPr>
          <p:cNvSpPr>
            <a:spLocks noGrp="1"/>
          </p:cNvSpPr>
          <p:nvPr>
            <p:ph idx="1"/>
          </p:nvPr>
        </p:nvSpPr>
        <p:spPr>
          <a:xfrm>
            <a:off x="838200" y="1825625"/>
            <a:ext cx="10515600" cy="4955187"/>
          </a:xfrm>
        </p:spPr>
        <p:txBody>
          <a:bodyPr vert="horz" lIns="91440" tIns="45720" rIns="91440" bIns="45720" rtlCol="0" anchor="t">
            <a:normAutofit lnSpcReduction="10000"/>
          </a:bodyPr>
          <a:lstStyle/>
          <a:p>
            <a:pPr marL="0" indent="0">
              <a:buNone/>
            </a:pPr>
            <a:r>
              <a:rPr lang="en-US" sz="2400" dirty="0">
                <a:cs typeface="Calibri" panose="020F0502020204030204"/>
              </a:rPr>
              <a:t>CloudWatch</a:t>
            </a:r>
            <a:r>
              <a:rPr lang="ja-JP" altLang="en-US" sz="2400">
                <a:ea typeface="ＭＳ Ｐゴシック"/>
                <a:cs typeface="Calibri" panose="020F0502020204030204"/>
              </a:rPr>
              <a:t>による監視事項</a:t>
            </a:r>
            <a:endParaRPr lang="en-US" sz="2400" dirty="0">
              <a:cs typeface="Calibri" panose="020F0502020204030204"/>
            </a:endParaRPr>
          </a:p>
          <a:p>
            <a:r>
              <a:rPr lang="en-US" sz="2400" dirty="0">
                <a:ea typeface="+mn-lt"/>
                <a:cs typeface="+mn-lt"/>
              </a:rPr>
              <a:t>Daily storage metrics for buckets - </a:t>
            </a:r>
            <a:r>
              <a:rPr lang="ja-JP" altLang="en-US" sz="2400">
                <a:ea typeface="+mn-lt"/>
                <a:cs typeface="+mn-lt"/>
              </a:rPr>
              <a:t>ストレージメトリクスは</a:t>
            </a:r>
            <a:r>
              <a:rPr lang="en-US" sz="2400" dirty="0">
                <a:ea typeface="+mn-lt"/>
                <a:cs typeface="+mn-lt"/>
              </a:rPr>
              <a:t> 1 </a:t>
            </a:r>
            <a:r>
              <a:rPr lang="ja-JP" altLang="en-US" sz="2400">
                <a:ea typeface="+mn-lt"/>
                <a:cs typeface="+mn-lt"/>
              </a:rPr>
              <a:t>日に</a:t>
            </a:r>
            <a:r>
              <a:rPr lang="en-US" sz="2400" dirty="0">
                <a:ea typeface="+mn-lt"/>
                <a:cs typeface="+mn-lt"/>
              </a:rPr>
              <a:t> 1 </a:t>
            </a:r>
            <a:r>
              <a:rPr lang="ja-JP" altLang="en-US" sz="2400">
                <a:ea typeface="+mn-lt"/>
                <a:cs typeface="+mn-lt"/>
              </a:rPr>
              <a:t>回報告されています。BucketSizeBytes, NumberOfObjects等</a:t>
            </a:r>
            <a:endParaRPr lang="en-US" sz="2400">
              <a:cs typeface="Calibri"/>
            </a:endParaRPr>
          </a:p>
          <a:p>
            <a:r>
              <a:rPr lang="en-US" sz="2400" dirty="0">
                <a:ea typeface="+mn-lt"/>
                <a:cs typeface="+mn-lt"/>
              </a:rPr>
              <a:t>Request metrics - </a:t>
            </a:r>
            <a:r>
              <a:rPr lang="ja-JP" altLang="en-US" sz="2400">
                <a:ea typeface="+mn-lt"/>
                <a:cs typeface="+mn-lt"/>
              </a:rPr>
              <a:t>すべてのオブジェクトオペレーションのリクエストメトリクスが報告されます</a:t>
            </a:r>
            <a:r>
              <a:rPr lang="en-US" sz="2400" dirty="0">
                <a:ea typeface="+mn-lt"/>
                <a:cs typeface="+mn-lt"/>
              </a:rPr>
              <a:t>。</a:t>
            </a:r>
            <a:r>
              <a:rPr lang="en-US" sz="2400" dirty="0" err="1">
                <a:ea typeface="+mn-lt"/>
                <a:cs typeface="+mn-lt"/>
              </a:rPr>
              <a:t>TotalRequestLatency</a:t>
            </a:r>
            <a:r>
              <a:rPr lang="en-US" sz="2400" dirty="0">
                <a:ea typeface="+mn-lt"/>
                <a:cs typeface="+mn-lt"/>
              </a:rPr>
              <a:t>, </a:t>
            </a:r>
            <a:r>
              <a:rPr lang="en-US" sz="2400" dirty="0" err="1">
                <a:ea typeface="+mn-lt"/>
                <a:cs typeface="+mn-lt"/>
              </a:rPr>
              <a:t>AllRequests</a:t>
            </a:r>
            <a:r>
              <a:rPr lang="ja-JP" altLang="en-US" sz="2400">
                <a:ea typeface="+mn-lt"/>
                <a:cs typeface="+mn-lt"/>
              </a:rPr>
              <a:t>等</a:t>
            </a:r>
            <a:endParaRPr lang="en-US" sz="2400" dirty="0">
              <a:ea typeface="+mn-lt"/>
              <a:cs typeface="+mn-lt"/>
            </a:endParaRPr>
          </a:p>
          <a:p>
            <a:r>
              <a:rPr lang="en-US" sz="2400" dirty="0">
                <a:ea typeface="+mn-lt"/>
                <a:cs typeface="+mn-lt"/>
              </a:rPr>
              <a:t>Replication metrics - </a:t>
            </a:r>
            <a:r>
              <a:rPr lang="ja-JP" altLang="en-US" sz="2400">
                <a:ea typeface="+mn-lt"/>
                <a:cs typeface="+mn-lt"/>
              </a:rPr>
              <a:t>レプリケーションを保留している</a:t>
            </a:r>
            <a:r>
              <a:rPr lang="en-US" sz="2400" dirty="0">
                <a:ea typeface="+mn-lt"/>
                <a:cs typeface="+mn-lt"/>
              </a:rPr>
              <a:t> S3 API </a:t>
            </a:r>
            <a:r>
              <a:rPr lang="ja-JP" altLang="en-US" sz="2400">
                <a:ea typeface="+mn-lt"/>
                <a:cs typeface="+mn-lt"/>
              </a:rPr>
              <a:t>オペレーションの合計数。</a:t>
            </a:r>
            <a:r>
              <a:rPr lang="ja-JP" sz="2400">
                <a:ea typeface="+mn-lt"/>
                <a:cs typeface="+mn-lt"/>
              </a:rPr>
              <a:t>ReplicationLatency等</a:t>
            </a:r>
            <a:r>
              <a:rPr lang="ja-JP" altLang="en-US" sz="2400">
                <a:ea typeface="+mn-lt"/>
                <a:cs typeface="+mn-lt"/>
              </a:rPr>
              <a:t> 大量なデータを保存する場合、レピュテーションに</a:t>
            </a:r>
            <a:r>
              <a:rPr lang="ja-JP" sz="2400">
                <a:ea typeface="+mn-lt"/>
                <a:cs typeface="+mn-lt"/>
              </a:rPr>
              <a:t>レイテンシー</a:t>
            </a:r>
            <a:r>
              <a:rPr lang="ja-JP" altLang="en-US" sz="2400">
                <a:ea typeface="+mn-lt"/>
                <a:cs typeface="+mn-lt"/>
              </a:rPr>
              <a:t>が発生して、読み込む際に、データが異なる可能性もあります。</a:t>
            </a:r>
          </a:p>
          <a:p>
            <a:pPr marL="0" indent="0">
              <a:buNone/>
            </a:pPr>
            <a:endParaRPr lang="ja-JP" sz="2400" dirty="0">
              <a:ea typeface="+mn-lt"/>
              <a:cs typeface="+mn-lt"/>
            </a:endParaRPr>
          </a:p>
          <a:p>
            <a:pPr marL="0" indent="0">
              <a:buNone/>
            </a:pPr>
            <a:r>
              <a:rPr lang="ja-JP" altLang="en-US" sz="2400">
                <a:ea typeface="+mn-lt"/>
                <a:cs typeface="+mn-lt"/>
              </a:rPr>
              <a:t>参考：</a:t>
            </a:r>
          </a:p>
          <a:p>
            <a:pPr marL="0" indent="0">
              <a:buNone/>
            </a:pPr>
            <a:r>
              <a:rPr lang="ja-JP" sz="2400" dirty="0">
                <a:ea typeface="+mn-lt"/>
                <a:cs typeface="+mn-lt"/>
                <a:hlinkClick r:id="rId2"/>
              </a:rPr>
              <a:t>https://docs.aws.amazon.com/ja_jp/AmazonS3/latest/userguide/metrics-dimensions.html</a:t>
            </a:r>
            <a:endParaRPr lang="ja-JP" dirty="0">
              <a:ea typeface="ＭＳ Ｐゴシック" panose="020B0600070205080204" pitchFamily="34" charset="-128"/>
              <a:cs typeface="+mn-lt"/>
            </a:endParaRPr>
          </a:p>
        </p:txBody>
      </p:sp>
    </p:spTree>
    <p:extLst>
      <p:ext uri="{BB962C8B-B14F-4D97-AF65-F5344CB8AC3E}">
        <p14:creationId xmlns:p14="http://schemas.microsoft.com/office/powerpoint/2010/main" val="69271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2171-BAD1-4768-803E-C45CCDF58C5C}"/>
              </a:ext>
            </a:extLst>
          </p:cNvPr>
          <p:cNvSpPr>
            <a:spLocks noGrp="1"/>
          </p:cNvSpPr>
          <p:nvPr>
            <p:ph type="title"/>
          </p:nvPr>
        </p:nvSpPr>
        <p:spPr/>
        <p:txBody>
          <a:bodyPr/>
          <a:lstStyle/>
          <a:p>
            <a:r>
              <a:rPr lang="en-US" dirty="0">
                <a:cs typeface="Calibri Light"/>
              </a:rPr>
              <a:t>S3</a:t>
            </a:r>
            <a:endParaRPr lang="en-US" dirty="0"/>
          </a:p>
        </p:txBody>
      </p:sp>
      <p:sp>
        <p:nvSpPr>
          <p:cNvPr id="3" name="Content Placeholder 2">
            <a:extLst>
              <a:ext uri="{FF2B5EF4-FFF2-40B4-BE49-F238E27FC236}">
                <a16:creationId xmlns:a16="http://schemas.microsoft.com/office/drawing/2014/main" id="{84C96041-6095-41AA-8C55-FDE317CE18DF}"/>
              </a:ext>
            </a:extLst>
          </p:cNvPr>
          <p:cNvSpPr>
            <a:spLocks noGrp="1"/>
          </p:cNvSpPr>
          <p:nvPr>
            <p:ph idx="1"/>
          </p:nvPr>
        </p:nvSpPr>
        <p:spPr>
          <a:xfrm>
            <a:off x="838200" y="1825625"/>
            <a:ext cx="10515600" cy="4955187"/>
          </a:xfrm>
        </p:spPr>
        <p:txBody>
          <a:bodyPr vert="horz" lIns="91440" tIns="45720" rIns="91440" bIns="45720" rtlCol="0" anchor="t">
            <a:normAutofit fontScale="92500" lnSpcReduction="10000"/>
          </a:bodyPr>
          <a:lstStyle/>
          <a:p>
            <a:pPr marL="0" indent="0">
              <a:buNone/>
            </a:pPr>
            <a:r>
              <a:rPr lang="en-US" dirty="0">
                <a:ea typeface="+mn-lt"/>
                <a:cs typeface="+mn-lt"/>
              </a:rPr>
              <a:t>AWS CloudTrail </a:t>
            </a:r>
            <a:r>
              <a:rPr lang="ja-JP" altLang="en-US">
                <a:ea typeface="+mn-lt"/>
                <a:cs typeface="+mn-lt"/>
              </a:rPr>
              <a:t>ログは</a:t>
            </a:r>
            <a:r>
              <a:rPr lang="en-US" dirty="0">
                <a:ea typeface="+mn-lt"/>
                <a:cs typeface="+mn-lt"/>
              </a:rPr>
              <a:t>、Amazon S3 </a:t>
            </a:r>
            <a:r>
              <a:rPr lang="ja-JP" altLang="en-US">
                <a:ea typeface="+mn-lt"/>
                <a:cs typeface="+mn-lt"/>
              </a:rPr>
              <a:t>のユーザー</a:t>
            </a:r>
            <a:r>
              <a:rPr lang="en-US" dirty="0">
                <a:ea typeface="+mn-lt"/>
                <a:cs typeface="+mn-lt"/>
              </a:rPr>
              <a:t>、</a:t>
            </a:r>
            <a:r>
              <a:rPr lang="ja-JP" altLang="en-US">
                <a:ea typeface="+mn-lt"/>
                <a:cs typeface="+mn-lt"/>
              </a:rPr>
              <a:t>ロール</a:t>
            </a:r>
            <a:r>
              <a:rPr lang="en-US" dirty="0">
                <a:ea typeface="+mn-lt"/>
                <a:cs typeface="+mn-lt"/>
              </a:rPr>
              <a:t>、</a:t>
            </a:r>
            <a:r>
              <a:rPr lang="ja-JP" altLang="en-US">
                <a:ea typeface="+mn-lt"/>
                <a:cs typeface="+mn-lt"/>
              </a:rPr>
              <a:t>または</a:t>
            </a:r>
            <a:r>
              <a:rPr lang="en-US" dirty="0">
                <a:ea typeface="+mn-lt"/>
                <a:cs typeface="+mn-lt"/>
              </a:rPr>
              <a:t> AWS </a:t>
            </a:r>
            <a:r>
              <a:rPr lang="ja-JP" altLang="en-US">
                <a:ea typeface="+mn-lt"/>
                <a:cs typeface="+mn-lt"/>
              </a:rPr>
              <a:t>のサービスによって実行されたアクションの記録を提供するのに対し</a:t>
            </a:r>
            <a:r>
              <a:rPr lang="en-US" dirty="0">
                <a:ea typeface="+mn-lt"/>
                <a:cs typeface="+mn-lt"/>
              </a:rPr>
              <a:t>、</a:t>
            </a:r>
          </a:p>
          <a:p>
            <a:pPr marL="0" indent="0">
              <a:buNone/>
            </a:pPr>
            <a:r>
              <a:rPr lang="en-US" dirty="0">
                <a:ea typeface="+mn-lt"/>
                <a:cs typeface="+mn-lt"/>
              </a:rPr>
              <a:t>Amazon S3 </a:t>
            </a:r>
            <a:r>
              <a:rPr lang="ja-JP" altLang="en-US">
                <a:ea typeface="+mn-lt"/>
                <a:cs typeface="+mn-lt"/>
              </a:rPr>
              <a:t>サーバーアクセスログは</a:t>
            </a:r>
            <a:r>
              <a:rPr lang="en-US" dirty="0">
                <a:ea typeface="+mn-lt"/>
                <a:cs typeface="+mn-lt"/>
              </a:rPr>
              <a:t>、S3 </a:t>
            </a:r>
            <a:r>
              <a:rPr lang="ja-JP" altLang="en-US">
                <a:ea typeface="+mn-lt"/>
                <a:cs typeface="+mn-lt"/>
              </a:rPr>
              <a:t>バケットに対して行われたリクエストの詳細な記録を提供します</a:t>
            </a:r>
            <a:r>
              <a:rPr lang="en-US" dirty="0">
                <a:ea typeface="+mn-lt"/>
                <a:cs typeface="+mn-lt"/>
              </a:rPr>
              <a:t>。</a:t>
            </a:r>
          </a:p>
          <a:p>
            <a:pPr marL="0" indent="0">
              <a:buNone/>
            </a:pPr>
            <a:r>
              <a:rPr lang="en-US" dirty="0">
                <a:ea typeface="+mn-lt"/>
                <a:cs typeface="+mn-lt"/>
              </a:rPr>
              <a:t>AWS CloudTrail</a:t>
            </a:r>
            <a:r>
              <a:rPr lang="en-US" altLang="ja-JP" dirty="0">
                <a:ea typeface="+mn-lt"/>
                <a:cs typeface="+mn-lt"/>
              </a:rPr>
              <a:t> </a:t>
            </a:r>
            <a:r>
              <a:rPr lang="ja-JP" altLang="en-US">
                <a:ea typeface="+mn-lt"/>
                <a:cs typeface="+mn-lt"/>
              </a:rPr>
              <a:t>ログは</a:t>
            </a:r>
            <a:r>
              <a:rPr lang="en-US" dirty="0">
                <a:ea typeface="+mn-lt"/>
                <a:cs typeface="+mn-lt"/>
              </a:rPr>
              <a:t>、Amazon S3</a:t>
            </a:r>
            <a:r>
              <a:rPr lang="en-US" altLang="ja-JP" dirty="0">
                <a:ea typeface="+mn-lt"/>
                <a:cs typeface="+mn-lt"/>
              </a:rPr>
              <a:t> </a:t>
            </a:r>
            <a:r>
              <a:rPr lang="ja-JP" altLang="en-US">
                <a:ea typeface="+mn-lt"/>
                <a:cs typeface="+mn-lt"/>
              </a:rPr>
              <a:t>のサーバーアクセスログと一緒に使用できます</a:t>
            </a:r>
            <a:r>
              <a:rPr lang="en-US" dirty="0">
                <a:ea typeface="+mn-lt"/>
                <a:cs typeface="+mn-lt"/>
              </a:rPr>
              <a:t>。CloudTrail </a:t>
            </a:r>
            <a:r>
              <a:rPr lang="ja-JP" altLang="en-US">
                <a:ea typeface="+mn-lt"/>
                <a:cs typeface="+mn-lt"/>
              </a:rPr>
              <a:t>を</a:t>
            </a:r>
            <a:r>
              <a:rPr lang="en-US" dirty="0">
                <a:ea typeface="+mn-lt"/>
                <a:cs typeface="+mn-lt"/>
              </a:rPr>
              <a:t> CloudWatch Logs </a:t>
            </a:r>
            <a:r>
              <a:rPr lang="ja-JP" altLang="en-US">
                <a:ea typeface="+mn-lt"/>
                <a:cs typeface="+mn-lt"/>
              </a:rPr>
              <a:t>と統合すると</a:t>
            </a:r>
            <a:r>
              <a:rPr lang="en-US" dirty="0">
                <a:ea typeface="+mn-lt"/>
                <a:cs typeface="+mn-lt"/>
              </a:rPr>
              <a:t>、CloudTrail </a:t>
            </a:r>
            <a:r>
              <a:rPr lang="ja-JP" altLang="en-US">
                <a:ea typeface="+mn-lt"/>
                <a:cs typeface="+mn-lt"/>
              </a:rPr>
              <a:t>が取得した</a:t>
            </a:r>
            <a:r>
              <a:rPr lang="en-US" dirty="0">
                <a:ea typeface="+mn-lt"/>
                <a:cs typeface="+mn-lt"/>
              </a:rPr>
              <a:t> S3 </a:t>
            </a:r>
            <a:r>
              <a:rPr lang="ja-JP" altLang="en-US">
                <a:ea typeface="+mn-lt"/>
                <a:cs typeface="+mn-lt"/>
              </a:rPr>
              <a:t>バケットレベル</a:t>
            </a:r>
            <a:r>
              <a:rPr lang="en-US" dirty="0">
                <a:ea typeface="+mn-lt"/>
                <a:cs typeface="+mn-lt"/>
              </a:rPr>
              <a:t> API </a:t>
            </a:r>
            <a:r>
              <a:rPr lang="ja-JP" altLang="en-US">
                <a:ea typeface="+mn-lt"/>
                <a:cs typeface="+mn-lt"/>
              </a:rPr>
              <a:t>アクティビティが</a:t>
            </a:r>
            <a:r>
              <a:rPr lang="en-US" dirty="0">
                <a:ea typeface="+mn-lt"/>
                <a:cs typeface="+mn-lt"/>
              </a:rPr>
              <a:t>、</a:t>
            </a:r>
            <a:r>
              <a:rPr lang="ja-JP" altLang="en-US">
                <a:ea typeface="+mn-lt"/>
                <a:cs typeface="+mn-lt"/>
              </a:rPr>
              <a:t>指定した</a:t>
            </a:r>
            <a:r>
              <a:rPr lang="en-US" dirty="0">
                <a:ea typeface="+mn-lt"/>
                <a:cs typeface="+mn-lt"/>
              </a:rPr>
              <a:t> CloudWatch </a:t>
            </a:r>
            <a:r>
              <a:rPr lang="ja-JP" altLang="en-US">
                <a:ea typeface="+mn-lt"/>
                <a:cs typeface="+mn-lt"/>
              </a:rPr>
              <a:t>ロググループの</a:t>
            </a:r>
            <a:r>
              <a:rPr lang="en-US" dirty="0">
                <a:ea typeface="+mn-lt"/>
                <a:cs typeface="+mn-lt"/>
              </a:rPr>
              <a:t> CloudWatch </a:t>
            </a:r>
            <a:r>
              <a:rPr lang="ja-JP" altLang="en-US">
                <a:ea typeface="+mn-lt"/>
                <a:cs typeface="+mn-lt"/>
              </a:rPr>
              <a:t>ログストリームに送られます</a:t>
            </a:r>
            <a:r>
              <a:rPr lang="en-US" dirty="0">
                <a:ea typeface="+mn-lt"/>
                <a:cs typeface="+mn-lt"/>
              </a:rPr>
              <a:t>。</a:t>
            </a:r>
          </a:p>
          <a:p>
            <a:pPr marL="0" indent="0">
              <a:buNone/>
            </a:pPr>
            <a:r>
              <a:rPr lang="ja-JP" altLang="en-US">
                <a:ea typeface="ＭＳ Ｐゴシック"/>
                <a:cs typeface="Calibri"/>
              </a:rPr>
              <a:t>参考：</a:t>
            </a:r>
            <a:endParaRPr lang="en-US" dirty="0">
              <a:cs typeface="Calibri"/>
            </a:endParaRPr>
          </a:p>
          <a:p>
            <a:pPr marL="0" indent="0">
              <a:buNone/>
            </a:pPr>
            <a:r>
              <a:rPr lang="ja-JP" dirty="0">
                <a:ea typeface="+mn-lt"/>
                <a:cs typeface="+mn-lt"/>
                <a:hlinkClick r:id="rId2"/>
              </a:rPr>
              <a:t>https://docs.aws.amazon.com/ja_jp/AmazonS3/latest/userguide/cloudtrail-logging-s3-info.html</a:t>
            </a:r>
            <a:endParaRPr lang="ja-JP">
              <a:ea typeface="+mn-lt"/>
              <a:cs typeface="+mn-lt"/>
            </a:endParaRPr>
          </a:p>
        </p:txBody>
      </p:sp>
    </p:spTree>
    <p:extLst>
      <p:ext uri="{BB962C8B-B14F-4D97-AF65-F5344CB8AC3E}">
        <p14:creationId xmlns:p14="http://schemas.microsoft.com/office/powerpoint/2010/main" val="72071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7DCD-C354-491C-8DCE-CAB6561EA21F}"/>
              </a:ext>
            </a:extLst>
          </p:cNvPr>
          <p:cNvSpPr>
            <a:spLocks noGrp="1"/>
          </p:cNvSpPr>
          <p:nvPr>
            <p:ph type="title"/>
          </p:nvPr>
        </p:nvSpPr>
        <p:spPr/>
        <p:txBody>
          <a:bodyPr/>
          <a:lstStyle/>
          <a:p>
            <a:r>
              <a:rPr lang="en-US" dirty="0">
                <a:cs typeface="Calibri Light"/>
              </a:rPr>
              <a:t>ECS </a:t>
            </a:r>
            <a:r>
              <a:rPr lang="en-US" dirty="0" err="1">
                <a:cs typeface="Calibri Light"/>
              </a:rPr>
              <a:t>Fargate</a:t>
            </a:r>
            <a:endParaRPr lang="en-US" dirty="0" err="1"/>
          </a:p>
        </p:txBody>
      </p:sp>
      <p:sp>
        <p:nvSpPr>
          <p:cNvPr id="3" name="Content Placeholder 2">
            <a:extLst>
              <a:ext uri="{FF2B5EF4-FFF2-40B4-BE49-F238E27FC236}">
                <a16:creationId xmlns:a16="http://schemas.microsoft.com/office/drawing/2014/main" id="{EA102DD6-0B2D-4802-9F53-FFA153DF2D36}"/>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Amazon ECS </a:t>
            </a:r>
            <a:r>
              <a:rPr lang="ja-JP" altLang="en-US">
                <a:ea typeface="+mn-lt"/>
                <a:cs typeface="+mn-lt"/>
              </a:rPr>
              <a:t>のメトリクスデータは</a:t>
            </a:r>
            <a:r>
              <a:rPr lang="en-US" dirty="0">
                <a:ea typeface="+mn-lt"/>
                <a:cs typeface="+mn-lt"/>
              </a:rPr>
              <a:t> 1 </a:t>
            </a:r>
            <a:r>
              <a:rPr lang="ja-JP" altLang="en-US">
                <a:ea typeface="+mn-lt"/>
                <a:cs typeface="+mn-lt"/>
              </a:rPr>
              <a:t>分間隔で自動的に</a:t>
            </a:r>
            <a:r>
              <a:rPr lang="en-US" dirty="0">
                <a:ea typeface="+mn-lt"/>
                <a:cs typeface="+mn-lt"/>
              </a:rPr>
              <a:t> CloudWatch </a:t>
            </a:r>
            <a:r>
              <a:rPr lang="ja-JP" altLang="en-US">
                <a:ea typeface="+mn-lt"/>
                <a:cs typeface="+mn-lt"/>
              </a:rPr>
              <a:t>に送信されます。統計情報は</a:t>
            </a:r>
            <a:r>
              <a:rPr lang="en-US" dirty="0">
                <a:ea typeface="+mn-lt"/>
                <a:cs typeface="+mn-lt"/>
              </a:rPr>
              <a:t> 2 </a:t>
            </a:r>
            <a:r>
              <a:rPr lang="ja-JP" altLang="en-US">
                <a:ea typeface="+mn-lt"/>
                <a:cs typeface="+mn-lt"/>
              </a:rPr>
              <a:t>週間単位で記録されます。</a:t>
            </a:r>
            <a:endParaRPr lang="en-US">
              <a:ea typeface="+mn-lt"/>
              <a:cs typeface="+mn-lt"/>
            </a:endParaRPr>
          </a:p>
          <a:p>
            <a:pPr marL="0" indent="0">
              <a:buNone/>
            </a:pPr>
            <a:r>
              <a:rPr lang="ja-JP" altLang="en-US">
                <a:ea typeface="+mn-lt"/>
                <a:cs typeface="+mn-lt"/>
              </a:rPr>
              <a:t>有効な統計</a:t>
            </a:r>
            <a:r>
              <a:rPr lang="en-US" dirty="0">
                <a:ea typeface="+mn-lt"/>
                <a:cs typeface="+mn-lt"/>
              </a:rPr>
              <a:t>: </a:t>
            </a:r>
            <a:r>
              <a:rPr lang="ja-JP" altLang="en-US">
                <a:ea typeface="+mn-lt"/>
                <a:cs typeface="+mn-lt"/>
              </a:rPr>
              <a:t>平均、最小、最大、合計、サンプル数。最も有用な統計は</a:t>
            </a:r>
            <a:r>
              <a:rPr lang="en-US" dirty="0">
                <a:ea typeface="+mn-lt"/>
                <a:cs typeface="+mn-lt"/>
              </a:rPr>
              <a:t> Average </a:t>
            </a:r>
            <a:r>
              <a:rPr lang="ja-JP" altLang="en-US">
                <a:ea typeface="+mn-lt"/>
                <a:cs typeface="+mn-lt"/>
              </a:rPr>
              <a:t>です</a:t>
            </a:r>
            <a:r>
              <a:rPr lang="en-US" dirty="0">
                <a:ea typeface="+mn-lt"/>
                <a:cs typeface="+mn-lt"/>
              </a:rPr>
              <a:t>。</a:t>
            </a:r>
          </a:p>
        </p:txBody>
      </p:sp>
    </p:spTree>
    <p:extLst>
      <p:ext uri="{BB962C8B-B14F-4D97-AF65-F5344CB8AC3E}">
        <p14:creationId xmlns:p14="http://schemas.microsoft.com/office/powerpoint/2010/main" val="189961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EC2</a:t>
            </a:r>
            <a:endParaRPr lang="en-US"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p:txBody>
          <a:bodyPr vert="horz" lIns="91440" tIns="45720" rIns="91440" bIns="45720" rtlCol="0" anchor="t">
            <a:normAutofit/>
          </a:bodyPr>
          <a:lstStyle/>
          <a:p>
            <a:pPr>
              <a:buFont typeface="Courier New" panose="020B0604020202020204" pitchFamily="34" charset="0"/>
              <a:buChar char="o"/>
            </a:pPr>
            <a:r>
              <a:rPr lang="en-US" dirty="0">
                <a:ea typeface="+mn-lt"/>
                <a:cs typeface="+mn-lt"/>
              </a:rPr>
              <a:t>Disk I/O - </a:t>
            </a:r>
            <a:r>
              <a:rPr lang="en-US" dirty="0" err="1">
                <a:ea typeface="+mn-lt"/>
                <a:cs typeface="+mn-lt"/>
              </a:rPr>
              <a:t>DiskReadOps</a:t>
            </a:r>
            <a:r>
              <a:rPr lang="en-US" dirty="0">
                <a:ea typeface="+mn-lt"/>
                <a:cs typeface="+mn-lt"/>
              </a:rPr>
              <a:t>/</a:t>
            </a:r>
            <a:r>
              <a:rPr lang="en-US" dirty="0" err="1">
                <a:ea typeface="+mn-lt"/>
                <a:cs typeface="+mn-lt"/>
              </a:rPr>
              <a:t>DiskWriteOps</a:t>
            </a:r>
            <a:r>
              <a:rPr lang="en-US" dirty="0">
                <a:ea typeface="+mn-lt"/>
                <a:cs typeface="+mn-lt"/>
              </a:rPr>
              <a:t>, </a:t>
            </a:r>
            <a:r>
              <a:rPr lang="en-US" dirty="0" err="1">
                <a:ea typeface="+mn-lt"/>
                <a:cs typeface="+mn-lt"/>
              </a:rPr>
              <a:t>DiskReadBytes</a:t>
            </a:r>
            <a:r>
              <a:rPr lang="en-US" dirty="0">
                <a:ea typeface="+mn-lt"/>
                <a:cs typeface="+mn-lt"/>
              </a:rPr>
              <a:t>/</a:t>
            </a:r>
            <a:r>
              <a:rPr lang="en-US" dirty="0" err="1">
                <a:ea typeface="+mn-lt"/>
                <a:cs typeface="+mn-lt"/>
              </a:rPr>
              <a:t>DiskWriteBytes</a:t>
            </a:r>
          </a:p>
          <a:p>
            <a:pPr>
              <a:buFont typeface="Courier New" panose="020B0604020202020204" pitchFamily="34" charset="0"/>
              <a:buChar char="o"/>
            </a:pPr>
            <a:r>
              <a:rPr lang="en-US" dirty="0">
                <a:ea typeface="+mn-lt"/>
                <a:cs typeface="+mn-lt"/>
              </a:rPr>
              <a:t>Network - </a:t>
            </a:r>
            <a:r>
              <a:rPr lang="en-US" dirty="0" err="1">
                <a:ea typeface="+mn-lt"/>
                <a:cs typeface="+mn-lt"/>
              </a:rPr>
              <a:t>NetworkIn</a:t>
            </a:r>
            <a:r>
              <a:rPr lang="en-US" dirty="0">
                <a:ea typeface="+mn-lt"/>
                <a:cs typeface="+mn-lt"/>
              </a:rPr>
              <a:t>/</a:t>
            </a:r>
            <a:r>
              <a:rPr lang="en-US" dirty="0" err="1">
                <a:ea typeface="+mn-lt"/>
                <a:cs typeface="+mn-lt"/>
              </a:rPr>
              <a:t>NetworkOut</a:t>
            </a:r>
            <a:r>
              <a:rPr lang="en-US" dirty="0">
                <a:ea typeface="+mn-lt"/>
                <a:cs typeface="+mn-lt"/>
              </a:rPr>
              <a:t>, </a:t>
            </a:r>
            <a:r>
              <a:rPr lang="en-US" dirty="0" err="1">
                <a:ea typeface="+mn-lt"/>
                <a:cs typeface="+mn-lt"/>
              </a:rPr>
              <a:t>NetworkPacketsIn</a:t>
            </a:r>
            <a:r>
              <a:rPr lang="en-US" dirty="0">
                <a:ea typeface="+mn-lt"/>
                <a:cs typeface="+mn-lt"/>
              </a:rPr>
              <a:t>/</a:t>
            </a:r>
            <a:r>
              <a:rPr lang="en-US" dirty="0" err="1">
                <a:ea typeface="+mn-lt"/>
                <a:cs typeface="+mn-lt"/>
              </a:rPr>
              <a:t>NetworkPacketsOut</a:t>
            </a:r>
          </a:p>
          <a:p>
            <a:pPr>
              <a:buFont typeface="Courier New" panose="020B0604020202020204" pitchFamily="34" charset="0"/>
              <a:buChar char="o"/>
            </a:pPr>
            <a:r>
              <a:rPr lang="en-US" dirty="0">
                <a:ea typeface="+mn-lt"/>
                <a:cs typeface="+mn-lt"/>
              </a:rPr>
              <a:t>CPU - </a:t>
            </a:r>
            <a:r>
              <a:rPr lang="en-US" dirty="0" err="1">
                <a:ea typeface="+mn-lt"/>
                <a:cs typeface="+mn-lt"/>
              </a:rPr>
              <a:t>CPUUtilization</a:t>
            </a:r>
            <a:r>
              <a:rPr lang="en-US" dirty="0">
                <a:ea typeface="+mn-lt"/>
                <a:cs typeface="+mn-lt"/>
              </a:rPr>
              <a:t>, </a:t>
            </a:r>
            <a:r>
              <a:rPr lang="en-US" dirty="0" err="1">
                <a:ea typeface="+mn-lt"/>
                <a:cs typeface="+mn-lt"/>
              </a:rPr>
              <a:t>CPUCreditUsage</a:t>
            </a:r>
            <a:r>
              <a:rPr lang="en-US" dirty="0">
                <a:ea typeface="+mn-lt"/>
                <a:cs typeface="+mn-lt"/>
              </a:rPr>
              <a:t>, </a:t>
            </a:r>
            <a:r>
              <a:rPr lang="en-US" dirty="0" err="1">
                <a:ea typeface="+mn-lt"/>
                <a:cs typeface="+mn-lt"/>
              </a:rPr>
              <a:t>CPUCreditBalance</a:t>
            </a:r>
          </a:p>
          <a:p>
            <a:pPr>
              <a:buFont typeface="Courier New" panose="020B0604020202020204" pitchFamily="34" charset="0"/>
              <a:buChar char="o"/>
            </a:pPr>
            <a:r>
              <a:rPr lang="en-US" dirty="0">
                <a:ea typeface="+mn-lt"/>
                <a:cs typeface="+mn-lt"/>
              </a:rPr>
              <a:t>Status checks - </a:t>
            </a:r>
            <a:r>
              <a:rPr lang="en-US" dirty="0" err="1">
                <a:ea typeface="+mn-lt"/>
                <a:cs typeface="+mn-lt"/>
              </a:rPr>
              <a:t>StatusCheckFailed</a:t>
            </a:r>
            <a:endParaRPr lang="en-US">
              <a:cs typeface="Calibri" panose="020F0502020204030204"/>
            </a:endParaRPr>
          </a:p>
        </p:txBody>
      </p:sp>
    </p:spTree>
    <p:extLst>
      <p:ext uri="{BB962C8B-B14F-4D97-AF65-F5344CB8AC3E}">
        <p14:creationId xmlns:p14="http://schemas.microsoft.com/office/powerpoint/2010/main" val="212519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7DCD-C354-491C-8DCE-CAB6561EA21F}"/>
              </a:ext>
            </a:extLst>
          </p:cNvPr>
          <p:cNvSpPr>
            <a:spLocks noGrp="1"/>
          </p:cNvSpPr>
          <p:nvPr>
            <p:ph type="title"/>
          </p:nvPr>
        </p:nvSpPr>
        <p:spPr/>
        <p:txBody>
          <a:bodyPr/>
          <a:lstStyle/>
          <a:p>
            <a:r>
              <a:rPr lang="en-US" dirty="0">
                <a:cs typeface="Calibri Light"/>
              </a:rPr>
              <a:t>ECS </a:t>
            </a:r>
            <a:r>
              <a:rPr lang="en-US" dirty="0" err="1">
                <a:cs typeface="Calibri Light"/>
              </a:rPr>
              <a:t>Fargate</a:t>
            </a:r>
            <a:endParaRPr lang="ja-JP" altLang="en-US" dirty="0" err="1">
              <a:ea typeface="ＭＳ Ｐゴシック"/>
              <a:cs typeface="Calibri Light"/>
            </a:endParaRPr>
          </a:p>
        </p:txBody>
      </p:sp>
      <p:sp>
        <p:nvSpPr>
          <p:cNvPr id="3" name="Content Placeholder 2">
            <a:extLst>
              <a:ext uri="{FF2B5EF4-FFF2-40B4-BE49-F238E27FC236}">
                <a16:creationId xmlns:a16="http://schemas.microsoft.com/office/drawing/2014/main" id="{EA102DD6-0B2D-4802-9F53-FFA153DF2D36}"/>
              </a:ext>
            </a:extLst>
          </p:cNvPr>
          <p:cNvSpPr>
            <a:spLocks noGrp="1"/>
          </p:cNvSpPr>
          <p:nvPr>
            <p:ph idx="1"/>
          </p:nvPr>
        </p:nvSpPr>
        <p:spPr>
          <a:xfrm>
            <a:off x="838200" y="1825625"/>
            <a:ext cx="10515600" cy="4768281"/>
          </a:xfrm>
        </p:spPr>
        <p:txBody>
          <a:bodyPr vert="horz" lIns="91440" tIns="45720" rIns="91440" bIns="45720" rtlCol="0" anchor="t">
            <a:noAutofit/>
          </a:bodyPr>
          <a:lstStyle/>
          <a:p>
            <a:r>
              <a:rPr lang="en-US" sz="2400" dirty="0" err="1">
                <a:ea typeface="+mn-lt"/>
                <a:cs typeface="+mn-lt"/>
              </a:rPr>
              <a:t>以下のメトリクスを</a:t>
            </a:r>
            <a:r>
              <a:rPr lang="en-US" sz="2400" dirty="0">
                <a:ea typeface="+mn-lt"/>
                <a:cs typeface="+mn-lt"/>
              </a:rPr>
              <a:t> 1 </a:t>
            </a:r>
            <a:r>
              <a:rPr lang="en-US" sz="2400" dirty="0" err="1">
                <a:ea typeface="+mn-lt"/>
                <a:cs typeface="+mn-lt"/>
              </a:rPr>
              <a:t>分ごとに</a:t>
            </a:r>
            <a:r>
              <a:rPr lang="en-US" sz="2400" dirty="0">
                <a:ea typeface="+mn-lt"/>
                <a:cs typeface="+mn-lt"/>
              </a:rPr>
              <a:t> </a:t>
            </a:r>
            <a:r>
              <a:rPr lang="en-US" altLang="ja-JP" sz="2400" dirty="0">
                <a:ea typeface="+mn-lt"/>
                <a:cs typeface="+mn-lt"/>
              </a:rPr>
              <a:t>CloudWatch </a:t>
            </a:r>
            <a:r>
              <a:rPr lang="en-US" sz="2400" dirty="0" err="1">
                <a:ea typeface="+mn-lt"/>
                <a:cs typeface="+mn-lt"/>
              </a:rPr>
              <a:t>に送信します</a:t>
            </a:r>
            <a:r>
              <a:rPr lang="en-US" sz="2400" dirty="0">
                <a:ea typeface="+mn-lt"/>
                <a:cs typeface="+mn-lt"/>
              </a:rPr>
              <a:t>。</a:t>
            </a:r>
            <a:endParaRPr lang="ja-JP" altLang="en-US" sz="2400">
              <a:ea typeface="ＭＳ Ｐゴシック"/>
              <a:cs typeface="+mn-lt"/>
            </a:endParaRPr>
          </a:p>
          <a:p>
            <a:r>
              <a:rPr lang="ja-JP" sz="2400">
                <a:ea typeface="+mn-lt"/>
                <a:cs typeface="+mn-lt"/>
              </a:rPr>
              <a:t>CP</a:t>
            </a:r>
            <a:r>
              <a:rPr lang="en-US" altLang="ja-JP" sz="2400" dirty="0" err="1">
                <a:ea typeface="+mn-lt"/>
                <a:cs typeface="+mn-lt"/>
              </a:rPr>
              <a:t>UReservation</a:t>
            </a:r>
            <a:r>
              <a:rPr lang="en-US" altLang="ja-JP" sz="2400" dirty="0">
                <a:ea typeface="+mn-lt"/>
                <a:cs typeface="+mn-lt"/>
              </a:rPr>
              <a:t> - </a:t>
            </a:r>
            <a:r>
              <a:rPr lang="ja-JP" altLang="en-US" sz="2400">
                <a:ea typeface="+mn-lt"/>
                <a:cs typeface="+mn-lt"/>
              </a:rPr>
              <a:t>クラスターでタスクを実行することで予約されている</a:t>
            </a:r>
            <a:r>
              <a:rPr lang="en-US" altLang="ja-JP" sz="2400" dirty="0">
                <a:ea typeface="+mn-lt"/>
                <a:cs typeface="+mn-lt"/>
              </a:rPr>
              <a:t> </a:t>
            </a:r>
            <a:r>
              <a:rPr lang="en-US" sz="2400" dirty="0">
                <a:ea typeface="+mn-lt"/>
                <a:cs typeface="+mn-lt"/>
              </a:rPr>
              <a:t>CPU </a:t>
            </a:r>
            <a:r>
              <a:rPr lang="en-US" sz="2400" dirty="0" err="1">
                <a:ea typeface="+mn-lt"/>
                <a:cs typeface="+mn-lt"/>
              </a:rPr>
              <a:t>ユニットの割合</a:t>
            </a:r>
            <a:r>
              <a:rPr lang="en-US" sz="2400" dirty="0">
                <a:ea typeface="+mn-lt"/>
                <a:cs typeface="+mn-lt"/>
              </a:rPr>
              <a:t>。</a:t>
            </a:r>
            <a:endParaRPr lang="ja-JP" altLang="en-US" sz="2400">
              <a:ea typeface="ＭＳ Ｐゴシック"/>
              <a:cs typeface="+mn-lt"/>
            </a:endParaRPr>
          </a:p>
          <a:p>
            <a:r>
              <a:rPr lang="ja-JP" sz="2400">
                <a:ea typeface="+mn-lt"/>
                <a:cs typeface="+mn-lt"/>
              </a:rPr>
              <a:t>CPUUtiliza</a:t>
            </a:r>
            <a:r>
              <a:rPr lang="en-US" altLang="ja-JP" sz="2400" dirty="0" err="1">
                <a:ea typeface="+mn-lt"/>
                <a:cs typeface="+mn-lt"/>
              </a:rPr>
              <a:t>tio</a:t>
            </a:r>
            <a:r>
              <a:rPr lang="ja-JP" sz="2400">
                <a:ea typeface="+mn-lt"/>
                <a:cs typeface="+mn-lt"/>
              </a:rPr>
              <a:t>n -</a:t>
            </a:r>
            <a:r>
              <a:rPr lang="ja-JP" altLang="en-US" sz="2400">
                <a:ea typeface="+mn-lt"/>
                <a:cs typeface="+mn-lt"/>
              </a:rPr>
              <a:t> </a:t>
            </a:r>
            <a:r>
              <a:rPr lang="ja-JP" sz="2400">
                <a:ea typeface="+mn-lt"/>
                <a:cs typeface="+mn-lt"/>
              </a:rPr>
              <a:t>クラスターやサービスで使用されている CPU の割合。</a:t>
            </a:r>
            <a:endParaRPr lang="ja-JP" sz="2400">
              <a:ea typeface="ＭＳ Ｐゴシック"/>
              <a:cs typeface="Calibri"/>
            </a:endParaRPr>
          </a:p>
          <a:p>
            <a:r>
              <a:rPr lang="ja-JP" sz="2400">
                <a:ea typeface="+mn-lt"/>
                <a:cs typeface="+mn-lt"/>
              </a:rPr>
              <a:t>MemoryReservat</a:t>
            </a:r>
            <a:r>
              <a:rPr lang="en-US" altLang="ja-JP" sz="2400" dirty="0">
                <a:ea typeface="+mn-lt"/>
                <a:cs typeface="+mn-lt"/>
              </a:rPr>
              <a:t>io</a:t>
            </a:r>
            <a:r>
              <a:rPr lang="ja-JP" sz="2400">
                <a:ea typeface="+mn-lt"/>
                <a:cs typeface="+mn-lt"/>
              </a:rPr>
              <a:t>n </a:t>
            </a:r>
            <a:r>
              <a:rPr lang="en-US" altLang="ja-JP" sz="2400" dirty="0">
                <a:ea typeface="+mn-lt"/>
                <a:cs typeface="+mn-lt"/>
              </a:rPr>
              <a:t>-</a:t>
            </a:r>
            <a:r>
              <a:rPr lang="ja-JP" sz="2400">
                <a:ea typeface="+mn-lt"/>
                <a:cs typeface="+mn-lt"/>
              </a:rPr>
              <a:t> クラスターでタスクを実行することで予約されているメモリの割合。</a:t>
            </a:r>
          </a:p>
          <a:p>
            <a:r>
              <a:rPr lang="ja-JP" sz="2400">
                <a:ea typeface="+mn-lt"/>
                <a:cs typeface="+mn-lt"/>
              </a:rPr>
              <a:t>MemoryUtilization</a:t>
            </a:r>
            <a:r>
              <a:rPr lang="ja-JP" altLang="en-US" sz="2400">
                <a:ea typeface="+mn-lt"/>
                <a:cs typeface="+mn-lt"/>
              </a:rPr>
              <a:t> - メモリ使用率、</a:t>
            </a:r>
            <a:r>
              <a:rPr lang="ja-JP" sz="2400">
                <a:ea typeface="+mn-lt"/>
                <a:cs typeface="+mn-lt"/>
              </a:rPr>
              <a:t>クラスターやサービスで利用されるメモリの割合。</a:t>
            </a:r>
            <a:endParaRPr lang="en-US" altLang="ja-JP" sz="2400" dirty="0">
              <a:ea typeface="+mn-lt"/>
              <a:cs typeface="+mn-lt"/>
            </a:endParaRPr>
          </a:p>
          <a:p>
            <a:r>
              <a:rPr lang="ja-JP" sz="2400">
                <a:ea typeface="+mn-lt"/>
                <a:cs typeface="+mn-lt"/>
              </a:rPr>
              <a:t>GP</a:t>
            </a:r>
            <a:r>
              <a:rPr lang="en-US" altLang="ja-JP" sz="2400" dirty="0" err="1">
                <a:ea typeface="+mn-lt"/>
                <a:cs typeface="+mn-lt"/>
              </a:rPr>
              <a:t>UReservat</a:t>
            </a:r>
            <a:r>
              <a:rPr lang="ja-JP" sz="2400">
                <a:ea typeface="+mn-lt"/>
                <a:cs typeface="+mn-lt"/>
              </a:rPr>
              <a:t>io</a:t>
            </a:r>
            <a:r>
              <a:rPr lang="en-US" altLang="ja-JP" sz="2400" dirty="0">
                <a:ea typeface="+mn-lt"/>
                <a:cs typeface="+mn-lt"/>
              </a:rPr>
              <a:t>n</a:t>
            </a:r>
          </a:p>
          <a:p>
            <a:pPr marL="0" indent="0">
              <a:buNone/>
            </a:pPr>
            <a:r>
              <a:rPr lang="en-US" altLang="ja-JP" sz="2400" dirty="0" err="1">
                <a:ea typeface="+mn-lt"/>
                <a:cs typeface="+mn-lt"/>
              </a:rPr>
              <a:t>参考</a:t>
            </a:r>
            <a:r>
              <a:rPr lang="en-US" altLang="ja-JP" sz="2400" dirty="0">
                <a:ea typeface="+mn-lt"/>
                <a:cs typeface="+mn-lt"/>
              </a:rPr>
              <a:t>：</a:t>
            </a:r>
          </a:p>
          <a:p>
            <a:pPr marL="0" indent="0">
              <a:buNone/>
            </a:pPr>
            <a:r>
              <a:rPr lang="en-US" sz="2400" dirty="0">
                <a:ea typeface="+mn-lt"/>
                <a:cs typeface="+mn-lt"/>
                <a:hlinkClick r:id="rId2"/>
              </a:rPr>
              <a:t>https://docs.aws.amazon.com/ja_jp/AmazonECS/latest/developerguide/cloudwatch-metrics.html</a:t>
            </a:r>
            <a:endParaRPr lang="en-US" sz="2400" dirty="0">
              <a:ea typeface="+mn-lt"/>
              <a:cs typeface="+mn-lt"/>
            </a:endParaRPr>
          </a:p>
        </p:txBody>
      </p:sp>
    </p:spTree>
    <p:extLst>
      <p:ext uri="{BB962C8B-B14F-4D97-AF65-F5344CB8AC3E}">
        <p14:creationId xmlns:p14="http://schemas.microsoft.com/office/powerpoint/2010/main" val="31541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EC2</a:t>
            </a:r>
            <a:endParaRPr lang="en-US"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515600" cy="4897677"/>
          </a:xfrm>
        </p:spPr>
        <p:txBody>
          <a:bodyPr vert="horz" lIns="91440" tIns="45720" rIns="91440" bIns="45720" rtlCol="0" anchor="t">
            <a:normAutofit lnSpcReduction="10000"/>
          </a:bodyPr>
          <a:lstStyle/>
          <a:p>
            <a:pPr>
              <a:buFont typeface="Courier New" panose="020B0604020202020204" pitchFamily="34" charset="0"/>
              <a:buChar char="o"/>
            </a:pPr>
            <a:r>
              <a:rPr lang="en-US" sz="2400" dirty="0">
                <a:ea typeface="+mn-lt"/>
                <a:cs typeface="+mn-lt"/>
              </a:rPr>
              <a:t>Disk I/</a:t>
            </a:r>
            <a:r>
              <a:rPr lang="en-US" sz="2400" dirty="0" err="1">
                <a:ea typeface="+mn-lt"/>
                <a:cs typeface="+mn-lt"/>
              </a:rPr>
              <a:t>O（Instance</a:t>
            </a:r>
            <a:r>
              <a:rPr lang="en-US" sz="2400" dirty="0">
                <a:ea typeface="+mn-lt"/>
                <a:cs typeface="+mn-lt"/>
              </a:rPr>
              <a:t> Store）: </a:t>
            </a:r>
            <a:r>
              <a:rPr lang="ja-JP" altLang="en-US" sz="2400">
                <a:ea typeface="+mn-lt"/>
                <a:cs typeface="+mn-lt"/>
              </a:rPr>
              <a:t>こちらを監視することで、インスタンスタイプを最適化することが出来ます。インスタンスタイプによって、vCPU, Memory, Network性能, IOPSが変わります。</a:t>
            </a:r>
          </a:p>
          <a:p>
            <a:pPr lvl="1">
              <a:buFont typeface="Courier New" panose="020B0604020202020204" pitchFamily="34" charset="0"/>
              <a:buChar char="o"/>
            </a:pPr>
            <a:r>
              <a:rPr lang="en-US" dirty="0" err="1">
                <a:ea typeface="+mn-lt"/>
                <a:cs typeface="+mn-lt"/>
              </a:rPr>
              <a:t>DiskReadOps</a:t>
            </a:r>
            <a:r>
              <a:rPr lang="en-US" dirty="0">
                <a:ea typeface="+mn-lt"/>
                <a:cs typeface="+mn-lt"/>
              </a:rPr>
              <a:t> - </a:t>
            </a:r>
            <a:r>
              <a:rPr lang="ja-JP" altLang="en-US">
                <a:ea typeface="+mn-lt"/>
                <a:cs typeface="+mn-lt"/>
              </a:rPr>
              <a:t>指定された期間にインスタンスで利用できるすべてのインスタンスストアボリュームでの</a:t>
            </a:r>
            <a:r>
              <a:rPr lang="en-US" dirty="0">
                <a:ea typeface="+mn-lt"/>
                <a:cs typeface="+mn-lt"/>
              </a:rPr>
              <a:t>、</a:t>
            </a:r>
            <a:r>
              <a:rPr lang="ja-JP" altLang="en-US">
                <a:ea typeface="+mn-lt"/>
                <a:cs typeface="+mn-lt"/>
              </a:rPr>
              <a:t>完了した読み取り操作</a:t>
            </a:r>
            <a:r>
              <a:rPr lang="en-US" dirty="0">
                <a:ea typeface="+mn-lt"/>
                <a:cs typeface="+mn-lt"/>
              </a:rPr>
              <a:t>。</a:t>
            </a: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DiskWriteOps</a:t>
            </a:r>
            <a:r>
              <a:rPr lang="en-US" dirty="0">
                <a:ea typeface="+mn-lt"/>
                <a:cs typeface="+mn-lt"/>
              </a:rPr>
              <a:t> - </a:t>
            </a:r>
            <a:r>
              <a:rPr lang="ja-JP" altLang="en-US">
                <a:ea typeface="+mn-lt"/>
                <a:cs typeface="+mn-lt"/>
              </a:rPr>
              <a:t>完了した書き込み操作</a:t>
            </a:r>
            <a:r>
              <a:rPr lang="en-US" dirty="0">
                <a:ea typeface="+mn-lt"/>
                <a:cs typeface="+mn-lt"/>
              </a:rPr>
              <a:t>。</a:t>
            </a: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DiskReadBytes</a:t>
            </a:r>
            <a:r>
              <a:rPr lang="en-US" dirty="0">
                <a:ea typeface="+mn-lt"/>
                <a:cs typeface="+mn-lt"/>
              </a:rPr>
              <a:t> - </a:t>
            </a:r>
            <a:r>
              <a:rPr lang="ja-JP" altLang="en-US">
                <a:ea typeface="+mn-lt"/>
                <a:cs typeface="+mn-lt"/>
              </a:rPr>
              <a:t>インスタンスで利用できるすべてのインスタンスストアボリュームから読み取られたバイト数</a:t>
            </a:r>
            <a:r>
              <a:rPr lang="en-US" dirty="0">
                <a:ea typeface="+mn-lt"/>
                <a:cs typeface="+mn-lt"/>
              </a:rPr>
              <a:t>。</a:t>
            </a: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DiskWriteBytes</a:t>
            </a:r>
            <a:r>
              <a:rPr lang="en-US" dirty="0">
                <a:ea typeface="+mn-lt"/>
                <a:cs typeface="+mn-lt"/>
              </a:rPr>
              <a:t> - </a:t>
            </a:r>
            <a:r>
              <a:rPr lang="ja-JP" altLang="en-US">
                <a:ea typeface="+mn-lt"/>
                <a:cs typeface="+mn-lt"/>
              </a:rPr>
              <a:t>書き込まれたバイト数</a:t>
            </a:r>
            <a:r>
              <a:rPr lang="en-US" dirty="0">
                <a:ea typeface="+mn-lt"/>
                <a:cs typeface="+mn-lt"/>
              </a:rPr>
              <a:t>。</a:t>
            </a:r>
          </a:p>
          <a:p>
            <a:pPr marL="457200" lvl="1" indent="0">
              <a:buNone/>
            </a:pPr>
            <a:r>
              <a:rPr lang="ja-JP" altLang="en-US">
                <a:ea typeface="ＭＳ Ｐゴシック"/>
                <a:cs typeface="Calibri" panose="020F0502020204030204"/>
              </a:rPr>
              <a:t>参考：</a:t>
            </a:r>
          </a:p>
          <a:p>
            <a:pPr marL="457200" lvl="1" indent="0">
              <a:buNone/>
            </a:pPr>
            <a:r>
              <a:rPr lang="ja-JP" dirty="0">
                <a:ea typeface="+mn-lt"/>
                <a:cs typeface="+mn-lt"/>
                <a:hlinkClick r:id="rId2"/>
              </a:rPr>
              <a:t>https://docs.aws.amazon.com/AWSEC2/latest/UserGuide/instance-types.html</a:t>
            </a:r>
            <a:endParaRPr lang="ja-JP">
              <a:ea typeface="+mn-lt"/>
              <a:cs typeface="+mn-lt"/>
            </a:endParaRPr>
          </a:p>
        </p:txBody>
      </p:sp>
    </p:spTree>
    <p:extLst>
      <p:ext uri="{BB962C8B-B14F-4D97-AF65-F5344CB8AC3E}">
        <p14:creationId xmlns:p14="http://schemas.microsoft.com/office/powerpoint/2010/main" val="249825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EC2</a:t>
            </a:r>
            <a:endParaRPr lang="en-US" dirty="0"/>
          </a:p>
        </p:txBody>
      </p:sp>
      <p:pic>
        <p:nvPicPr>
          <p:cNvPr id="5" name="Picture 5" descr="A picture containing table&#10;&#10;Description automatically generated">
            <a:extLst>
              <a:ext uri="{FF2B5EF4-FFF2-40B4-BE49-F238E27FC236}">
                <a16:creationId xmlns:a16="http://schemas.microsoft.com/office/drawing/2014/main" id="{5BB42BB1-6364-49A8-B01B-FBE5E2B3B5A4}"/>
              </a:ext>
            </a:extLst>
          </p:cNvPr>
          <p:cNvPicPr>
            <a:picLocks noGrp="1" noChangeAspect="1"/>
          </p:cNvPicPr>
          <p:nvPr>
            <p:ph idx="1"/>
          </p:nvPr>
        </p:nvPicPr>
        <p:blipFill>
          <a:blip r:embed="rId2"/>
          <a:stretch>
            <a:fillRect/>
          </a:stretch>
        </p:blipFill>
        <p:spPr>
          <a:xfrm>
            <a:off x="667649" y="1698670"/>
            <a:ext cx="10784815" cy="5165964"/>
          </a:xfrm>
        </p:spPr>
      </p:pic>
    </p:spTree>
    <p:extLst>
      <p:ext uri="{BB962C8B-B14F-4D97-AF65-F5344CB8AC3E}">
        <p14:creationId xmlns:p14="http://schemas.microsoft.com/office/powerpoint/2010/main" val="48368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EC2</a:t>
            </a:r>
            <a:endParaRPr lang="en-US"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p:txBody>
          <a:bodyPr vert="horz" lIns="91440" tIns="45720" rIns="91440" bIns="45720" rtlCol="0" anchor="t">
            <a:normAutofit lnSpcReduction="10000"/>
          </a:bodyPr>
          <a:lstStyle/>
          <a:p>
            <a:pPr>
              <a:buFont typeface="Courier New" panose="020B0604020202020204" pitchFamily="34" charset="0"/>
              <a:buChar char="o"/>
            </a:pPr>
            <a:r>
              <a:rPr lang="en-US" dirty="0">
                <a:ea typeface="+mn-lt"/>
                <a:cs typeface="+mn-lt"/>
              </a:rPr>
              <a:t>Network I/O:</a:t>
            </a:r>
          </a:p>
          <a:p>
            <a:pPr lvl="1">
              <a:buFont typeface="Courier New" panose="020B0604020202020204" pitchFamily="34" charset="0"/>
              <a:buChar char="o"/>
            </a:pPr>
            <a:r>
              <a:rPr lang="en-US" dirty="0" err="1">
                <a:ea typeface="+mn-lt"/>
                <a:cs typeface="+mn-lt"/>
              </a:rPr>
              <a:t>NetworkIn</a:t>
            </a:r>
            <a:r>
              <a:rPr lang="en-US" dirty="0">
                <a:ea typeface="+mn-lt"/>
                <a:cs typeface="+mn-lt"/>
              </a:rPr>
              <a:t> - </a:t>
            </a:r>
            <a:r>
              <a:rPr lang="ja-JP" altLang="en-US">
                <a:ea typeface="+mn-lt"/>
                <a:cs typeface="+mn-lt"/>
              </a:rPr>
              <a:t>すべてのネットワークインターフェイスを通じ、</a:t>
            </a:r>
            <a:r>
              <a:rPr lang="ja-JP">
                <a:ea typeface="+mn-lt"/>
                <a:cs typeface="+mn-lt"/>
              </a:rPr>
              <a:t>1 つのインスタンスへの受信ネットワークトラフィックの量を表しています。</a:t>
            </a:r>
            <a:endParaRPr lang="en-US">
              <a:ea typeface="+mn-lt"/>
              <a:cs typeface="+mn-lt"/>
            </a:endParaRP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NetworkOut</a:t>
            </a:r>
            <a:r>
              <a:rPr lang="en-US" dirty="0">
                <a:ea typeface="+mn-lt"/>
                <a:cs typeface="+mn-lt"/>
              </a:rPr>
              <a:t> - </a:t>
            </a:r>
            <a:r>
              <a:rPr lang="ja-JP" altLang="en-US">
                <a:ea typeface="+mn-lt"/>
                <a:cs typeface="+mn-lt"/>
              </a:rPr>
              <a:t>すべてのネットワークインターフェイスを通じ、このインスタンスから送信されたバイトの数</a:t>
            </a:r>
            <a:r>
              <a:rPr lang="en-US" dirty="0">
                <a:ea typeface="+mn-lt"/>
                <a:cs typeface="+mn-lt"/>
              </a:rPr>
              <a:t>。</a:t>
            </a:r>
          </a:p>
          <a:p>
            <a:pPr marL="457200" lvl="1" indent="0">
              <a:buNone/>
            </a:pPr>
            <a:endParaRPr lang="en-US" dirty="0">
              <a:ea typeface="+mn-lt"/>
              <a:cs typeface="+mn-lt"/>
            </a:endParaRPr>
          </a:p>
          <a:p>
            <a:pPr lvl="1">
              <a:buFont typeface="Courier New" panose="020B0604020202020204" pitchFamily="34" charset="0"/>
              <a:buChar char="o"/>
            </a:pPr>
            <a:r>
              <a:rPr lang="en-US" altLang="ja-JP" dirty="0" err="1">
                <a:ea typeface="+mn-lt"/>
                <a:cs typeface="+mn-lt"/>
              </a:rPr>
              <a:t>NetworkPacketsIn</a:t>
            </a:r>
            <a:r>
              <a:rPr lang="en-US" altLang="ja-JP" dirty="0">
                <a:ea typeface="+mn-lt"/>
                <a:cs typeface="+mn-lt"/>
              </a:rPr>
              <a:t>- </a:t>
            </a:r>
            <a:r>
              <a:rPr lang="ja-JP" altLang="en-US">
                <a:ea typeface="+mn-lt"/>
                <a:cs typeface="+mn-lt"/>
              </a:rPr>
              <a:t>すべてのネットワークインターフェイスを通じ、このインスタンスによって受信されたパケットの数。</a:t>
            </a:r>
            <a:endParaRPr lang="en-US" altLang="ja-JP">
              <a:ea typeface="+mn-lt"/>
              <a:cs typeface="+mn-lt"/>
            </a:endParaRP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NetworkPacketsOut</a:t>
            </a:r>
            <a:r>
              <a:rPr lang="en-US" dirty="0">
                <a:ea typeface="+mn-lt"/>
                <a:cs typeface="+mn-lt"/>
              </a:rPr>
              <a:t>- </a:t>
            </a:r>
            <a:r>
              <a:rPr lang="ja-JP">
                <a:ea typeface="+mn-lt"/>
                <a:cs typeface="+mn-lt"/>
              </a:rPr>
              <a:t>すべてのネットワークインターフェイスを通じ、このインスタンスによって送信されたパケットの数。</a:t>
            </a:r>
            <a:endParaRPr lang="en-US" dirty="0">
              <a:cs typeface="Calibri" panose="020F0502020204030204"/>
            </a:endParaRPr>
          </a:p>
        </p:txBody>
      </p:sp>
    </p:spTree>
    <p:extLst>
      <p:ext uri="{BB962C8B-B14F-4D97-AF65-F5344CB8AC3E}">
        <p14:creationId xmlns:p14="http://schemas.microsoft.com/office/powerpoint/2010/main" val="165194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EC2</a:t>
            </a:r>
            <a:endParaRPr lang="en-US" dirty="0"/>
          </a:p>
        </p:txBody>
      </p:sp>
      <p:pic>
        <p:nvPicPr>
          <p:cNvPr id="4" name="Picture 4" descr="Text&#10;&#10;Description automatically generated">
            <a:extLst>
              <a:ext uri="{FF2B5EF4-FFF2-40B4-BE49-F238E27FC236}">
                <a16:creationId xmlns:a16="http://schemas.microsoft.com/office/drawing/2014/main" id="{A28B4EBE-E4A9-4982-AD9A-0F458135E5F9}"/>
              </a:ext>
            </a:extLst>
          </p:cNvPr>
          <p:cNvPicPr>
            <a:picLocks noGrp="1" noChangeAspect="1"/>
          </p:cNvPicPr>
          <p:nvPr>
            <p:ph idx="1"/>
          </p:nvPr>
        </p:nvPicPr>
        <p:blipFill>
          <a:blip r:embed="rId2"/>
          <a:stretch>
            <a:fillRect/>
          </a:stretch>
        </p:blipFill>
        <p:spPr>
          <a:xfrm>
            <a:off x="111514" y="1994934"/>
            <a:ext cx="4981575" cy="3581400"/>
          </a:xfrm>
        </p:spPr>
      </p:pic>
      <p:pic>
        <p:nvPicPr>
          <p:cNvPr id="5" name="Picture 5" descr="A picture containing table&#10;&#10;Description automatically generated">
            <a:extLst>
              <a:ext uri="{FF2B5EF4-FFF2-40B4-BE49-F238E27FC236}">
                <a16:creationId xmlns:a16="http://schemas.microsoft.com/office/drawing/2014/main" id="{6A7D555C-175C-4DEE-9ECC-8400A3D6FCB2}"/>
              </a:ext>
            </a:extLst>
          </p:cNvPr>
          <p:cNvPicPr>
            <a:picLocks noChangeAspect="1"/>
          </p:cNvPicPr>
          <p:nvPr/>
        </p:nvPicPr>
        <p:blipFill>
          <a:blip r:embed="rId3"/>
          <a:stretch>
            <a:fillRect/>
          </a:stretch>
        </p:blipFill>
        <p:spPr>
          <a:xfrm>
            <a:off x="4321834" y="1991936"/>
            <a:ext cx="7832784" cy="3592997"/>
          </a:xfrm>
          <a:prstGeom prst="rect">
            <a:avLst/>
          </a:prstGeom>
        </p:spPr>
      </p:pic>
    </p:spTree>
    <p:extLst>
      <p:ext uri="{BB962C8B-B14F-4D97-AF65-F5344CB8AC3E}">
        <p14:creationId xmlns:p14="http://schemas.microsoft.com/office/powerpoint/2010/main" val="3104934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EC2</a:t>
            </a:r>
            <a:endParaRPr lang="en-US"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p:txBody>
          <a:bodyPr vert="horz" lIns="91440" tIns="45720" rIns="91440" bIns="45720" rtlCol="0" anchor="t">
            <a:normAutofit/>
          </a:bodyPr>
          <a:lstStyle/>
          <a:p>
            <a:pPr>
              <a:buFont typeface="Courier New" panose="020B0604020202020204" pitchFamily="34" charset="0"/>
              <a:buChar char="o"/>
            </a:pPr>
            <a:r>
              <a:rPr lang="en-US" dirty="0">
                <a:ea typeface="+mn-lt"/>
                <a:cs typeface="+mn-lt"/>
              </a:rPr>
              <a:t>CPU: CPU</a:t>
            </a:r>
            <a:r>
              <a:rPr lang="ja-JP" altLang="en-US">
                <a:ea typeface="+mn-lt"/>
                <a:cs typeface="+mn-lt"/>
              </a:rPr>
              <a:t>の負荷を監視することで、Auto Scalingの設定、インスタンスタイプ、アラームの設定を最適化出来ます。</a:t>
            </a:r>
          </a:p>
          <a:p>
            <a:pPr lvl="1">
              <a:buFont typeface="Courier New" panose="020B0604020202020204" pitchFamily="34" charset="0"/>
              <a:buChar char="o"/>
            </a:pPr>
            <a:r>
              <a:rPr lang="en-US" dirty="0" err="1">
                <a:ea typeface="+mn-lt"/>
                <a:cs typeface="+mn-lt"/>
              </a:rPr>
              <a:t>CPUCreditUsage</a:t>
            </a:r>
            <a:r>
              <a:rPr lang="en-US" dirty="0">
                <a:ea typeface="+mn-lt"/>
                <a:cs typeface="+mn-lt"/>
              </a:rPr>
              <a:t> - CPU </a:t>
            </a:r>
            <a:r>
              <a:rPr lang="ja-JP" altLang="en-US">
                <a:ea typeface="+mn-lt"/>
                <a:cs typeface="+mn-lt"/>
              </a:rPr>
              <a:t>使用率に関してインスタンスで消費される</a:t>
            </a:r>
            <a:r>
              <a:rPr lang="en-US" dirty="0">
                <a:ea typeface="+mn-lt"/>
                <a:cs typeface="+mn-lt"/>
              </a:rPr>
              <a:t> CPU </a:t>
            </a:r>
            <a:r>
              <a:rPr lang="ja-JP" altLang="en-US">
                <a:ea typeface="+mn-lt"/>
                <a:cs typeface="+mn-lt"/>
              </a:rPr>
              <a:t>クレジットの数</a:t>
            </a:r>
            <a:r>
              <a:rPr lang="en-US" dirty="0">
                <a:ea typeface="+mn-lt"/>
                <a:cs typeface="+mn-lt"/>
              </a:rPr>
              <a:t>。</a:t>
            </a:r>
            <a:endParaRPr lang="ja-JP" altLang="en-US" dirty="0">
              <a:ea typeface="+mn-lt"/>
              <a:cs typeface="+mn-lt"/>
            </a:endParaRP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CPUCreditBalance</a:t>
            </a:r>
            <a:r>
              <a:rPr lang="en-US" dirty="0">
                <a:ea typeface="+mn-lt"/>
                <a:cs typeface="+mn-lt"/>
              </a:rPr>
              <a:t> -  </a:t>
            </a:r>
            <a:r>
              <a:rPr lang="ja-JP" altLang="en-US">
                <a:ea typeface="+mn-lt"/>
                <a:cs typeface="+mn-lt"/>
              </a:rPr>
              <a:t>インスタンスが起動または開始後に蓄積した獲得</a:t>
            </a:r>
            <a:r>
              <a:rPr lang="en-US" dirty="0">
                <a:ea typeface="+mn-lt"/>
                <a:cs typeface="+mn-lt"/>
              </a:rPr>
              <a:t> CPU </a:t>
            </a:r>
            <a:r>
              <a:rPr lang="ja-JP" altLang="en-US">
                <a:ea typeface="+mn-lt"/>
                <a:cs typeface="+mn-lt"/>
              </a:rPr>
              <a:t>クレジットの数</a:t>
            </a:r>
            <a:r>
              <a:rPr lang="en-US" dirty="0">
                <a:ea typeface="+mn-lt"/>
                <a:cs typeface="+mn-lt"/>
              </a:rPr>
              <a:t>。</a:t>
            </a: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CPUUtilization</a:t>
            </a:r>
            <a:r>
              <a:rPr lang="en-US" dirty="0">
                <a:ea typeface="+mn-lt"/>
                <a:cs typeface="+mn-lt"/>
              </a:rPr>
              <a:t> </a:t>
            </a:r>
            <a:r>
              <a:rPr lang="en-US" altLang="ja-JP" dirty="0">
                <a:ea typeface="+mn-lt"/>
                <a:cs typeface="+mn-lt"/>
              </a:rPr>
              <a:t>- </a:t>
            </a:r>
            <a:r>
              <a:rPr lang="en-US" altLang="ja-JP" dirty="0" err="1">
                <a:ea typeface="+mn-lt"/>
                <a:cs typeface="+mn-lt"/>
              </a:rPr>
              <a:t>CPUの使用率、</a:t>
            </a:r>
            <a:r>
              <a:rPr lang="en-US" dirty="0" err="1">
                <a:ea typeface="+mn-lt"/>
                <a:cs typeface="+mn-lt"/>
              </a:rPr>
              <a:t>使用されている</a:t>
            </a:r>
            <a:r>
              <a:rPr lang="en-US" dirty="0">
                <a:ea typeface="+mn-lt"/>
                <a:cs typeface="+mn-lt"/>
              </a:rPr>
              <a:t> CPU の割合</a:t>
            </a:r>
            <a:r>
              <a:rPr lang="en-US" altLang="ja-JP" dirty="0">
                <a:ea typeface="+mn-lt"/>
                <a:cs typeface="+mn-lt"/>
              </a:rPr>
              <a:t>。80%超えるとアラーム設定おすすめされています。</a:t>
            </a:r>
          </a:p>
        </p:txBody>
      </p:sp>
    </p:spTree>
    <p:extLst>
      <p:ext uri="{BB962C8B-B14F-4D97-AF65-F5344CB8AC3E}">
        <p14:creationId xmlns:p14="http://schemas.microsoft.com/office/powerpoint/2010/main" val="144747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EC2</a:t>
            </a:r>
            <a:endParaRPr lang="en-US"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fontScale="92500"/>
          </a:bodyPr>
          <a:lstStyle/>
          <a:p>
            <a:pPr>
              <a:buFont typeface="Courier New" panose="020B0604020202020204" pitchFamily="34" charset="0"/>
              <a:buChar char="o"/>
            </a:pPr>
            <a:r>
              <a:rPr lang="en-US" sz="2400" dirty="0">
                <a:ea typeface="+mn-lt"/>
                <a:cs typeface="+mn-lt"/>
              </a:rPr>
              <a:t>Status check: </a:t>
            </a:r>
            <a:r>
              <a:rPr lang="ja-JP" altLang="en-US" sz="2400">
                <a:ea typeface="+mn-lt"/>
                <a:cs typeface="+mn-lt"/>
              </a:rPr>
              <a:t>インスタンスが通常通り稼働していない場合はアラームを設定して、別のインスタンスにトラフィックを変えることが出来ます。</a:t>
            </a:r>
          </a:p>
          <a:p>
            <a:pPr lvl="1">
              <a:buFont typeface="Courier New" panose="020B0604020202020204" pitchFamily="34" charset="0"/>
              <a:buChar char="o"/>
            </a:pPr>
            <a:r>
              <a:rPr lang="en-US" dirty="0" err="1">
                <a:ea typeface="+mn-lt"/>
                <a:cs typeface="+mn-lt"/>
              </a:rPr>
              <a:t>StatusCheckFailed</a:t>
            </a:r>
            <a:r>
              <a:rPr lang="en-US" dirty="0">
                <a:ea typeface="+mn-lt"/>
                <a:cs typeface="+mn-lt"/>
              </a:rPr>
              <a:t> - </a:t>
            </a:r>
            <a:r>
              <a:rPr lang="ja-JP" altLang="en-US">
                <a:ea typeface="+mn-lt"/>
                <a:cs typeface="+mn-lt"/>
              </a:rPr>
              <a:t>過去</a:t>
            </a:r>
            <a:r>
              <a:rPr lang="en-US" dirty="0">
                <a:ea typeface="+mn-lt"/>
                <a:cs typeface="+mn-lt"/>
              </a:rPr>
              <a:t> 1 </a:t>
            </a:r>
            <a:r>
              <a:rPr lang="ja-JP" altLang="en-US">
                <a:ea typeface="+mn-lt"/>
                <a:cs typeface="+mn-lt"/>
              </a:rPr>
              <a:t>分間にインスタンスのステータスチェックとシステムステータスチェックの両方に合格したかどうか。</a:t>
            </a:r>
            <a:r>
              <a:rPr lang="ja-JP">
                <a:ea typeface="+mn-lt"/>
                <a:cs typeface="+mn-lt"/>
              </a:rPr>
              <a:t>0 (合格) または 1 (失敗) </a:t>
            </a:r>
            <a:endParaRPr lang="ja-JP" altLang="en-US" dirty="0">
              <a:ea typeface="+mn-lt"/>
              <a:cs typeface="+mn-lt"/>
            </a:endParaRP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StatusCheckFailed_Instance</a:t>
            </a:r>
            <a:r>
              <a:rPr lang="en-US" dirty="0">
                <a:ea typeface="+mn-lt"/>
                <a:cs typeface="+mn-lt"/>
              </a:rPr>
              <a:t> -  </a:t>
            </a:r>
            <a:r>
              <a:rPr lang="ja-JP" altLang="en-US">
                <a:ea typeface="+mn-lt"/>
                <a:cs typeface="+mn-lt"/>
              </a:rPr>
              <a:t>最近</a:t>
            </a:r>
            <a:r>
              <a:rPr lang="en-US" altLang="ja-JP" dirty="0">
                <a:ea typeface="+mn-lt"/>
                <a:cs typeface="+mn-lt"/>
              </a:rPr>
              <a:t> 1 </a:t>
            </a:r>
            <a:r>
              <a:rPr lang="ja-JP" altLang="en-US">
                <a:ea typeface="+mn-lt"/>
                <a:cs typeface="+mn-lt"/>
              </a:rPr>
              <a:t>分間にインスタンスがインスタンスステータスチェックに成功したかどうか</a:t>
            </a:r>
            <a:endParaRPr lang="en-US">
              <a:ea typeface="+mn-lt"/>
              <a:cs typeface="+mn-lt"/>
            </a:endParaRPr>
          </a:p>
          <a:p>
            <a:pPr marL="457200" lvl="1" indent="0">
              <a:buNone/>
            </a:pPr>
            <a:endParaRPr lang="en-US" dirty="0">
              <a:ea typeface="+mn-lt"/>
              <a:cs typeface="+mn-lt"/>
            </a:endParaRPr>
          </a:p>
          <a:p>
            <a:pPr lvl="1">
              <a:buFont typeface="Courier New" panose="020B0604020202020204" pitchFamily="34" charset="0"/>
              <a:buChar char="o"/>
            </a:pPr>
            <a:r>
              <a:rPr lang="en-US" dirty="0" err="1">
                <a:ea typeface="+mn-lt"/>
                <a:cs typeface="+mn-lt"/>
              </a:rPr>
              <a:t>StatusCheckFailed_System</a:t>
            </a:r>
            <a:r>
              <a:rPr lang="en-US" dirty="0">
                <a:ea typeface="+mn-lt"/>
                <a:cs typeface="+mn-lt"/>
              </a:rPr>
              <a:t> </a:t>
            </a:r>
            <a:r>
              <a:rPr lang="en-US" altLang="ja-JP" dirty="0">
                <a:ea typeface="+mn-lt"/>
                <a:cs typeface="+mn-lt"/>
              </a:rPr>
              <a:t>- </a:t>
            </a:r>
            <a:r>
              <a:rPr lang="en-US" dirty="0" err="1">
                <a:ea typeface="+mn-lt"/>
                <a:cs typeface="+mn-lt"/>
              </a:rPr>
              <a:t>最近</a:t>
            </a:r>
            <a:r>
              <a:rPr lang="en-US" dirty="0">
                <a:ea typeface="+mn-lt"/>
                <a:cs typeface="+mn-lt"/>
              </a:rPr>
              <a:t> 1 </a:t>
            </a:r>
            <a:r>
              <a:rPr lang="ja-JP" altLang="en-US">
                <a:ea typeface="+mn-lt"/>
                <a:cs typeface="+mn-lt"/>
              </a:rPr>
              <a:t>分間にインスタンスがシステムステータスチェックに成功したかどうかを報告します</a:t>
            </a:r>
            <a:r>
              <a:rPr lang="en-US" dirty="0">
                <a:ea typeface="+mn-lt"/>
                <a:cs typeface="+mn-lt"/>
              </a:rPr>
              <a:t>。</a:t>
            </a:r>
          </a:p>
          <a:p>
            <a:pPr marL="457200" lvl="1" indent="0">
              <a:buNone/>
            </a:pPr>
            <a:endParaRPr lang="en-US" dirty="0">
              <a:ea typeface="+mn-lt"/>
              <a:cs typeface="+mn-lt"/>
            </a:endParaRPr>
          </a:p>
          <a:p>
            <a:pPr marL="457200" lvl="1" indent="0">
              <a:buNone/>
            </a:pPr>
            <a:r>
              <a:rPr lang="ja-JP" altLang="en-US">
                <a:ea typeface="+mn-lt"/>
                <a:cs typeface="+mn-lt"/>
              </a:rPr>
              <a:t>参考：</a:t>
            </a:r>
          </a:p>
          <a:p>
            <a:pPr marL="457200" lvl="1" indent="0">
              <a:buFont typeface="Courier New" panose="020B0604020202020204" pitchFamily="34" charset="0"/>
              <a:buNone/>
            </a:pPr>
            <a:r>
              <a:rPr lang="ja-JP" dirty="0">
                <a:ea typeface="+mn-lt"/>
                <a:cs typeface="+mn-lt"/>
              </a:rPr>
              <a:t>https://docs.aws.amazon.com/ja_jp/AWSEC2/latest/UserGuide/viewing_metrics_with_cloudwatch.html</a:t>
            </a:r>
            <a:endParaRPr lang="ja-JP" dirty="0"/>
          </a:p>
          <a:p>
            <a:pPr marL="457200" lvl="1" indent="0">
              <a:buNone/>
            </a:pPr>
            <a:endParaRPr lang="ja-JP" altLang="en-US" dirty="0">
              <a:ea typeface="+mn-lt"/>
              <a:cs typeface="+mn-lt"/>
            </a:endParaRPr>
          </a:p>
        </p:txBody>
      </p:sp>
    </p:spTree>
    <p:extLst>
      <p:ext uri="{BB962C8B-B14F-4D97-AF65-F5344CB8AC3E}">
        <p14:creationId xmlns:p14="http://schemas.microsoft.com/office/powerpoint/2010/main" val="27239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8E6-C24B-4FBA-B9A2-CD96ABC5C49D}"/>
              </a:ext>
            </a:extLst>
          </p:cNvPr>
          <p:cNvSpPr>
            <a:spLocks noGrp="1"/>
          </p:cNvSpPr>
          <p:nvPr>
            <p:ph type="title"/>
          </p:nvPr>
        </p:nvSpPr>
        <p:spPr/>
        <p:txBody>
          <a:bodyPr/>
          <a:lstStyle/>
          <a:p>
            <a:r>
              <a:rPr lang="en-US" dirty="0">
                <a:cs typeface="Calibri Light"/>
              </a:rPr>
              <a:t>EC2</a:t>
            </a:r>
            <a:endParaRPr lang="en-US" dirty="0"/>
          </a:p>
        </p:txBody>
      </p:sp>
      <p:sp>
        <p:nvSpPr>
          <p:cNvPr id="3" name="Content Placeholder 2">
            <a:extLst>
              <a:ext uri="{FF2B5EF4-FFF2-40B4-BE49-F238E27FC236}">
                <a16:creationId xmlns:a16="http://schemas.microsoft.com/office/drawing/2014/main" id="{C4C4E2AC-9DE8-44D5-9D66-B59B3993C22A}"/>
              </a:ext>
            </a:extLst>
          </p:cNvPr>
          <p:cNvSpPr>
            <a:spLocks noGrp="1"/>
          </p:cNvSpPr>
          <p:nvPr>
            <p:ph idx="1"/>
          </p:nvPr>
        </p:nvSpPr>
        <p:spPr>
          <a:xfrm>
            <a:off x="838200" y="1825625"/>
            <a:ext cx="10831901" cy="4897677"/>
          </a:xfrm>
        </p:spPr>
        <p:txBody>
          <a:bodyPr vert="horz" lIns="91440" tIns="45720" rIns="91440" bIns="45720" rtlCol="0" anchor="t">
            <a:normAutofit/>
          </a:bodyPr>
          <a:lstStyle/>
          <a:p>
            <a:pPr>
              <a:buFont typeface="Courier New" panose="020B0604020202020204" pitchFamily="34" charset="0"/>
              <a:buChar char="o"/>
            </a:pPr>
            <a:r>
              <a:rPr lang="en-US" sz="2400" dirty="0">
                <a:ea typeface="+mn-lt"/>
                <a:cs typeface="+mn-lt"/>
              </a:rPr>
              <a:t>Event check: </a:t>
            </a:r>
            <a:r>
              <a:rPr lang="ja-JP" altLang="en-US" sz="2400">
                <a:ea typeface="+mn-lt"/>
                <a:cs typeface="+mn-lt"/>
              </a:rPr>
              <a:t>CloudWatch Eventsを利用して、</a:t>
            </a:r>
            <a:r>
              <a:rPr lang="ja-JP" sz="2400">
                <a:ea typeface="+mn-lt"/>
                <a:cs typeface="+mn-lt"/>
              </a:rPr>
              <a:t>インスタンスライフサイクルの監視。</a:t>
            </a:r>
            <a:r>
              <a:rPr lang="ja-JP" altLang="en-US" sz="2400">
                <a:ea typeface="+mn-lt"/>
                <a:cs typeface="+mn-lt"/>
              </a:rPr>
              <a:t>無断でインスタンスの状態が変化したら、アラーム設定が出来ます。</a:t>
            </a:r>
          </a:p>
          <a:p>
            <a:pPr lvl="1">
              <a:buFont typeface="Courier New" panose="020B0604020202020204" pitchFamily="34" charset="0"/>
              <a:buChar char="o"/>
            </a:pPr>
            <a:r>
              <a:rPr lang="en-US" dirty="0" err="1">
                <a:ea typeface="+mn-lt"/>
                <a:cs typeface="+mn-lt"/>
              </a:rPr>
              <a:t>StopInstance</a:t>
            </a:r>
            <a:endParaRPr lang="en-US" dirty="0">
              <a:ea typeface="+mn-lt"/>
              <a:cs typeface="+mn-lt"/>
            </a:endParaRPr>
          </a:p>
          <a:p>
            <a:pPr lvl="1">
              <a:buFont typeface="Courier New" panose="020B0604020202020204" pitchFamily="34" charset="0"/>
              <a:buChar char="o"/>
            </a:pPr>
            <a:r>
              <a:rPr lang="en-US" dirty="0">
                <a:ea typeface="+mn-lt"/>
                <a:cs typeface="+mn-lt"/>
              </a:rPr>
              <a:t>Reboot</a:t>
            </a:r>
            <a:endParaRPr lang="ja-JP" altLang="en-US" dirty="0">
              <a:ea typeface="+mn-lt"/>
              <a:cs typeface="+mn-lt"/>
            </a:endParaRPr>
          </a:p>
          <a:p>
            <a:pPr lvl="1">
              <a:buFont typeface="Courier New" panose="020B0604020202020204" pitchFamily="34" charset="0"/>
              <a:buChar char="o"/>
            </a:pPr>
            <a:r>
              <a:rPr lang="en-US" dirty="0">
                <a:ea typeface="+mn-lt"/>
                <a:cs typeface="+mn-lt"/>
              </a:rPr>
              <a:t>Terminate</a:t>
            </a:r>
          </a:p>
          <a:p>
            <a:pPr lvl="1">
              <a:buFont typeface="Courier New" panose="020B0604020202020204" pitchFamily="34" charset="0"/>
              <a:buChar char="o"/>
            </a:pPr>
            <a:r>
              <a:rPr lang="en-US" dirty="0" err="1">
                <a:ea typeface="+mn-lt"/>
                <a:cs typeface="+mn-lt"/>
              </a:rPr>
              <a:t>StartInstance</a:t>
            </a:r>
            <a:endParaRPr lang="en-US" dirty="0">
              <a:ea typeface="+mn-lt"/>
              <a:cs typeface="+mn-lt"/>
            </a:endParaRPr>
          </a:p>
          <a:p>
            <a:pPr marL="457200" lvl="1" indent="0">
              <a:buNone/>
            </a:pPr>
            <a:endParaRPr lang="en-US" altLang="ja-JP" dirty="0">
              <a:ea typeface="+mn-lt"/>
              <a:cs typeface="+mn-lt"/>
            </a:endParaRPr>
          </a:p>
          <a:p>
            <a:pPr marL="457200" lvl="1" indent="0">
              <a:buNone/>
            </a:pPr>
            <a:r>
              <a:rPr lang="ja-JP" altLang="en-US">
                <a:ea typeface="+mn-lt"/>
                <a:cs typeface="+mn-lt"/>
              </a:rPr>
              <a:t>参考：</a:t>
            </a:r>
          </a:p>
          <a:p>
            <a:pPr marL="457200" lvl="1" indent="0">
              <a:buFont typeface="Courier New" panose="020B0604020202020204" pitchFamily="34" charset="0"/>
              <a:buNone/>
            </a:pPr>
            <a:r>
              <a:rPr lang="ja-JP" dirty="0">
                <a:ea typeface="+mn-lt"/>
                <a:cs typeface="+mn-lt"/>
              </a:rPr>
              <a:t>https://docs.aws.amazon.com/ja_jp/AWSEC2/latest/UserGuide/viewing_metrics_with_cloudwatch.html</a:t>
            </a:r>
            <a:endParaRPr lang="ja-JP" dirty="0"/>
          </a:p>
          <a:p>
            <a:pPr marL="457200" lvl="1" indent="0">
              <a:buNone/>
            </a:pPr>
            <a:endParaRPr lang="ja-JP" altLang="en-US" dirty="0">
              <a:ea typeface="+mn-lt"/>
              <a:cs typeface="+mn-lt"/>
            </a:endParaRPr>
          </a:p>
        </p:txBody>
      </p:sp>
    </p:spTree>
    <p:extLst>
      <p:ext uri="{BB962C8B-B14F-4D97-AF65-F5344CB8AC3E}">
        <p14:creationId xmlns:p14="http://schemas.microsoft.com/office/powerpoint/2010/main" val="2616624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AWSリソース監視・観察</vt:lpstr>
      <vt:lpstr>EC2</vt:lpstr>
      <vt:lpstr>EC2</vt:lpstr>
      <vt:lpstr>EC2</vt:lpstr>
      <vt:lpstr>EC2</vt:lpstr>
      <vt:lpstr>EC2</vt:lpstr>
      <vt:lpstr>EC2</vt:lpstr>
      <vt:lpstr>EC2</vt:lpstr>
      <vt:lpstr>EC2</vt:lpstr>
      <vt:lpstr>EBS</vt:lpstr>
      <vt:lpstr>CloudWatch Agentから得られる情報(Linux)</vt:lpstr>
      <vt:lpstr>RDS</vt:lpstr>
      <vt:lpstr>RDS</vt:lpstr>
      <vt:lpstr>RDS</vt:lpstr>
      <vt:lpstr>RDS</vt:lpstr>
      <vt:lpstr>RDS</vt:lpstr>
      <vt:lpstr>S3</vt:lpstr>
      <vt:lpstr>S3</vt:lpstr>
      <vt:lpstr>ECS Fargate</vt:lpstr>
      <vt:lpstr>ECS Fargate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487</cp:revision>
  <dcterms:created xsi:type="dcterms:W3CDTF">2021-12-02T07:17:15Z</dcterms:created>
  <dcterms:modified xsi:type="dcterms:W3CDTF">2021-12-02T12:24:26Z</dcterms:modified>
</cp:coreProperties>
</file>