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12192000"/>
  <p:notesSz cx="6858000" cy="9144000"/>
  <p:embeddedFontLst>
    <p:embeddedFont>
      <p:font typeface="Quattrocento Sans"/>
      <p:regular r:id="rId15"/>
      <p:bold r:id="rId16"/>
      <p:italic r:id="rId17"/>
      <p:boldItalic r:id="rId18"/>
    </p:embeddedFont>
    <p:embeddedFont>
      <p:font typeface="Spectral"/>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3" roundtripDataSignature="AMtx7mgFHH9G6QigaeKDM36w4hOYOz0V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181793-DC48-4167-A3AA-C3987254F5DE}">
  <a:tblStyle styleId="{78181793-DC48-4167-A3AA-C3987254F5DE}" styleName="Table_0">
    <a:wholeTbl>
      <a:tcTxStyle b="off" i="off">
        <a:font>
          <a:latin typeface="Segoe UI"/>
          <a:ea typeface="Segoe UI"/>
          <a:cs typeface="Segoe U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F8E7"/>
          </a:solidFill>
        </a:fill>
      </a:tcStyle>
    </a:wholeTbl>
    <a:band1H>
      <a:tcTxStyle b="off" i="off"/>
      <a:tcStyle>
        <a:fill>
          <a:solidFill>
            <a:srgbClr val="D1F0CC"/>
          </a:solidFill>
        </a:fill>
      </a:tcStyle>
    </a:band1H>
    <a:band2H>
      <a:tcTxStyle b="off" i="off"/>
    </a:band2H>
    <a:band1V>
      <a:tcTxStyle b="off" i="off"/>
      <a:tcStyle>
        <a:fill>
          <a:solidFill>
            <a:srgbClr val="D1F0CC"/>
          </a:solidFill>
        </a:fill>
      </a:tcStyle>
    </a:band1V>
    <a:band2V>
      <a:tcTxStyle b="off" i="off"/>
    </a:band2V>
    <a:lastCol>
      <a:tcTxStyle b="on" i="off">
        <a:font>
          <a:latin typeface="Segoe UI"/>
          <a:ea typeface="Segoe UI"/>
          <a:cs typeface="Segoe UI"/>
        </a:font>
        <a:schemeClr val="lt1"/>
      </a:tcTxStyle>
      <a:tcStyle>
        <a:fill>
          <a:solidFill>
            <a:schemeClr val="accent3"/>
          </a:solidFill>
        </a:fill>
      </a:tcStyle>
    </a:lastCol>
    <a:firstCol>
      <a:tcTxStyle b="on" i="off">
        <a:font>
          <a:latin typeface="Segoe UI"/>
          <a:ea typeface="Segoe UI"/>
          <a:cs typeface="Segoe UI"/>
        </a:font>
        <a:schemeClr val="lt1"/>
      </a:tcTxStyle>
      <a:tcStyle>
        <a:fill>
          <a:solidFill>
            <a:schemeClr val="accent3"/>
          </a:solidFill>
        </a:fill>
      </a:tcStyle>
    </a:firstCol>
    <a:lastRow>
      <a:tcTxStyle b="on" i="off">
        <a:font>
          <a:latin typeface="Segoe UI"/>
          <a:ea typeface="Segoe UI"/>
          <a:cs typeface="Segoe UI"/>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b="off" i="off"/>
    </a:seCell>
    <a:swCell>
      <a:tcTxStyle b="off" i="off"/>
    </a:swCell>
    <a:firstRow>
      <a:tcTxStyle b="on" i="off">
        <a:font>
          <a:latin typeface="Segoe UI"/>
          <a:ea typeface="Segoe UI"/>
          <a:cs typeface="Segoe UI"/>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ectral-bold.fntdata"/><Relationship Id="rId11" Type="http://schemas.openxmlformats.org/officeDocument/2006/relationships/slide" Target="slides/slide5.xml"/><Relationship Id="rId22" Type="http://schemas.openxmlformats.org/officeDocument/2006/relationships/font" Target="fonts/Spectral-boldItalic.fntdata"/><Relationship Id="rId10" Type="http://schemas.openxmlformats.org/officeDocument/2006/relationships/slide" Target="slides/slide4.xml"/><Relationship Id="rId21" Type="http://schemas.openxmlformats.org/officeDocument/2006/relationships/font" Target="fonts/Spectral-italic.fntdata"/><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QuattrocentoSans-regular.fntdata"/><Relationship Id="rId14" Type="http://schemas.openxmlformats.org/officeDocument/2006/relationships/slide" Target="slides/slide8.xml"/><Relationship Id="rId17" Type="http://schemas.openxmlformats.org/officeDocument/2006/relationships/font" Target="fonts/QuattrocentoSans-italic.fntdata"/><Relationship Id="rId16" Type="http://schemas.openxmlformats.org/officeDocument/2006/relationships/font" Target="fonts/QuattrocentoSans-bold.fntdata"/><Relationship Id="rId5" Type="http://schemas.openxmlformats.org/officeDocument/2006/relationships/slideMaster" Target="slideMasters/slideMaster1.xml"/><Relationship Id="rId19" Type="http://schemas.openxmlformats.org/officeDocument/2006/relationships/font" Target="fonts/Spectral-regular.fntdata"/><Relationship Id="rId6" Type="http://schemas.openxmlformats.org/officeDocument/2006/relationships/notesMaster" Target="notesMasters/notesMaster1.xml"/><Relationship Id="rId18" Type="http://schemas.openxmlformats.org/officeDocument/2006/relationships/font" Target="fonts/QuattrocentoSans-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g1067149c61d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 name="Google Shape;28;g1067149c61d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106a5222732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 name="Google Shape;35;g106a5222732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1066c362a80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 name="Google Shape;42;g1066c362a80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066c362a80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 name="Google Shape;49;g1066c362a80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066c362a80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g1066c362a80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688b3912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g10688b3912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688b3912b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 name="Google Shape;70;g10688b3912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688b3912b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g10688b3912b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13" name="Shape 13"/>
        <p:cNvGrpSpPr/>
        <p:nvPr/>
      </p:nvGrpSpPr>
      <p:grpSpPr>
        <a:xfrm>
          <a:off x="0" y="0"/>
          <a:ext cx="0" cy="0"/>
          <a:chOff x="0" y="0"/>
          <a:chExt cx="0" cy="0"/>
        </a:xfrm>
      </p:grpSpPr>
      <p:sp>
        <p:nvSpPr>
          <p:cNvPr id="14" name="Google Shape;14;p5"/>
          <p:cNvSpPr/>
          <p:nvPr/>
        </p:nvSpPr>
        <p:spPr>
          <a:xfrm>
            <a:off x="0" y="6695707"/>
            <a:ext cx="12192000" cy="169372"/>
          </a:xfrm>
          <a:prstGeom prst="rect">
            <a:avLst/>
          </a:prstGeom>
          <a:gradFill>
            <a:gsLst>
              <a:gs pos="0">
                <a:srgbClr val="00A9A9"/>
              </a:gs>
              <a:gs pos="50000">
                <a:srgbClr val="DEF7D4"/>
              </a:gs>
              <a:gs pos="100000">
                <a:srgbClr val="EC6D8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 name="Google Shape;15;p5"/>
          <p:cNvSpPr/>
          <p:nvPr/>
        </p:nvSpPr>
        <p:spPr>
          <a:xfrm>
            <a:off x="0" y="844629"/>
            <a:ext cx="12192000" cy="14400"/>
          </a:xfrm>
          <a:prstGeom prst="rect">
            <a:avLst/>
          </a:prstGeom>
          <a:gradFill>
            <a:gsLst>
              <a:gs pos="0">
                <a:srgbClr val="00A9A9"/>
              </a:gs>
              <a:gs pos="50000">
                <a:srgbClr val="DEF7D4"/>
              </a:gs>
              <a:gs pos="100000">
                <a:srgbClr val="EC6D8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 name="Google Shape;16;p5"/>
          <p:cNvSpPr txBox="1"/>
          <p:nvPr>
            <p:ph type="title"/>
          </p:nvPr>
        </p:nvSpPr>
        <p:spPr>
          <a:xfrm>
            <a:off x="423447" y="86811"/>
            <a:ext cx="10292782" cy="762567"/>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
          <p:cNvSpPr txBox="1"/>
          <p:nvPr>
            <p:ph idx="12" type="sldNum"/>
          </p:nvPr>
        </p:nvSpPr>
        <p:spPr>
          <a:xfrm>
            <a:off x="4724400" y="6695707"/>
            <a:ext cx="2743200" cy="169372"/>
          </a:xfrm>
          <a:prstGeom prst="rect">
            <a:avLst/>
          </a:prstGeom>
          <a:no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chemeClr val="dk1"/>
                </a:solidFill>
                <a:latin typeface="Quattrocento Sans"/>
                <a:ea typeface="Quattrocento Sans"/>
                <a:cs typeface="Quattrocento Sans"/>
                <a:sym typeface="Quattrocento Sans"/>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chemeClr val="dk1"/>
                </a:solidFill>
                <a:latin typeface="Quattrocento Sans"/>
                <a:ea typeface="Quattrocento Sans"/>
                <a:cs typeface="Quattrocento Sans"/>
                <a:sym typeface="Quattrocento Sans"/>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chemeClr val="dk1"/>
                </a:solidFill>
                <a:latin typeface="Quattrocento Sans"/>
                <a:ea typeface="Quattrocento Sans"/>
                <a:cs typeface="Quattrocento Sans"/>
                <a:sym typeface="Quattrocento Sans"/>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chemeClr val="dk1"/>
                </a:solidFill>
                <a:latin typeface="Quattrocento Sans"/>
                <a:ea typeface="Quattrocento Sans"/>
                <a:cs typeface="Quattrocento Sans"/>
                <a:sym typeface="Quattrocento Sans"/>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chemeClr val="dk1"/>
                </a:solidFill>
                <a:latin typeface="Quattrocento Sans"/>
                <a:ea typeface="Quattrocento Sans"/>
                <a:cs typeface="Quattrocento Sans"/>
                <a:sym typeface="Quattrocento Sans"/>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chemeClr val="dk1"/>
                </a:solidFill>
                <a:latin typeface="Quattrocento Sans"/>
                <a:ea typeface="Quattrocento Sans"/>
                <a:cs typeface="Quattrocento Sans"/>
                <a:sym typeface="Quattrocento Sans"/>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chemeClr val="dk1"/>
                </a:solidFill>
                <a:latin typeface="Quattrocento Sans"/>
                <a:ea typeface="Quattrocento Sans"/>
                <a:cs typeface="Quattrocento Sans"/>
                <a:sym typeface="Quattrocento Sans"/>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chemeClr val="dk1"/>
                </a:solidFill>
                <a:latin typeface="Quattrocento Sans"/>
                <a:ea typeface="Quattrocento Sans"/>
                <a:cs typeface="Quattrocento Sans"/>
                <a:sym typeface="Quattrocento Sans"/>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chemeClr val="dk1"/>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ja-JP"/>
              <a:t>‹#›</a:t>
            </a:fld>
            <a:endParaRPr/>
          </a:p>
        </p:txBody>
      </p:sp>
      <p:pic>
        <p:nvPicPr>
          <p:cNvPr id="18" name="Google Shape;18;p5"/>
          <p:cNvPicPr preferRelativeResize="0"/>
          <p:nvPr/>
        </p:nvPicPr>
        <p:blipFill rotWithShape="1">
          <a:blip r:embed="rId2">
            <a:alphaModFix/>
          </a:blip>
          <a:srcRect b="0" l="0" r="0" t="0"/>
          <a:stretch/>
        </p:blipFill>
        <p:spPr>
          <a:xfrm>
            <a:off x="10538748" y="305407"/>
            <a:ext cx="1452623" cy="508418"/>
          </a:xfrm>
          <a:prstGeom prst="rect">
            <a:avLst/>
          </a:prstGeom>
          <a:noFill/>
          <a:ln>
            <a:noFill/>
          </a:ln>
        </p:spPr>
      </p:pic>
      <p:sp>
        <p:nvSpPr>
          <p:cNvPr id="19" name="Google Shape;19;p5"/>
          <p:cNvSpPr txBox="1"/>
          <p:nvPr/>
        </p:nvSpPr>
        <p:spPr>
          <a:xfrm>
            <a:off x="10359109" y="6695707"/>
            <a:ext cx="1832891" cy="169372"/>
          </a:xfrm>
          <a:prstGeom prst="rect">
            <a:avLst/>
          </a:prstGeom>
          <a:noFill/>
          <a:ln>
            <a:noFill/>
          </a:ln>
        </p:spPr>
        <p:txBody>
          <a:bodyPr anchorCtr="0" anchor="b" bIns="18000" lIns="0" spcFirstLastPara="1" rIns="108000" wrap="square" tIns="0">
            <a:noAutofit/>
          </a:bodyPr>
          <a:lstStyle/>
          <a:p>
            <a:pPr indent="0" lvl="0" marL="0" marR="0" rtl="0" algn="r">
              <a:lnSpc>
                <a:spcPct val="100000"/>
              </a:lnSpc>
              <a:spcBef>
                <a:spcPts val="0"/>
              </a:spcBef>
              <a:spcAft>
                <a:spcPts val="0"/>
              </a:spcAft>
              <a:buClr>
                <a:srgbClr val="000000"/>
              </a:buClr>
              <a:buSzPts val="700"/>
              <a:buFont typeface="Arial"/>
              <a:buNone/>
            </a:pPr>
            <a:r>
              <a:rPr b="0" i="0" lang="ja-JP" sz="700" u="none" cap="none" strike="noStrike">
                <a:solidFill>
                  <a:schemeClr val="lt1"/>
                </a:solidFill>
                <a:latin typeface="Quattrocento Sans"/>
                <a:ea typeface="Quattrocento Sans"/>
                <a:cs typeface="Quattrocento Sans"/>
                <a:sym typeface="Quattrocento Sans"/>
              </a:rPr>
              <a:t>© 2021 AZEST Inc. All Rights Reserved.</a:t>
            </a:r>
            <a:endParaRPr b="0" i="0" sz="700" u="none" cap="none" strike="noStrike">
              <a:solidFill>
                <a:schemeClr val="lt1"/>
              </a:solidFill>
              <a:latin typeface="Quattrocento Sans"/>
              <a:ea typeface="Quattrocento Sans"/>
              <a:cs typeface="Quattrocento Sans"/>
              <a:sym typeface="Quattrocento Sans"/>
            </a:endParaRPr>
          </a:p>
        </p:txBody>
      </p:sp>
      <p:sp>
        <p:nvSpPr>
          <p:cNvPr id="20" name="Google Shape;20;p5"/>
          <p:cNvSpPr/>
          <p:nvPr/>
        </p:nvSpPr>
        <p:spPr>
          <a:xfrm>
            <a:off x="1" y="1"/>
            <a:ext cx="12192000" cy="86810"/>
          </a:xfrm>
          <a:prstGeom prst="rect">
            <a:avLst/>
          </a:prstGeom>
          <a:gradFill>
            <a:gsLst>
              <a:gs pos="0">
                <a:srgbClr val="00A9A9"/>
              </a:gs>
              <a:gs pos="50000">
                <a:srgbClr val="DEF7D4"/>
              </a:gs>
              <a:gs pos="100000">
                <a:srgbClr val="EC6D8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21" name="Shape 21"/>
        <p:cNvGrpSpPr/>
        <p:nvPr/>
      </p:nvGrpSpPr>
      <p:grpSpPr>
        <a:xfrm>
          <a:off x="0" y="0"/>
          <a:ext cx="0" cy="0"/>
          <a:chOff x="0" y="0"/>
          <a:chExt cx="0" cy="0"/>
        </a:xfrm>
      </p:grpSpPr>
      <p:sp>
        <p:nvSpPr>
          <p:cNvPr id="22" name="Google Shape;22;p6"/>
          <p:cNvSpPr txBox="1"/>
          <p:nvPr>
            <p:ph type="ctrTitle"/>
          </p:nvPr>
        </p:nvSpPr>
        <p:spPr>
          <a:xfrm>
            <a:off x="802078" y="1362395"/>
            <a:ext cx="10587843" cy="2172467"/>
          </a:xfrm>
          <a:prstGeom prst="rect">
            <a:avLst/>
          </a:prstGeom>
          <a:noFill/>
          <a:ln>
            <a:noFill/>
          </a:ln>
        </p:spPr>
        <p:txBody>
          <a:bodyPr anchorCtr="0" anchor="b" bIns="0" lIns="91425" spcFirstLastPara="1" rIns="91425" wrap="square" tIns="45700">
            <a:normAutofit/>
          </a:bodyPr>
          <a:lstStyle>
            <a:lvl1pPr lvl="0" algn="ctr">
              <a:lnSpc>
                <a:spcPct val="90000"/>
              </a:lnSpc>
              <a:spcBef>
                <a:spcPts val="0"/>
              </a:spcBef>
              <a:spcAft>
                <a:spcPts val="0"/>
              </a:spcAft>
              <a:buClr>
                <a:schemeClr val="dk1"/>
              </a:buClr>
              <a:buSzPts val="5400"/>
              <a:buFont typeface="Quattrocento Sans"/>
              <a:buNone/>
              <a:defRPr sz="5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
          <p:cNvSpPr txBox="1"/>
          <p:nvPr>
            <p:ph idx="1" type="subTitle"/>
          </p:nvPr>
        </p:nvSpPr>
        <p:spPr>
          <a:xfrm>
            <a:off x="1524000" y="5069090"/>
            <a:ext cx="9144000" cy="1614008"/>
          </a:xfrm>
          <a:prstGeom prst="rect">
            <a:avLst/>
          </a:prstGeom>
          <a:noFill/>
          <a:ln>
            <a:noFill/>
          </a:ln>
        </p:spPr>
        <p:txBody>
          <a:bodyPr anchorCtr="1" anchor="b" bIns="45700" lIns="91425" spcFirstLastPara="1" rIns="91425" wrap="square" tIns="45700">
            <a:normAutofit/>
          </a:bodyPr>
          <a:lstStyle>
            <a:lvl1pPr lvl="0" algn="ctr">
              <a:lnSpc>
                <a:spcPct val="90000"/>
              </a:lnSpc>
              <a:spcBef>
                <a:spcPts val="1000"/>
              </a:spcBef>
              <a:spcAft>
                <a:spcPts val="0"/>
              </a:spcAft>
              <a:buClr>
                <a:schemeClr val="dk1"/>
              </a:buClr>
              <a:buSzPts val="1800"/>
              <a:buNone/>
              <a:defRPr sz="18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24" name="Google Shape;24;p6"/>
          <p:cNvPicPr preferRelativeResize="0"/>
          <p:nvPr/>
        </p:nvPicPr>
        <p:blipFill rotWithShape="1">
          <a:blip r:embed="rId2">
            <a:alphaModFix/>
          </a:blip>
          <a:srcRect b="0" l="0" r="0" t="0"/>
          <a:stretch/>
        </p:blipFill>
        <p:spPr>
          <a:xfrm>
            <a:off x="10587843" y="6233665"/>
            <a:ext cx="1452623" cy="508418"/>
          </a:xfrm>
          <a:prstGeom prst="rect">
            <a:avLst/>
          </a:prstGeom>
          <a:noFill/>
          <a:ln>
            <a:noFill/>
          </a:ln>
        </p:spPr>
      </p:pic>
      <p:sp>
        <p:nvSpPr>
          <p:cNvPr id="25" name="Google Shape;25;p6"/>
          <p:cNvSpPr/>
          <p:nvPr/>
        </p:nvSpPr>
        <p:spPr>
          <a:xfrm>
            <a:off x="500158" y="3534862"/>
            <a:ext cx="11191683" cy="117321"/>
          </a:xfrm>
          <a:prstGeom prst="rect">
            <a:avLst/>
          </a:prstGeom>
          <a:gradFill>
            <a:gsLst>
              <a:gs pos="0">
                <a:srgbClr val="00A9A9"/>
              </a:gs>
              <a:gs pos="50000">
                <a:srgbClr val="DEF7D4"/>
              </a:gs>
              <a:gs pos="100000">
                <a:srgbClr val="EC6D8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Quattrocento Sans"/>
              <a:buNone/>
              <a:defRPr b="0" i="0" sz="4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909090"/>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909090"/>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909090"/>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909090"/>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909090"/>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909090"/>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909090"/>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909090"/>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909090"/>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ocs.aws.amazon.com/ja_jp/AmazonECS/latest/developerguide/using_awslog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hyperlink" Target="https://atmarkit.itmedia.co.jp/ait/articles/2103/30/news018.html" TargetMode="External"/><Relationship Id="rId5" Type="http://schemas.openxmlformats.org/officeDocument/2006/relationships/hyperlink" Target="https://docs.aws.amazon.com/ja_jp/IAM/latest/UserGuide/access_policies_boundaries.html" TargetMode="External"/><Relationship Id="rId6" Type="http://schemas.openxmlformats.org/officeDocument/2006/relationships/hyperlink" Target="https://aws.amazon.com/jp/blogs/security/delegate-permission-management-to-developers-using-iam-permissions-boundari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g1067149c61d_0_15"/>
          <p:cNvSpPr txBox="1"/>
          <p:nvPr>
            <p:ph type="title"/>
          </p:nvPr>
        </p:nvSpPr>
        <p:spPr>
          <a:xfrm>
            <a:off x="423446" y="86811"/>
            <a:ext cx="10752600" cy="7626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Quattrocento Sans"/>
              <a:buNone/>
            </a:pPr>
            <a:r>
              <a:rPr lang="ja-JP">
                <a:latin typeface="Spectral"/>
                <a:ea typeface="Spectral"/>
                <a:cs typeface="Spectral"/>
                <a:sym typeface="Spectral"/>
              </a:rPr>
              <a:t>Backup例</a:t>
            </a:r>
            <a:endParaRPr>
              <a:latin typeface="Spectral"/>
              <a:ea typeface="Spectral"/>
              <a:cs typeface="Spectral"/>
              <a:sym typeface="Spectral"/>
            </a:endParaRPr>
          </a:p>
        </p:txBody>
      </p:sp>
      <p:sp>
        <p:nvSpPr>
          <p:cNvPr id="31" name="Google Shape;31;g1067149c61d_0_15"/>
          <p:cNvSpPr txBox="1"/>
          <p:nvPr>
            <p:ph idx="12" type="sldNum"/>
          </p:nvPr>
        </p:nvSpPr>
        <p:spPr>
          <a:xfrm>
            <a:off x="4724400" y="6695707"/>
            <a:ext cx="2743200" cy="169500"/>
          </a:xfrm>
          <a:prstGeom prst="rect">
            <a:avLst/>
          </a:prstGeom>
          <a:no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900"/>
              <a:buNone/>
            </a:pPr>
            <a:fld id="{00000000-1234-1234-1234-123412341234}" type="slidenum">
              <a:rPr lang="ja-JP">
                <a:latin typeface="Spectral"/>
                <a:ea typeface="Spectral"/>
                <a:cs typeface="Spectral"/>
                <a:sym typeface="Spectral"/>
              </a:rPr>
              <a:t>‹#›</a:t>
            </a:fld>
            <a:endParaRPr>
              <a:latin typeface="Spectral"/>
              <a:ea typeface="Spectral"/>
              <a:cs typeface="Spectral"/>
              <a:sym typeface="Spectral"/>
            </a:endParaRPr>
          </a:p>
        </p:txBody>
      </p:sp>
      <p:sp>
        <p:nvSpPr>
          <p:cNvPr id="32" name="Google Shape;32;g1067149c61d_0_15"/>
          <p:cNvSpPr txBox="1"/>
          <p:nvPr/>
        </p:nvSpPr>
        <p:spPr>
          <a:xfrm>
            <a:off x="423450" y="1355800"/>
            <a:ext cx="10907100" cy="394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ja-JP" sz="2400" u="none" cap="none" strike="noStrike">
                <a:solidFill>
                  <a:srgbClr val="000000"/>
                </a:solidFill>
                <a:latin typeface="Spectral"/>
                <a:ea typeface="Spectral"/>
                <a:cs typeface="Spectral"/>
                <a:sym typeface="Spectral"/>
              </a:rPr>
              <a:t>EC2 Backup:</a:t>
            </a:r>
            <a:endParaRPr b="0" i="0" sz="2400" u="none" cap="none" strike="noStrike">
              <a:solidFill>
                <a:srgbClr val="000000"/>
              </a:solidFill>
              <a:latin typeface="Spectral"/>
              <a:ea typeface="Spectral"/>
              <a:cs typeface="Spectral"/>
              <a:sym typeface="Spectral"/>
            </a:endParaRPr>
          </a:p>
          <a:p>
            <a:pPr indent="-368300" lvl="0" marL="4572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バッチなど</a:t>
            </a:r>
            <a:r>
              <a:rPr lang="ja-JP" sz="2200">
                <a:latin typeface="Spectral"/>
                <a:ea typeface="Spectral"/>
                <a:cs typeface="Spectral"/>
                <a:sym typeface="Spectral"/>
              </a:rPr>
              <a:t>の</a:t>
            </a:r>
            <a:r>
              <a:rPr b="0" i="0" lang="ja-JP" sz="2200" u="none" cap="none" strike="noStrike">
                <a:solidFill>
                  <a:srgbClr val="000000"/>
                </a:solidFill>
                <a:latin typeface="Spectral"/>
                <a:ea typeface="Spectral"/>
                <a:cs typeface="Spectral"/>
                <a:sym typeface="Spectral"/>
              </a:rPr>
              <a:t>大量のデータ:  </a:t>
            </a:r>
            <a:endParaRPr b="0" i="0" sz="2200" u="none" cap="none" strike="noStrike">
              <a:solidFill>
                <a:srgbClr val="000000"/>
              </a:solidFill>
              <a:latin typeface="Spectral"/>
              <a:ea typeface="Spectral"/>
              <a:cs typeface="Spectral"/>
              <a:sym typeface="Spectral"/>
            </a:endParaRPr>
          </a:p>
          <a:p>
            <a:pPr indent="-368300" lvl="1" marL="9144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高速にデータ読込をしたいのでInstance Storeに中間データを保存している</a:t>
            </a:r>
            <a:endParaRPr b="0" i="0" sz="2200" u="none" cap="none" strike="noStrike">
              <a:solidFill>
                <a:srgbClr val="000000"/>
              </a:solidFill>
              <a:latin typeface="Spectral"/>
              <a:ea typeface="Spectral"/>
              <a:cs typeface="Spectral"/>
              <a:sym typeface="Spectral"/>
            </a:endParaRPr>
          </a:p>
          <a:p>
            <a:pPr indent="-368300" lvl="1" marL="9144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バックアップ必要なデータはS3に保存する。</a:t>
            </a:r>
            <a:endParaRPr b="0" i="0" sz="2200" u="none" cap="none" strike="noStrike">
              <a:solidFill>
                <a:srgbClr val="000000"/>
              </a:solidFill>
              <a:latin typeface="Spectral"/>
              <a:ea typeface="Spectral"/>
              <a:cs typeface="Spectral"/>
              <a:sym typeface="Spectral"/>
            </a:endParaRPr>
          </a:p>
          <a:p>
            <a:pPr indent="-368300" lvl="0" marL="4572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アプリケーション実行ログ : </a:t>
            </a:r>
            <a:endParaRPr b="0" i="0" sz="2200" u="none" cap="none" strike="noStrike">
              <a:solidFill>
                <a:srgbClr val="000000"/>
              </a:solidFill>
              <a:latin typeface="Spectral"/>
              <a:ea typeface="Spectral"/>
              <a:cs typeface="Spectral"/>
              <a:sym typeface="Spectral"/>
            </a:endParaRPr>
          </a:p>
          <a:p>
            <a:pPr indent="0" lvl="0" marL="457200" marR="0" rtl="0" algn="l">
              <a:lnSpc>
                <a:spcPct val="100000"/>
              </a:lnSpc>
              <a:spcBef>
                <a:spcPts val="0"/>
              </a:spcBef>
              <a:spcAft>
                <a:spcPts val="0"/>
              </a:spcAft>
              <a:buClr>
                <a:srgbClr val="000000"/>
              </a:buClr>
              <a:buSzPts val="2200"/>
              <a:buFont typeface="Arial"/>
              <a:buNone/>
            </a:pPr>
            <a:r>
              <a:rPr b="0" i="0" lang="ja-JP" sz="2200" u="none" cap="none" strike="noStrike">
                <a:solidFill>
                  <a:srgbClr val="000000"/>
                </a:solidFill>
                <a:latin typeface="Spectral"/>
                <a:ea typeface="Spectral"/>
                <a:cs typeface="Spectral"/>
                <a:sym typeface="Spectral"/>
              </a:rPr>
              <a:t>・ CloudWatch エージェントでCloudWatchに保存するようにする</a:t>
            </a:r>
            <a:endParaRPr b="0" i="0" sz="2200" u="none" cap="none" strike="noStrike">
              <a:solidFill>
                <a:srgbClr val="000000"/>
              </a:solidFill>
              <a:latin typeface="Spectral"/>
              <a:ea typeface="Spectral"/>
              <a:cs typeface="Spectral"/>
              <a:sym typeface="Spectral"/>
            </a:endParaRPr>
          </a:p>
          <a:p>
            <a:pPr indent="0" lvl="0" marL="457200" marR="0" rtl="0" algn="l">
              <a:lnSpc>
                <a:spcPct val="100000"/>
              </a:lnSpc>
              <a:spcBef>
                <a:spcPts val="0"/>
              </a:spcBef>
              <a:spcAft>
                <a:spcPts val="0"/>
              </a:spcAft>
              <a:buClr>
                <a:srgbClr val="000000"/>
              </a:buClr>
              <a:buSzPts val="2200"/>
              <a:buFont typeface="Arial"/>
              <a:buNone/>
            </a:pPr>
            <a:r>
              <a:rPr b="0" i="0" lang="ja-JP" sz="2200" u="none" cap="none" strike="noStrike">
                <a:solidFill>
                  <a:srgbClr val="000000"/>
                </a:solidFill>
                <a:latin typeface="Spectral"/>
                <a:ea typeface="Spectral"/>
                <a:cs typeface="Spectral"/>
                <a:sym typeface="Spectral"/>
              </a:rPr>
              <a:t>・ S3に定期的にバックアップするバッチを開発する</a:t>
            </a:r>
            <a:endParaRPr b="0" i="0" sz="2200" u="none" cap="none" strike="noStrike">
              <a:solidFill>
                <a:srgbClr val="000000"/>
              </a:solidFill>
              <a:latin typeface="Spectral"/>
              <a:ea typeface="Spectral"/>
              <a:cs typeface="Spectral"/>
              <a:sym typeface="Spectral"/>
            </a:endParaRPr>
          </a:p>
          <a:p>
            <a:pPr indent="0" lvl="0" marL="457200" marR="0" rtl="0" algn="l">
              <a:lnSpc>
                <a:spcPct val="100000"/>
              </a:lnSpc>
              <a:spcBef>
                <a:spcPts val="0"/>
              </a:spcBef>
              <a:spcAft>
                <a:spcPts val="0"/>
              </a:spcAft>
              <a:buClr>
                <a:srgbClr val="000000"/>
              </a:buClr>
              <a:buSzPts val="2200"/>
              <a:buFont typeface="Arial"/>
              <a:buNone/>
            </a:pPr>
            <a:r>
              <a:rPr b="0" i="0" lang="ja-JP" sz="2200" u="none" cap="none" strike="noStrike">
                <a:solidFill>
                  <a:srgbClr val="000000"/>
                </a:solidFill>
                <a:latin typeface="Spectral"/>
                <a:ea typeface="Spectral"/>
                <a:cs typeface="Spectral"/>
                <a:sym typeface="Spectral"/>
              </a:rPr>
              <a:t>・ コード出力をCloudWatch Logに出力するようにプログラミングする</a:t>
            </a:r>
            <a:endParaRPr b="0" i="0" sz="2200" u="none" cap="none" strike="noStrike">
              <a:solidFill>
                <a:srgbClr val="000000"/>
              </a:solidFill>
              <a:latin typeface="Spectral"/>
              <a:ea typeface="Spectral"/>
              <a:cs typeface="Spectral"/>
              <a:sym typeface="Spectral"/>
            </a:endParaRPr>
          </a:p>
          <a:p>
            <a:pPr indent="-368300" lvl="0" marL="4572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マスターデータファイルなど :  アップ時にS3にも保存するようにする</a:t>
            </a:r>
            <a:endParaRPr b="0" i="0" sz="2200" u="none" cap="none" strike="noStrike">
              <a:solidFill>
                <a:srgbClr val="000000"/>
              </a:solidFill>
              <a:latin typeface="Spectral"/>
              <a:ea typeface="Spectral"/>
              <a:cs typeface="Spectral"/>
              <a:sym typeface="Spectral"/>
            </a:endParaRPr>
          </a:p>
          <a:p>
            <a:pPr indent="-368300" lvl="0" marL="4572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コード : Gitに保存されているはずなので、改めてバックアップ不要</a:t>
            </a:r>
            <a:endParaRPr b="0" i="0" sz="2200" u="none" cap="none" strike="noStrike">
              <a:solidFill>
                <a:srgbClr val="000000"/>
              </a:solidFill>
              <a:latin typeface="Spectral"/>
              <a:ea typeface="Spectral"/>
              <a:cs typeface="Spectral"/>
              <a:sym typeface="Spectral"/>
            </a:endParaRPr>
          </a:p>
          <a:p>
            <a:pPr indent="-368300" lvl="0" marL="4572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OS・ミドルウェアなど : AMI作成でバックアップする</a:t>
            </a:r>
            <a:endParaRPr b="0" i="0" sz="2200" u="none" cap="none" strike="noStrike">
              <a:solidFill>
                <a:srgbClr val="000000"/>
              </a:solidFill>
              <a:latin typeface="Spectral"/>
              <a:ea typeface="Spectral"/>
              <a:cs typeface="Spectral"/>
              <a:sym typeface="Spectr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g106a5222732_0_5"/>
          <p:cNvSpPr txBox="1"/>
          <p:nvPr>
            <p:ph type="title"/>
          </p:nvPr>
        </p:nvSpPr>
        <p:spPr>
          <a:xfrm>
            <a:off x="423446" y="86811"/>
            <a:ext cx="10752600" cy="7626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Quattrocento Sans"/>
              <a:buNone/>
            </a:pPr>
            <a:r>
              <a:rPr lang="ja-JP">
                <a:latin typeface="Spectral"/>
                <a:ea typeface="Spectral"/>
                <a:cs typeface="Spectral"/>
                <a:sym typeface="Spectral"/>
              </a:rPr>
              <a:t>Backup例</a:t>
            </a:r>
            <a:endParaRPr>
              <a:latin typeface="Spectral"/>
              <a:ea typeface="Spectral"/>
              <a:cs typeface="Spectral"/>
              <a:sym typeface="Spectral"/>
            </a:endParaRPr>
          </a:p>
        </p:txBody>
      </p:sp>
      <p:sp>
        <p:nvSpPr>
          <p:cNvPr id="38" name="Google Shape;38;g106a5222732_0_5"/>
          <p:cNvSpPr txBox="1"/>
          <p:nvPr>
            <p:ph idx="12" type="sldNum"/>
          </p:nvPr>
        </p:nvSpPr>
        <p:spPr>
          <a:xfrm>
            <a:off x="4724400" y="6695707"/>
            <a:ext cx="2743200" cy="169500"/>
          </a:xfrm>
          <a:prstGeom prst="rect">
            <a:avLst/>
          </a:prstGeom>
          <a:no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900"/>
              <a:buNone/>
            </a:pPr>
            <a:fld id="{00000000-1234-1234-1234-123412341234}" type="slidenum">
              <a:rPr lang="ja-JP">
                <a:latin typeface="Spectral"/>
                <a:ea typeface="Spectral"/>
                <a:cs typeface="Spectral"/>
                <a:sym typeface="Spectral"/>
              </a:rPr>
              <a:t>‹#›</a:t>
            </a:fld>
            <a:endParaRPr>
              <a:latin typeface="Spectral"/>
              <a:ea typeface="Spectral"/>
              <a:cs typeface="Spectral"/>
              <a:sym typeface="Spectral"/>
            </a:endParaRPr>
          </a:p>
        </p:txBody>
      </p:sp>
      <p:sp>
        <p:nvSpPr>
          <p:cNvPr id="39" name="Google Shape;39;g106a5222732_0_5"/>
          <p:cNvSpPr txBox="1"/>
          <p:nvPr/>
        </p:nvSpPr>
        <p:spPr>
          <a:xfrm>
            <a:off x="423450" y="1355800"/>
            <a:ext cx="10907100" cy="400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ja-JP" sz="2400" u="none" cap="none" strike="noStrike">
                <a:solidFill>
                  <a:srgbClr val="000000"/>
                </a:solidFill>
                <a:latin typeface="Spectral"/>
                <a:ea typeface="Spectral"/>
                <a:cs typeface="Spectral"/>
                <a:sym typeface="Spectral"/>
              </a:rPr>
              <a:t>EBS: </a:t>
            </a:r>
            <a:endParaRPr b="0" i="0" sz="2400" u="none" cap="none" strike="noStrike">
              <a:solidFill>
                <a:srgbClr val="000000"/>
              </a:solidFill>
              <a:latin typeface="Spectral"/>
              <a:ea typeface="Spectral"/>
              <a:cs typeface="Spectral"/>
              <a:sym typeface="Spectral"/>
            </a:endParaRPr>
          </a:p>
          <a:p>
            <a:pPr indent="-368300" lvl="0" marL="4572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データバックアップ：定期的Snapshot　I/Oが少ない時間または、維持時間でバックアップ取るのがおすすめ</a:t>
            </a:r>
            <a:endParaRPr b="0" i="0" sz="2200" u="none" cap="none" strike="noStrike">
              <a:solidFill>
                <a:srgbClr val="000000"/>
              </a:solidFill>
              <a:latin typeface="Spectral"/>
              <a:ea typeface="Spectral"/>
              <a:cs typeface="Spectral"/>
              <a:sym typeface="Spectral"/>
            </a:endParaRPr>
          </a:p>
          <a:p>
            <a:pPr indent="-368300" lvl="0" marL="4572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Tagを使用して、Snapshotを管理する (Instance ID, Volume ID, 追加情報等)</a:t>
            </a:r>
            <a:endParaRPr b="0" i="0" sz="2200" u="none" cap="none" strike="noStrike">
              <a:solidFill>
                <a:srgbClr val="000000"/>
              </a:solidFill>
              <a:latin typeface="Spectral"/>
              <a:ea typeface="Spectral"/>
              <a:cs typeface="Spectral"/>
              <a:sym typeface="Spectral"/>
            </a:endParaRPr>
          </a:p>
          <a:p>
            <a:pPr indent="-368300" lvl="1" marL="9144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そのため、IAMロールでTagの作成を義務化するのもおすすめ</a:t>
            </a:r>
            <a:endParaRPr b="0" i="0" sz="22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2400"/>
              <a:buFont typeface="Arial"/>
              <a:buNone/>
            </a:pPr>
            <a:r>
              <a:rPr b="0" i="0" lang="ja-JP" sz="2400" u="none" cap="none" strike="noStrike">
                <a:solidFill>
                  <a:srgbClr val="000000"/>
                </a:solidFill>
                <a:latin typeface="Spectral"/>
                <a:ea typeface="Spectral"/>
                <a:cs typeface="Spectral"/>
                <a:sym typeface="Spectral"/>
              </a:rPr>
              <a:t>AMI: </a:t>
            </a:r>
            <a:endParaRPr b="0" i="0" sz="2400" u="none" cap="none" strike="noStrike">
              <a:solidFill>
                <a:srgbClr val="000000"/>
              </a:solidFill>
              <a:latin typeface="Spectral"/>
              <a:ea typeface="Spectral"/>
              <a:cs typeface="Spectral"/>
              <a:sym typeface="Spectral"/>
            </a:endParaRPr>
          </a:p>
          <a:p>
            <a:pPr indent="-368300" lvl="0" marL="4572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EBSデータ、OS、Instanceまたは、Launch権限のデータを保存したい場合は、AMIを作成する。</a:t>
            </a:r>
            <a:endParaRPr b="0" i="0" sz="2200" u="none" cap="none" strike="noStrike">
              <a:solidFill>
                <a:srgbClr val="000000"/>
              </a:solidFill>
              <a:latin typeface="Spectral"/>
              <a:ea typeface="Spectral"/>
              <a:cs typeface="Spectral"/>
              <a:sym typeface="Spectral"/>
            </a:endParaRPr>
          </a:p>
          <a:p>
            <a:pPr indent="-368300" lvl="0" marL="4572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含まれている情報：EBS snapshot, OS情報, Launch権限, Block-device mapping.</a:t>
            </a:r>
            <a:endParaRPr b="0" i="0" sz="2200" u="none" cap="none" strike="noStrike">
              <a:solidFill>
                <a:srgbClr val="000000"/>
              </a:solidFill>
              <a:latin typeface="Spectral"/>
              <a:ea typeface="Spectral"/>
              <a:cs typeface="Spectral"/>
              <a:sym typeface="Spectral"/>
            </a:endParaRPr>
          </a:p>
          <a:p>
            <a:pPr indent="-368300" lvl="0" marL="4572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必要な時だけAMIを作成する。</a:t>
            </a:r>
            <a:endParaRPr b="0" i="0" sz="22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Spectral"/>
              <a:ea typeface="Spectral"/>
              <a:cs typeface="Spectral"/>
              <a:sym typeface="Spectr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g1066c362a80_0_2"/>
          <p:cNvSpPr txBox="1"/>
          <p:nvPr>
            <p:ph type="title"/>
          </p:nvPr>
        </p:nvSpPr>
        <p:spPr>
          <a:xfrm>
            <a:off x="423446" y="86811"/>
            <a:ext cx="10752600" cy="7626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Quattrocento Sans"/>
              <a:buNone/>
            </a:pPr>
            <a:r>
              <a:rPr lang="ja-JP">
                <a:latin typeface="Spectral"/>
                <a:ea typeface="Spectral"/>
                <a:cs typeface="Spectral"/>
                <a:sym typeface="Spectral"/>
              </a:rPr>
              <a:t>Backup例</a:t>
            </a:r>
            <a:endParaRPr>
              <a:latin typeface="Spectral"/>
              <a:ea typeface="Spectral"/>
              <a:cs typeface="Spectral"/>
              <a:sym typeface="Spectral"/>
            </a:endParaRPr>
          </a:p>
        </p:txBody>
      </p:sp>
      <p:sp>
        <p:nvSpPr>
          <p:cNvPr id="45" name="Google Shape;45;g1066c362a80_0_2"/>
          <p:cNvSpPr txBox="1"/>
          <p:nvPr>
            <p:ph idx="12" type="sldNum"/>
          </p:nvPr>
        </p:nvSpPr>
        <p:spPr>
          <a:xfrm>
            <a:off x="4724400" y="6695707"/>
            <a:ext cx="2743200" cy="169500"/>
          </a:xfrm>
          <a:prstGeom prst="rect">
            <a:avLst/>
          </a:prstGeom>
          <a:no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900"/>
              <a:buNone/>
            </a:pPr>
            <a:fld id="{00000000-1234-1234-1234-123412341234}" type="slidenum">
              <a:rPr lang="ja-JP">
                <a:latin typeface="Spectral"/>
                <a:ea typeface="Spectral"/>
                <a:cs typeface="Spectral"/>
                <a:sym typeface="Spectral"/>
              </a:rPr>
              <a:t>‹#›</a:t>
            </a:fld>
            <a:endParaRPr>
              <a:latin typeface="Spectral"/>
              <a:ea typeface="Spectral"/>
              <a:cs typeface="Spectral"/>
              <a:sym typeface="Spectral"/>
            </a:endParaRPr>
          </a:p>
        </p:txBody>
      </p:sp>
      <p:sp>
        <p:nvSpPr>
          <p:cNvPr id="46" name="Google Shape;46;g1066c362a80_0_2"/>
          <p:cNvSpPr txBox="1"/>
          <p:nvPr/>
        </p:nvSpPr>
        <p:spPr>
          <a:xfrm>
            <a:off x="423446" y="1339207"/>
            <a:ext cx="10907100" cy="535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ja-JP" sz="2400" u="none" cap="none" strike="noStrike">
                <a:solidFill>
                  <a:srgbClr val="000000"/>
                </a:solidFill>
                <a:latin typeface="Spectral"/>
                <a:ea typeface="Spectral"/>
                <a:cs typeface="Spectral"/>
                <a:sym typeface="Spectral"/>
              </a:rPr>
              <a:t>RDS:</a:t>
            </a:r>
            <a:endParaRPr b="0" i="0" sz="2400" u="none" cap="none" strike="noStrike">
              <a:solidFill>
                <a:srgbClr val="000000"/>
              </a:solidFill>
              <a:latin typeface="Spectral"/>
              <a:ea typeface="Spectral"/>
              <a:cs typeface="Spectral"/>
              <a:sym typeface="Spectral"/>
            </a:endParaRPr>
          </a:p>
          <a:p>
            <a:pPr indent="-368300" lvl="0" marL="4572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データバックアップ：定期的自動 snapshot - 保管期間 1日-35日 (デフォルト 7日).</a:t>
            </a:r>
            <a:endParaRPr b="0" i="0" sz="2200" u="none" cap="none" strike="noStrike">
              <a:solidFill>
                <a:srgbClr val="000000"/>
              </a:solidFill>
              <a:latin typeface="Spectral"/>
              <a:ea typeface="Spectral"/>
              <a:cs typeface="Spectral"/>
              <a:sym typeface="Spectral"/>
            </a:endParaRPr>
          </a:p>
          <a:p>
            <a:pPr indent="-368300" lvl="0" marL="4572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テータ・インスタンスの破損を防止する措置：Disaster Recovery - Multi AZ Deployment.</a:t>
            </a:r>
            <a:endParaRPr b="0" i="0" sz="22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2400"/>
              <a:buFont typeface="Arial"/>
              <a:buNone/>
            </a:pPr>
            <a:r>
              <a:rPr b="0" i="0" lang="ja-JP" sz="2400" u="none" cap="none" strike="noStrike">
                <a:solidFill>
                  <a:srgbClr val="000000"/>
                </a:solidFill>
                <a:latin typeface="Spectral"/>
                <a:ea typeface="Spectral"/>
                <a:cs typeface="Spectral"/>
                <a:sym typeface="Spectral"/>
              </a:rPr>
              <a:t>DB インスタンス管理: </a:t>
            </a:r>
            <a:endParaRPr b="0" i="0" sz="2400" u="none" cap="none" strike="noStrike">
              <a:solidFill>
                <a:srgbClr val="000000"/>
              </a:solidFill>
              <a:latin typeface="Spectral"/>
              <a:ea typeface="Spectral"/>
              <a:cs typeface="Spectral"/>
              <a:sym typeface="Spectral"/>
            </a:endParaRPr>
          </a:p>
          <a:p>
            <a:pPr indent="-368300" lvl="0" marL="4572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Cloudwatch log group - /aws/rds/instance/log </a:t>
            </a:r>
            <a:endParaRPr b="0" i="0" sz="2200" u="none" cap="none" strike="noStrike">
              <a:solidFill>
                <a:srgbClr val="000000"/>
              </a:solidFill>
              <a:latin typeface="Spectral"/>
              <a:ea typeface="Spectral"/>
              <a:cs typeface="Spectral"/>
              <a:sym typeface="Spectral"/>
            </a:endParaRPr>
          </a:p>
          <a:p>
            <a:pPr indent="-368300" lvl="0" marL="4572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MySql Log groups: Error log, Audit log, General log, General log, Log output</a:t>
            </a:r>
            <a:endParaRPr b="0" i="0" sz="2200" u="none" cap="none" strike="noStrike">
              <a:solidFill>
                <a:srgbClr val="000000"/>
              </a:solidFill>
              <a:latin typeface="Spectral"/>
              <a:ea typeface="Spectral"/>
              <a:cs typeface="Spectral"/>
              <a:sym typeface="Spectral"/>
            </a:endParaRPr>
          </a:p>
          <a:p>
            <a:pPr indent="-368300" lvl="0" marL="4572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MariaDB Log Groups: Error log, slow query log, General log</a:t>
            </a:r>
            <a:endParaRPr b="0" i="0" sz="2200" u="none" cap="none" strike="noStrike">
              <a:solidFill>
                <a:srgbClr val="000000"/>
              </a:solidFill>
              <a:latin typeface="Spectral"/>
              <a:ea typeface="Spectral"/>
              <a:cs typeface="Spectral"/>
              <a:sym typeface="Spectral"/>
            </a:endParaRPr>
          </a:p>
          <a:p>
            <a:pPr indent="-368300" lvl="0" marL="4572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MariaDB エラーログは &lt;host-name&gt;.err ファイルに書き込まれます。MariaDB のスロークエリログと一般ログは、DB パラメータグループのパラメーターを設定することで、ファイルまたはデータベーステーブルに書き込むことができます。</a:t>
            </a:r>
            <a:endParaRPr b="0" i="0" sz="2200" u="none" cap="none" strike="noStrike">
              <a:solidFill>
                <a:srgbClr val="000000"/>
              </a:solidFill>
              <a:latin typeface="Spectral"/>
              <a:ea typeface="Spectral"/>
              <a:cs typeface="Spectral"/>
              <a:sym typeface="Spectral"/>
            </a:endParaRPr>
          </a:p>
          <a:p>
            <a:pPr indent="-368300" lvl="0" marL="4572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Error file: &lt;host-name&gt;.err (5分間データ), mysql-error-running.log (1時間データ)</a:t>
            </a:r>
            <a:endParaRPr b="0" i="0" sz="2200" u="none" cap="none" strike="noStrike">
              <a:solidFill>
                <a:srgbClr val="000000"/>
              </a:solidFill>
              <a:latin typeface="Spectral"/>
              <a:ea typeface="Spectral"/>
              <a:cs typeface="Spectral"/>
              <a:sym typeface="Spectral"/>
            </a:endParaRPr>
          </a:p>
          <a:p>
            <a:pPr indent="-368300" lvl="0" marL="4572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直前 24 時間内に 1 時間ごとに生成されたファイルが保持されます。</a:t>
            </a:r>
            <a:endParaRPr b="0" i="0" sz="22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2400"/>
              <a:buFont typeface="Arial"/>
              <a:buNone/>
            </a:pPr>
            <a:r>
              <a:rPr b="0" i="0" lang="ja-JP" sz="2400" u="none" cap="none" strike="noStrike">
                <a:solidFill>
                  <a:srgbClr val="000000"/>
                </a:solidFill>
                <a:latin typeface="Spectral"/>
                <a:ea typeface="Spectral"/>
                <a:cs typeface="Spectral"/>
                <a:sym typeface="Spectral"/>
              </a:rPr>
              <a:t>API call 監視: </a:t>
            </a:r>
            <a:endParaRPr b="0" i="0" sz="2400" u="none" cap="none" strike="noStrike">
              <a:solidFill>
                <a:srgbClr val="000000"/>
              </a:solidFill>
              <a:latin typeface="Spectral"/>
              <a:ea typeface="Spectral"/>
              <a:cs typeface="Spectral"/>
              <a:sym typeface="Spectral"/>
            </a:endParaRPr>
          </a:p>
          <a:p>
            <a:pPr indent="-368300" lvl="0" marL="457200" marR="0" rtl="0" algn="l">
              <a:lnSpc>
                <a:spcPct val="100000"/>
              </a:lnSpc>
              <a:spcBef>
                <a:spcPts val="0"/>
              </a:spcBef>
              <a:spcAft>
                <a:spcPts val="0"/>
              </a:spcAft>
              <a:buClr>
                <a:srgbClr val="000000"/>
              </a:buClr>
              <a:buSzPts val="2200"/>
              <a:buFont typeface="Spectral"/>
              <a:buChar char="●"/>
            </a:pPr>
            <a:r>
              <a:rPr b="0" i="0" lang="ja-JP" sz="2200" u="none" cap="none" strike="noStrike">
                <a:solidFill>
                  <a:srgbClr val="000000"/>
                </a:solidFill>
                <a:latin typeface="Spectral"/>
                <a:ea typeface="Spectral"/>
                <a:cs typeface="Spectral"/>
                <a:sym typeface="Spectral"/>
              </a:rPr>
              <a:t>CloudTrail events, CloudTrail trails</a:t>
            </a:r>
            <a:endParaRPr b="0" i="0" sz="2200" u="none" cap="none" strike="noStrike">
              <a:solidFill>
                <a:srgbClr val="000000"/>
              </a:solidFill>
              <a:latin typeface="Spectral"/>
              <a:ea typeface="Spectral"/>
              <a:cs typeface="Spectral"/>
              <a:sym typeface="Spectr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g1066c362a80_0_17"/>
          <p:cNvSpPr txBox="1"/>
          <p:nvPr>
            <p:ph type="title"/>
          </p:nvPr>
        </p:nvSpPr>
        <p:spPr>
          <a:xfrm>
            <a:off x="423446" y="86811"/>
            <a:ext cx="10752600" cy="7626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Quattrocento Sans"/>
              <a:buNone/>
            </a:pPr>
            <a:r>
              <a:rPr lang="ja-JP">
                <a:latin typeface="Spectral"/>
                <a:ea typeface="Spectral"/>
                <a:cs typeface="Spectral"/>
                <a:sym typeface="Spectral"/>
              </a:rPr>
              <a:t>Backup例</a:t>
            </a:r>
            <a:endParaRPr>
              <a:latin typeface="Spectral"/>
              <a:ea typeface="Spectral"/>
              <a:cs typeface="Spectral"/>
              <a:sym typeface="Spectral"/>
            </a:endParaRPr>
          </a:p>
        </p:txBody>
      </p:sp>
      <p:sp>
        <p:nvSpPr>
          <p:cNvPr id="52" name="Google Shape;52;g1066c362a80_0_17"/>
          <p:cNvSpPr txBox="1"/>
          <p:nvPr>
            <p:ph idx="12" type="sldNum"/>
          </p:nvPr>
        </p:nvSpPr>
        <p:spPr>
          <a:xfrm>
            <a:off x="4724400" y="6695707"/>
            <a:ext cx="2743200" cy="169500"/>
          </a:xfrm>
          <a:prstGeom prst="rect">
            <a:avLst/>
          </a:prstGeom>
          <a:no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900"/>
              <a:buNone/>
            </a:pPr>
            <a:fld id="{00000000-1234-1234-1234-123412341234}" type="slidenum">
              <a:rPr lang="ja-JP">
                <a:latin typeface="Spectral"/>
                <a:ea typeface="Spectral"/>
                <a:cs typeface="Spectral"/>
                <a:sym typeface="Spectral"/>
              </a:rPr>
              <a:t>‹#›</a:t>
            </a:fld>
            <a:endParaRPr>
              <a:latin typeface="Spectral"/>
              <a:ea typeface="Spectral"/>
              <a:cs typeface="Spectral"/>
              <a:sym typeface="Spectral"/>
            </a:endParaRPr>
          </a:p>
        </p:txBody>
      </p:sp>
      <p:sp>
        <p:nvSpPr>
          <p:cNvPr id="53" name="Google Shape;53;g1066c362a80_0_17"/>
          <p:cNvSpPr txBox="1"/>
          <p:nvPr/>
        </p:nvSpPr>
        <p:spPr>
          <a:xfrm>
            <a:off x="423450" y="1355800"/>
            <a:ext cx="10907100" cy="527833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ja-JP" sz="2000" u="none" cap="none" strike="noStrike">
                <a:solidFill>
                  <a:schemeClr val="dk1"/>
                </a:solidFill>
                <a:highlight>
                  <a:schemeClr val="lt1"/>
                </a:highlight>
                <a:latin typeface="Spectral"/>
                <a:ea typeface="Spectral"/>
                <a:cs typeface="Spectral"/>
                <a:sym typeface="Spectral"/>
              </a:rPr>
              <a:t>Lambda:</a:t>
            </a:r>
            <a:endParaRPr b="0" i="0" sz="2000" u="none" cap="none" strike="noStrike">
              <a:solidFill>
                <a:schemeClr val="dk1"/>
              </a:solidFill>
              <a:highlight>
                <a:schemeClr val="lt1"/>
              </a:highlight>
              <a:latin typeface="Spectral"/>
              <a:ea typeface="Spectral"/>
              <a:cs typeface="Spectral"/>
              <a:sym typeface="Spectral"/>
            </a:endParaRPr>
          </a:p>
          <a:p>
            <a:pPr indent="-368300" lvl="0" marL="457200" marR="0" rtl="0" algn="l">
              <a:lnSpc>
                <a:spcPct val="100000"/>
              </a:lnSpc>
              <a:spcBef>
                <a:spcPts val="0"/>
              </a:spcBef>
              <a:spcAft>
                <a:spcPts val="0"/>
              </a:spcAft>
              <a:buClr>
                <a:schemeClr val="dk1"/>
              </a:buClr>
              <a:buSzPts val="2200"/>
              <a:buFont typeface="Spectral"/>
              <a:buChar char="●"/>
            </a:pPr>
            <a:r>
              <a:rPr b="0" i="0" lang="ja-JP" sz="2000" u="none" cap="none" strike="noStrike">
                <a:solidFill>
                  <a:schemeClr val="dk1"/>
                </a:solidFill>
                <a:highlight>
                  <a:schemeClr val="lt1"/>
                </a:highlight>
                <a:latin typeface="Spectral"/>
                <a:ea typeface="Spectral"/>
                <a:cs typeface="Spectral"/>
                <a:sym typeface="Spectral"/>
              </a:rPr>
              <a:t>Logs： CloudWatch log group - /aws/lambda/function/log</a:t>
            </a:r>
            <a:endParaRPr b="0" i="0" sz="2000" u="none" cap="none" strike="noStrike">
              <a:solidFill>
                <a:schemeClr val="dk1"/>
              </a:solidFill>
              <a:highlight>
                <a:schemeClr val="lt1"/>
              </a:highlight>
              <a:latin typeface="Spectral"/>
              <a:ea typeface="Spectral"/>
              <a:cs typeface="Spectral"/>
              <a:sym typeface="Spectral"/>
            </a:endParaRPr>
          </a:p>
          <a:p>
            <a:pPr indent="-368300" lvl="0" marL="457200" marR="0" rtl="0" algn="l">
              <a:lnSpc>
                <a:spcPct val="100000"/>
              </a:lnSpc>
              <a:spcBef>
                <a:spcPts val="0"/>
              </a:spcBef>
              <a:spcAft>
                <a:spcPts val="0"/>
              </a:spcAft>
              <a:buClr>
                <a:schemeClr val="dk1"/>
              </a:buClr>
              <a:buSzPts val="2200"/>
              <a:buFont typeface="Spectral"/>
              <a:buChar char="●"/>
            </a:pPr>
            <a:r>
              <a:rPr b="0" i="0" lang="ja-JP" sz="2000" u="none" cap="none" strike="noStrike">
                <a:solidFill>
                  <a:schemeClr val="dk1"/>
                </a:solidFill>
                <a:highlight>
                  <a:schemeClr val="lt1"/>
                </a:highlight>
                <a:latin typeface="Spectral"/>
                <a:ea typeface="Spectral"/>
                <a:cs typeface="Spectral"/>
                <a:sym typeface="Spectral"/>
              </a:rPr>
              <a:t>コード：Git Repository</a:t>
            </a:r>
            <a:endParaRPr b="0" i="0" sz="2000" u="none" cap="none" strike="noStrike">
              <a:solidFill>
                <a:schemeClr val="dk1"/>
              </a:solidFill>
              <a:highlight>
                <a:schemeClr val="lt1"/>
              </a:highlight>
              <a:latin typeface="Spectral"/>
              <a:ea typeface="Spectral"/>
              <a:cs typeface="Spectral"/>
              <a:sym typeface="Spectral"/>
            </a:endParaRPr>
          </a:p>
          <a:p>
            <a:pPr indent="-368300" lvl="0" marL="457200" marR="0" rtl="0" algn="l">
              <a:lnSpc>
                <a:spcPct val="100000"/>
              </a:lnSpc>
              <a:spcBef>
                <a:spcPts val="0"/>
              </a:spcBef>
              <a:spcAft>
                <a:spcPts val="0"/>
              </a:spcAft>
              <a:buClr>
                <a:schemeClr val="dk1"/>
              </a:buClr>
              <a:buSzPts val="2200"/>
              <a:buFont typeface="Spectral"/>
              <a:buChar char="●"/>
            </a:pPr>
            <a:r>
              <a:rPr b="0" i="0" lang="ja-JP" sz="2000" u="none" cap="none" strike="noStrike">
                <a:solidFill>
                  <a:schemeClr val="dk1"/>
                </a:solidFill>
                <a:highlight>
                  <a:schemeClr val="lt1"/>
                </a:highlight>
                <a:latin typeface="Spectral"/>
                <a:ea typeface="Spectral"/>
                <a:cs typeface="Spectral"/>
                <a:sym typeface="Spectral"/>
              </a:rPr>
              <a:t>API call 監視 : CloudTrail events, CloudTrail trails</a:t>
            </a:r>
            <a:endParaRPr b="0" i="0" sz="2000" u="none" cap="none" strike="noStrike">
              <a:solidFill>
                <a:schemeClr val="dk1"/>
              </a:solidFill>
              <a:highlight>
                <a:schemeClr val="lt1"/>
              </a:highlight>
              <a:latin typeface="Spectral"/>
              <a:ea typeface="Spectral"/>
              <a:cs typeface="Spectral"/>
              <a:sym typeface="Spectral"/>
            </a:endParaRPr>
          </a:p>
          <a:p>
            <a:pPr indent="-368300" lvl="0" marL="457200" marR="0" rtl="0" algn="l">
              <a:lnSpc>
                <a:spcPct val="100000"/>
              </a:lnSpc>
              <a:spcBef>
                <a:spcPts val="0"/>
              </a:spcBef>
              <a:spcAft>
                <a:spcPts val="0"/>
              </a:spcAft>
              <a:buClr>
                <a:schemeClr val="dk1"/>
              </a:buClr>
              <a:buSzPts val="2200"/>
              <a:buFont typeface="Spectral"/>
              <a:buChar char="●"/>
            </a:pPr>
            <a:r>
              <a:rPr b="0" i="0" lang="ja-JP" sz="2000" u="none" cap="none" strike="noStrike">
                <a:solidFill>
                  <a:schemeClr val="dk1"/>
                </a:solidFill>
                <a:highlight>
                  <a:schemeClr val="lt1"/>
                </a:highlight>
                <a:latin typeface="Spectral"/>
                <a:ea typeface="Spectral"/>
                <a:cs typeface="Spectral"/>
                <a:sym typeface="Spectral"/>
              </a:rPr>
              <a:t>永続化したいファイル: S3</a:t>
            </a:r>
            <a:endParaRPr b="0" i="0" sz="1200" u="none" cap="none" strike="noStrike">
              <a:solidFill>
                <a:srgbClr val="000000"/>
              </a:solidFill>
              <a:latin typeface="Spectral"/>
              <a:ea typeface="Spectral"/>
              <a:cs typeface="Spectral"/>
              <a:sym typeface="Spectral"/>
            </a:endParaRPr>
          </a:p>
          <a:p>
            <a:pPr indent="-368300" lvl="0" marL="457200" marR="0" rtl="0" algn="l">
              <a:lnSpc>
                <a:spcPct val="100000"/>
              </a:lnSpc>
              <a:spcBef>
                <a:spcPts val="0"/>
              </a:spcBef>
              <a:spcAft>
                <a:spcPts val="0"/>
              </a:spcAft>
              <a:buClr>
                <a:schemeClr val="dk1"/>
              </a:buClr>
              <a:buSzPts val="2200"/>
              <a:buFont typeface="Spectral"/>
              <a:buChar char="●"/>
            </a:pPr>
            <a:r>
              <a:rPr b="0" i="0" lang="ja-JP" sz="2000" u="none" cap="none" strike="noStrike">
                <a:solidFill>
                  <a:schemeClr val="dk1"/>
                </a:solidFill>
                <a:highlight>
                  <a:schemeClr val="lt1"/>
                </a:highlight>
                <a:latin typeface="Spectral"/>
                <a:ea typeface="Spectral"/>
                <a:cs typeface="Spectral"/>
                <a:sym typeface="Spectral"/>
              </a:rPr>
              <a:t>一時ファイル： バックアップ不要</a:t>
            </a:r>
            <a:endParaRPr b="0" i="0" sz="2000" u="none" cap="none" strike="noStrike">
              <a:solidFill>
                <a:schemeClr val="dk1"/>
              </a:solidFill>
              <a:highlight>
                <a:schemeClr val="lt1"/>
              </a:highlight>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2400"/>
              <a:buFont typeface="Arial"/>
              <a:buNone/>
            </a:pPr>
            <a:r>
              <a:rPr b="0" i="0" lang="ja-JP" sz="2000" u="none" cap="none" strike="noStrike">
                <a:solidFill>
                  <a:schemeClr val="dk1"/>
                </a:solidFill>
                <a:highlight>
                  <a:schemeClr val="lt1"/>
                </a:highlight>
                <a:latin typeface="Spectral"/>
                <a:ea typeface="Spectral"/>
                <a:cs typeface="Spectral"/>
                <a:sym typeface="Spectral"/>
              </a:rPr>
              <a:t>VPC フローログ: </a:t>
            </a:r>
            <a:endParaRPr b="0" i="0" sz="2000" u="none" cap="none" strike="noStrike">
              <a:solidFill>
                <a:schemeClr val="dk1"/>
              </a:solidFill>
              <a:highlight>
                <a:schemeClr val="lt1"/>
              </a:highlight>
              <a:latin typeface="Spectral"/>
              <a:ea typeface="Spectral"/>
              <a:cs typeface="Spectral"/>
              <a:sym typeface="Spectral"/>
            </a:endParaRPr>
          </a:p>
          <a:p>
            <a:pPr indent="-368300" lvl="0" marL="457200" marR="0" rtl="0" algn="l">
              <a:lnSpc>
                <a:spcPct val="100000"/>
              </a:lnSpc>
              <a:spcBef>
                <a:spcPts val="0"/>
              </a:spcBef>
              <a:spcAft>
                <a:spcPts val="0"/>
              </a:spcAft>
              <a:buClr>
                <a:schemeClr val="dk1"/>
              </a:buClr>
              <a:buSzPts val="2200"/>
              <a:buFont typeface="Spectral"/>
              <a:buChar char="●"/>
            </a:pPr>
            <a:r>
              <a:rPr b="0" i="0" lang="ja-JP" sz="2000" u="none" cap="none" strike="noStrike">
                <a:solidFill>
                  <a:schemeClr val="dk1"/>
                </a:solidFill>
                <a:highlight>
                  <a:schemeClr val="lt1"/>
                </a:highlight>
                <a:latin typeface="Spectral"/>
                <a:ea typeface="Spectral"/>
                <a:cs typeface="Spectral"/>
                <a:sym typeface="Spectral"/>
              </a:rPr>
              <a:t>VPCフローログ はネットワークインターフェイスとの間で行き来する IP トラフィックに関する情報をキャプチャできるようにする機能です。</a:t>
            </a:r>
            <a:endParaRPr b="0" i="0" sz="2000" u="none" cap="none" strike="noStrike">
              <a:solidFill>
                <a:schemeClr val="dk1"/>
              </a:solidFill>
              <a:highlight>
                <a:schemeClr val="lt1"/>
              </a:highlight>
              <a:latin typeface="Spectral"/>
              <a:ea typeface="Spectral"/>
              <a:cs typeface="Spectral"/>
              <a:sym typeface="Spectral"/>
            </a:endParaRPr>
          </a:p>
          <a:p>
            <a:pPr indent="-368300" lvl="0" marL="457200" marR="0" rtl="0" algn="l">
              <a:lnSpc>
                <a:spcPct val="100000"/>
              </a:lnSpc>
              <a:spcBef>
                <a:spcPts val="0"/>
              </a:spcBef>
              <a:spcAft>
                <a:spcPts val="0"/>
              </a:spcAft>
              <a:buClr>
                <a:schemeClr val="dk1"/>
              </a:buClr>
              <a:buSzPts val="2200"/>
              <a:buFont typeface="Spectral"/>
              <a:buChar char="●"/>
            </a:pPr>
            <a:r>
              <a:rPr b="0" i="0" lang="ja-JP" sz="2000" u="none" cap="none" strike="noStrike">
                <a:solidFill>
                  <a:schemeClr val="dk1"/>
                </a:solidFill>
                <a:highlight>
                  <a:schemeClr val="lt1"/>
                </a:highlight>
                <a:latin typeface="Spectral"/>
                <a:ea typeface="Spectral"/>
                <a:cs typeface="Spectral"/>
                <a:sym typeface="Spectral"/>
              </a:rPr>
              <a:t>作成するには、以下の内容を指定します。</a:t>
            </a:r>
            <a:endParaRPr b="0" i="0" sz="2000" u="none" cap="none" strike="noStrike">
              <a:solidFill>
                <a:schemeClr val="dk1"/>
              </a:solidFill>
              <a:highlight>
                <a:schemeClr val="lt1"/>
              </a:highlight>
              <a:latin typeface="Spectral"/>
              <a:ea typeface="Spectral"/>
              <a:cs typeface="Spectral"/>
              <a:sym typeface="Spectral"/>
            </a:endParaRPr>
          </a:p>
          <a:p>
            <a:pPr indent="-368300" lvl="1" marL="914400" marR="0" rtl="0" algn="l">
              <a:lnSpc>
                <a:spcPct val="100000"/>
              </a:lnSpc>
              <a:spcBef>
                <a:spcPts val="0"/>
              </a:spcBef>
              <a:spcAft>
                <a:spcPts val="0"/>
              </a:spcAft>
              <a:buClr>
                <a:schemeClr val="dk1"/>
              </a:buClr>
              <a:buSzPts val="2200"/>
              <a:buFont typeface="Spectral"/>
              <a:buChar char="○"/>
            </a:pPr>
            <a:r>
              <a:rPr b="0" i="0" lang="ja-JP" sz="2000" u="none" cap="none" strike="noStrike">
                <a:solidFill>
                  <a:schemeClr val="dk1"/>
                </a:solidFill>
                <a:highlight>
                  <a:schemeClr val="lt1"/>
                </a:highlight>
                <a:latin typeface="Spectral"/>
                <a:ea typeface="Spectral"/>
                <a:cs typeface="Spectral"/>
                <a:sym typeface="Spectral"/>
              </a:rPr>
              <a:t> フローログを作成するリソース</a:t>
            </a:r>
            <a:endParaRPr b="0" i="0" sz="2000" u="none" cap="none" strike="noStrike">
              <a:solidFill>
                <a:schemeClr val="dk1"/>
              </a:solidFill>
              <a:highlight>
                <a:schemeClr val="lt1"/>
              </a:highlight>
              <a:latin typeface="Spectral"/>
              <a:ea typeface="Spectral"/>
              <a:cs typeface="Spectral"/>
              <a:sym typeface="Spectral"/>
            </a:endParaRPr>
          </a:p>
          <a:p>
            <a:pPr indent="-368300" lvl="1" marL="914400" marR="0" rtl="0" algn="l">
              <a:lnSpc>
                <a:spcPct val="100000"/>
              </a:lnSpc>
              <a:spcBef>
                <a:spcPts val="0"/>
              </a:spcBef>
              <a:spcAft>
                <a:spcPts val="0"/>
              </a:spcAft>
              <a:buClr>
                <a:schemeClr val="dk1"/>
              </a:buClr>
              <a:buSzPts val="2200"/>
              <a:buFont typeface="Spectral"/>
              <a:buChar char="○"/>
            </a:pPr>
            <a:r>
              <a:rPr b="0" i="0" lang="ja-JP" sz="2000" u="none" cap="none" strike="noStrike">
                <a:solidFill>
                  <a:schemeClr val="dk1"/>
                </a:solidFill>
                <a:highlight>
                  <a:schemeClr val="lt1"/>
                </a:highlight>
                <a:latin typeface="Spectral"/>
                <a:ea typeface="Spectral"/>
                <a:cs typeface="Spectral"/>
                <a:sym typeface="Spectral"/>
              </a:rPr>
              <a:t>キャプチャするトラフィックの種類 (許可されたトラフィック、拒否されたトラフィック、またはすべてのトラフィック)</a:t>
            </a:r>
            <a:endParaRPr b="0" i="0" sz="2000" u="none" cap="none" strike="noStrike">
              <a:solidFill>
                <a:schemeClr val="dk1"/>
              </a:solidFill>
              <a:highlight>
                <a:schemeClr val="lt1"/>
              </a:highlight>
              <a:latin typeface="Spectral"/>
              <a:ea typeface="Spectral"/>
              <a:cs typeface="Spectral"/>
              <a:sym typeface="Spectral"/>
            </a:endParaRPr>
          </a:p>
          <a:p>
            <a:pPr indent="-368300" lvl="1" marL="914400" marR="0" rtl="0" algn="l">
              <a:lnSpc>
                <a:spcPct val="100000"/>
              </a:lnSpc>
              <a:spcBef>
                <a:spcPts val="0"/>
              </a:spcBef>
              <a:spcAft>
                <a:spcPts val="0"/>
              </a:spcAft>
              <a:buClr>
                <a:schemeClr val="dk1"/>
              </a:buClr>
              <a:buSzPts val="2200"/>
              <a:buFont typeface="Spectral"/>
              <a:buChar char="○"/>
            </a:pPr>
            <a:r>
              <a:rPr b="0" i="0" lang="ja-JP" sz="2000" u="none" cap="none" strike="noStrike">
                <a:solidFill>
                  <a:schemeClr val="dk1"/>
                </a:solidFill>
                <a:highlight>
                  <a:schemeClr val="lt1"/>
                </a:highlight>
                <a:latin typeface="Spectral"/>
                <a:ea typeface="Spectral"/>
                <a:cs typeface="Spectral"/>
                <a:sym typeface="Spectral"/>
              </a:rPr>
              <a:t>フローログデータを発行する送信先</a:t>
            </a:r>
            <a:endParaRPr b="0" i="0" sz="2000" u="none" cap="none" strike="noStrike">
              <a:solidFill>
                <a:schemeClr val="dk1"/>
              </a:solidFill>
              <a:highlight>
                <a:schemeClr val="lt1"/>
              </a:highlight>
              <a:latin typeface="Spectral"/>
              <a:ea typeface="Spectral"/>
              <a:cs typeface="Spectral"/>
              <a:sym typeface="Spectral"/>
            </a:endParaRPr>
          </a:p>
          <a:p>
            <a:pPr indent="-368300" lvl="0" marL="457200" marR="0" rtl="0" algn="l">
              <a:lnSpc>
                <a:spcPct val="100000"/>
              </a:lnSpc>
              <a:spcBef>
                <a:spcPts val="0"/>
              </a:spcBef>
              <a:spcAft>
                <a:spcPts val="0"/>
              </a:spcAft>
              <a:buClr>
                <a:schemeClr val="dk1"/>
              </a:buClr>
              <a:buSzPts val="2200"/>
              <a:buFont typeface="Spectral"/>
              <a:buChar char="●"/>
            </a:pPr>
            <a:r>
              <a:rPr b="0" i="0" lang="ja-JP" sz="2000" u="none" cap="none" strike="noStrike">
                <a:solidFill>
                  <a:schemeClr val="dk1"/>
                </a:solidFill>
                <a:highlight>
                  <a:schemeClr val="lt1"/>
                </a:highlight>
                <a:latin typeface="Spectral"/>
                <a:ea typeface="Spectral"/>
                <a:cs typeface="Spectral"/>
                <a:sym typeface="Spectral"/>
              </a:rPr>
              <a:t>フローログデータは Amazon CloudWatch Logs または Amazon S3 に発行できます。</a:t>
            </a:r>
            <a:endParaRPr b="0" i="0" sz="2000" u="none" cap="none" strike="noStrike">
              <a:solidFill>
                <a:schemeClr val="dk1"/>
              </a:solidFill>
              <a:highlight>
                <a:schemeClr val="lt1"/>
              </a:highlight>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2200"/>
              <a:buFont typeface="Arial"/>
              <a:buNone/>
            </a:pPr>
            <a:r>
              <a:rPr b="0" i="0" lang="ja-JP" sz="2000" u="none" cap="none" strike="noStrike">
                <a:solidFill>
                  <a:schemeClr val="dk1"/>
                </a:solidFill>
                <a:highlight>
                  <a:schemeClr val="lt1"/>
                </a:highlight>
                <a:latin typeface="Spectral"/>
                <a:ea typeface="Spectral"/>
                <a:cs typeface="Spectral"/>
                <a:sym typeface="Spectral"/>
              </a:rPr>
              <a:t>参考：</a:t>
            </a:r>
            <a:endParaRPr b="0" i="0" sz="2000" u="none" cap="none" strike="noStrike">
              <a:solidFill>
                <a:schemeClr val="dk1"/>
              </a:solidFill>
              <a:highlight>
                <a:schemeClr val="lt1"/>
              </a:highlight>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100"/>
              <a:buFont typeface="Arial"/>
              <a:buNone/>
            </a:pPr>
            <a:r>
              <a:rPr b="0" i="0" lang="ja-JP" sz="1050" u="sng" cap="none" strike="noStrike">
                <a:solidFill>
                  <a:schemeClr val="hlink"/>
                </a:solidFill>
                <a:latin typeface="Spectral"/>
                <a:ea typeface="Spectral"/>
                <a:cs typeface="Spectral"/>
                <a:sym typeface="Spectral"/>
                <a:hlinkClick r:id="rId3"/>
              </a:rPr>
              <a:t>awslogs ログドライバーを使用する - Amazon Elastic Container Service</a:t>
            </a:r>
            <a:endParaRPr b="0" i="0" sz="2000" u="none" cap="none" strike="noStrike">
              <a:solidFill>
                <a:schemeClr val="dk1"/>
              </a:solidFill>
              <a:highlight>
                <a:schemeClr val="lt1"/>
              </a:highlight>
              <a:latin typeface="Spectral"/>
              <a:ea typeface="Spectral"/>
              <a:cs typeface="Spectral"/>
              <a:sym typeface="Spectr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1066c362a80_0_28"/>
          <p:cNvSpPr txBox="1"/>
          <p:nvPr>
            <p:ph type="title"/>
          </p:nvPr>
        </p:nvSpPr>
        <p:spPr>
          <a:xfrm>
            <a:off x="423446" y="86811"/>
            <a:ext cx="10752600" cy="7626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Quattrocento Sans"/>
              <a:buNone/>
            </a:pPr>
            <a:r>
              <a:rPr lang="ja-JP">
                <a:latin typeface="Spectral"/>
                <a:ea typeface="Spectral"/>
                <a:cs typeface="Spectral"/>
                <a:sym typeface="Spectral"/>
              </a:rPr>
              <a:t>Backup例</a:t>
            </a:r>
            <a:endParaRPr>
              <a:latin typeface="Spectral"/>
              <a:ea typeface="Spectral"/>
              <a:cs typeface="Spectral"/>
              <a:sym typeface="Spectral"/>
            </a:endParaRPr>
          </a:p>
        </p:txBody>
      </p:sp>
      <p:sp>
        <p:nvSpPr>
          <p:cNvPr id="59" name="Google Shape;59;g1066c362a80_0_28"/>
          <p:cNvSpPr txBox="1"/>
          <p:nvPr>
            <p:ph idx="12" type="sldNum"/>
          </p:nvPr>
        </p:nvSpPr>
        <p:spPr>
          <a:xfrm>
            <a:off x="4724400" y="6695707"/>
            <a:ext cx="2743200" cy="169500"/>
          </a:xfrm>
          <a:prstGeom prst="rect">
            <a:avLst/>
          </a:prstGeom>
          <a:noFill/>
          <a:ln>
            <a:noFill/>
          </a:ln>
        </p:spPr>
        <p:txBody>
          <a:bodyPr anchorCtr="1" anchor="ctr" bIns="0" lIns="0" spcFirstLastPara="1" rIns="0" wrap="square" tIns="0">
            <a:noAutofit/>
          </a:bodyPr>
          <a:lstStyle/>
          <a:p>
            <a:pPr indent="0" lvl="0" marL="0" rtl="0" algn="ctr">
              <a:lnSpc>
                <a:spcPct val="100000"/>
              </a:lnSpc>
              <a:spcBef>
                <a:spcPts val="0"/>
              </a:spcBef>
              <a:spcAft>
                <a:spcPts val="0"/>
              </a:spcAft>
              <a:buSzPts val="900"/>
              <a:buNone/>
            </a:pPr>
            <a:fld id="{00000000-1234-1234-1234-123412341234}" type="slidenum">
              <a:rPr lang="ja-JP">
                <a:latin typeface="Spectral"/>
                <a:ea typeface="Spectral"/>
                <a:cs typeface="Spectral"/>
                <a:sym typeface="Spectral"/>
              </a:rPr>
              <a:t>‹#›</a:t>
            </a:fld>
            <a:endParaRPr>
              <a:latin typeface="Spectral"/>
              <a:ea typeface="Spectral"/>
              <a:cs typeface="Spectral"/>
              <a:sym typeface="Spectral"/>
            </a:endParaRPr>
          </a:p>
        </p:txBody>
      </p:sp>
      <p:sp>
        <p:nvSpPr>
          <p:cNvPr id="60" name="Google Shape;60;g1066c362a80_0_28"/>
          <p:cNvSpPr txBox="1"/>
          <p:nvPr/>
        </p:nvSpPr>
        <p:spPr>
          <a:xfrm>
            <a:off x="423450" y="1355800"/>
            <a:ext cx="10907100" cy="360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ja-JP" sz="2400" u="none" cap="none" strike="noStrike">
                <a:solidFill>
                  <a:schemeClr val="dk1"/>
                </a:solidFill>
                <a:highlight>
                  <a:schemeClr val="lt1"/>
                </a:highlight>
                <a:latin typeface="Spectral"/>
                <a:ea typeface="Spectral"/>
                <a:cs typeface="Spectral"/>
                <a:sym typeface="Spectral"/>
              </a:rPr>
              <a:t>ECS (Fargate):</a:t>
            </a:r>
            <a:endParaRPr b="0" i="0" sz="2400" u="none" cap="none" strike="noStrike">
              <a:solidFill>
                <a:schemeClr val="dk1"/>
              </a:solidFill>
              <a:highlight>
                <a:schemeClr val="lt1"/>
              </a:highlight>
              <a:latin typeface="Spectral"/>
              <a:ea typeface="Spectral"/>
              <a:cs typeface="Spectral"/>
              <a:sym typeface="Spectral"/>
            </a:endParaRPr>
          </a:p>
          <a:p>
            <a:pPr indent="-368300" lvl="0" marL="457200" marR="0" rtl="0" algn="l">
              <a:lnSpc>
                <a:spcPct val="100000"/>
              </a:lnSpc>
              <a:spcBef>
                <a:spcPts val="0"/>
              </a:spcBef>
              <a:spcAft>
                <a:spcPts val="0"/>
              </a:spcAft>
              <a:buClr>
                <a:schemeClr val="dk1"/>
              </a:buClr>
              <a:buSzPts val="2200"/>
              <a:buFont typeface="Spectral"/>
              <a:buChar char="●"/>
            </a:pPr>
            <a:r>
              <a:rPr b="0" i="0" lang="ja-JP" sz="2200" u="none" cap="none" strike="noStrike">
                <a:solidFill>
                  <a:srgbClr val="000000"/>
                </a:solidFill>
                <a:latin typeface="Spectral"/>
                <a:ea typeface="Spectral"/>
                <a:cs typeface="Spectral"/>
                <a:sym typeface="Spectral"/>
              </a:rPr>
              <a:t>タスク定義で awslogs ログドライバーを使用する</a:t>
            </a:r>
            <a:endParaRPr b="0" i="0" sz="2200" u="none" cap="none" strike="noStrike">
              <a:solidFill>
                <a:schemeClr val="dk1"/>
              </a:solidFill>
              <a:highlight>
                <a:schemeClr val="lt1"/>
              </a:highlight>
              <a:latin typeface="Spectral"/>
              <a:ea typeface="Spectral"/>
              <a:cs typeface="Spectral"/>
              <a:sym typeface="Spectral"/>
            </a:endParaRPr>
          </a:p>
          <a:p>
            <a:pPr indent="-368300" lvl="0" marL="457200" marR="0" rtl="0" algn="l">
              <a:lnSpc>
                <a:spcPct val="100000"/>
              </a:lnSpc>
              <a:spcBef>
                <a:spcPts val="0"/>
              </a:spcBef>
              <a:spcAft>
                <a:spcPts val="0"/>
              </a:spcAft>
              <a:buClr>
                <a:schemeClr val="dk1"/>
              </a:buClr>
              <a:buSzPts val="2200"/>
              <a:buFont typeface="Spectral"/>
              <a:buChar char="●"/>
            </a:pPr>
            <a:r>
              <a:rPr b="0" i="0" lang="ja-JP" sz="2200" u="none" cap="none" strike="noStrike">
                <a:solidFill>
                  <a:schemeClr val="dk1"/>
                </a:solidFill>
                <a:highlight>
                  <a:schemeClr val="lt1"/>
                </a:highlight>
                <a:latin typeface="Spectral"/>
                <a:ea typeface="Spectral"/>
                <a:cs typeface="Spectral"/>
                <a:sym typeface="Spectral"/>
              </a:rPr>
              <a:t>Logs： CloudWatch log group - /aws/ecs/project/task</a:t>
            </a:r>
            <a:endParaRPr b="0" i="0" sz="2200" u="none" cap="none" strike="noStrike">
              <a:solidFill>
                <a:schemeClr val="dk1"/>
              </a:solidFill>
              <a:highlight>
                <a:schemeClr val="lt1"/>
              </a:highlight>
              <a:latin typeface="Spectral"/>
              <a:ea typeface="Spectral"/>
              <a:cs typeface="Spectral"/>
              <a:sym typeface="Spectral"/>
            </a:endParaRPr>
          </a:p>
          <a:p>
            <a:pPr indent="-368300" lvl="0" marL="457200" marR="0" rtl="0" algn="l">
              <a:lnSpc>
                <a:spcPct val="100000"/>
              </a:lnSpc>
              <a:spcBef>
                <a:spcPts val="0"/>
              </a:spcBef>
              <a:spcAft>
                <a:spcPts val="0"/>
              </a:spcAft>
              <a:buClr>
                <a:schemeClr val="dk1"/>
              </a:buClr>
              <a:buSzPts val="2200"/>
              <a:buFont typeface="Spectral"/>
              <a:buChar char="●"/>
            </a:pPr>
            <a:r>
              <a:rPr b="0" i="0" lang="ja-JP" sz="2200" u="none" cap="none" strike="noStrike">
                <a:solidFill>
                  <a:schemeClr val="dk1"/>
                </a:solidFill>
                <a:highlight>
                  <a:schemeClr val="lt1"/>
                </a:highlight>
                <a:latin typeface="Spectral"/>
                <a:ea typeface="Spectral"/>
                <a:cs typeface="Spectral"/>
                <a:sym typeface="Spectral"/>
              </a:rPr>
              <a:t>コード：ECR Repository</a:t>
            </a:r>
            <a:endParaRPr b="0" i="0" sz="2200" u="none" cap="none" strike="noStrike">
              <a:solidFill>
                <a:schemeClr val="dk1"/>
              </a:solidFill>
              <a:highlight>
                <a:schemeClr val="lt1"/>
              </a:highlight>
              <a:latin typeface="Spectral"/>
              <a:ea typeface="Spectral"/>
              <a:cs typeface="Spectral"/>
              <a:sym typeface="Spectral"/>
            </a:endParaRPr>
          </a:p>
          <a:p>
            <a:pPr indent="-368300" lvl="1" marL="914400" marR="0" rtl="0" algn="l">
              <a:lnSpc>
                <a:spcPct val="100000"/>
              </a:lnSpc>
              <a:spcBef>
                <a:spcPts val="0"/>
              </a:spcBef>
              <a:spcAft>
                <a:spcPts val="0"/>
              </a:spcAft>
              <a:buClr>
                <a:schemeClr val="dk1"/>
              </a:buClr>
              <a:buSzPts val="2200"/>
              <a:buFont typeface="Spectral"/>
              <a:buChar char="○"/>
            </a:pPr>
            <a:r>
              <a:rPr b="0" i="0" lang="ja-JP" sz="2200" u="none" cap="none" strike="noStrike">
                <a:solidFill>
                  <a:schemeClr val="dk1"/>
                </a:solidFill>
                <a:highlight>
                  <a:schemeClr val="lt1"/>
                </a:highlight>
                <a:latin typeface="Spectral"/>
                <a:ea typeface="Spectral"/>
                <a:cs typeface="Spectral"/>
                <a:sym typeface="Spectral"/>
              </a:rPr>
              <a:t>ECR イメージのLifecycle policyを設定する。</a:t>
            </a:r>
            <a:endParaRPr b="0" i="0" sz="2200" u="none" cap="none" strike="noStrike">
              <a:solidFill>
                <a:schemeClr val="dk1"/>
              </a:solidFill>
              <a:highlight>
                <a:schemeClr val="lt1"/>
              </a:highlight>
              <a:latin typeface="Spectral"/>
              <a:ea typeface="Spectral"/>
              <a:cs typeface="Spectral"/>
              <a:sym typeface="Spectral"/>
            </a:endParaRPr>
          </a:p>
          <a:p>
            <a:pPr indent="-368300" lvl="0" marL="457200" marR="0" rtl="0" algn="l">
              <a:lnSpc>
                <a:spcPct val="100000"/>
              </a:lnSpc>
              <a:spcBef>
                <a:spcPts val="0"/>
              </a:spcBef>
              <a:spcAft>
                <a:spcPts val="0"/>
              </a:spcAft>
              <a:buClr>
                <a:schemeClr val="dk1"/>
              </a:buClr>
              <a:buSzPts val="2200"/>
              <a:buFont typeface="Spectral"/>
              <a:buChar char="●"/>
            </a:pPr>
            <a:r>
              <a:rPr b="0" i="0" lang="ja-JP" sz="2200" u="none" cap="none" strike="noStrike">
                <a:solidFill>
                  <a:schemeClr val="dk1"/>
                </a:solidFill>
                <a:highlight>
                  <a:schemeClr val="lt1"/>
                </a:highlight>
                <a:latin typeface="Spectral"/>
                <a:ea typeface="Spectral"/>
                <a:cs typeface="Spectral"/>
                <a:sym typeface="Spectral"/>
              </a:rPr>
              <a:t>API call 監視 : CloudTrail events, CloudTrail trails</a:t>
            </a:r>
            <a:endParaRPr b="0" i="0" sz="2200" u="none" cap="none" strike="noStrike">
              <a:solidFill>
                <a:schemeClr val="dk1"/>
              </a:solidFill>
              <a:highlight>
                <a:schemeClr val="lt1"/>
              </a:highlight>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highlight>
                <a:schemeClr val="lt1"/>
              </a:highlight>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2200"/>
              <a:buFont typeface="Arial"/>
              <a:buNone/>
            </a:pPr>
            <a:r>
              <a:rPr b="0" i="0" lang="ja-JP" sz="2200" u="none" cap="none" strike="noStrike">
                <a:solidFill>
                  <a:schemeClr val="dk1"/>
                </a:solidFill>
                <a:highlight>
                  <a:schemeClr val="lt1"/>
                </a:highlight>
                <a:latin typeface="Spectral"/>
                <a:ea typeface="Spectral"/>
                <a:cs typeface="Spectral"/>
                <a:sym typeface="Spectral"/>
              </a:rPr>
              <a:t>S3:</a:t>
            </a:r>
            <a:endParaRPr b="0" i="0" sz="2200" u="none" cap="none" strike="noStrike">
              <a:solidFill>
                <a:schemeClr val="dk1"/>
              </a:solidFill>
              <a:highlight>
                <a:schemeClr val="lt1"/>
              </a:highlight>
              <a:latin typeface="Spectral"/>
              <a:ea typeface="Spectral"/>
              <a:cs typeface="Spectral"/>
              <a:sym typeface="Spectral"/>
            </a:endParaRPr>
          </a:p>
          <a:p>
            <a:pPr indent="-368300" lvl="0" marL="457200" marR="0" rtl="0" algn="l">
              <a:lnSpc>
                <a:spcPct val="100000"/>
              </a:lnSpc>
              <a:spcBef>
                <a:spcPts val="0"/>
              </a:spcBef>
              <a:spcAft>
                <a:spcPts val="0"/>
              </a:spcAft>
              <a:buClr>
                <a:schemeClr val="dk1"/>
              </a:buClr>
              <a:buSzPts val="2200"/>
              <a:buFont typeface="Spectral"/>
              <a:buChar char="●"/>
            </a:pPr>
            <a:r>
              <a:rPr b="0" i="0" lang="ja-JP" sz="2200" u="none" cap="none" strike="noStrike">
                <a:solidFill>
                  <a:schemeClr val="dk1"/>
                </a:solidFill>
                <a:highlight>
                  <a:schemeClr val="lt1"/>
                </a:highlight>
                <a:latin typeface="Spectral"/>
                <a:ea typeface="Spectral"/>
                <a:cs typeface="Spectral"/>
                <a:sym typeface="Spectral"/>
              </a:rPr>
              <a:t>Lifecycle policy を設定する　ー＞　古いファイルをS3 Glacierに移行する。</a:t>
            </a:r>
            <a:endParaRPr b="0" i="0" sz="2200" u="none" cap="none" strike="noStrike">
              <a:solidFill>
                <a:schemeClr val="dk1"/>
              </a:solidFill>
              <a:highlight>
                <a:schemeClr val="lt1"/>
              </a:highlight>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highlight>
                <a:schemeClr val="lt1"/>
              </a:highlight>
              <a:latin typeface="Spectral"/>
              <a:ea typeface="Spectral"/>
              <a:cs typeface="Spectral"/>
              <a:sym typeface="Spectr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10688b3912b_0_0"/>
          <p:cNvSpPr txBox="1"/>
          <p:nvPr>
            <p:ph type="title"/>
          </p:nvPr>
        </p:nvSpPr>
        <p:spPr>
          <a:xfrm>
            <a:off x="423446" y="86811"/>
            <a:ext cx="10752600" cy="7626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Quattrocento Sans"/>
              <a:buNone/>
            </a:pPr>
            <a:r>
              <a:rPr lang="ja-JP">
                <a:latin typeface="Spectral"/>
                <a:ea typeface="Spectral"/>
                <a:cs typeface="Spectral"/>
                <a:sym typeface="Spectral"/>
              </a:rPr>
              <a:t>IAMグループ運用ルールの例</a:t>
            </a:r>
            <a:endParaRPr>
              <a:latin typeface="Spectral"/>
              <a:ea typeface="Spectral"/>
              <a:cs typeface="Spectral"/>
              <a:sym typeface="Spectral"/>
            </a:endParaRPr>
          </a:p>
        </p:txBody>
      </p:sp>
      <p:sp>
        <p:nvSpPr>
          <p:cNvPr id="66" name="Google Shape;66;g10688b3912b_0_0"/>
          <p:cNvSpPr txBox="1"/>
          <p:nvPr>
            <p:ph idx="12" type="sldNum"/>
          </p:nvPr>
        </p:nvSpPr>
        <p:spPr>
          <a:xfrm>
            <a:off x="4724400" y="6695707"/>
            <a:ext cx="2743200" cy="169500"/>
          </a:xfrm>
          <a:prstGeom prst="rect">
            <a:avLst/>
          </a:prstGeom>
          <a:noFill/>
          <a:ln>
            <a:noFill/>
          </a:ln>
        </p:spPr>
        <p:txBody>
          <a:bodyPr anchorCtr="1" anchor="ctr" bIns="0" lIns="0" spcFirstLastPara="1" rIns="0" wrap="square" tIns="0">
            <a:noAutofit/>
          </a:bodyPr>
          <a:lstStyle/>
          <a:p>
            <a:pPr indent="0" lvl="0" marL="0" rtl="0" algn="ctr">
              <a:lnSpc>
                <a:spcPct val="100000"/>
              </a:lnSpc>
              <a:spcBef>
                <a:spcPts val="0"/>
              </a:spcBef>
              <a:spcAft>
                <a:spcPts val="0"/>
              </a:spcAft>
              <a:buClr>
                <a:srgbClr val="000000"/>
              </a:buClr>
              <a:buSzPts val="900"/>
              <a:buFont typeface="Arial"/>
              <a:buNone/>
            </a:pPr>
            <a:fld id="{00000000-1234-1234-1234-123412341234}" type="slidenum">
              <a:rPr lang="ja-JP">
                <a:latin typeface="Spectral"/>
                <a:ea typeface="Spectral"/>
                <a:cs typeface="Spectral"/>
                <a:sym typeface="Spectral"/>
              </a:rPr>
              <a:t>‹#›</a:t>
            </a:fld>
            <a:endParaRPr>
              <a:latin typeface="Spectral"/>
              <a:ea typeface="Spectral"/>
              <a:cs typeface="Spectral"/>
              <a:sym typeface="Spectral"/>
            </a:endParaRPr>
          </a:p>
        </p:txBody>
      </p:sp>
      <p:graphicFrame>
        <p:nvGraphicFramePr>
          <p:cNvPr id="67" name="Google Shape;67;g10688b3912b_0_0"/>
          <p:cNvGraphicFramePr/>
          <p:nvPr/>
        </p:nvGraphicFramePr>
        <p:xfrm>
          <a:off x="158729" y="1186787"/>
          <a:ext cx="3000000" cy="3000000"/>
        </p:xfrm>
        <a:graphic>
          <a:graphicData uri="http://schemas.openxmlformats.org/drawingml/2006/table">
            <a:tbl>
              <a:tblPr firstRow="1">
                <a:noFill/>
                <a:tableStyleId>{78181793-DC48-4167-A3AA-C3987254F5DE}</a:tableStyleId>
              </a:tblPr>
              <a:tblGrid>
                <a:gridCol w="1657950"/>
                <a:gridCol w="1762500"/>
                <a:gridCol w="2265150"/>
                <a:gridCol w="3888725"/>
                <a:gridCol w="2300225"/>
              </a:tblGrid>
              <a:tr h="629400">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グループ</a:t>
                      </a:r>
                      <a:endParaRPr b="0" i="0" sz="1400" u="none" cap="none" strike="noStrike">
                        <a:solidFill>
                          <a:srgbClr val="000000"/>
                        </a:solidFill>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アドミン</a:t>
                      </a:r>
                      <a:endParaRPr i="0" sz="1400" u="none" cap="none" strike="noStrike">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システム管理者</a:t>
                      </a:r>
                      <a:endParaRPr sz="1400" u="none" cap="none" strike="noStrike">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開発者</a:t>
                      </a:r>
                      <a:endParaRPr sz="1400" u="none" cap="none" strike="noStrike">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テスター・</a:t>
                      </a:r>
                      <a:endParaRPr sz="1400" u="none" cap="none" strike="noStrike">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運用者</a:t>
                      </a:r>
                      <a:endParaRPr sz="1400" u="none" cap="none" strike="noStrike">
                        <a:latin typeface="Spectral"/>
                        <a:ea typeface="Spectral"/>
                        <a:cs typeface="Spectral"/>
                        <a:sym typeface="Spectral"/>
                      </a:endParaRPr>
                    </a:p>
                  </a:txBody>
                  <a:tcPr marT="108000" marB="108000" marR="108000" marL="108000" anchor="ctr"/>
                </a:tc>
              </a:tr>
              <a:tr h="1256225">
                <a:tc>
                  <a:txBody>
                    <a:bodyPr/>
                    <a:lstStyle/>
                    <a:p>
                      <a:pPr indent="0" lvl="0" marL="0" marR="0" rtl="0" algn="l">
                        <a:lnSpc>
                          <a:spcPct val="100000"/>
                        </a:lnSpc>
                        <a:spcBef>
                          <a:spcPts val="0"/>
                        </a:spcBef>
                        <a:spcAft>
                          <a:spcPts val="0"/>
                        </a:spcAft>
                        <a:buClr>
                          <a:srgbClr val="000000"/>
                        </a:buClr>
                        <a:buSzPts val="1400"/>
                        <a:buFont typeface="Arial"/>
                        <a:buNone/>
                      </a:pPr>
                      <a:r>
                        <a:rPr b="1" lang="ja-JP" sz="1400" u="none" cap="none" strike="noStrike">
                          <a:solidFill>
                            <a:srgbClr val="000000"/>
                          </a:solidFill>
                          <a:latin typeface="Spectral"/>
                          <a:ea typeface="Spectral"/>
                          <a:cs typeface="Spectral"/>
                          <a:sym typeface="Spectral"/>
                        </a:rPr>
                        <a:t>概要</a:t>
                      </a:r>
                      <a:endParaRPr i="0" sz="1400" u="none" cap="none" strike="noStrike">
                        <a:solidFill>
                          <a:srgbClr val="000000"/>
                        </a:solidFill>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AWSルートアカウント相当の権限を持つグループ。</a:t>
                      </a:r>
                      <a:endParaRPr sz="1400" u="none" cap="none" strike="noStrike">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IAMユーザーを発行したりします。</a:t>
                      </a:r>
                      <a:endParaRPr i="0" sz="1400" u="none" cap="none" strike="noStrike">
                        <a:solidFill>
                          <a:srgbClr val="000000"/>
                        </a:solidFill>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AWSの一部のサービスを操作可能グループです。操作を許可されたサービスに対してはフルアクセスが可能です。</a:t>
                      </a:r>
                      <a:endParaRPr sz="1400" u="none" cap="none" strike="noStrike">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AWSの一部のサービスを操作可能グループです。操作を許可されたサービスに対して一部の操作が可能です。</a:t>
                      </a:r>
                      <a:endParaRPr i="0" sz="1400" u="none" cap="none" strike="noStrike">
                        <a:solidFill>
                          <a:srgbClr val="000000"/>
                        </a:solidFill>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AWSリソースの設定の確認などを行います。リソースの新規作成と言った操作はできません。</a:t>
                      </a:r>
                      <a:endParaRPr sz="1400" u="none" cap="none" strike="noStrike">
                        <a:latin typeface="Spectral"/>
                        <a:ea typeface="Spectral"/>
                        <a:cs typeface="Spectral"/>
                        <a:sym typeface="Spectral"/>
                      </a:endParaRPr>
                    </a:p>
                  </a:txBody>
                  <a:tcPr marT="108000" marB="108000" marR="108000" marL="108000" anchor="ctr"/>
                </a:tc>
              </a:tr>
              <a:tr h="629400">
                <a:tc>
                  <a:txBody>
                    <a:bodyPr/>
                    <a:lstStyle/>
                    <a:p>
                      <a:pPr indent="0" lvl="0" marL="0" marR="0" rtl="0" algn="l">
                        <a:lnSpc>
                          <a:spcPct val="100000"/>
                        </a:lnSpc>
                        <a:spcBef>
                          <a:spcPts val="0"/>
                        </a:spcBef>
                        <a:spcAft>
                          <a:spcPts val="0"/>
                        </a:spcAft>
                        <a:buClr>
                          <a:srgbClr val="000000"/>
                        </a:buClr>
                        <a:buSzPts val="1400"/>
                        <a:buFont typeface="Arial"/>
                        <a:buNone/>
                      </a:pPr>
                      <a:r>
                        <a:rPr b="1" lang="ja-JP" sz="1400" u="none" cap="none" strike="noStrike">
                          <a:solidFill>
                            <a:srgbClr val="000000"/>
                          </a:solidFill>
                          <a:latin typeface="Spectral"/>
                          <a:ea typeface="Spectral"/>
                          <a:cs typeface="Spectral"/>
                          <a:sym typeface="Spectral"/>
                        </a:rPr>
                        <a:t>EC2</a:t>
                      </a:r>
                      <a:endParaRPr b="1" i="0" sz="1400" u="none" cap="none" strike="noStrike">
                        <a:solidFill>
                          <a:srgbClr val="000000"/>
                        </a:solidFill>
                        <a:latin typeface="Spectral"/>
                        <a:ea typeface="Spectral"/>
                        <a:cs typeface="Spectral"/>
                        <a:sym typeface="Spectral"/>
                      </a:endParaRPr>
                    </a:p>
                  </a:txBody>
                  <a:tcPr marT="108000" marB="108000" marR="108000" marL="108000" anchor="ctr"/>
                </a:tc>
                <a:tc rowSpan="3">
                  <a:txBody>
                    <a:bodyPr/>
                    <a:lstStyle/>
                    <a:p>
                      <a:pPr indent="0" lvl="0" marL="0" marR="0" rtl="0" algn="ctr">
                        <a:lnSpc>
                          <a:spcPct val="100000"/>
                        </a:lnSpc>
                        <a:spcBef>
                          <a:spcPts val="0"/>
                        </a:spcBef>
                        <a:spcAft>
                          <a:spcPts val="0"/>
                        </a:spcAft>
                        <a:buClr>
                          <a:srgbClr val="000000"/>
                        </a:buClr>
                        <a:buSzPts val="1400"/>
                        <a:buFont typeface="Arial"/>
                        <a:buNone/>
                      </a:pPr>
                      <a:r>
                        <a:rPr lang="ja-JP" sz="1400" u="none" cap="none" strike="noStrike">
                          <a:solidFill>
                            <a:schemeClr val="dk1"/>
                          </a:solidFill>
                          <a:latin typeface="Spectral"/>
                          <a:ea typeface="Spectral"/>
                          <a:cs typeface="Spectral"/>
                          <a:sym typeface="Spectral"/>
                        </a:rPr>
                        <a:t>AdministratorAccess</a:t>
                      </a:r>
                      <a:endParaRPr sz="1400" u="none" cap="none" strike="noStrike">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AmazonEC2FullAccess</a:t>
                      </a:r>
                      <a:endParaRPr sz="14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DescribeInstances, RunInstances, StopInstances, StartInstances, </a:t>
                      </a:r>
                      <a:br>
                        <a:rPr lang="ja-JP" sz="1400" u="none" cap="none" strike="noStrike">
                          <a:latin typeface="Spectral"/>
                          <a:ea typeface="Spectral"/>
                          <a:cs typeface="Spectral"/>
                          <a:sym typeface="Spectral"/>
                        </a:rPr>
                      </a:br>
                      <a:r>
                        <a:rPr lang="ja-JP" sz="1400" u="none" cap="none" strike="noStrike">
                          <a:latin typeface="Spectral"/>
                          <a:ea typeface="Spectral"/>
                          <a:cs typeface="Spectral"/>
                          <a:sym typeface="Spectral"/>
                        </a:rPr>
                        <a:t>Option: TerminateInstances</a:t>
                      </a:r>
                      <a:endParaRPr i="0" sz="1400" u="none" cap="none" strike="noStrike">
                        <a:solidFill>
                          <a:srgbClr val="000000"/>
                        </a:solidFill>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Describe*</a:t>
                      </a:r>
                      <a:endParaRPr sz="1400" u="none" cap="none" strike="noStrike">
                        <a:solidFill>
                          <a:srgbClr val="000000"/>
                        </a:solidFill>
                        <a:latin typeface="Spectral"/>
                        <a:ea typeface="Spectral"/>
                        <a:cs typeface="Spectral"/>
                        <a:sym typeface="Spectral"/>
                      </a:endParaRPr>
                    </a:p>
                  </a:txBody>
                  <a:tcPr marT="108000" marB="108000" marR="108000" marL="108000" anchor="ctr"/>
                </a:tc>
              </a:tr>
              <a:tr h="420475">
                <a:tc>
                  <a:txBody>
                    <a:bodyPr/>
                    <a:lstStyle/>
                    <a:p>
                      <a:pPr indent="0" lvl="0" marL="0" marR="0" rtl="0" algn="l">
                        <a:lnSpc>
                          <a:spcPct val="100000"/>
                        </a:lnSpc>
                        <a:spcBef>
                          <a:spcPts val="0"/>
                        </a:spcBef>
                        <a:spcAft>
                          <a:spcPts val="0"/>
                        </a:spcAft>
                        <a:buClr>
                          <a:srgbClr val="000000"/>
                        </a:buClr>
                        <a:buSzPts val="1400"/>
                        <a:buFont typeface="Arial"/>
                        <a:buNone/>
                      </a:pPr>
                      <a:r>
                        <a:rPr b="1" lang="ja-JP" sz="1400" u="none" cap="none" strike="noStrike">
                          <a:solidFill>
                            <a:srgbClr val="000000"/>
                          </a:solidFill>
                          <a:latin typeface="Spectral"/>
                          <a:ea typeface="Spectral"/>
                          <a:cs typeface="Spectral"/>
                          <a:sym typeface="Spectral"/>
                        </a:rPr>
                        <a:t>S3</a:t>
                      </a:r>
                      <a:endParaRPr b="1" i="0" sz="1400" u="none" cap="none" strike="noStrike">
                        <a:solidFill>
                          <a:srgbClr val="000000"/>
                        </a:solidFill>
                        <a:latin typeface="Spectral"/>
                        <a:ea typeface="Spectral"/>
                        <a:cs typeface="Spectral"/>
                        <a:sym typeface="Spectral"/>
                      </a:endParaRPr>
                    </a:p>
                  </a:txBody>
                  <a:tcPr marT="108000" marB="108000" marR="108000" marL="108000" anchor="ctr"/>
                </a:tc>
                <a:tc vMerge="1"/>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AmazonS3FullAccess</a:t>
                      </a:r>
                      <a:endParaRPr sz="1400" u="none" cap="none" strike="noStrike">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指定バケット内のすべてに操作可能。指定バケット以外の操作は不可。</a:t>
                      </a:r>
                      <a:endParaRPr sz="1400" u="none" cap="none" strike="noStrike">
                        <a:solidFill>
                          <a:srgbClr val="000000"/>
                        </a:solidFill>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指定バケット内のオブジェクトの確認可能（リードオンリー）。指定バケット以外の操作は不可。</a:t>
                      </a:r>
                      <a:endParaRPr sz="1400" u="none" cap="none" strike="noStrike">
                        <a:solidFill>
                          <a:srgbClr val="000000"/>
                        </a:solidFill>
                        <a:latin typeface="Spectral"/>
                        <a:ea typeface="Spectral"/>
                        <a:cs typeface="Spectral"/>
                        <a:sym typeface="Spectral"/>
                      </a:endParaRPr>
                    </a:p>
                  </a:txBody>
                  <a:tcPr marT="108000" marB="108000" marR="108000" marL="108000" anchor="ctr"/>
                </a:tc>
              </a:tr>
              <a:tr h="1447875">
                <a:tc>
                  <a:txBody>
                    <a:bodyPr/>
                    <a:lstStyle/>
                    <a:p>
                      <a:pPr indent="0" lvl="0" marL="0" marR="0" rtl="0" algn="l">
                        <a:lnSpc>
                          <a:spcPct val="100000"/>
                        </a:lnSpc>
                        <a:spcBef>
                          <a:spcPts val="0"/>
                        </a:spcBef>
                        <a:spcAft>
                          <a:spcPts val="0"/>
                        </a:spcAft>
                        <a:buClr>
                          <a:srgbClr val="000000"/>
                        </a:buClr>
                        <a:buSzPts val="1400"/>
                        <a:buFont typeface="Arial"/>
                        <a:buNone/>
                      </a:pPr>
                      <a:r>
                        <a:rPr b="1" lang="ja-JP" sz="1400" u="none" cap="none" strike="noStrike">
                          <a:solidFill>
                            <a:srgbClr val="000000"/>
                          </a:solidFill>
                          <a:latin typeface="Spectral"/>
                          <a:ea typeface="Spectral"/>
                          <a:cs typeface="Spectral"/>
                          <a:sym typeface="Spectral"/>
                        </a:rPr>
                        <a:t>RDS</a:t>
                      </a:r>
                      <a:endParaRPr b="1" i="0" sz="1400" u="none" cap="none" strike="noStrike">
                        <a:solidFill>
                          <a:srgbClr val="000000"/>
                        </a:solidFill>
                        <a:latin typeface="Spectral"/>
                        <a:ea typeface="Spectral"/>
                        <a:cs typeface="Spectral"/>
                        <a:sym typeface="Spectral"/>
                      </a:endParaRPr>
                    </a:p>
                  </a:txBody>
                  <a:tcPr marT="108000" marB="108000" marR="108000" marL="108000" anchor="ctr"/>
                </a:tc>
                <a:tc vMerge="1"/>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solidFill>
                            <a:srgbClr val="000000"/>
                          </a:solidFill>
                          <a:latin typeface="Spectral"/>
                          <a:ea typeface="Spectral"/>
                          <a:cs typeface="Spectral"/>
                          <a:sym typeface="Spectral"/>
                        </a:rPr>
                        <a:t>AmazonRDSFullAccess</a:t>
                      </a:r>
                      <a:endParaRPr sz="1400" u="none" cap="none" strike="noStrike">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solidFill>
                            <a:srgbClr val="000000"/>
                          </a:solidFill>
                          <a:latin typeface="Spectral"/>
                          <a:ea typeface="Spectral"/>
                          <a:cs typeface="Spectral"/>
                          <a:sym typeface="Spectral"/>
                        </a:rPr>
                        <a:t>指定したリソースのみ</a:t>
                      </a:r>
                      <a:endParaRPr sz="14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400"/>
                        <a:buFont typeface="Arial"/>
                        <a:buNone/>
                      </a:pPr>
                      <a:r>
                        <a:rPr lang="ja-JP" sz="1400" u="none" cap="none" strike="noStrike">
                          <a:solidFill>
                            <a:srgbClr val="000000"/>
                          </a:solidFill>
                          <a:latin typeface="Spectral"/>
                          <a:ea typeface="Spectral"/>
                          <a:cs typeface="Spectral"/>
                          <a:sym typeface="Spectral"/>
                        </a:rPr>
                        <a:t>AmazonRDSFullAccess - (DeleteDBCluster*)</a:t>
                      </a:r>
                      <a:endParaRPr i="0" sz="1400" u="none" cap="none" strike="noStrike">
                        <a:solidFill>
                          <a:srgbClr val="000000"/>
                        </a:solidFill>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solidFill>
                            <a:srgbClr val="000000"/>
                          </a:solidFill>
                          <a:latin typeface="Spectral"/>
                          <a:ea typeface="Spectral"/>
                          <a:cs typeface="Spectral"/>
                          <a:sym typeface="Spectral"/>
                        </a:rPr>
                        <a:t>AmazonRDSEnhancedMonitoringRole, AmazonRDSReadOnlyAccess</a:t>
                      </a:r>
                      <a:endParaRPr sz="1400" u="none" cap="none" strike="noStrike">
                        <a:solidFill>
                          <a:srgbClr val="000000"/>
                        </a:solidFill>
                        <a:latin typeface="Spectral"/>
                        <a:ea typeface="Spectral"/>
                        <a:cs typeface="Spectral"/>
                        <a:sym typeface="Spectral"/>
                      </a:endParaRPr>
                    </a:p>
                  </a:txBody>
                  <a:tcPr marT="108000" marB="108000" marR="108000" marL="10800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10688b3912b_0_6"/>
          <p:cNvSpPr txBox="1"/>
          <p:nvPr>
            <p:ph type="title"/>
          </p:nvPr>
        </p:nvSpPr>
        <p:spPr>
          <a:xfrm>
            <a:off x="423446" y="86811"/>
            <a:ext cx="10752600" cy="7626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Quattrocento Sans"/>
              <a:buNone/>
            </a:pPr>
            <a:r>
              <a:rPr lang="ja-JP">
                <a:latin typeface="Spectral"/>
                <a:ea typeface="Spectral"/>
                <a:cs typeface="Spectral"/>
                <a:sym typeface="Spectral"/>
              </a:rPr>
              <a:t>IAMグループ運用ルールの例</a:t>
            </a:r>
            <a:endParaRPr>
              <a:latin typeface="Spectral"/>
              <a:ea typeface="Spectral"/>
              <a:cs typeface="Spectral"/>
              <a:sym typeface="Spectral"/>
            </a:endParaRPr>
          </a:p>
        </p:txBody>
      </p:sp>
      <p:sp>
        <p:nvSpPr>
          <p:cNvPr id="73" name="Google Shape;73;g10688b3912b_0_6"/>
          <p:cNvSpPr txBox="1"/>
          <p:nvPr>
            <p:ph idx="12" type="sldNum"/>
          </p:nvPr>
        </p:nvSpPr>
        <p:spPr>
          <a:xfrm>
            <a:off x="4724400" y="6695707"/>
            <a:ext cx="2743200" cy="169500"/>
          </a:xfrm>
          <a:prstGeom prst="rect">
            <a:avLst/>
          </a:prstGeom>
          <a:noFill/>
          <a:ln>
            <a:noFill/>
          </a:ln>
        </p:spPr>
        <p:txBody>
          <a:bodyPr anchorCtr="1" anchor="ctr" bIns="0" lIns="0" spcFirstLastPara="1" rIns="0" wrap="square" tIns="0">
            <a:noAutofit/>
          </a:bodyPr>
          <a:lstStyle/>
          <a:p>
            <a:pPr indent="0" lvl="0" marL="0" rtl="0" algn="ctr">
              <a:lnSpc>
                <a:spcPct val="100000"/>
              </a:lnSpc>
              <a:spcBef>
                <a:spcPts val="0"/>
              </a:spcBef>
              <a:spcAft>
                <a:spcPts val="0"/>
              </a:spcAft>
              <a:buClr>
                <a:srgbClr val="000000"/>
              </a:buClr>
              <a:buSzPts val="900"/>
              <a:buFont typeface="Arial"/>
              <a:buNone/>
            </a:pPr>
            <a:fld id="{00000000-1234-1234-1234-123412341234}" type="slidenum">
              <a:rPr lang="ja-JP">
                <a:latin typeface="Spectral"/>
                <a:ea typeface="Spectral"/>
                <a:cs typeface="Spectral"/>
                <a:sym typeface="Spectral"/>
              </a:rPr>
              <a:t>‹#›</a:t>
            </a:fld>
            <a:endParaRPr>
              <a:latin typeface="Spectral"/>
              <a:ea typeface="Spectral"/>
              <a:cs typeface="Spectral"/>
              <a:sym typeface="Spectral"/>
            </a:endParaRPr>
          </a:p>
        </p:txBody>
      </p:sp>
      <p:graphicFrame>
        <p:nvGraphicFramePr>
          <p:cNvPr id="74" name="Google Shape;74;g10688b3912b_0_6"/>
          <p:cNvGraphicFramePr/>
          <p:nvPr/>
        </p:nvGraphicFramePr>
        <p:xfrm>
          <a:off x="158729" y="1157962"/>
          <a:ext cx="3000000" cy="3000000"/>
        </p:xfrm>
        <a:graphic>
          <a:graphicData uri="http://schemas.openxmlformats.org/drawingml/2006/table">
            <a:tbl>
              <a:tblPr firstRow="1">
                <a:noFill/>
                <a:tableStyleId>{78181793-DC48-4167-A3AA-C3987254F5DE}</a:tableStyleId>
              </a:tblPr>
              <a:tblGrid>
                <a:gridCol w="1657950"/>
                <a:gridCol w="1762500"/>
                <a:gridCol w="2265150"/>
                <a:gridCol w="3888725"/>
                <a:gridCol w="2300225"/>
              </a:tblGrid>
              <a:tr h="629400">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グループ</a:t>
                      </a:r>
                      <a:endParaRPr i="0" sz="1400" u="none" cap="none" strike="noStrike">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アドミン</a:t>
                      </a:r>
                      <a:endParaRPr i="0" sz="1400" u="none" cap="none" strike="noStrike">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システム管理者</a:t>
                      </a:r>
                      <a:endParaRPr sz="1400" u="none" cap="none" strike="noStrike">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開発者</a:t>
                      </a:r>
                      <a:endParaRPr sz="1400" u="none" cap="none" strike="noStrike">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テスター・</a:t>
                      </a:r>
                      <a:endParaRPr sz="1400" u="none" cap="none" strike="noStrike">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運用者</a:t>
                      </a:r>
                      <a:endParaRPr sz="1400" u="none" cap="none" strike="noStrike">
                        <a:latin typeface="Spectral"/>
                        <a:ea typeface="Spectral"/>
                        <a:cs typeface="Spectral"/>
                        <a:sym typeface="Spectral"/>
                      </a:endParaRPr>
                    </a:p>
                  </a:txBody>
                  <a:tcPr marT="108000" marB="108000" marR="108000" marL="108000" anchor="ctr"/>
                </a:tc>
              </a:tr>
              <a:tr h="1256225">
                <a:tc>
                  <a:txBody>
                    <a:bodyPr/>
                    <a:lstStyle/>
                    <a:p>
                      <a:pPr indent="0" lvl="0" marL="0" marR="0" rtl="0" algn="l">
                        <a:lnSpc>
                          <a:spcPct val="100000"/>
                        </a:lnSpc>
                        <a:spcBef>
                          <a:spcPts val="0"/>
                        </a:spcBef>
                        <a:spcAft>
                          <a:spcPts val="0"/>
                        </a:spcAft>
                        <a:buClr>
                          <a:srgbClr val="000000"/>
                        </a:buClr>
                        <a:buSzPts val="1400"/>
                        <a:buFont typeface="Arial"/>
                        <a:buNone/>
                      </a:pPr>
                      <a:r>
                        <a:rPr b="1" lang="ja-JP" sz="1400" u="none" cap="none" strike="noStrike">
                          <a:solidFill>
                            <a:srgbClr val="000000"/>
                          </a:solidFill>
                          <a:latin typeface="Spectral"/>
                          <a:ea typeface="Spectral"/>
                          <a:cs typeface="Spectral"/>
                          <a:sym typeface="Spectral"/>
                        </a:rPr>
                        <a:t>概要</a:t>
                      </a:r>
                      <a:endParaRPr i="0" sz="1400" u="none" cap="none" strike="noStrike">
                        <a:solidFill>
                          <a:srgbClr val="000000"/>
                        </a:solidFill>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AWSルートアカウント相当の権限を持つグループ。</a:t>
                      </a:r>
                      <a:endParaRPr sz="1400" u="none" cap="none" strike="noStrike">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IAMユーザーを発行したりします。</a:t>
                      </a:r>
                      <a:endParaRPr i="0" sz="1400" u="none" cap="none" strike="noStrike">
                        <a:solidFill>
                          <a:srgbClr val="000000"/>
                        </a:solidFill>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AWSの一部のサービスを操作可能グループです。操作を許可されたサービスに対してはフルアクセスが可能です。</a:t>
                      </a:r>
                      <a:endParaRPr sz="1400" u="none" cap="none" strike="noStrike">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AWSの一部のサービスを操作可能グループです。操作を許可されたサービスに対して一部の操作が可能です。</a:t>
                      </a:r>
                      <a:endParaRPr i="0" sz="1400" u="none" cap="none" strike="noStrike">
                        <a:solidFill>
                          <a:srgbClr val="000000"/>
                        </a:solidFill>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latin typeface="Spectral"/>
                          <a:ea typeface="Spectral"/>
                          <a:cs typeface="Spectral"/>
                          <a:sym typeface="Spectral"/>
                        </a:rPr>
                        <a:t>AWSリソースの設定の確認などを行います。リソースの新規作成と言った操作はできません。</a:t>
                      </a:r>
                      <a:endParaRPr sz="1400" u="none" cap="none" strike="noStrike">
                        <a:latin typeface="Spectral"/>
                        <a:ea typeface="Spectral"/>
                        <a:cs typeface="Spectral"/>
                        <a:sym typeface="Spectral"/>
                      </a:endParaRPr>
                    </a:p>
                  </a:txBody>
                  <a:tcPr marT="108000" marB="108000" marR="108000" marL="108000" anchor="ctr"/>
                </a:tc>
              </a:tr>
              <a:tr h="544325">
                <a:tc>
                  <a:txBody>
                    <a:bodyPr/>
                    <a:lstStyle/>
                    <a:p>
                      <a:pPr indent="0" lvl="0" marL="0" marR="0" rtl="0" algn="l">
                        <a:lnSpc>
                          <a:spcPct val="100000"/>
                        </a:lnSpc>
                        <a:spcBef>
                          <a:spcPts val="0"/>
                        </a:spcBef>
                        <a:spcAft>
                          <a:spcPts val="0"/>
                        </a:spcAft>
                        <a:buClr>
                          <a:srgbClr val="000000"/>
                        </a:buClr>
                        <a:buSzPts val="1400"/>
                        <a:buFont typeface="Arial"/>
                        <a:buNone/>
                      </a:pPr>
                      <a:r>
                        <a:rPr b="1" lang="ja-JP" sz="1400" u="none" cap="none" strike="noStrike">
                          <a:solidFill>
                            <a:srgbClr val="000000"/>
                          </a:solidFill>
                          <a:latin typeface="Spectral"/>
                          <a:ea typeface="Spectral"/>
                          <a:cs typeface="Spectral"/>
                          <a:sym typeface="Spectral"/>
                        </a:rPr>
                        <a:t>Lambda</a:t>
                      </a:r>
                      <a:endParaRPr b="1" i="0" sz="1400" u="none" cap="none" strike="noStrike">
                        <a:solidFill>
                          <a:srgbClr val="000000"/>
                        </a:solidFill>
                        <a:latin typeface="Spectral"/>
                        <a:ea typeface="Spectral"/>
                        <a:cs typeface="Spectral"/>
                        <a:sym typeface="Spectral"/>
                      </a:endParaRPr>
                    </a:p>
                  </a:txBody>
                  <a:tcPr marT="108000" marB="108000" marR="108000" marL="108000" anchor="ctr"/>
                </a:tc>
                <a:tc rowSpan="2">
                  <a:txBody>
                    <a:bodyPr/>
                    <a:lstStyle/>
                    <a:p>
                      <a:pPr indent="0" lvl="0" marL="0" marR="0" rtl="0" algn="ctr">
                        <a:lnSpc>
                          <a:spcPct val="100000"/>
                        </a:lnSpc>
                        <a:spcBef>
                          <a:spcPts val="0"/>
                        </a:spcBef>
                        <a:spcAft>
                          <a:spcPts val="0"/>
                        </a:spcAft>
                        <a:buClr>
                          <a:srgbClr val="000000"/>
                        </a:buClr>
                        <a:buSzPts val="1400"/>
                        <a:buFont typeface="Arial"/>
                        <a:buNone/>
                      </a:pPr>
                      <a:r>
                        <a:rPr lang="ja-JP" sz="1400" u="none" cap="none" strike="noStrike">
                          <a:solidFill>
                            <a:schemeClr val="dk1"/>
                          </a:solidFill>
                          <a:latin typeface="Spectral"/>
                          <a:ea typeface="Spectral"/>
                          <a:cs typeface="Spectral"/>
                          <a:sym typeface="Spectral"/>
                        </a:rPr>
                        <a:t>AdministratorAccess</a:t>
                      </a:r>
                      <a:endParaRPr sz="1400" u="none" cap="none" strike="noStrike">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solidFill>
                            <a:srgbClr val="000000"/>
                          </a:solidFill>
                          <a:latin typeface="Spectral"/>
                          <a:ea typeface="Spectral"/>
                          <a:cs typeface="Spectral"/>
                          <a:sym typeface="Spectral"/>
                        </a:rPr>
                        <a:t>AWSLambda_FullAccess</a:t>
                      </a:r>
                      <a:endParaRPr sz="1400" u="none" cap="none" strike="noStrike">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solidFill>
                            <a:srgbClr val="000000"/>
                          </a:solidFill>
                          <a:latin typeface="Spectral"/>
                          <a:ea typeface="Spectral"/>
                          <a:cs typeface="Spectral"/>
                          <a:sym typeface="Spectral"/>
                        </a:rPr>
                        <a:t>AWSLambda_FullAccess - (DeleteFunction, DeleteEventSourceMapping)</a:t>
                      </a:r>
                      <a:endParaRPr i="0" sz="1400" u="none" cap="none" strike="noStrike">
                        <a:solidFill>
                          <a:srgbClr val="000000"/>
                        </a:solidFill>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solidFill>
                            <a:srgbClr val="000000"/>
                          </a:solidFill>
                          <a:latin typeface="Spectral"/>
                          <a:ea typeface="Spectral"/>
                          <a:cs typeface="Spectral"/>
                          <a:sym typeface="Spectral"/>
                        </a:rPr>
                        <a:t>AWSLambda_ReadOnlyAccess,</a:t>
                      </a:r>
                      <a:endParaRPr sz="14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400"/>
                        <a:buFont typeface="Arial"/>
                        <a:buNone/>
                      </a:pPr>
                      <a:r>
                        <a:rPr lang="ja-JP" sz="1400" u="none" cap="none" strike="noStrike">
                          <a:solidFill>
                            <a:srgbClr val="000000"/>
                          </a:solidFill>
                          <a:latin typeface="Spectral"/>
                          <a:ea typeface="Spectral"/>
                          <a:cs typeface="Spectral"/>
                          <a:sym typeface="Spectral"/>
                        </a:rPr>
                        <a:t>AWSLambdaRole</a:t>
                      </a:r>
                      <a:endParaRPr sz="1400" u="none" cap="none" strike="noStrike">
                        <a:solidFill>
                          <a:srgbClr val="000000"/>
                        </a:solidFill>
                        <a:latin typeface="Spectral"/>
                        <a:ea typeface="Spectral"/>
                        <a:cs typeface="Spectral"/>
                        <a:sym typeface="Spectral"/>
                      </a:endParaRPr>
                    </a:p>
                  </a:txBody>
                  <a:tcPr marT="108000" marB="108000" marR="108000" marL="108000" anchor="ctr"/>
                </a:tc>
              </a:tr>
              <a:tr h="1047275">
                <a:tc>
                  <a:txBody>
                    <a:bodyPr/>
                    <a:lstStyle/>
                    <a:p>
                      <a:pPr indent="0" lvl="0" marL="0" marR="0" rtl="0" algn="l">
                        <a:lnSpc>
                          <a:spcPct val="100000"/>
                        </a:lnSpc>
                        <a:spcBef>
                          <a:spcPts val="0"/>
                        </a:spcBef>
                        <a:spcAft>
                          <a:spcPts val="0"/>
                        </a:spcAft>
                        <a:buClr>
                          <a:srgbClr val="000000"/>
                        </a:buClr>
                        <a:buSzPts val="1400"/>
                        <a:buFont typeface="Arial"/>
                        <a:buNone/>
                      </a:pPr>
                      <a:r>
                        <a:rPr b="1" lang="ja-JP" sz="1400" u="none" cap="none" strike="noStrike">
                          <a:solidFill>
                            <a:srgbClr val="000000"/>
                          </a:solidFill>
                          <a:latin typeface="Spectral"/>
                          <a:ea typeface="Spectral"/>
                          <a:cs typeface="Spectral"/>
                          <a:sym typeface="Spectral"/>
                        </a:rPr>
                        <a:t>CloudWatch</a:t>
                      </a:r>
                      <a:endParaRPr b="1" sz="1400" u="none" cap="none" strike="noStrike">
                        <a:solidFill>
                          <a:srgbClr val="000000"/>
                        </a:solidFill>
                        <a:latin typeface="Spectral"/>
                        <a:ea typeface="Spectral"/>
                        <a:cs typeface="Spectral"/>
                        <a:sym typeface="Spectral"/>
                      </a:endParaRPr>
                    </a:p>
                  </a:txBody>
                  <a:tcPr marT="108000" marB="108000" marR="108000" marL="108000" anchor="ctr"/>
                </a:tc>
                <a:tc vMerge="1"/>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solidFill>
                            <a:srgbClr val="000000"/>
                          </a:solidFill>
                          <a:latin typeface="Spectral"/>
                          <a:ea typeface="Spectral"/>
                          <a:cs typeface="Spectral"/>
                          <a:sym typeface="Spectral"/>
                        </a:rPr>
                        <a:t>CloudWatchFullAccess</a:t>
                      </a:r>
                      <a:endParaRPr sz="1400" u="none" cap="none" strike="noStrike">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solidFill>
                            <a:srgbClr val="000000"/>
                          </a:solidFill>
                          <a:latin typeface="Spectral"/>
                          <a:ea typeface="Spectral"/>
                          <a:cs typeface="Spectral"/>
                          <a:sym typeface="Spectral"/>
                        </a:rPr>
                        <a:t>CloudWatchLogsFullAccess, CloudWatchEventsFullAccess - (CloudWatch logs:DeleteLog*, CloudWatch:Delete*)</a:t>
                      </a:r>
                      <a:endParaRPr sz="1400" u="none" cap="none" strike="noStrike">
                        <a:solidFill>
                          <a:srgbClr val="000000"/>
                        </a:solidFill>
                        <a:latin typeface="Spectral"/>
                        <a:ea typeface="Spectral"/>
                        <a:cs typeface="Spectral"/>
                        <a:sym typeface="Spectral"/>
                      </a:endParaRPr>
                    </a:p>
                  </a:txBody>
                  <a:tcPr marT="108000" marB="108000" marR="108000" marL="108000" anchor="ctr"/>
                </a:tc>
                <a:tc>
                  <a:txBody>
                    <a:bodyPr/>
                    <a:lstStyle/>
                    <a:p>
                      <a:pPr indent="0" lvl="0" marL="0" marR="0" rtl="0" algn="l">
                        <a:lnSpc>
                          <a:spcPct val="100000"/>
                        </a:lnSpc>
                        <a:spcBef>
                          <a:spcPts val="0"/>
                        </a:spcBef>
                        <a:spcAft>
                          <a:spcPts val="0"/>
                        </a:spcAft>
                        <a:buClr>
                          <a:srgbClr val="000000"/>
                        </a:buClr>
                        <a:buSzPts val="1400"/>
                        <a:buFont typeface="Arial"/>
                        <a:buNone/>
                      </a:pPr>
                      <a:r>
                        <a:rPr lang="ja-JP" sz="1400" u="none" cap="none" strike="noStrike">
                          <a:solidFill>
                            <a:srgbClr val="000000"/>
                          </a:solidFill>
                          <a:latin typeface="Spectral"/>
                          <a:ea typeface="Spectral"/>
                          <a:cs typeface="Spectral"/>
                          <a:sym typeface="Spectral"/>
                        </a:rPr>
                        <a:t>CloudWatchReadOnlyAccess</a:t>
                      </a:r>
                      <a:endParaRPr sz="1400" u="none" cap="none" strike="noStrike">
                        <a:solidFill>
                          <a:srgbClr val="000000"/>
                        </a:solidFill>
                        <a:latin typeface="Spectral"/>
                        <a:ea typeface="Spectral"/>
                        <a:cs typeface="Spectral"/>
                        <a:sym typeface="Spectral"/>
                      </a:endParaRPr>
                    </a:p>
                  </a:txBody>
                  <a:tcPr marT="108000" marB="108000" marR="108000" marL="108000" anchor="ctr"/>
                </a:tc>
              </a:tr>
            </a:tbl>
          </a:graphicData>
        </a:graphic>
      </p:graphicFrame>
      <p:sp>
        <p:nvSpPr>
          <p:cNvPr id="75" name="Google Shape;75;g10688b3912b_0_6"/>
          <p:cNvSpPr txBox="1"/>
          <p:nvPr/>
        </p:nvSpPr>
        <p:spPr>
          <a:xfrm>
            <a:off x="517650" y="5420675"/>
            <a:ext cx="80781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Quattrocento Sans"/>
              <a:buChar char="-"/>
            </a:pPr>
            <a:r>
              <a:rPr b="0" i="0" lang="ja-JP" sz="1400" u="none" cap="none" strike="noStrike">
                <a:solidFill>
                  <a:srgbClr val="000000"/>
                </a:solidFill>
                <a:latin typeface="Quattrocento Sans"/>
                <a:ea typeface="Quattrocento Sans"/>
                <a:cs typeface="Quattrocento Sans"/>
                <a:sym typeface="Quattrocento Sans"/>
              </a:rPr>
              <a:t>はIAM policyのDeny Actionで作成する。</a:t>
            </a:r>
            <a:endParaRPr b="0" i="0" sz="1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rgbClr val="000000"/>
                </a:solidFill>
                <a:latin typeface="Quattrocento Sans"/>
                <a:ea typeface="Quattrocento Sans"/>
                <a:cs typeface="Quattrocento Sans"/>
                <a:sym typeface="Quattrocento Sans"/>
              </a:rPr>
              <a:t>リソースの指定は、Permissions Boundaryで管理することがおすすめ</a:t>
            </a:r>
            <a:endParaRPr b="0" i="0" sz="1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0688b3912b_0_12"/>
          <p:cNvSpPr txBox="1"/>
          <p:nvPr>
            <p:ph type="title"/>
          </p:nvPr>
        </p:nvSpPr>
        <p:spPr>
          <a:xfrm>
            <a:off x="423447" y="86811"/>
            <a:ext cx="10292700" cy="7626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Quattrocento Sans"/>
              <a:buNone/>
            </a:pPr>
            <a:r>
              <a:rPr lang="ja-JP">
                <a:latin typeface="Spectral"/>
                <a:ea typeface="Spectral"/>
                <a:cs typeface="Spectral"/>
                <a:sym typeface="Spectral"/>
              </a:rPr>
              <a:t>参考: IAM Permissions Boundary</a:t>
            </a:r>
            <a:endParaRPr>
              <a:latin typeface="Spectral"/>
              <a:ea typeface="Spectral"/>
              <a:cs typeface="Spectral"/>
              <a:sym typeface="Spectral"/>
            </a:endParaRPr>
          </a:p>
        </p:txBody>
      </p:sp>
      <p:sp>
        <p:nvSpPr>
          <p:cNvPr id="81" name="Google Shape;81;g10688b3912b_0_12"/>
          <p:cNvSpPr txBox="1"/>
          <p:nvPr>
            <p:ph idx="12" type="sldNum"/>
          </p:nvPr>
        </p:nvSpPr>
        <p:spPr>
          <a:xfrm>
            <a:off x="4724400" y="6695707"/>
            <a:ext cx="2743200" cy="169500"/>
          </a:xfrm>
          <a:prstGeom prst="rect">
            <a:avLst/>
          </a:prstGeom>
          <a:noFill/>
          <a:ln>
            <a:noFill/>
          </a:ln>
        </p:spPr>
        <p:txBody>
          <a:bodyPr anchorCtr="1" anchor="ctr" bIns="0" lIns="0" spcFirstLastPara="1" rIns="0" wrap="square" tIns="0">
            <a:noAutofit/>
          </a:bodyPr>
          <a:lstStyle/>
          <a:p>
            <a:pPr indent="0" lvl="0" marL="0" rtl="0" algn="ctr">
              <a:lnSpc>
                <a:spcPct val="100000"/>
              </a:lnSpc>
              <a:spcBef>
                <a:spcPts val="0"/>
              </a:spcBef>
              <a:spcAft>
                <a:spcPts val="0"/>
              </a:spcAft>
              <a:buClr>
                <a:srgbClr val="000000"/>
              </a:buClr>
              <a:buSzPts val="900"/>
              <a:buFont typeface="Arial"/>
              <a:buNone/>
            </a:pPr>
            <a:fld id="{00000000-1234-1234-1234-123412341234}" type="slidenum">
              <a:rPr lang="ja-JP"/>
              <a:t>‹#›</a:t>
            </a:fld>
            <a:endParaRPr/>
          </a:p>
        </p:txBody>
      </p:sp>
      <p:sp>
        <p:nvSpPr>
          <p:cNvPr id="82" name="Google Shape;82;g10688b3912b_0_12"/>
          <p:cNvSpPr/>
          <p:nvPr/>
        </p:nvSpPr>
        <p:spPr>
          <a:xfrm>
            <a:off x="616700" y="984692"/>
            <a:ext cx="78786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Quattrocento Sans"/>
                <a:ea typeface="Quattrocento Sans"/>
                <a:cs typeface="Quattrocento Sans"/>
                <a:sym typeface="Quattrocento Sans"/>
              </a:rPr>
              <a:t>Permissions Boundaryは、IAMユーザーやIAMロールを発行する際に、そのIAMユーザーやIAMロールが利用できる操作の範囲を制限する機能です。</a:t>
            </a:r>
            <a:endParaRPr b="0" i="0" sz="1600" u="none" cap="none" strike="noStrike">
              <a:solidFill>
                <a:schemeClr val="dk1"/>
              </a:solidFill>
              <a:latin typeface="Quattrocento Sans"/>
              <a:ea typeface="Quattrocento Sans"/>
              <a:cs typeface="Quattrocento Sans"/>
              <a:sym typeface="Quattrocento Sans"/>
            </a:endParaRPr>
          </a:p>
        </p:txBody>
      </p:sp>
      <p:pic>
        <p:nvPicPr>
          <p:cNvPr descr="図1　Permissions Boundaryを利用した権限の制御" id="83" name="Google Shape;83;g10688b3912b_0_12"/>
          <p:cNvPicPr preferRelativeResize="0"/>
          <p:nvPr/>
        </p:nvPicPr>
        <p:blipFill rotWithShape="1">
          <a:blip r:embed="rId3">
            <a:alphaModFix/>
          </a:blip>
          <a:srcRect b="0" l="0" r="0" t="0"/>
          <a:stretch/>
        </p:blipFill>
        <p:spPr>
          <a:xfrm>
            <a:off x="3448050" y="1596142"/>
            <a:ext cx="5295900" cy="3248025"/>
          </a:xfrm>
          <a:prstGeom prst="rect">
            <a:avLst/>
          </a:prstGeom>
          <a:noFill/>
          <a:ln>
            <a:noFill/>
          </a:ln>
        </p:spPr>
      </p:pic>
      <p:sp>
        <p:nvSpPr>
          <p:cNvPr id="84" name="Google Shape;84;g10688b3912b_0_12"/>
          <p:cNvSpPr/>
          <p:nvPr/>
        </p:nvSpPr>
        <p:spPr>
          <a:xfrm>
            <a:off x="616700" y="5099372"/>
            <a:ext cx="11305200" cy="156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chemeClr val="dk1"/>
                </a:solidFill>
                <a:latin typeface="Quattrocento Sans"/>
                <a:ea typeface="Quattrocento Sans"/>
                <a:cs typeface="Quattrocento Sans"/>
                <a:sym typeface="Quattrocento Sans"/>
              </a:rPr>
              <a:t>AWS活用のガードレール「IAM」の「Permissions Boundary」でアクセス境界を設定するには：AWSチートシート - ＠IT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ja-JP" sz="1200" u="sng" cap="none" strike="noStrike">
                <a:solidFill>
                  <a:schemeClr val="dk1"/>
                </a:solidFill>
                <a:latin typeface="Quattrocento Sans"/>
                <a:ea typeface="Quattrocento Sans"/>
                <a:cs typeface="Quattrocento Sans"/>
                <a:sym typeface="Quattrocento Sans"/>
                <a:hlinkClick r:id="rId4">
                  <a:extLst>
                    <a:ext uri="{A12FA001-AC4F-418D-AE19-62706E023703}">
                      <ahyp:hlinkClr val="tx"/>
                    </a:ext>
                  </a:extLst>
                </a:hlinkClick>
              </a:rPr>
              <a:t>https://atmarkit.itmedia.co.jp/ait/articles/2103/30/news018.html</a:t>
            </a:r>
            <a:endParaRPr b="0" i="0" sz="12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chemeClr val="dk1"/>
                </a:solidFill>
                <a:latin typeface="Quattrocento Sans"/>
                <a:ea typeface="Quattrocento Sans"/>
                <a:cs typeface="Quattrocento Sans"/>
                <a:sym typeface="Quattrocento Sans"/>
              </a:rPr>
              <a:t>IAM エンティティのアクセス許可境界 - AWS Identity and Access Management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ja-JP" sz="1200" u="sng" cap="none" strike="noStrike">
                <a:solidFill>
                  <a:schemeClr val="dk1"/>
                </a:solidFill>
                <a:latin typeface="Quattrocento Sans"/>
                <a:ea typeface="Quattrocento Sans"/>
                <a:cs typeface="Quattrocento Sans"/>
                <a:sym typeface="Quattrocento Sans"/>
                <a:hlinkClick r:id="rId5">
                  <a:extLst>
                    <a:ext uri="{A12FA001-AC4F-418D-AE19-62706E023703}">
                      <ahyp:hlinkClr val="tx"/>
                    </a:ext>
                  </a:extLst>
                </a:hlinkClick>
              </a:rPr>
              <a:t>https://docs.aws.amazon.com/ja_jp/IAM/latest/UserGuide/access_policies_boundaries.html</a:t>
            </a:r>
            <a:endParaRPr b="0" i="0" sz="12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chemeClr val="dk1"/>
                </a:solidFill>
                <a:latin typeface="Quattrocento Sans"/>
                <a:ea typeface="Quattrocento Sans"/>
                <a:cs typeface="Quattrocento Sans"/>
                <a:sym typeface="Quattrocento Sans"/>
              </a:rPr>
              <a:t>Delegate permission management to developers by using IAM permissions boundaries | AWS Security Blog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ja-JP" sz="1200" u="sng" cap="none" strike="noStrike">
                <a:solidFill>
                  <a:schemeClr val="dk1"/>
                </a:solidFill>
                <a:latin typeface="Quattrocento Sans"/>
                <a:ea typeface="Quattrocento Sans"/>
                <a:cs typeface="Quattrocento Sans"/>
                <a:sym typeface="Quattrocento Sans"/>
                <a:hlinkClick r:id="rId6">
                  <a:extLst>
                    <a:ext uri="{A12FA001-AC4F-418D-AE19-62706E023703}">
                      <ahyp:hlinkClr val="tx"/>
                    </a:ext>
                  </a:extLst>
                </a:hlinkClick>
              </a:rPr>
              <a:t>https://aws.amazon.com/jp/blogs/security/delegate-permission-management-to-developers-using-iam-permissions-boundaries/</a:t>
            </a:r>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ユーザー定義 1">
      <a:dk1>
        <a:srgbClr val="3F3F3F"/>
      </a:dk1>
      <a:lt1>
        <a:srgbClr val="FFFFFF"/>
      </a:lt1>
      <a:dk2>
        <a:srgbClr val="5967AF"/>
      </a:dk2>
      <a:lt2>
        <a:srgbClr val="B4DCFA"/>
      </a:lt2>
      <a:accent1>
        <a:srgbClr val="00A3FF"/>
      </a:accent1>
      <a:accent2>
        <a:srgbClr val="1BE6CF"/>
      </a:accent2>
      <a:accent3>
        <a:srgbClr val="5FD831"/>
      </a:accent3>
      <a:accent4>
        <a:srgbClr val="FAE231"/>
      </a:accent4>
      <a:accent5>
        <a:srgbClr val="FF654C"/>
      </a:accent5>
      <a:accent6>
        <a:srgbClr val="F15EA7"/>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2020-11-03T13:41:27Z</dcterms:created>
</cp:coreProperties>
</file>