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58" r:id="rId4"/>
    <p:sldId id="257" r:id="rId5"/>
    <p:sldId id="260" r:id="rId6"/>
    <p:sldId id="262" r:id="rId7"/>
    <p:sldId id="263" r:id="rId8"/>
    <p:sldId id="264" r:id="rId9"/>
    <p:sldId id="265" r:id="rId10"/>
    <p:sldId id="271" r:id="rId11"/>
    <p:sldId id="259" r:id="rId12"/>
    <p:sldId id="270"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B4887-EB3A-447E-96BA-52F3FA30ADD8}" v="72" dt="2021-07-12T06:08:22.055"/>
    <p1510:client id="{54A8BA9F-D3E9-4A0E-B1FC-9E1328B6D2EC}" v="35" dt="2021-07-10T06:28:54.026"/>
    <p1510:client id="{55EBF6D5-B59F-4EA2-8470-32AF9C3C2545}" v="65" dt="2021-07-12T02:18:05.863"/>
    <p1510:client id="{7AB539A4-47F5-406B-BC51-A8823B548076}" v="170" dt="2021-07-09T12:31:35.688"/>
    <p1510:client id="{820A4955-2D1C-4CF1-8182-4DABAA845AA0}" v="1027" dt="2021-07-09T05:36:11.089"/>
    <p1510:client id="{87D43C4F-AC59-40EC-871A-8AB9AFCD5889}" v="7" dt="2021-07-12T05:42:05.496"/>
    <p1510:client id="{A8720046-ABFC-4C85-836F-07C8CBA0F4CA}" v="616" dt="2021-07-09T03:58:04.972"/>
    <p1510:client id="{B1CE1406-CE78-4AFF-88D6-C9D5A99961A3}" v="30" dt="2021-07-12T05:52:50.519"/>
    <p1510:client id="{BD3885F8-9488-4D04-B27B-E8E75CEE5E97}" v="2311" dt="2021-07-09T07:02:51.328"/>
    <p1510:client id="{ED5EBE13-FC9D-4905-8936-BABE86377198}" v="111" dt="2021-07-12T06:10:56.903"/>
    <p1510:client id="{F4739D98-7D19-4EFD-A26F-F92DEC4B20F9}" v="3157" dt="2021-07-09T11:21:33.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aws.amazon.com/ja_jp/sagemaker/latest/dg/whati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000000"/>
                </a:solidFill>
                <a:latin typeface="Rockwell Condensed"/>
              </a:rPr>
              <a:t>Sagemaker</a:t>
            </a:r>
            <a:br>
              <a:rPr lang="en-US">
                <a:solidFill>
                  <a:srgbClr val="000000"/>
                </a:solidFill>
                <a:latin typeface="Rockwell Condensed"/>
              </a:rPr>
            </a:br>
            <a:r>
              <a:rPr lang="ja-JP" altLang="en-US" sz="4800">
                <a:ea typeface="+mj-lt"/>
                <a:cs typeface="+mj-lt"/>
              </a:rPr>
              <a:t>理論</a:t>
            </a:r>
            <a:r>
              <a:rPr lang="ja-JP" altLang="en-US" sz="4800">
                <a:solidFill>
                  <a:srgbClr val="000000"/>
                </a:solidFill>
                <a:latin typeface="Rockwell Condensed"/>
                <a:ea typeface="HG明朝B"/>
              </a:rPr>
              <a:t>と実践</a:t>
            </a:r>
            <a:endParaRPr lang="en-US" sz="4800">
              <a:solidFill>
                <a:srgbClr val="000000"/>
              </a:solidFill>
              <a:latin typeface="Rockwell Condensed"/>
            </a:endParaRPr>
          </a:p>
        </p:txBody>
      </p:sp>
      <p:sp>
        <p:nvSpPr>
          <p:cNvPr id="3" name="Subtitle 2"/>
          <p:cNvSpPr>
            <a:spLocks noGrp="1"/>
          </p:cNvSpPr>
          <p:nvPr>
            <p:ph type="subTitle" idx="1"/>
          </p:nvPr>
        </p:nvSpPr>
        <p:spPr>
          <a:xfrm>
            <a:off x="969206" y="4877950"/>
            <a:ext cx="7891272" cy="1069848"/>
          </a:xfrm>
        </p:spPr>
        <p:txBody>
          <a:bodyPr vert="horz" lIns="91440" tIns="45720" rIns="91440" bIns="45720" rtlCol="0" anchor="t">
            <a:normAutofit/>
          </a:bodyPr>
          <a:lstStyle/>
          <a:p>
            <a:r>
              <a:rPr lang="en-US" dirty="0">
                <a:solidFill>
                  <a:srgbClr val="000000"/>
                </a:solidFill>
              </a:rPr>
              <a:t>BARATH KUMAR</a:t>
            </a:r>
          </a:p>
          <a:p>
            <a:r>
              <a:rPr lang="en-US" dirty="0">
                <a:solidFill>
                  <a:srgbClr val="000000"/>
                </a:solidFill>
              </a:rPr>
              <a:t>2021/07/09</a:t>
            </a: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DF1B-E66B-4D48-86CA-BE30EB069676}"/>
              </a:ext>
            </a:extLst>
          </p:cNvPr>
          <p:cNvSpPr>
            <a:spLocks noGrp="1"/>
          </p:cNvSpPr>
          <p:nvPr>
            <p:ph type="title"/>
          </p:nvPr>
        </p:nvSpPr>
        <p:spPr/>
        <p:txBody>
          <a:bodyPr/>
          <a:lstStyle/>
          <a:p>
            <a:endParaRPr lang="en-US"/>
          </a:p>
        </p:txBody>
      </p:sp>
      <p:pic>
        <p:nvPicPr>
          <p:cNvPr id="5" name="Picture 5" descr="Table&#10;&#10;Description automatically generated">
            <a:extLst>
              <a:ext uri="{FF2B5EF4-FFF2-40B4-BE49-F238E27FC236}">
                <a16:creationId xmlns:a16="http://schemas.microsoft.com/office/drawing/2014/main" id="{601D6935-2F9F-4446-82E4-26E2BD720131}"/>
              </a:ext>
            </a:extLst>
          </p:cNvPr>
          <p:cNvPicPr>
            <a:picLocks noGrp="1" noChangeAspect="1"/>
          </p:cNvPicPr>
          <p:nvPr>
            <p:ph idx="1"/>
          </p:nvPr>
        </p:nvPicPr>
        <p:blipFill>
          <a:blip r:embed="rId2"/>
          <a:stretch>
            <a:fillRect/>
          </a:stretch>
        </p:blipFill>
        <p:spPr>
          <a:xfrm>
            <a:off x="984280" y="755559"/>
            <a:ext cx="10057007" cy="5344754"/>
          </a:xfrm>
        </p:spPr>
      </p:pic>
    </p:spTree>
    <p:extLst>
      <p:ext uri="{BB962C8B-B14F-4D97-AF65-F5344CB8AC3E}">
        <p14:creationId xmlns:p14="http://schemas.microsoft.com/office/powerpoint/2010/main" val="113568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74A-3962-46DA-92C1-A5F52D2F664D}"/>
              </a:ext>
            </a:extLst>
          </p:cNvPr>
          <p:cNvSpPr>
            <a:spLocks noGrp="1"/>
          </p:cNvSpPr>
          <p:nvPr>
            <p:ph type="title"/>
          </p:nvPr>
        </p:nvSpPr>
        <p:spPr/>
        <p:txBody>
          <a:bodyPr/>
          <a:lstStyle/>
          <a:p>
            <a:r>
              <a:rPr lang="en-US" sz="4000" dirty="0" err="1"/>
              <a:t>Sagemaker</a:t>
            </a:r>
            <a:r>
              <a:rPr lang="en-US" altLang="ja-JP" sz="4000" dirty="0">
                <a:ea typeface="HG明朝B"/>
              </a:rPr>
              <a:t> </a:t>
            </a:r>
            <a:r>
              <a:rPr lang="ja-JP" altLang="en-US" sz="4000">
                <a:ea typeface="HG明朝B"/>
              </a:rPr>
              <a:t>開発環境</a:t>
            </a:r>
            <a:endParaRPr lang="ja-JP" altLang="en-US" sz="4000">
              <a:latin typeface="Rockwell Condensed"/>
              <a:ea typeface="HG明朝B"/>
            </a:endParaRPr>
          </a:p>
        </p:txBody>
      </p:sp>
      <p:sp>
        <p:nvSpPr>
          <p:cNvPr id="3" name="TextBox 2">
            <a:extLst>
              <a:ext uri="{FF2B5EF4-FFF2-40B4-BE49-F238E27FC236}">
                <a16:creationId xmlns:a16="http://schemas.microsoft.com/office/drawing/2014/main" id="{EED2ACD1-F227-4487-A3D0-0EA801075E59}"/>
              </a:ext>
            </a:extLst>
          </p:cNvPr>
          <p:cNvSpPr txBox="1"/>
          <p:nvPr/>
        </p:nvSpPr>
        <p:spPr>
          <a:xfrm>
            <a:off x="1072012" y="2094152"/>
            <a:ext cx="1000484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ja-JP">
                <a:ea typeface="+mn-lt"/>
                <a:cs typeface="+mn-lt"/>
              </a:rPr>
              <a:t>前処理または学習を行うために高性能の</a:t>
            </a:r>
            <a:r>
              <a:rPr lang="en-US" altLang="ja-JP" dirty="0">
                <a:ea typeface="+mn-lt"/>
                <a:cs typeface="+mn-lt"/>
              </a:rPr>
              <a:t>ML Compute Instance </a:t>
            </a:r>
            <a:r>
              <a:rPr lang="ja-JP">
                <a:ea typeface="+mn-lt"/>
                <a:cs typeface="+mn-lt"/>
              </a:rPr>
              <a:t>が必要になるので</a:t>
            </a:r>
            <a:r>
              <a:rPr lang="ja-JP" altLang="en-US">
                <a:ea typeface="+mn-lt"/>
                <a:cs typeface="+mn-lt"/>
              </a:rPr>
              <a:t>、</a:t>
            </a:r>
            <a:r>
              <a:rPr lang="en-US" altLang="ja-JP" dirty="0">
                <a:ea typeface="+mn-lt"/>
                <a:cs typeface="+mn-lt"/>
              </a:rPr>
              <a:t>Job</a:t>
            </a:r>
            <a:r>
              <a:rPr lang="ja-JP">
                <a:ea typeface="+mn-lt"/>
                <a:cs typeface="+mn-lt"/>
              </a:rPr>
              <a:t>というも</a:t>
            </a:r>
            <a:r>
              <a:rPr lang="ja-JP" altLang="en-US">
                <a:ea typeface="+mn-lt"/>
                <a:cs typeface="+mn-lt"/>
              </a:rPr>
              <a:t>の</a:t>
            </a:r>
            <a:r>
              <a:rPr lang="ja-JP">
                <a:ea typeface="+mn-lt"/>
                <a:cs typeface="+mn-lt"/>
              </a:rPr>
              <a:t>を作成すると、該当するコードを別の指定しているVMに実行され</a:t>
            </a:r>
            <a:r>
              <a:rPr lang="ja-JP" altLang="en-US">
                <a:ea typeface="+mn-lt"/>
                <a:cs typeface="+mn-lt"/>
              </a:rPr>
              <a:t>る</a:t>
            </a:r>
          </a:p>
          <a:p>
            <a:pPr marL="285750" indent="-285750">
              <a:buFont typeface="Arial,Sans-Serif"/>
              <a:buChar char="•"/>
            </a:pPr>
            <a:endParaRPr lang="ja-JP" altLang="en-US" dirty="0">
              <a:ea typeface="+mn-lt"/>
              <a:cs typeface="+mn-lt"/>
            </a:endParaRPr>
          </a:p>
          <a:p>
            <a:pPr marL="285750" indent="-285750">
              <a:buFont typeface="Arial,Sans-Serif"/>
              <a:buChar char="•"/>
            </a:pPr>
            <a:r>
              <a:rPr lang="ja-JP" altLang="en-US">
                <a:ea typeface="+mn-lt"/>
                <a:cs typeface="+mn-lt"/>
              </a:rPr>
              <a:t>コードはScriptと言えます</a:t>
            </a:r>
            <a:endParaRPr lang="ja-JP" altLang="en-US" dirty="0">
              <a:ea typeface="+mn-lt"/>
              <a:cs typeface="+mn-lt"/>
            </a:endParaRPr>
          </a:p>
          <a:p>
            <a:pPr marL="285750" indent="-285750">
              <a:buFont typeface="Arial,Sans-Serif"/>
              <a:buChar char="•"/>
            </a:pPr>
            <a:endParaRPr lang="ja-JP" altLang="en-US" dirty="0">
              <a:ea typeface="+mn-lt"/>
              <a:cs typeface="+mn-lt"/>
            </a:endParaRPr>
          </a:p>
          <a:p>
            <a:pPr marL="285750" indent="-285750">
              <a:buFont typeface="Arial,Sans-Serif"/>
              <a:buChar char="•"/>
            </a:pPr>
            <a:r>
              <a:rPr lang="ja-JP">
                <a:ea typeface="+mn-lt"/>
                <a:cs typeface="+mn-lt"/>
              </a:rPr>
              <a:t>Jobが実行する</a:t>
            </a:r>
            <a:r>
              <a:rPr lang="ja-JP" altLang="en-US">
                <a:ea typeface="+mn-lt"/>
                <a:cs typeface="+mn-lt"/>
              </a:rPr>
              <a:t>コード</a:t>
            </a:r>
            <a:r>
              <a:rPr lang="ja-JP">
                <a:ea typeface="+mn-lt"/>
                <a:cs typeface="+mn-lt"/>
              </a:rPr>
              <a:t>はDocker Imageとして保存される</a:t>
            </a:r>
          </a:p>
          <a:p>
            <a:pPr marL="285750" indent="-285750">
              <a:buFont typeface="Arial,Sans-Serif"/>
              <a:buChar char="•"/>
            </a:pPr>
            <a:endParaRPr lang="ja-JP" dirty="0">
              <a:ea typeface="+mn-lt"/>
              <a:cs typeface="+mn-lt"/>
            </a:endParaRPr>
          </a:p>
          <a:p>
            <a:pPr marL="285750" indent="-285750">
              <a:buFont typeface="Arial"/>
              <a:buChar char="•"/>
            </a:pPr>
            <a:r>
              <a:rPr lang="ja-JP" altLang="en-US">
                <a:ea typeface="+mn-lt"/>
                <a:cs typeface="+mn-lt"/>
              </a:rPr>
              <a:t>Docker ImageはAWS ECRにて管理される</a:t>
            </a:r>
            <a:endParaRPr lang="en-US" altLang="ja-JP">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Sagemakerが提供しているアルゴリズム（ライブラリ）またはフレームワークを使う場合、Docker Imageは自動で作成される</a:t>
            </a:r>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独自環境のコードを使う場合はECRで予めDocker Imageを作る必要がある</a:t>
            </a:r>
          </a:p>
          <a:p>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p:txBody>
      </p:sp>
    </p:spTree>
    <p:extLst>
      <p:ext uri="{BB962C8B-B14F-4D97-AF65-F5344CB8AC3E}">
        <p14:creationId xmlns:p14="http://schemas.microsoft.com/office/powerpoint/2010/main" val="401566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74A-3962-46DA-92C1-A5F52D2F664D}"/>
              </a:ext>
            </a:extLst>
          </p:cNvPr>
          <p:cNvSpPr>
            <a:spLocks noGrp="1"/>
          </p:cNvSpPr>
          <p:nvPr>
            <p:ph type="title"/>
          </p:nvPr>
        </p:nvSpPr>
        <p:spPr/>
        <p:txBody>
          <a:bodyPr/>
          <a:lstStyle/>
          <a:p>
            <a:r>
              <a:rPr lang="en-US" sz="4000" dirty="0" err="1"/>
              <a:t>Sagemaker</a:t>
            </a:r>
            <a:r>
              <a:rPr lang="en-US" altLang="ja-JP" sz="4000" dirty="0">
                <a:ea typeface="HG明朝B"/>
              </a:rPr>
              <a:t> </a:t>
            </a:r>
            <a:r>
              <a:rPr lang="ja-JP" altLang="en-US" sz="4000">
                <a:ea typeface="HG明朝B"/>
              </a:rPr>
              <a:t>開発環境</a:t>
            </a:r>
            <a:endParaRPr lang="ja-JP" altLang="en-US" sz="4000">
              <a:latin typeface="Rockwell Condensed"/>
              <a:ea typeface="HG明朝B"/>
            </a:endParaRPr>
          </a:p>
        </p:txBody>
      </p:sp>
      <p:sp>
        <p:nvSpPr>
          <p:cNvPr id="3" name="TextBox 2">
            <a:extLst>
              <a:ext uri="{FF2B5EF4-FFF2-40B4-BE49-F238E27FC236}">
                <a16:creationId xmlns:a16="http://schemas.microsoft.com/office/drawing/2014/main" id="{EED2ACD1-F227-4487-A3D0-0EA801075E59}"/>
              </a:ext>
            </a:extLst>
          </p:cNvPr>
          <p:cNvSpPr txBox="1"/>
          <p:nvPr/>
        </p:nvSpPr>
        <p:spPr>
          <a:xfrm>
            <a:off x="1072012" y="2094152"/>
            <a:ext cx="100048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a:ea typeface="+mn-lt"/>
                <a:cs typeface="+mn-lt"/>
              </a:rPr>
              <a:t>Jobを始動する時は、Sagemakerが指定しているInstanceでコンテイナーを作成して、Jobを実行する</a:t>
            </a:r>
            <a:endParaRPr lang="en-US" altLang="ja-JP"/>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Jobが終了する時は、Sagemakerが自動でモデルと結果を指定しているS3 Bucketに保存して、Jobが実行したInstanceを停止する</a:t>
            </a:r>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学習済みモデルで推論行うためには、</a:t>
            </a:r>
            <a:r>
              <a:rPr lang="en-US" altLang="en-US" dirty="0">
                <a:ea typeface="+mn-lt"/>
                <a:cs typeface="+mn-lt"/>
              </a:rPr>
              <a:t>S3にあるモデルを読み込んで、</a:t>
            </a:r>
            <a:r>
              <a:rPr lang="ja-JP">
                <a:ea typeface="+mn-lt"/>
                <a:cs typeface="+mn-lt"/>
              </a:rPr>
              <a:t>Endpointを作成する</a:t>
            </a:r>
          </a:p>
          <a:p>
            <a:pPr marL="285750" indent="-285750">
              <a:buFont typeface="Arial"/>
              <a:buChar char="•"/>
            </a:pPr>
            <a:endParaRPr lang="ja-JP" dirty="0">
              <a:ea typeface="+mn-lt"/>
              <a:cs typeface="+mn-lt"/>
            </a:endParaRPr>
          </a:p>
          <a:p>
            <a:pPr marL="285750" indent="-285750">
              <a:buFont typeface="Arial"/>
              <a:buChar char="•"/>
            </a:pPr>
            <a:r>
              <a:rPr lang="ja-JP" altLang="en-US">
                <a:ea typeface="+mn-lt"/>
                <a:cs typeface="+mn-lt"/>
              </a:rPr>
              <a:t>Endpointは指定しているInstanceにモデルをDeployする</a:t>
            </a:r>
            <a:endParaRPr lang="ja-JP"/>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REST API経由で</a:t>
            </a:r>
            <a:r>
              <a:rPr lang="ja-JP">
                <a:ea typeface="+mn-lt"/>
                <a:cs typeface="+mn-lt"/>
              </a:rPr>
              <a:t>Endpointに</a:t>
            </a:r>
            <a:r>
              <a:rPr lang="ja-JP" altLang="en-US">
                <a:ea typeface="+mn-lt"/>
                <a:cs typeface="+mn-lt"/>
              </a:rPr>
              <a:t>データを入力して、推論結果をもらう</a:t>
            </a: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p:txBody>
      </p:sp>
    </p:spTree>
    <p:extLst>
      <p:ext uri="{BB962C8B-B14F-4D97-AF65-F5344CB8AC3E}">
        <p14:creationId xmlns:p14="http://schemas.microsoft.com/office/powerpoint/2010/main" val="176295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74A-3962-46DA-92C1-A5F52D2F664D}"/>
              </a:ext>
            </a:extLst>
          </p:cNvPr>
          <p:cNvSpPr>
            <a:spLocks noGrp="1"/>
          </p:cNvSpPr>
          <p:nvPr>
            <p:ph type="title"/>
          </p:nvPr>
        </p:nvSpPr>
        <p:spPr/>
        <p:txBody>
          <a:bodyPr/>
          <a:lstStyle/>
          <a:p>
            <a:r>
              <a:rPr lang="en-US" sz="4000" dirty="0" err="1"/>
              <a:t>Sagemaker</a:t>
            </a:r>
            <a:br>
              <a:rPr lang="en-US" altLang="ja-JP" sz="4000" dirty="0"/>
            </a:br>
            <a:r>
              <a:rPr lang="ja-JP" altLang="en-US" sz="4000">
                <a:ea typeface="HG明朝B"/>
              </a:rPr>
              <a:t>開発環境</a:t>
            </a:r>
            <a:endParaRPr lang="ja-JP" altLang="en-US" sz="4000">
              <a:latin typeface="Rockwell Condensed"/>
              <a:ea typeface="HG明朝B"/>
            </a:endParaRPr>
          </a:p>
        </p:txBody>
      </p:sp>
      <p:pic>
        <p:nvPicPr>
          <p:cNvPr id="4" name="Picture 4">
            <a:extLst>
              <a:ext uri="{FF2B5EF4-FFF2-40B4-BE49-F238E27FC236}">
                <a16:creationId xmlns:a16="http://schemas.microsoft.com/office/drawing/2014/main" id="{0ABCBD74-A091-4840-86A4-550C55483AC7}"/>
              </a:ext>
            </a:extLst>
          </p:cNvPr>
          <p:cNvPicPr>
            <a:picLocks noGrp="1" noChangeAspect="1"/>
          </p:cNvPicPr>
          <p:nvPr>
            <p:ph idx="1"/>
          </p:nvPr>
        </p:nvPicPr>
        <p:blipFill>
          <a:blip r:embed="rId2"/>
          <a:stretch>
            <a:fillRect/>
          </a:stretch>
        </p:blipFill>
        <p:spPr>
          <a:xfrm>
            <a:off x="4536496" y="281106"/>
            <a:ext cx="7653972" cy="6466187"/>
          </a:xfrm>
        </p:spPr>
      </p:pic>
      <p:sp>
        <p:nvSpPr>
          <p:cNvPr id="3" name="TextBox 2">
            <a:extLst>
              <a:ext uri="{FF2B5EF4-FFF2-40B4-BE49-F238E27FC236}">
                <a16:creationId xmlns:a16="http://schemas.microsoft.com/office/drawing/2014/main" id="{EED2ACD1-F227-4487-A3D0-0EA801075E59}"/>
              </a:ext>
            </a:extLst>
          </p:cNvPr>
          <p:cNvSpPr txBox="1"/>
          <p:nvPr/>
        </p:nvSpPr>
        <p:spPr>
          <a:xfrm>
            <a:off x="1072012" y="2094152"/>
            <a:ext cx="3304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ja-JP" altLang="en-US" dirty="0">
              <a:ea typeface="HG明朝B"/>
            </a:endParaRPr>
          </a:p>
        </p:txBody>
      </p:sp>
    </p:spTree>
    <p:extLst>
      <p:ext uri="{BB962C8B-B14F-4D97-AF65-F5344CB8AC3E}">
        <p14:creationId xmlns:p14="http://schemas.microsoft.com/office/powerpoint/2010/main" val="322946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74A-3962-46DA-92C1-A5F52D2F664D}"/>
              </a:ext>
            </a:extLst>
          </p:cNvPr>
          <p:cNvSpPr>
            <a:spLocks noGrp="1"/>
          </p:cNvSpPr>
          <p:nvPr>
            <p:ph type="title"/>
          </p:nvPr>
        </p:nvSpPr>
        <p:spPr/>
        <p:txBody>
          <a:bodyPr>
            <a:normAutofit/>
          </a:bodyPr>
          <a:lstStyle/>
          <a:p>
            <a:r>
              <a:rPr lang="ja-JP" altLang="en-US" sz="4000">
                <a:latin typeface="Rockwell Condensed"/>
                <a:ea typeface="HG明朝B"/>
              </a:rPr>
              <a:t>Notebook Instance</a:t>
            </a:r>
          </a:p>
        </p:txBody>
      </p:sp>
      <p:sp>
        <p:nvSpPr>
          <p:cNvPr id="3" name="TextBox 2">
            <a:extLst>
              <a:ext uri="{FF2B5EF4-FFF2-40B4-BE49-F238E27FC236}">
                <a16:creationId xmlns:a16="http://schemas.microsoft.com/office/drawing/2014/main" id="{EED2ACD1-F227-4487-A3D0-0EA801075E59}"/>
              </a:ext>
            </a:extLst>
          </p:cNvPr>
          <p:cNvSpPr txBox="1"/>
          <p:nvPr/>
        </p:nvSpPr>
        <p:spPr>
          <a:xfrm>
            <a:off x="1072012" y="2094152"/>
            <a:ext cx="1000484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a:ea typeface="HG明朝B"/>
              </a:rPr>
              <a:t>Jupyter Notebookが稼働しているML Compute Instanceになります</a:t>
            </a:r>
          </a:p>
          <a:p>
            <a:pPr marL="285750" indent="-285750">
              <a:buFont typeface="Arial"/>
              <a:buChar char="•"/>
            </a:pPr>
            <a:endParaRPr lang="ja-JP" altLang="en-US" dirty="0">
              <a:ea typeface="HG明朝B"/>
            </a:endParaRPr>
          </a:p>
          <a:p>
            <a:pPr marL="285750" indent="-285750">
              <a:buFont typeface="Arial"/>
              <a:buChar char="•"/>
            </a:pPr>
            <a:r>
              <a:rPr lang="ja-JP" altLang="en-US">
                <a:ea typeface="HG明朝B"/>
              </a:rPr>
              <a:t>予めAnaconda, Pythonの一般的なライブラリは導入された状態で使用可能</a:t>
            </a:r>
            <a:endParaRPr lang="ja-JP" altLang="en-US" dirty="0">
              <a:ea typeface="HG明朝B"/>
            </a:endParaRPr>
          </a:p>
          <a:p>
            <a:pPr marL="285750" indent="-285750">
              <a:buFont typeface="Arial"/>
              <a:buChar char="•"/>
            </a:pPr>
            <a:endParaRPr lang="ja-JP" altLang="en-US" dirty="0">
              <a:ea typeface="HG明朝B"/>
            </a:endParaRPr>
          </a:p>
          <a:p>
            <a:pPr marL="285750" indent="-285750">
              <a:buFont typeface="Arial"/>
              <a:buChar char="•"/>
            </a:pPr>
            <a:r>
              <a:rPr lang="ja-JP" altLang="en-US">
                <a:ea typeface="HG明朝B"/>
              </a:rPr>
              <a:t>5GBから16TBのEBS Volumeを付けることが出来ます</a:t>
            </a:r>
          </a:p>
          <a:p>
            <a:pPr marL="285750" indent="-285750">
              <a:buFont typeface="Arial"/>
              <a:buChar char="•"/>
            </a:pPr>
            <a:endParaRPr lang="ja-JP" altLang="en-US" dirty="0">
              <a:ea typeface="HG明朝B"/>
            </a:endParaRPr>
          </a:p>
          <a:p>
            <a:pPr marL="285750" indent="-285750">
              <a:buFont typeface="Arial"/>
              <a:buChar char="•"/>
            </a:pPr>
            <a:r>
              <a:rPr lang="ja-JP" altLang="en-US">
                <a:ea typeface="HG明朝B"/>
              </a:rPr>
              <a:t>データは</a:t>
            </a:r>
            <a:r>
              <a:rPr lang="ja-JP">
                <a:ea typeface="+mn-lt"/>
                <a:cs typeface="+mn-lt"/>
              </a:rPr>
              <a:t>/home/ec2-user/Sagemakerの所</a:t>
            </a:r>
            <a:r>
              <a:rPr lang="ja-JP" altLang="en-US">
                <a:ea typeface="+mn-lt"/>
                <a:cs typeface="+mn-lt"/>
              </a:rPr>
              <a:t>に保存しなければなりません</a:t>
            </a:r>
          </a:p>
          <a:p>
            <a:pPr marL="285750" indent="-285750">
              <a:buFont typeface="Arial"/>
              <a:buChar char="•"/>
            </a:pPr>
            <a:endParaRPr lang="ja-JP" altLang="en-US" dirty="0">
              <a:ea typeface="+mn-lt"/>
              <a:cs typeface="+mn-lt"/>
            </a:endParaRPr>
          </a:p>
          <a:p>
            <a:pPr marL="285750" indent="-285750">
              <a:buFont typeface="Arial"/>
              <a:buChar char="•"/>
            </a:pPr>
            <a:r>
              <a:rPr lang="ja-JP" altLang="en-US">
                <a:ea typeface="+mn-lt"/>
                <a:cs typeface="+mn-lt"/>
              </a:rPr>
              <a:t>選択したEBS Volumeを考慮して</a:t>
            </a:r>
            <a:r>
              <a:rPr lang="ja-JP">
                <a:ea typeface="+mn-lt"/>
                <a:cs typeface="+mn-lt"/>
              </a:rPr>
              <a:t>データをメモリに入れなければなりません</a:t>
            </a:r>
            <a:endParaRPr lang="ja-JP" altLang="en-US" dirty="0">
              <a:ea typeface="+mn-lt"/>
              <a:cs typeface="+mn-lt"/>
            </a:endParaRPr>
          </a:p>
          <a:p>
            <a:pPr marL="285750" indent="-285750">
              <a:buFont typeface="Arial"/>
              <a:buChar char="•"/>
            </a:pPr>
            <a:endParaRPr lang="ja-JP" altLang="en-US" dirty="0">
              <a:ea typeface="+mn-lt"/>
              <a:cs typeface="+mn-lt"/>
            </a:endParaRPr>
          </a:p>
          <a:p>
            <a:pPr marL="285750" indent="-285750">
              <a:buFont typeface="Arial,Sans-Serif"/>
              <a:buChar char="•"/>
            </a:pPr>
            <a:r>
              <a:rPr lang="en-US" altLang="ja-JP" dirty="0">
                <a:ea typeface="+mn-lt"/>
                <a:cs typeface="+mn-lt"/>
              </a:rPr>
              <a:t>Notebook Instance </a:t>
            </a:r>
            <a:r>
              <a:rPr lang="ja-JP" altLang="en-US">
                <a:ea typeface="+mn-lt"/>
                <a:cs typeface="+mn-lt"/>
              </a:rPr>
              <a:t>は主に、</a:t>
            </a:r>
            <a:r>
              <a:rPr lang="en-US" altLang="ja-JP" dirty="0">
                <a:ea typeface="+mn-lt"/>
                <a:cs typeface="+mn-lt"/>
              </a:rPr>
              <a:t>Job</a:t>
            </a:r>
            <a:r>
              <a:rPr lang="ja-JP" altLang="en-US">
                <a:ea typeface="+mn-lt"/>
                <a:cs typeface="+mn-lt"/>
              </a:rPr>
              <a:t>の作成、</a:t>
            </a:r>
            <a:r>
              <a:rPr lang="en-US" altLang="ja-JP" dirty="0">
                <a:ea typeface="+mn-lt"/>
                <a:cs typeface="+mn-lt"/>
              </a:rPr>
              <a:t>Endpoint</a:t>
            </a:r>
            <a:r>
              <a:rPr lang="ja-JP" altLang="en-US">
                <a:ea typeface="+mn-lt"/>
                <a:cs typeface="+mn-lt"/>
              </a:rPr>
              <a:t>の作成に使われている</a:t>
            </a:r>
            <a:endParaRPr lang="en-US" altLang="ja-JP">
              <a:ea typeface="+mn-lt"/>
              <a:cs typeface="+mn-lt"/>
            </a:endParaRPr>
          </a:p>
          <a:p>
            <a:pPr marL="285750" indent="-285750">
              <a:buFont typeface="Arial,Sans-Serif"/>
              <a:buChar char="•"/>
            </a:pPr>
            <a:endParaRPr lang="ja-JP" altLang="en-US" dirty="0">
              <a:ea typeface="+mn-lt"/>
              <a:cs typeface="+mn-lt"/>
            </a:endParaRPr>
          </a:p>
          <a:p>
            <a:pPr marL="285750" indent="-285750">
              <a:buFont typeface="Arial,Sans-Serif"/>
              <a:buChar char="•"/>
            </a:pPr>
            <a:r>
              <a:rPr lang="ja-JP" altLang="en-US">
                <a:ea typeface="+mn-lt"/>
                <a:cs typeface="+mn-lt"/>
              </a:rPr>
              <a:t>小規模データの場合は</a:t>
            </a:r>
            <a:r>
              <a:rPr lang="en-US" altLang="ja-JP" dirty="0">
                <a:ea typeface="+mn-lt"/>
                <a:cs typeface="+mn-lt"/>
              </a:rPr>
              <a:t>Notebook Instance</a:t>
            </a:r>
            <a:r>
              <a:rPr lang="ja-JP" altLang="en-US">
                <a:ea typeface="+mn-lt"/>
                <a:cs typeface="+mn-lt"/>
              </a:rPr>
              <a:t>で前処理を行うことが出来ますが、大規模データの前処理の場合は</a:t>
            </a:r>
            <a:r>
              <a:rPr lang="en-US" altLang="ja-JP" dirty="0">
                <a:ea typeface="+mn-lt"/>
                <a:cs typeface="+mn-lt"/>
              </a:rPr>
              <a:t>Job</a:t>
            </a:r>
            <a:r>
              <a:rPr lang="ja-JP" altLang="en-US">
                <a:ea typeface="+mn-lt"/>
                <a:cs typeface="+mn-lt"/>
              </a:rPr>
              <a:t>を作るのがお勧めです</a:t>
            </a:r>
            <a:endParaRPr lang="ja-JP">
              <a:ea typeface="HG明朝B"/>
            </a:endParaRPr>
          </a:p>
          <a:p>
            <a:pPr marL="285750" indent="-285750">
              <a:buFont typeface="Arial"/>
              <a:buChar char="•"/>
            </a:pPr>
            <a:endParaRPr lang="en-US" altLang="ja-JP" dirty="0">
              <a:ea typeface="+mn-lt"/>
              <a:cs typeface="+mn-lt"/>
            </a:endParaRPr>
          </a:p>
          <a:p>
            <a:pPr marL="285750" indent="-285750">
              <a:buFont typeface="Arial"/>
              <a:buChar char="•"/>
            </a:pPr>
            <a:endParaRPr lang="ja-JP" altLang="en-US" dirty="0">
              <a:ea typeface="+mn-lt"/>
              <a:cs typeface="+mn-lt"/>
            </a:endParaRPr>
          </a:p>
          <a:p>
            <a:pPr marL="285750" indent="-285750">
              <a:buFont typeface="Arial"/>
              <a:buChar char="•"/>
            </a:pPr>
            <a:endParaRPr lang="ja-JP" altLang="en-US" dirty="0">
              <a:ea typeface="+mn-lt"/>
              <a:cs typeface="+mn-lt"/>
            </a:endParaRPr>
          </a:p>
        </p:txBody>
      </p:sp>
    </p:spTree>
    <p:extLst>
      <p:ext uri="{BB962C8B-B14F-4D97-AF65-F5344CB8AC3E}">
        <p14:creationId xmlns:p14="http://schemas.microsoft.com/office/powerpoint/2010/main" val="12149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CE60-4D36-4D0B-BAAC-FBADDF39F783}"/>
              </a:ext>
            </a:extLst>
          </p:cNvPr>
          <p:cNvSpPr>
            <a:spLocks noGrp="1"/>
          </p:cNvSpPr>
          <p:nvPr>
            <p:ph type="title"/>
          </p:nvPr>
        </p:nvSpPr>
        <p:spPr/>
        <p:txBody>
          <a:bodyPr>
            <a:normAutofit/>
          </a:bodyPr>
          <a:lstStyle/>
          <a:p>
            <a:r>
              <a:rPr lang="ja-JP" altLang="en-US" sz="4000">
                <a:ea typeface="HG明朝B"/>
              </a:rPr>
              <a:t>項目</a:t>
            </a:r>
            <a:endParaRPr lang="en-US" sz="4000">
              <a:ea typeface="HG明朝B"/>
            </a:endParaRPr>
          </a:p>
        </p:txBody>
      </p:sp>
      <p:sp>
        <p:nvSpPr>
          <p:cNvPr id="3" name="Content Placeholder 2">
            <a:extLst>
              <a:ext uri="{FF2B5EF4-FFF2-40B4-BE49-F238E27FC236}">
                <a16:creationId xmlns:a16="http://schemas.microsoft.com/office/drawing/2014/main" id="{0C178926-5944-44A7-8854-61C9EF7746F8}"/>
              </a:ext>
            </a:extLst>
          </p:cNvPr>
          <p:cNvSpPr>
            <a:spLocks noGrp="1"/>
          </p:cNvSpPr>
          <p:nvPr>
            <p:ph idx="1"/>
          </p:nvPr>
        </p:nvSpPr>
        <p:spPr>
          <a:xfrm>
            <a:off x="1069848" y="2092654"/>
            <a:ext cx="10058400" cy="4424602"/>
          </a:xfrm>
        </p:spPr>
        <p:txBody>
          <a:bodyPr vert="horz" lIns="91440" tIns="45720" rIns="91440" bIns="45720" rtlCol="0" anchor="t">
            <a:normAutofit/>
          </a:bodyPr>
          <a:lstStyle/>
          <a:p>
            <a:pPr>
              <a:buClr>
                <a:srgbClr val="9E3611"/>
              </a:buClr>
            </a:pPr>
            <a:r>
              <a:rPr lang="ja-JP" altLang="en-US">
                <a:ea typeface="+mn-lt"/>
                <a:cs typeface="+mn-lt"/>
              </a:rPr>
              <a:t>ML Lifecycle（開発工程の流れ）</a:t>
            </a:r>
            <a:endParaRPr lang="en-US" altLang="ja-JP"/>
          </a:p>
          <a:p>
            <a:pPr>
              <a:buClr>
                <a:srgbClr val="9E3611"/>
              </a:buClr>
            </a:pPr>
            <a:r>
              <a:rPr lang="ja-JP">
                <a:ea typeface="+mn-lt"/>
                <a:cs typeface="+mn-lt"/>
              </a:rPr>
              <a:t>Sagemakerとは</a:t>
            </a:r>
            <a:endParaRPr lang="en-US" altLang="ja-JP">
              <a:ea typeface="+mn-lt"/>
              <a:cs typeface="+mn-lt"/>
            </a:endParaRPr>
          </a:p>
          <a:p>
            <a:pPr>
              <a:buClr>
                <a:srgbClr val="9E3611"/>
              </a:buClr>
            </a:pPr>
            <a:r>
              <a:rPr lang="ja-JP" altLang="en-US">
                <a:ea typeface="+mn-lt"/>
                <a:cs typeface="+mn-lt"/>
              </a:rPr>
              <a:t>学習とは、モデルとは</a:t>
            </a:r>
          </a:p>
          <a:p>
            <a:pPr>
              <a:buClr>
                <a:srgbClr val="9E3611"/>
              </a:buClr>
            </a:pPr>
            <a:r>
              <a:rPr lang="ja-JP" altLang="en-US">
                <a:ea typeface="+mn-lt"/>
                <a:cs typeface="+mn-lt"/>
              </a:rPr>
              <a:t>アルゴリズムの種類、Frameworkの種類</a:t>
            </a:r>
          </a:p>
          <a:p>
            <a:pPr lvl="1">
              <a:buClr>
                <a:srgbClr val="9E3611"/>
              </a:buClr>
            </a:pPr>
            <a:r>
              <a:rPr lang="ja-JP" altLang="en-US">
                <a:ea typeface="+mn-lt"/>
                <a:cs typeface="+mn-lt"/>
              </a:rPr>
              <a:t>Sagemakerが提供しているFramework</a:t>
            </a:r>
          </a:p>
          <a:p>
            <a:pPr>
              <a:buClr>
                <a:srgbClr val="9E3611"/>
              </a:buClr>
            </a:pPr>
            <a:r>
              <a:rPr lang="ja-JP">
                <a:ea typeface="+mn-lt"/>
                <a:cs typeface="+mn-lt"/>
              </a:rPr>
              <a:t>Sagemakerによる</a:t>
            </a:r>
            <a:r>
              <a:rPr lang="ja-JP" altLang="en-US">
                <a:ea typeface="+mn-lt"/>
                <a:cs typeface="+mn-lt"/>
              </a:rPr>
              <a:t>開発工程・開発環境</a:t>
            </a:r>
          </a:p>
          <a:p>
            <a:pPr>
              <a:buClr>
                <a:srgbClr val="9E3611"/>
              </a:buClr>
            </a:pPr>
            <a:r>
              <a:rPr lang="ja-JP" altLang="en-US">
                <a:ea typeface="+mn-lt"/>
                <a:cs typeface="+mn-lt"/>
              </a:rPr>
              <a:t>Demo:</a:t>
            </a:r>
          </a:p>
          <a:p>
            <a:pPr lvl="1">
              <a:spcAft>
                <a:spcPts val="0"/>
              </a:spcAft>
              <a:buClr>
                <a:srgbClr val="9E3611"/>
              </a:buClr>
            </a:pPr>
            <a:r>
              <a:rPr lang="ja-JP">
                <a:ea typeface="+mn-lt"/>
                <a:cs typeface="+mn-lt"/>
              </a:rPr>
              <a:t>Notebook Instance, S3, Athena, Jupyter等</a:t>
            </a:r>
            <a:endParaRPr lang="ja-JP" altLang="en-US">
              <a:ea typeface="+mn-lt"/>
              <a:cs typeface="+mn-lt"/>
            </a:endParaRPr>
          </a:p>
          <a:p>
            <a:pPr lvl="1">
              <a:spcAft>
                <a:spcPts val="0"/>
              </a:spcAft>
              <a:buClr>
                <a:srgbClr val="9E3611"/>
              </a:buClr>
            </a:pPr>
            <a:r>
              <a:rPr lang="ja-JP" altLang="en-US">
                <a:ea typeface="+mn-lt"/>
                <a:cs typeface="+mn-lt"/>
              </a:rPr>
              <a:t>Preprocessing (前処理)</a:t>
            </a:r>
            <a:endParaRPr lang="ja-JP"/>
          </a:p>
          <a:p>
            <a:pPr lvl="1">
              <a:buClr>
                <a:srgbClr val="9E3611"/>
              </a:buClr>
            </a:pPr>
            <a:r>
              <a:rPr lang="ja-JP" altLang="en-US">
                <a:ea typeface="+mn-lt"/>
                <a:cs typeface="+mn-lt"/>
              </a:rPr>
              <a:t>Training Job（学習）</a:t>
            </a:r>
          </a:p>
          <a:p>
            <a:pPr lvl="1">
              <a:buClr>
                <a:srgbClr val="9E3611"/>
              </a:buClr>
            </a:pPr>
            <a:r>
              <a:rPr lang="ja-JP" altLang="en-US">
                <a:ea typeface="+mn-lt"/>
                <a:cs typeface="+mn-lt"/>
              </a:rPr>
              <a:t>Testing（評価）</a:t>
            </a:r>
          </a:p>
          <a:p>
            <a:pPr lvl="1">
              <a:buClr>
                <a:srgbClr val="9E3611"/>
              </a:buClr>
            </a:pPr>
            <a:r>
              <a:rPr lang="ja-JP" altLang="en-US">
                <a:ea typeface="+mn-lt"/>
                <a:cs typeface="+mn-lt"/>
              </a:rPr>
              <a:t>Deployment （商品化・活用）</a:t>
            </a:r>
          </a:p>
          <a:p>
            <a:pPr marL="0" indent="0">
              <a:buClr>
                <a:srgbClr val="9E3611"/>
              </a:buClr>
              <a:buNone/>
            </a:pPr>
            <a:endParaRPr lang="ja-JP" altLang="en-US" dirty="0">
              <a:ea typeface="+mn-lt"/>
              <a:cs typeface="+mn-lt"/>
            </a:endParaRPr>
          </a:p>
        </p:txBody>
      </p:sp>
    </p:spTree>
    <p:extLst>
      <p:ext uri="{BB962C8B-B14F-4D97-AF65-F5344CB8AC3E}">
        <p14:creationId xmlns:p14="http://schemas.microsoft.com/office/powerpoint/2010/main" val="91718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33DE-89EE-487E-BBA3-C1FEC96A545B}"/>
              </a:ext>
            </a:extLst>
          </p:cNvPr>
          <p:cNvSpPr>
            <a:spLocks noGrp="1"/>
          </p:cNvSpPr>
          <p:nvPr>
            <p:ph type="title"/>
          </p:nvPr>
        </p:nvSpPr>
        <p:spPr/>
        <p:txBody>
          <a:bodyPr>
            <a:normAutofit/>
          </a:bodyPr>
          <a:lstStyle/>
          <a:p>
            <a:r>
              <a:rPr lang="en-US" sz="4000" dirty="0"/>
              <a:t>ML Lifecycle</a:t>
            </a:r>
            <a:endParaRPr lang="en-US" sz="4000" dirty="0">
              <a:latin typeface="Rockwell Condensed"/>
            </a:endParaRPr>
          </a:p>
        </p:txBody>
      </p:sp>
      <p:pic>
        <p:nvPicPr>
          <p:cNvPr id="4" name="Picture 4" descr="Diagram&#10;&#10;Description automatically generated">
            <a:extLst>
              <a:ext uri="{FF2B5EF4-FFF2-40B4-BE49-F238E27FC236}">
                <a16:creationId xmlns:a16="http://schemas.microsoft.com/office/drawing/2014/main" id="{5EE89603-7E7F-468E-9B7F-36A44466A95B}"/>
              </a:ext>
            </a:extLst>
          </p:cNvPr>
          <p:cNvPicPr>
            <a:picLocks noGrp="1" noChangeAspect="1"/>
          </p:cNvPicPr>
          <p:nvPr>
            <p:ph idx="1"/>
          </p:nvPr>
        </p:nvPicPr>
        <p:blipFill>
          <a:blip r:embed="rId2"/>
          <a:stretch>
            <a:fillRect/>
          </a:stretch>
        </p:blipFill>
        <p:spPr>
          <a:xfrm>
            <a:off x="6102230" y="2083309"/>
            <a:ext cx="5543550" cy="3781425"/>
          </a:xfrm>
        </p:spPr>
      </p:pic>
      <p:sp>
        <p:nvSpPr>
          <p:cNvPr id="8" name="Title 1">
            <a:extLst>
              <a:ext uri="{FF2B5EF4-FFF2-40B4-BE49-F238E27FC236}">
                <a16:creationId xmlns:a16="http://schemas.microsoft.com/office/drawing/2014/main" id="{CF8D8B6E-3387-4731-B4DE-D76C8927E15E}"/>
              </a:ext>
            </a:extLst>
          </p:cNvPr>
          <p:cNvSpPr txBox="1">
            <a:spLocks/>
          </p:cNvSpPr>
          <p:nvPr/>
        </p:nvSpPr>
        <p:spPr>
          <a:xfrm>
            <a:off x="1064097" y="2089145"/>
            <a:ext cx="4825041" cy="4211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sz="2000">
                <a:ea typeface="+mj-lt"/>
                <a:cs typeface="+mj-lt"/>
              </a:rPr>
              <a:t>1. サンプルデータの生成データを収集する</a:t>
            </a:r>
            <a:endParaRPr lang="en-US" altLang="ja-JP" sz="2000">
              <a:ea typeface="+mj-lt"/>
              <a:cs typeface="+mj-lt"/>
            </a:endParaRPr>
          </a:p>
          <a:p>
            <a:pPr marL="342900" indent="-342900">
              <a:buFont typeface="Arial"/>
              <a:buChar char="•"/>
            </a:pPr>
            <a:endParaRPr lang="ja-JP" altLang="en-US" sz="2000" dirty="0">
              <a:latin typeface="Rockwell"/>
              <a:ea typeface="+mj-lt"/>
              <a:cs typeface="+mj-lt"/>
            </a:endParaRPr>
          </a:p>
          <a:p>
            <a:pPr marL="342900" indent="-342900">
              <a:buFont typeface="Arial"/>
              <a:buChar char="•"/>
            </a:pPr>
            <a:r>
              <a:rPr lang="ja-JP" altLang="en-US" sz="2000">
                <a:latin typeface="Rockwell"/>
                <a:ea typeface="+mj-lt"/>
                <a:cs typeface="+mj-lt"/>
              </a:rPr>
              <a:t>データを検査し、必要な情報を取得する</a:t>
            </a:r>
            <a:endParaRPr lang="ja-JP" sz="2000">
              <a:latin typeface="Rockwell"/>
              <a:ea typeface="HG明朝B"/>
            </a:endParaRPr>
          </a:p>
          <a:p>
            <a:pPr marL="342900" indent="-342900">
              <a:buFont typeface="Arial"/>
              <a:buChar char="•"/>
            </a:pPr>
            <a:r>
              <a:rPr lang="ja-JP" sz="2000">
                <a:latin typeface="Rockwell"/>
                <a:ea typeface="+mj-lt"/>
                <a:cs typeface="+mj-lt"/>
              </a:rPr>
              <a:t>データを準備または変換する</a:t>
            </a:r>
            <a:endParaRPr lang="ja-JP" sz="2000">
              <a:latin typeface="Rockwell"/>
              <a:ea typeface="HG明朝B"/>
            </a:endParaRPr>
          </a:p>
          <a:p>
            <a:endParaRPr lang="ja-JP" sz="2000">
              <a:latin typeface="Rockwell"/>
              <a:ea typeface="HG明朝B"/>
            </a:endParaRPr>
          </a:p>
          <a:p>
            <a:r>
              <a:rPr lang="ja-JP" sz="2000">
                <a:ea typeface="+mj-lt"/>
                <a:cs typeface="+mj-lt"/>
              </a:rPr>
              <a:t>2. モデルの学習</a:t>
            </a:r>
            <a:endParaRPr lang="en-US" altLang="ja-JP" sz="2000">
              <a:ea typeface="+mj-lt"/>
              <a:cs typeface="+mj-lt"/>
            </a:endParaRPr>
          </a:p>
          <a:p>
            <a:pPr marL="342900" indent="-342900">
              <a:buFont typeface="Arial,Sans-Serif"/>
              <a:buChar char="•"/>
            </a:pPr>
            <a:r>
              <a:rPr lang="ja-JP" sz="2000">
                <a:ea typeface="+mj-lt"/>
                <a:cs typeface="+mj-lt"/>
              </a:rPr>
              <a:t>教師データで学習を行う</a:t>
            </a:r>
            <a:endParaRPr lang="en-US" altLang="ja-JP" sz="2000">
              <a:ea typeface="+mj-lt"/>
              <a:cs typeface="+mj-lt"/>
            </a:endParaRPr>
          </a:p>
          <a:p>
            <a:pPr marL="342900" indent="-342900">
              <a:buFont typeface="Arial,Sans-Serif"/>
              <a:buChar char="•"/>
            </a:pPr>
            <a:r>
              <a:rPr lang="ja-JP" sz="2000">
                <a:ea typeface="+mj-lt"/>
                <a:cs typeface="+mj-lt"/>
              </a:rPr>
              <a:t>テストデータで評価する</a:t>
            </a:r>
            <a:endParaRPr lang="ja-JP"/>
          </a:p>
          <a:p>
            <a:endParaRPr lang="ja-JP" sz="2000">
              <a:ea typeface="+mj-lt"/>
              <a:cs typeface="+mj-lt"/>
            </a:endParaRPr>
          </a:p>
          <a:p>
            <a:r>
              <a:rPr lang="ja-JP" sz="2000">
                <a:ea typeface="+mj-lt"/>
                <a:cs typeface="+mj-lt"/>
              </a:rPr>
              <a:t>3. モデルのデプロイ</a:t>
            </a:r>
          </a:p>
          <a:p>
            <a:pPr marL="342900" indent="-342900">
              <a:buFont typeface="Arial,Sans-Serif"/>
              <a:buChar char="•"/>
            </a:pPr>
            <a:r>
              <a:rPr lang="ja-JP" sz="2000">
                <a:ea typeface="+mj-lt"/>
                <a:cs typeface="+mj-lt"/>
              </a:rPr>
              <a:t>学習済みモデルを商品化する</a:t>
            </a:r>
            <a:endParaRPr lang="en-US" altLang="ja-JP" sz="2000">
              <a:ea typeface="+mj-lt"/>
              <a:cs typeface="+mj-lt"/>
            </a:endParaRPr>
          </a:p>
          <a:p>
            <a:pPr marL="342900" indent="-342900">
              <a:buFont typeface="Arial,Sans-Serif"/>
              <a:buChar char="•"/>
            </a:pPr>
            <a:r>
              <a:rPr lang="ja-JP" sz="2000">
                <a:ea typeface="+mj-lt"/>
                <a:cs typeface="+mj-lt"/>
              </a:rPr>
              <a:t>モデルの結果観察・効果を評価する</a:t>
            </a:r>
            <a:endParaRPr lang="ja-JP"/>
          </a:p>
          <a:p>
            <a:pPr marL="342900" indent="-342900">
              <a:buFont typeface="Arial"/>
              <a:buChar char="•"/>
            </a:pPr>
            <a:endParaRPr lang="ja-JP" altLang="en-US" sz="2000">
              <a:latin typeface="Rockwell"/>
              <a:ea typeface="HG明朝B"/>
            </a:endParaRPr>
          </a:p>
          <a:p>
            <a:endParaRPr lang="ja-JP" altLang="en-US" sz="2000">
              <a:latin typeface="Rockwell"/>
              <a:ea typeface="HG明朝B"/>
            </a:endParaRPr>
          </a:p>
        </p:txBody>
      </p:sp>
    </p:spTree>
    <p:extLst>
      <p:ext uri="{BB962C8B-B14F-4D97-AF65-F5344CB8AC3E}">
        <p14:creationId xmlns:p14="http://schemas.microsoft.com/office/powerpoint/2010/main" val="191472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3E8C-312B-4FEE-8968-BFC08159B4A8}"/>
              </a:ext>
            </a:extLst>
          </p:cNvPr>
          <p:cNvSpPr>
            <a:spLocks noGrp="1"/>
          </p:cNvSpPr>
          <p:nvPr>
            <p:ph type="title"/>
          </p:nvPr>
        </p:nvSpPr>
        <p:spPr/>
        <p:txBody>
          <a:bodyPr/>
          <a:lstStyle/>
          <a:p>
            <a:r>
              <a:rPr lang="en-US" sz="4000" dirty="0" err="1">
                <a:latin typeface="Rockwell Condensed"/>
              </a:rPr>
              <a:t>Sagemaker</a:t>
            </a:r>
            <a:r>
              <a:rPr lang="ja-JP" altLang="en-US" sz="4000">
                <a:ea typeface="HG明朝B"/>
              </a:rPr>
              <a:t>とは、</a:t>
            </a:r>
            <a:endParaRPr lang="en-US" sz="4000"/>
          </a:p>
        </p:txBody>
      </p:sp>
      <p:sp>
        <p:nvSpPr>
          <p:cNvPr id="3" name="Content Placeholder 2">
            <a:extLst>
              <a:ext uri="{FF2B5EF4-FFF2-40B4-BE49-F238E27FC236}">
                <a16:creationId xmlns:a16="http://schemas.microsoft.com/office/drawing/2014/main" id="{1D3D93EE-BC54-461A-9C92-21AE9A190CFC}"/>
              </a:ext>
            </a:extLst>
          </p:cNvPr>
          <p:cNvSpPr>
            <a:spLocks noGrp="1"/>
          </p:cNvSpPr>
          <p:nvPr>
            <p:ph idx="1"/>
          </p:nvPr>
        </p:nvSpPr>
        <p:spPr/>
        <p:txBody>
          <a:bodyPr vert="horz" lIns="91440" tIns="45720" rIns="91440" bIns="45720" rtlCol="0" anchor="t">
            <a:normAutofit/>
          </a:bodyPr>
          <a:lstStyle/>
          <a:p>
            <a:r>
              <a:rPr lang="ja-JP" altLang="en-US">
                <a:ea typeface="+mn-lt"/>
                <a:cs typeface="+mn-lt"/>
              </a:rPr>
              <a:t>完全マネージド型の機械学習サービス</a:t>
            </a:r>
          </a:p>
          <a:p>
            <a:pPr>
              <a:buClr>
                <a:srgbClr val="9E3611"/>
              </a:buClr>
            </a:pPr>
            <a:r>
              <a:rPr lang="ja-JP">
                <a:ea typeface="+mn-lt"/>
                <a:cs typeface="+mn-lt"/>
              </a:rPr>
              <a:t>データサイエンティストと開発者が素早く簡単に機械学習モデルの構築と研修を行うことができ、稼働準備が整ったホスト型環境に直接デプロイできます</a:t>
            </a:r>
          </a:p>
          <a:p>
            <a:pPr>
              <a:buClr>
                <a:srgbClr val="9E3611"/>
              </a:buClr>
            </a:pPr>
            <a:r>
              <a:rPr lang="ja-JP" altLang="en-US">
                <a:ea typeface="+mn-lt"/>
                <a:cs typeface="+mn-lt"/>
              </a:rPr>
              <a:t>複数機能が含まれて、要望に応じたアプリケーションを開発することが出来ます</a:t>
            </a:r>
          </a:p>
          <a:p>
            <a:pPr>
              <a:buClr>
                <a:srgbClr val="9E3611"/>
              </a:buClr>
            </a:pPr>
            <a:r>
              <a:rPr lang="ja-JP" altLang="en-US">
                <a:ea typeface="+mn-lt"/>
                <a:cs typeface="+mn-lt"/>
              </a:rPr>
              <a:t>分散処理・学習は可能となります</a:t>
            </a:r>
            <a:endParaRPr lang="ja-JP" altLang="en-US" dirty="0">
              <a:ea typeface="+mn-lt"/>
              <a:cs typeface="+mn-lt"/>
            </a:endParaRPr>
          </a:p>
          <a:p>
            <a:pPr>
              <a:buClr>
                <a:srgbClr val="9E3611"/>
              </a:buClr>
            </a:pPr>
            <a:r>
              <a:rPr lang="ja-JP" altLang="en-US">
                <a:ea typeface="+mn-lt"/>
                <a:cs typeface="+mn-lt"/>
              </a:rPr>
              <a:t>要するに、SagemakerはML Lifecycleを支えている役割になります</a:t>
            </a:r>
            <a:endParaRPr lang="ja-JP" altLang="en-US" dirty="0">
              <a:ea typeface="+mn-lt"/>
              <a:cs typeface="+mn-lt"/>
            </a:endParaRPr>
          </a:p>
          <a:p>
            <a:pPr lvl="1">
              <a:spcAft>
                <a:spcPts val="0"/>
              </a:spcAft>
              <a:buClr>
                <a:srgbClr val="9E3611"/>
              </a:buClr>
            </a:pPr>
            <a:r>
              <a:rPr lang="ja-JP" altLang="en-US">
                <a:ea typeface="+mn-lt"/>
                <a:cs typeface="+mn-lt"/>
              </a:rPr>
              <a:t>何をどうやるか　－　開発者の義務</a:t>
            </a:r>
            <a:endParaRPr lang="ja-JP" altLang="en-US" dirty="0">
              <a:ea typeface="+mn-lt"/>
              <a:cs typeface="+mn-lt"/>
            </a:endParaRPr>
          </a:p>
          <a:p>
            <a:pPr lvl="1">
              <a:buClr>
                <a:srgbClr val="9E3611"/>
              </a:buClr>
            </a:pPr>
            <a:r>
              <a:rPr lang="ja-JP" altLang="en-US">
                <a:ea typeface="+mn-lt"/>
                <a:cs typeface="+mn-lt"/>
              </a:rPr>
              <a:t>やること　－　Sagemakerの責任</a:t>
            </a:r>
            <a:endParaRPr lang="ja-JP" altLang="en-US" dirty="0">
              <a:ea typeface="+mn-lt"/>
              <a:cs typeface="+mn-lt"/>
            </a:endParaRPr>
          </a:p>
          <a:p>
            <a:pPr marL="0" indent="0">
              <a:buClr>
                <a:srgbClr val="9E3611"/>
              </a:buClr>
              <a:buNone/>
            </a:pPr>
            <a:endParaRPr lang="ja-JP" altLang="en-US" dirty="0">
              <a:ea typeface="+mn-lt"/>
              <a:cs typeface="+mn-lt"/>
            </a:endParaRPr>
          </a:p>
        </p:txBody>
      </p:sp>
      <p:sp>
        <p:nvSpPr>
          <p:cNvPr id="4" name="TextBox 3">
            <a:extLst>
              <a:ext uri="{FF2B5EF4-FFF2-40B4-BE49-F238E27FC236}">
                <a16:creationId xmlns:a16="http://schemas.microsoft.com/office/drawing/2014/main" id="{F29E95C9-90D0-4584-891F-DC7952854CE3}"/>
              </a:ext>
            </a:extLst>
          </p:cNvPr>
          <p:cNvSpPr txBox="1"/>
          <p:nvPr/>
        </p:nvSpPr>
        <p:spPr>
          <a:xfrm>
            <a:off x="1374475" y="6162136"/>
            <a:ext cx="6236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2"/>
              </a:rPr>
              <a:t>Amazon SageMaker</a:t>
            </a:r>
            <a:r>
              <a:rPr lang="en-US" altLang="ja-JP">
                <a:ea typeface="+mn-lt"/>
                <a:cs typeface="+mn-lt"/>
                <a:hlinkClick r:id="rId2"/>
              </a:rPr>
              <a:t> </a:t>
            </a:r>
            <a:r>
              <a:rPr lang="ja-JP" altLang="en-US">
                <a:ea typeface="+mn-lt"/>
                <a:cs typeface="+mn-lt"/>
                <a:hlinkClick r:id="rId2"/>
              </a:rPr>
              <a:t>とは</a:t>
            </a:r>
            <a:r>
              <a:rPr lang="en-US">
                <a:ea typeface="+mn-lt"/>
                <a:cs typeface="+mn-lt"/>
                <a:hlinkClick r:id="rId2"/>
              </a:rPr>
              <a:t> - Amazon SageMaker</a:t>
            </a:r>
            <a:endParaRPr lang="en-US"/>
          </a:p>
        </p:txBody>
      </p:sp>
    </p:spTree>
    <p:extLst>
      <p:ext uri="{BB962C8B-B14F-4D97-AF65-F5344CB8AC3E}">
        <p14:creationId xmlns:p14="http://schemas.microsoft.com/office/powerpoint/2010/main" val="267966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FCB9-74FA-4CC1-BFF3-2BDC8B8DC542}"/>
              </a:ext>
            </a:extLst>
          </p:cNvPr>
          <p:cNvSpPr>
            <a:spLocks noGrp="1"/>
          </p:cNvSpPr>
          <p:nvPr>
            <p:ph type="title"/>
          </p:nvPr>
        </p:nvSpPr>
        <p:spPr/>
        <p:txBody>
          <a:bodyPr>
            <a:normAutofit/>
          </a:bodyPr>
          <a:lstStyle/>
          <a:p>
            <a:r>
              <a:rPr lang="ja-JP" altLang="en-US" sz="4000">
                <a:ea typeface="HG明朝B"/>
              </a:rPr>
              <a:t>学習とは</a:t>
            </a:r>
            <a:endParaRPr lang="en-US" sz="4000">
              <a:ea typeface="HG明朝B"/>
            </a:endParaRPr>
          </a:p>
        </p:txBody>
      </p:sp>
      <p:sp>
        <p:nvSpPr>
          <p:cNvPr id="3" name="Content Placeholder 2">
            <a:extLst>
              <a:ext uri="{FF2B5EF4-FFF2-40B4-BE49-F238E27FC236}">
                <a16:creationId xmlns:a16="http://schemas.microsoft.com/office/drawing/2014/main" id="{5F841EAE-B99E-40DF-AF94-1E3F46185867}"/>
              </a:ext>
            </a:extLst>
          </p:cNvPr>
          <p:cNvSpPr>
            <a:spLocks noGrp="1"/>
          </p:cNvSpPr>
          <p:nvPr>
            <p:ph idx="1"/>
          </p:nvPr>
        </p:nvSpPr>
        <p:spPr>
          <a:xfrm>
            <a:off x="1069848" y="2092654"/>
            <a:ext cx="10058400" cy="4712149"/>
          </a:xfrm>
        </p:spPr>
        <p:txBody>
          <a:bodyPr vert="horz" lIns="91440" tIns="45720" rIns="91440" bIns="45720" rtlCol="0" anchor="t">
            <a:normAutofit/>
          </a:bodyPr>
          <a:lstStyle/>
          <a:p>
            <a:r>
              <a:rPr lang="ja-JP" altLang="en-US">
                <a:ea typeface="+mn-lt"/>
                <a:cs typeface="+mn-lt"/>
              </a:rPr>
              <a:t>経験からの学習により自動で改善するコンピューターアルゴリズムもしくはその研究領域</a:t>
            </a:r>
            <a:endParaRPr lang="en-US" altLang="ja-JP"/>
          </a:p>
          <a:p>
            <a:pPr>
              <a:buClr>
                <a:srgbClr val="9E3611"/>
              </a:buClr>
            </a:pPr>
            <a:r>
              <a:rPr lang="ja-JP" altLang="en-US">
                <a:ea typeface="+mn-lt"/>
                <a:cs typeface="+mn-lt"/>
              </a:rPr>
              <a:t>人工知能の一種であると</a:t>
            </a:r>
            <a:r>
              <a:rPr lang="ja-JP">
                <a:ea typeface="+mn-lt"/>
                <a:cs typeface="+mn-lt"/>
              </a:rPr>
              <a:t>見做されて</a:t>
            </a:r>
            <a:r>
              <a:rPr lang="ja-JP" altLang="en-US">
                <a:ea typeface="+mn-lt"/>
                <a:cs typeface="+mn-lt"/>
              </a:rPr>
              <a:t>いる</a:t>
            </a:r>
            <a:endParaRPr lang="en-US"/>
          </a:p>
          <a:p>
            <a:pPr>
              <a:buClr>
                <a:srgbClr val="9E3611"/>
              </a:buClr>
            </a:pPr>
            <a:r>
              <a:rPr lang="ja-JP" altLang="en-US">
                <a:ea typeface="HG明朝B"/>
              </a:rPr>
              <a:t>分類：</a:t>
            </a:r>
            <a:endParaRPr lang="ja-JP" altLang="en-US">
              <a:ea typeface="HG明朝B"/>
              <a:cs typeface="+mn-lt"/>
            </a:endParaRPr>
          </a:p>
          <a:p>
            <a:pPr lvl="1">
              <a:spcAft>
                <a:spcPts val="0"/>
              </a:spcAft>
              <a:buClr>
                <a:srgbClr val="9E3611"/>
              </a:buClr>
            </a:pPr>
            <a:r>
              <a:rPr lang="en-US" altLang="ja-JP" dirty="0">
                <a:ea typeface="+mn-lt"/>
                <a:cs typeface="+mn-lt"/>
              </a:rPr>
              <a:t>Supervised learning （</a:t>
            </a:r>
            <a:r>
              <a:rPr lang="ja-JP">
                <a:ea typeface="+mn-lt"/>
                <a:cs typeface="+mn-lt"/>
              </a:rPr>
              <a:t>教師あり学習</a:t>
            </a:r>
            <a:r>
              <a:rPr lang="ja-JP" altLang="en-US">
                <a:ea typeface="+mn-lt"/>
                <a:cs typeface="+mn-lt"/>
              </a:rPr>
              <a:t>）</a:t>
            </a:r>
            <a:endParaRPr lang="ja-JP">
              <a:ea typeface="HG明朝B"/>
              <a:cs typeface="+mn-lt"/>
            </a:endParaRPr>
          </a:p>
          <a:p>
            <a:pPr lvl="1">
              <a:spcAft>
                <a:spcPts val="0"/>
              </a:spcAft>
              <a:buClr>
                <a:srgbClr val="9E3611"/>
              </a:buClr>
            </a:pPr>
            <a:r>
              <a:rPr lang="en-US" altLang="ja-JP" dirty="0">
                <a:ea typeface="+mn-lt"/>
                <a:cs typeface="+mn-lt"/>
              </a:rPr>
              <a:t>Unsupervised learning（</a:t>
            </a:r>
            <a:r>
              <a:rPr lang="ja-JP">
                <a:ea typeface="+mn-lt"/>
                <a:cs typeface="+mn-lt"/>
              </a:rPr>
              <a:t>教師なし学習</a:t>
            </a:r>
            <a:r>
              <a:rPr lang="ja-JP" altLang="en-US">
                <a:ea typeface="+mn-lt"/>
                <a:cs typeface="+mn-lt"/>
              </a:rPr>
              <a:t>）</a:t>
            </a:r>
            <a:endParaRPr lang="ja-JP">
              <a:ea typeface="HG明朝B"/>
              <a:cs typeface="+mn-lt"/>
            </a:endParaRPr>
          </a:p>
          <a:p>
            <a:pPr lvl="1">
              <a:spcAft>
                <a:spcPts val="0"/>
              </a:spcAft>
              <a:buClr>
                <a:srgbClr val="9E3611"/>
              </a:buClr>
            </a:pPr>
            <a:r>
              <a:rPr lang="ja-JP" altLang="en-US">
                <a:ea typeface="+mn-lt"/>
                <a:cs typeface="+mn-lt"/>
              </a:rPr>
              <a:t>Reinforcement Learning（強化学習）</a:t>
            </a:r>
            <a:endParaRPr lang="ja-JP">
              <a:ea typeface="HG明朝B"/>
            </a:endParaRPr>
          </a:p>
          <a:p>
            <a:pPr>
              <a:buClr>
                <a:srgbClr val="9E3611"/>
              </a:buClr>
            </a:pPr>
            <a:r>
              <a:rPr lang="ja-JP">
                <a:ea typeface="+mn-lt"/>
                <a:cs typeface="+mn-lt"/>
              </a:rPr>
              <a:t>教師あり学習： 教師データを基に、入力データと結果の関係性を関数で表す</a:t>
            </a:r>
            <a:endParaRPr lang="en-US">
              <a:ea typeface="+mn-lt"/>
              <a:cs typeface="+mn-lt"/>
            </a:endParaRPr>
          </a:p>
          <a:p>
            <a:pPr lvl="1">
              <a:buClr>
                <a:srgbClr val="9E3611"/>
              </a:buClr>
            </a:pPr>
            <a:r>
              <a:rPr lang="en-US" altLang="ja-JP" dirty="0">
                <a:ea typeface="+mn-lt"/>
                <a:cs typeface="+mn-lt"/>
              </a:rPr>
              <a:t>Classification（</a:t>
            </a:r>
            <a:r>
              <a:rPr lang="ja-JP">
                <a:ea typeface="+mn-lt"/>
                <a:cs typeface="+mn-lt"/>
              </a:rPr>
              <a:t>分類問題</a:t>
            </a:r>
            <a:r>
              <a:rPr lang="ja-JP" altLang="en-US">
                <a:ea typeface="+mn-lt"/>
                <a:cs typeface="+mn-lt"/>
              </a:rPr>
              <a:t>）</a:t>
            </a:r>
            <a:r>
              <a:rPr lang="ja-JP">
                <a:ea typeface="+mn-lt"/>
                <a:cs typeface="+mn-lt"/>
              </a:rPr>
              <a:t>と</a:t>
            </a:r>
            <a:r>
              <a:rPr lang="en-US" altLang="ja-JP" dirty="0">
                <a:ea typeface="+mn-lt"/>
                <a:cs typeface="+mn-lt"/>
              </a:rPr>
              <a:t>Regression（</a:t>
            </a:r>
            <a:r>
              <a:rPr lang="ja-JP">
                <a:ea typeface="+mn-lt"/>
                <a:cs typeface="+mn-lt"/>
              </a:rPr>
              <a:t>回帰問題</a:t>
            </a:r>
            <a:r>
              <a:rPr lang="ja-JP" altLang="en-US">
                <a:ea typeface="+mn-lt"/>
                <a:cs typeface="+mn-lt"/>
              </a:rPr>
              <a:t>）</a:t>
            </a:r>
            <a:endParaRPr lang="ja-JP" altLang="en-US">
              <a:ea typeface="HG明朝B" panose="02020809000000000000" pitchFamily="17" charset="-128"/>
              <a:cs typeface="+mn-lt"/>
            </a:endParaRPr>
          </a:p>
          <a:p>
            <a:pPr>
              <a:buClr>
                <a:srgbClr val="9E3611"/>
              </a:buClr>
            </a:pPr>
            <a:r>
              <a:rPr lang="ja-JP">
                <a:ea typeface="+mn-lt"/>
                <a:cs typeface="+mn-lt"/>
              </a:rPr>
              <a:t>教師な</a:t>
            </a:r>
            <a:r>
              <a:rPr lang="ja-JP" altLang="en-US">
                <a:ea typeface="+mn-lt"/>
                <a:cs typeface="+mn-lt"/>
              </a:rPr>
              <a:t>し</a:t>
            </a:r>
            <a:r>
              <a:rPr lang="ja-JP">
                <a:ea typeface="+mn-lt"/>
                <a:cs typeface="+mn-lt"/>
              </a:rPr>
              <a:t>学習</a:t>
            </a:r>
            <a:r>
              <a:rPr lang="ja-JP" altLang="en-US">
                <a:ea typeface="+mn-lt"/>
                <a:cs typeface="+mn-lt"/>
              </a:rPr>
              <a:t>：</a:t>
            </a:r>
          </a:p>
          <a:p>
            <a:pPr lvl="1">
              <a:buClr>
                <a:srgbClr val="9E3611"/>
              </a:buClr>
            </a:pPr>
            <a:r>
              <a:rPr lang="ja-JP">
                <a:ea typeface="+mn-lt"/>
                <a:cs typeface="+mn-lt"/>
              </a:rPr>
              <a:t>入力データ間</a:t>
            </a:r>
            <a:r>
              <a:rPr lang="ja-JP" altLang="en-US">
                <a:ea typeface="+mn-lt"/>
                <a:cs typeface="+mn-lt"/>
              </a:rPr>
              <a:t>にある関係性を関数で表す</a:t>
            </a:r>
            <a:endParaRPr lang="ja-JP">
              <a:ea typeface="HG明朝B"/>
            </a:endParaRPr>
          </a:p>
          <a:p>
            <a:pPr lvl="1">
              <a:buClr>
                <a:srgbClr val="9E3611"/>
              </a:buClr>
            </a:pPr>
            <a:r>
              <a:rPr lang="ja-JP">
                <a:ea typeface="+mn-lt"/>
                <a:cs typeface="+mn-lt"/>
              </a:rPr>
              <a:t>データの背後に存在する本質的な構造を抽出するために用いられる</a:t>
            </a:r>
            <a:endParaRPr lang="ja-JP" altLang="en-US">
              <a:ea typeface="HG明朝B"/>
            </a:endParaRPr>
          </a:p>
        </p:txBody>
      </p:sp>
    </p:spTree>
    <p:extLst>
      <p:ext uri="{BB962C8B-B14F-4D97-AF65-F5344CB8AC3E}">
        <p14:creationId xmlns:p14="http://schemas.microsoft.com/office/powerpoint/2010/main" val="358412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FCB9-74FA-4CC1-BFF3-2BDC8B8DC542}"/>
              </a:ext>
            </a:extLst>
          </p:cNvPr>
          <p:cNvSpPr>
            <a:spLocks noGrp="1"/>
          </p:cNvSpPr>
          <p:nvPr>
            <p:ph type="title"/>
          </p:nvPr>
        </p:nvSpPr>
        <p:spPr/>
        <p:txBody>
          <a:bodyPr/>
          <a:lstStyle/>
          <a:p>
            <a:r>
              <a:rPr lang="ja-JP" altLang="en-US" sz="4000">
                <a:ea typeface="HG明朝B"/>
              </a:rPr>
              <a:t>モデル</a:t>
            </a:r>
            <a:r>
              <a:rPr lang="ja-JP" sz="4000">
                <a:ea typeface="HG明朝B"/>
              </a:rPr>
              <a:t>とは</a:t>
            </a:r>
            <a:endParaRPr lang="ja-JP" altLang="en-US" sz="4000">
              <a:ea typeface="HG明朝B"/>
            </a:endParaRPr>
          </a:p>
        </p:txBody>
      </p:sp>
      <p:sp>
        <p:nvSpPr>
          <p:cNvPr id="3" name="Content Placeholder 2">
            <a:extLst>
              <a:ext uri="{FF2B5EF4-FFF2-40B4-BE49-F238E27FC236}">
                <a16:creationId xmlns:a16="http://schemas.microsoft.com/office/drawing/2014/main" id="{5F841EAE-B99E-40DF-AF94-1E3F46185867}"/>
              </a:ext>
            </a:extLst>
          </p:cNvPr>
          <p:cNvSpPr>
            <a:spLocks noGrp="1"/>
          </p:cNvSpPr>
          <p:nvPr>
            <p:ph idx="1"/>
          </p:nvPr>
        </p:nvSpPr>
        <p:spPr>
          <a:xfrm>
            <a:off x="1069848" y="1819485"/>
            <a:ext cx="10058400" cy="4985318"/>
          </a:xfrm>
        </p:spPr>
        <p:txBody>
          <a:bodyPr vert="horz" lIns="91440" tIns="45720" rIns="91440" bIns="45720" rtlCol="0" anchor="t">
            <a:normAutofit/>
          </a:bodyPr>
          <a:lstStyle/>
          <a:p>
            <a:pPr>
              <a:buClr>
                <a:srgbClr val="9E3611"/>
              </a:buClr>
            </a:pPr>
            <a:r>
              <a:rPr lang="ja-JP">
                <a:ea typeface="+mn-lt"/>
                <a:cs typeface="+mn-lt"/>
              </a:rPr>
              <a:t>モデル</a:t>
            </a:r>
            <a:r>
              <a:rPr lang="ja-JP" altLang="en-US">
                <a:ea typeface="+mn-lt"/>
                <a:cs typeface="+mn-lt"/>
              </a:rPr>
              <a:t>はある環境を表現する抽象的な関数であり、</a:t>
            </a:r>
            <a:r>
              <a:rPr lang="en-US" altLang="ja-JP" dirty="0">
                <a:ea typeface="+mn-lt"/>
                <a:cs typeface="+mn-lt"/>
              </a:rPr>
              <a:t>Parameter</a:t>
            </a:r>
            <a:r>
              <a:rPr lang="ja-JP" altLang="en-US">
                <a:ea typeface="+mn-lt"/>
                <a:cs typeface="+mn-lt"/>
              </a:rPr>
              <a:t>と</a:t>
            </a:r>
            <a:r>
              <a:rPr lang="en-US" altLang="ja-JP" dirty="0">
                <a:ea typeface="+mn-lt"/>
                <a:cs typeface="+mn-lt"/>
              </a:rPr>
              <a:t>Hyperparameter</a:t>
            </a:r>
            <a:r>
              <a:rPr lang="ja-JP" altLang="en-US">
                <a:ea typeface="+mn-lt"/>
                <a:cs typeface="+mn-lt"/>
              </a:rPr>
              <a:t>が存在する</a:t>
            </a:r>
          </a:p>
          <a:p>
            <a:pPr lvl="1">
              <a:buClr>
                <a:srgbClr val="9E3611"/>
              </a:buClr>
            </a:pPr>
            <a:r>
              <a:rPr lang="en-US" altLang="ja-JP" dirty="0">
                <a:ea typeface="+mn-lt"/>
                <a:cs typeface="+mn-lt"/>
              </a:rPr>
              <a:t>Deep Lear</a:t>
            </a:r>
            <a:r>
              <a:rPr lang="en-US" altLang="ja-JP" dirty="0">
                <a:solidFill>
                  <a:schemeClr val="tx1">
                    <a:lumMod val="95000"/>
                  </a:schemeClr>
                </a:solidFill>
                <a:ea typeface="+mn-lt"/>
                <a:cs typeface="+mn-lt"/>
              </a:rPr>
              <a:t>ning </a:t>
            </a:r>
            <a:r>
              <a:rPr lang="ja-JP" altLang="en-US">
                <a:solidFill>
                  <a:schemeClr val="tx1">
                    <a:lumMod val="95000"/>
                  </a:schemeClr>
                </a:solidFill>
                <a:ea typeface="+mn-lt"/>
                <a:cs typeface="+mn-lt"/>
              </a:rPr>
              <a:t>の良さは抽象化に優れていることだと思われる</a:t>
            </a:r>
            <a:endParaRPr lang="ja-JP" altLang="en-US">
              <a:ea typeface="+mn-lt"/>
              <a:cs typeface="+mn-lt"/>
            </a:endParaRPr>
          </a:p>
          <a:p>
            <a:pPr>
              <a:buClr>
                <a:srgbClr val="9E3611"/>
              </a:buClr>
            </a:pPr>
            <a:r>
              <a:rPr lang="ja-JP" altLang="en-US">
                <a:ea typeface="+mn-lt"/>
                <a:cs typeface="+mn-lt"/>
              </a:rPr>
              <a:t>Parameter：</a:t>
            </a:r>
          </a:p>
          <a:p>
            <a:pPr lvl="1">
              <a:buClr>
                <a:srgbClr val="9E3611"/>
              </a:buClr>
            </a:pPr>
            <a:r>
              <a:rPr lang="ja-JP" altLang="en-US">
                <a:ea typeface="+mn-lt"/>
                <a:cs typeface="+mn-lt"/>
              </a:rPr>
              <a:t>学習が可能な変数</a:t>
            </a:r>
          </a:p>
          <a:p>
            <a:pPr lvl="1">
              <a:buClr>
                <a:srgbClr val="9E3611"/>
              </a:buClr>
            </a:pPr>
            <a:r>
              <a:rPr lang="ja-JP" altLang="en-US">
                <a:ea typeface="+mn-lt"/>
                <a:cs typeface="+mn-lt"/>
              </a:rPr>
              <a:t>パラメータの調達によってモデルが学習する</a:t>
            </a:r>
            <a:endParaRPr lang="ja-JP" altLang="en-US" dirty="0">
              <a:ea typeface="+mn-lt"/>
              <a:cs typeface="+mn-lt"/>
            </a:endParaRPr>
          </a:p>
          <a:p>
            <a:pPr>
              <a:buClr>
                <a:srgbClr val="9E3611"/>
              </a:buClr>
            </a:pPr>
            <a:r>
              <a:rPr lang="ja-JP">
                <a:ea typeface="+mn-lt"/>
                <a:cs typeface="+mn-lt"/>
              </a:rPr>
              <a:t>Hyperparameter</a:t>
            </a:r>
            <a:r>
              <a:rPr lang="ja-JP" altLang="en-US">
                <a:ea typeface="+mn-lt"/>
                <a:cs typeface="+mn-lt"/>
              </a:rPr>
              <a:t>：</a:t>
            </a:r>
          </a:p>
          <a:p>
            <a:pPr lvl="1">
              <a:buClr>
                <a:srgbClr val="9E3611"/>
              </a:buClr>
            </a:pPr>
            <a:r>
              <a:rPr lang="ja-JP">
                <a:ea typeface="+mn-lt"/>
                <a:cs typeface="+mn-lt"/>
              </a:rPr>
              <a:t>学習工程に変更しない定数</a:t>
            </a:r>
            <a:endParaRPr lang="ja-JP" altLang="en-US">
              <a:ea typeface="+mn-lt"/>
              <a:cs typeface="+mn-lt"/>
            </a:endParaRPr>
          </a:p>
          <a:p>
            <a:pPr lvl="1">
              <a:buClr>
                <a:srgbClr val="9E3611"/>
              </a:buClr>
            </a:pPr>
            <a:r>
              <a:rPr lang="ja-JP" altLang="en-US">
                <a:ea typeface="+mn-lt"/>
                <a:cs typeface="+mn-lt"/>
              </a:rPr>
              <a:t>予め設定する必要がある</a:t>
            </a:r>
          </a:p>
          <a:p>
            <a:pPr lvl="1">
              <a:buClr>
                <a:srgbClr val="9E3611"/>
              </a:buClr>
            </a:pPr>
            <a:r>
              <a:rPr lang="ja-JP">
                <a:ea typeface="+mn-lt"/>
                <a:cs typeface="+mn-lt"/>
              </a:rPr>
              <a:t>モデルの粒度、計算方法</a:t>
            </a:r>
            <a:r>
              <a:rPr lang="ja-JP" altLang="en-US">
                <a:ea typeface="+mn-lt"/>
                <a:cs typeface="+mn-lt"/>
              </a:rPr>
              <a:t>を定める</a:t>
            </a:r>
            <a:endParaRPr lang="ja-JP">
              <a:ea typeface="+mn-lt"/>
              <a:cs typeface="+mn-lt"/>
            </a:endParaRPr>
          </a:p>
          <a:p>
            <a:pPr>
              <a:buClr>
                <a:srgbClr val="9E3611"/>
              </a:buClr>
            </a:pPr>
            <a:r>
              <a:rPr lang="ja-JP" altLang="en-US">
                <a:ea typeface="+mn-lt"/>
                <a:cs typeface="+mn-lt"/>
              </a:rPr>
              <a:t>教師あり学習：</a:t>
            </a:r>
            <a:endParaRPr lang="en-US" altLang="ja-JP">
              <a:ea typeface="+mn-lt"/>
              <a:cs typeface="+mn-lt"/>
            </a:endParaRPr>
          </a:p>
          <a:p>
            <a:pPr lvl="1">
              <a:buClr>
                <a:srgbClr val="9E3611"/>
              </a:buClr>
            </a:pPr>
            <a:r>
              <a:rPr lang="en-US" altLang="ja-JP" dirty="0">
                <a:ea typeface="+mn-lt"/>
                <a:cs typeface="+mn-lt"/>
              </a:rPr>
              <a:t>y</a:t>
            </a:r>
            <a:r>
              <a:rPr lang="ja-JP" altLang="en-US" dirty="0">
                <a:ea typeface="+mn-lt"/>
                <a:cs typeface="+mn-lt"/>
              </a:rPr>
              <a:t> </a:t>
            </a:r>
            <a:r>
              <a:rPr lang="en-US" altLang="ja-JP" dirty="0">
                <a:ea typeface="+mn-lt"/>
                <a:cs typeface="+mn-lt"/>
              </a:rPr>
              <a:t>=</a:t>
            </a:r>
            <a:r>
              <a:rPr lang="ja-JP" altLang="en-US" dirty="0">
                <a:ea typeface="+mn-lt"/>
                <a:cs typeface="+mn-lt"/>
              </a:rPr>
              <a:t> </a:t>
            </a:r>
            <a:r>
              <a:rPr lang="en-US" altLang="ja-JP" dirty="0">
                <a:ea typeface="+mn-lt"/>
                <a:cs typeface="+mn-lt"/>
              </a:rPr>
              <a:t>f(</a:t>
            </a:r>
            <a:r>
              <a:rPr lang="en-US" altLang="ja-JP" dirty="0" err="1">
                <a:ea typeface="+mn-lt"/>
                <a:cs typeface="+mn-lt"/>
              </a:rPr>
              <a:t>x,p,hp</a:t>
            </a:r>
            <a:r>
              <a:rPr lang="en-US" altLang="ja-JP" dirty="0">
                <a:ea typeface="+mn-lt"/>
                <a:cs typeface="+mn-lt"/>
              </a:rPr>
              <a:t>)</a:t>
            </a:r>
            <a:r>
              <a:rPr lang="ja-JP" altLang="en-US" dirty="0">
                <a:ea typeface="+mn-lt"/>
                <a:cs typeface="+mn-lt"/>
              </a:rPr>
              <a:t>        </a:t>
            </a:r>
            <a:r>
              <a:rPr lang="en-US" altLang="ja-JP" dirty="0">
                <a:ea typeface="+mn-lt"/>
                <a:cs typeface="+mn-lt"/>
              </a:rPr>
              <a:t>x</a:t>
            </a:r>
            <a:r>
              <a:rPr lang="ja-JP" altLang="en-US" dirty="0">
                <a:ea typeface="+mn-lt"/>
                <a:cs typeface="+mn-lt"/>
              </a:rPr>
              <a:t> </a:t>
            </a:r>
            <a:r>
              <a:rPr lang="en-US" altLang="ja-JP" dirty="0">
                <a:ea typeface="+mn-lt"/>
                <a:cs typeface="+mn-lt"/>
              </a:rPr>
              <a:t>=</a:t>
            </a:r>
            <a:r>
              <a:rPr lang="ja-JP" altLang="en-US">
                <a:ea typeface="+mn-lt"/>
                <a:cs typeface="+mn-lt"/>
              </a:rPr>
              <a:t> 入力データ</a:t>
            </a:r>
            <a:r>
              <a:rPr lang="en-US" altLang="ja-JP" dirty="0">
                <a:ea typeface="+mn-lt"/>
                <a:cs typeface="+mn-lt"/>
              </a:rPr>
              <a:t>,</a:t>
            </a:r>
            <a:r>
              <a:rPr lang="ja-JP" altLang="en-US" dirty="0">
                <a:ea typeface="+mn-lt"/>
                <a:cs typeface="+mn-lt"/>
              </a:rPr>
              <a:t>   </a:t>
            </a:r>
            <a:r>
              <a:rPr lang="en-US" altLang="ja-JP" dirty="0">
                <a:ea typeface="+mn-lt"/>
                <a:cs typeface="+mn-lt"/>
              </a:rPr>
              <a:t>y</a:t>
            </a:r>
            <a:r>
              <a:rPr lang="ja-JP" altLang="en-US" dirty="0">
                <a:ea typeface="+mn-lt"/>
                <a:cs typeface="+mn-lt"/>
              </a:rPr>
              <a:t> </a:t>
            </a:r>
            <a:r>
              <a:rPr lang="en-US" altLang="ja-JP" dirty="0">
                <a:ea typeface="+mn-lt"/>
                <a:cs typeface="+mn-lt"/>
              </a:rPr>
              <a:t>=</a:t>
            </a:r>
            <a:r>
              <a:rPr lang="ja-JP" altLang="en-US">
                <a:ea typeface="+mn-lt"/>
                <a:cs typeface="+mn-lt"/>
              </a:rPr>
              <a:t> 出力データ</a:t>
            </a:r>
            <a:r>
              <a:rPr lang="en-US" altLang="ja-JP" dirty="0">
                <a:ea typeface="+mn-lt"/>
                <a:cs typeface="+mn-lt"/>
              </a:rPr>
              <a:t>,</a:t>
            </a:r>
            <a:r>
              <a:rPr lang="ja-JP" altLang="en-US" dirty="0">
                <a:ea typeface="+mn-lt"/>
                <a:cs typeface="+mn-lt"/>
              </a:rPr>
              <a:t> </a:t>
            </a:r>
            <a:r>
              <a:rPr lang="en-US" altLang="ja-JP" dirty="0">
                <a:ea typeface="+mn-lt"/>
                <a:cs typeface="+mn-lt"/>
              </a:rPr>
              <a:t>p</a:t>
            </a:r>
            <a:r>
              <a:rPr lang="ja-JP" altLang="en-US" dirty="0">
                <a:ea typeface="+mn-lt"/>
                <a:cs typeface="+mn-lt"/>
              </a:rPr>
              <a:t> </a:t>
            </a:r>
            <a:r>
              <a:rPr lang="en-US" altLang="ja-JP" dirty="0">
                <a:ea typeface="+mn-lt"/>
                <a:cs typeface="+mn-lt"/>
              </a:rPr>
              <a:t>=</a:t>
            </a:r>
            <a:r>
              <a:rPr lang="ja-JP" altLang="en-US">
                <a:ea typeface="+mn-lt"/>
                <a:cs typeface="+mn-lt"/>
              </a:rPr>
              <a:t> パラメータ</a:t>
            </a:r>
            <a:r>
              <a:rPr lang="en-US" altLang="ja-JP" dirty="0">
                <a:ea typeface="+mn-lt"/>
                <a:cs typeface="+mn-lt"/>
              </a:rPr>
              <a:t>,</a:t>
            </a:r>
            <a:r>
              <a:rPr lang="ja-JP" altLang="en-US" dirty="0">
                <a:ea typeface="+mn-lt"/>
                <a:cs typeface="+mn-lt"/>
              </a:rPr>
              <a:t> </a:t>
            </a:r>
            <a:r>
              <a:rPr lang="en-US" altLang="ja-JP" dirty="0">
                <a:ea typeface="+mn-lt"/>
                <a:cs typeface="+mn-lt"/>
              </a:rPr>
              <a:t>hp</a:t>
            </a:r>
            <a:r>
              <a:rPr lang="ja-JP" altLang="en-US" dirty="0">
                <a:ea typeface="+mn-lt"/>
                <a:cs typeface="+mn-lt"/>
              </a:rPr>
              <a:t> </a:t>
            </a:r>
            <a:r>
              <a:rPr lang="en-US" altLang="ja-JP" dirty="0">
                <a:ea typeface="+mn-lt"/>
                <a:cs typeface="+mn-lt"/>
              </a:rPr>
              <a:t>=</a:t>
            </a:r>
            <a:r>
              <a:rPr lang="ja-JP" altLang="en-US">
                <a:ea typeface="+mn-lt"/>
                <a:cs typeface="+mn-lt"/>
              </a:rPr>
              <a:t> ハイパーパラメータ</a:t>
            </a:r>
            <a:endParaRPr lang="en-US" altLang="ja-JP">
              <a:ea typeface="+mn-lt"/>
              <a:cs typeface="+mn-lt"/>
            </a:endParaRPr>
          </a:p>
          <a:p>
            <a:pPr lvl="1">
              <a:buClr>
                <a:srgbClr val="9E3611"/>
              </a:buClr>
            </a:pPr>
            <a:r>
              <a:rPr lang="ja-JP" altLang="en-US">
                <a:ea typeface="+mn-lt"/>
                <a:cs typeface="+mn-lt"/>
              </a:rPr>
              <a:t>学習する際に、関数のパラメータを調達して出力データを計算する</a:t>
            </a:r>
          </a:p>
          <a:p>
            <a:pPr lvl="1">
              <a:buClr>
                <a:srgbClr val="9E3611"/>
              </a:buClr>
            </a:pPr>
            <a:r>
              <a:rPr lang="ja-JP" altLang="en-US">
                <a:ea typeface="+mn-lt"/>
                <a:cs typeface="+mn-lt"/>
              </a:rPr>
              <a:t>教師データと出力データの誤差を計算してパラメータを調達・変更する</a:t>
            </a:r>
            <a:endParaRPr lang="en-US" altLang="ja-JP">
              <a:ea typeface="+mn-lt"/>
              <a:cs typeface="+mn-lt"/>
            </a:endParaRPr>
          </a:p>
          <a:p>
            <a:pPr>
              <a:buClr>
                <a:srgbClr val="9E3611"/>
              </a:buClr>
            </a:pPr>
            <a:endParaRPr lang="ja-JP" dirty="0">
              <a:ea typeface="HG明朝B"/>
            </a:endParaRPr>
          </a:p>
          <a:p>
            <a:pPr lvl="1">
              <a:buClr>
                <a:srgbClr val="9E3611"/>
              </a:buClr>
            </a:pPr>
            <a:endParaRPr lang="ja-JP" altLang="en-US" dirty="0">
              <a:ea typeface="HG明朝B"/>
            </a:endParaRPr>
          </a:p>
        </p:txBody>
      </p:sp>
    </p:spTree>
    <p:extLst>
      <p:ext uri="{BB962C8B-B14F-4D97-AF65-F5344CB8AC3E}">
        <p14:creationId xmlns:p14="http://schemas.microsoft.com/office/powerpoint/2010/main" val="27659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FCB9-74FA-4CC1-BFF3-2BDC8B8DC542}"/>
              </a:ext>
            </a:extLst>
          </p:cNvPr>
          <p:cNvSpPr>
            <a:spLocks noGrp="1"/>
          </p:cNvSpPr>
          <p:nvPr>
            <p:ph type="title"/>
          </p:nvPr>
        </p:nvSpPr>
        <p:spPr/>
        <p:txBody>
          <a:bodyPr/>
          <a:lstStyle/>
          <a:p>
            <a:pPr>
              <a:spcBef>
                <a:spcPts val="1200"/>
              </a:spcBef>
            </a:pPr>
            <a:r>
              <a:rPr lang="ja-JP" sz="4000">
                <a:ea typeface="+mj-lt"/>
                <a:cs typeface="+mj-lt"/>
              </a:rPr>
              <a:t>アルゴリズムの種類、Frameworkの</a:t>
            </a:r>
            <a:r>
              <a:rPr lang="ja-JP" altLang="en-US" sz="4000">
                <a:ea typeface="+mj-lt"/>
                <a:cs typeface="+mj-lt"/>
              </a:rPr>
              <a:t>種類</a:t>
            </a:r>
            <a:br>
              <a:rPr lang="ja-JP" altLang="en-US" sz="4000" dirty="0">
                <a:ea typeface="+mj-lt"/>
                <a:cs typeface="+mj-lt"/>
              </a:rPr>
            </a:br>
            <a:r>
              <a:rPr lang="ja-JP" altLang="en-US" sz="4000">
                <a:ea typeface="+mj-lt"/>
                <a:cs typeface="+mj-lt"/>
              </a:rPr>
              <a:t>Sagemakerが提供しているFramework</a:t>
            </a:r>
            <a:endParaRPr lang="en-US" altLang="ja-JP" sz="4000">
              <a:ea typeface="+mj-lt"/>
              <a:cs typeface="+mj-lt"/>
            </a:endParaRPr>
          </a:p>
        </p:txBody>
      </p:sp>
      <p:sp>
        <p:nvSpPr>
          <p:cNvPr id="3" name="Content Placeholder 2">
            <a:extLst>
              <a:ext uri="{FF2B5EF4-FFF2-40B4-BE49-F238E27FC236}">
                <a16:creationId xmlns:a16="http://schemas.microsoft.com/office/drawing/2014/main" id="{5F841EAE-B99E-40DF-AF94-1E3F46185867}"/>
              </a:ext>
            </a:extLst>
          </p:cNvPr>
          <p:cNvSpPr>
            <a:spLocks noGrp="1"/>
          </p:cNvSpPr>
          <p:nvPr>
            <p:ph idx="1"/>
          </p:nvPr>
        </p:nvSpPr>
        <p:spPr>
          <a:xfrm>
            <a:off x="1069848" y="2236428"/>
            <a:ext cx="10058400" cy="4712149"/>
          </a:xfrm>
        </p:spPr>
        <p:txBody>
          <a:bodyPr vert="horz" lIns="91440" tIns="45720" rIns="91440" bIns="45720" rtlCol="0" anchor="t">
            <a:normAutofit/>
          </a:bodyPr>
          <a:lstStyle/>
          <a:p>
            <a:pPr>
              <a:buClr>
                <a:srgbClr val="9E3611"/>
              </a:buClr>
            </a:pPr>
            <a:r>
              <a:rPr lang="ja-JP" altLang="en-US">
                <a:ea typeface="HG明朝B"/>
              </a:rPr>
              <a:t>教師あり学習：Support Vector Machine (SVM), XGBoost, Regression Trees, Deep Learning algorithms (GAN, CNN, LSTM, Transformer..)</a:t>
            </a:r>
            <a:endParaRPr lang="en-US" altLang="ja-JP"/>
          </a:p>
          <a:p>
            <a:pPr>
              <a:buClr>
                <a:srgbClr val="9E3611"/>
              </a:buClr>
            </a:pPr>
            <a:r>
              <a:rPr lang="ja-JP" altLang="en-US">
                <a:ea typeface="HG明朝B"/>
              </a:rPr>
              <a:t>教師なし学習：K-Means, PCA, GMM..</a:t>
            </a:r>
            <a:endParaRPr lang="ja-JP" altLang="en-US" dirty="0">
              <a:ea typeface="HG明朝B"/>
            </a:endParaRPr>
          </a:p>
          <a:p>
            <a:pPr>
              <a:buClr>
                <a:srgbClr val="9E3611"/>
              </a:buClr>
            </a:pPr>
            <a:r>
              <a:rPr lang="ja-JP" altLang="en-US">
                <a:ea typeface="HG明朝B"/>
              </a:rPr>
              <a:t>Framework：</a:t>
            </a:r>
            <a:endParaRPr lang="ja-JP" altLang="en-US" dirty="0">
              <a:ea typeface="HG明朝B"/>
            </a:endParaRPr>
          </a:p>
          <a:p>
            <a:pPr lvl="1">
              <a:buClr>
                <a:srgbClr val="9E3611"/>
              </a:buClr>
            </a:pPr>
            <a:r>
              <a:rPr lang="ja-JP" altLang="en-US">
                <a:ea typeface="HG明朝B"/>
              </a:rPr>
              <a:t>モデルを開発するためのライブラリまたは</a:t>
            </a:r>
            <a:r>
              <a:rPr lang="ja-JP">
                <a:ea typeface="+mn-lt"/>
                <a:cs typeface="+mn-lt"/>
              </a:rPr>
              <a:t>開発</a:t>
            </a:r>
            <a:r>
              <a:rPr lang="ja-JP" altLang="en-US">
                <a:ea typeface="HG明朝B"/>
              </a:rPr>
              <a:t>環境</a:t>
            </a:r>
          </a:p>
          <a:p>
            <a:pPr>
              <a:buClr>
                <a:srgbClr val="9E3611"/>
              </a:buClr>
            </a:pPr>
            <a:r>
              <a:rPr lang="ja-JP" altLang="en-US">
                <a:ea typeface="HG明朝B"/>
              </a:rPr>
              <a:t>主に使われるフレームワーク：</a:t>
            </a:r>
            <a:endParaRPr lang="ja-JP" altLang="en-US" dirty="0">
              <a:ea typeface="HG明朝B"/>
            </a:endParaRPr>
          </a:p>
          <a:p>
            <a:pPr lvl="1">
              <a:buClr>
                <a:srgbClr val="9E3611"/>
              </a:buClr>
            </a:pPr>
            <a:r>
              <a:rPr lang="ja-JP" altLang="en-US">
                <a:ea typeface="HG明朝B"/>
              </a:rPr>
              <a:t>前処理：Numpy, Scipy, Pandas, Scikit-learn, PySpark..</a:t>
            </a:r>
            <a:endParaRPr lang="ja-JP" altLang="en-US" dirty="0">
              <a:ea typeface="HG明朝B"/>
            </a:endParaRPr>
          </a:p>
          <a:p>
            <a:pPr lvl="1">
              <a:buClr>
                <a:srgbClr val="9E3611"/>
              </a:buClr>
            </a:pPr>
            <a:r>
              <a:rPr lang="ja-JP" altLang="en-US">
                <a:ea typeface="HG明朝B"/>
              </a:rPr>
              <a:t>機械学習：Scikit-learn,  Pandas, Scipy, PySpark..</a:t>
            </a:r>
          </a:p>
          <a:p>
            <a:pPr lvl="1">
              <a:buClr>
                <a:srgbClr val="9E3611"/>
              </a:buClr>
            </a:pPr>
            <a:r>
              <a:rPr lang="ja-JP" altLang="en-US">
                <a:ea typeface="HG明朝B"/>
              </a:rPr>
              <a:t>Deep Learning：Tensorflow, Keras, Pytorch, MXNet..</a:t>
            </a:r>
            <a:endParaRPr lang="ja-JP" altLang="en-US" dirty="0">
              <a:ea typeface="HG明朝B"/>
            </a:endParaRPr>
          </a:p>
          <a:p>
            <a:pPr lvl="1">
              <a:buClr>
                <a:srgbClr val="9E3611"/>
              </a:buClr>
            </a:pPr>
            <a:endParaRPr lang="ja-JP" altLang="en-US" dirty="0">
              <a:ea typeface="HG明朝B"/>
            </a:endParaRPr>
          </a:p>
          <a:p>
            <a:pPr>
              <a:buClr>
                <a:srgbClr val="9E3611"/>
              </a:buClr>
            </a:pPr>
            <a:r>
              <a:rPr lang="ja-JP" altLang="en-US">
                <a:ea typeface="HG明朝B"/>
              </a:rPr>
              <a:t>Sagemakerが現時点で15個の機械学習アルゴリズムを用意して、</a:t>
            </a:r>
            <a:endParaRPr lang="ja-JP" altLang="en-US" dirty="0">
              <a:ea typeface="HG明朝B"/>
            </a:endParaRPr>
          </a:p>
          <a:p>
            <a:pPr>
              <a:buClr>
                <a:srgbClr val="9E3611"/>
              </a:buClr>
            </a:pPr>
            <a:r>
              <a:rPr lang="ja-JP" altLang="en-US">
                <a:ea typeface="HG明朝B"/>
              </a:rPr>
              <a:t>また、Tensorflow, Pytorch, MXNet, Chainer, SKLearn Frameworkが対応可能です</a:t>
            </a:r>
          </a:p>
        </p:txBody>
      </p:sp>
    </p:spTree>
    <p:extLst>
      <p:ext uri="{BB962C8B-B14F-4D97-AF65-F5344CB8AC3E}">
        <p14:creationId xmlns:p14="http://schemas.microsoft.com/office/powerpoint/2010/main" val="195599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FCB9-74FA-4CC1-BFF3-2BDC8B8DC542}"/>
              </a:ext>
            </a:extLst>
          </p:cNvPr>
          <p:cNvSpPr>
            <a:spLocks noGrp="1"/>
          </p:cNvSpPr>
          <p:nvPr>
            <p:ph type="title"/>
          </p:nvPr>
        </p:nvSpPr>
        <p:spPr/>
        <p:txBody>
          <a:bodyPr/>
          <a:lstStyle/>
          <a:p>
            <a:pPr>
              <a:spcBef>
                <a:spcPts val="1200"/>
              </a:spcBef>
            </a:pPr>
            <a:r>
              <a:rPr lang="ja-JP" altLang="en-US" sz="4000">
                <a:ea typeface="+mj-lt"/>
                <a:cs typeface="+mj-lt"/>
              </a:rPr>
              <a:t>Sagemakerが提供しているAlgorithm</a:t>
            </a:r>
            <a:endParaRPr lang="en-US" altLang="ja-JP" sz="4000">
              <a:ea typeface="+mj-lt"/>
              <a:cs typeface="+mj-lt"/>
            </a:endParaRPr>
          </a:p>
        </p:txBody>
      </p:sp>
      <p:sp>
        <p:nvSpPr>
          <p:cNvPr id="3" name="Content Placeholder 2">
            <a:extLst>
              <a:ext uri="{FF2B5EF4-FFF2-40B4-BE49-F238E27FC236}">
                <a16:creationId xmlns:a16="http://schemas.microsoft.com/office/drawing/2014/main" id="{5F841EAE-B99E-40DF-AF94-1E3F46185867}"/>
              </a:ext>
            </a:extLst>
          </p:cNvPr>
          <p:cNvSpPr>
            <a:spLocks noGrp="1"/>
          </p:cNvSpPr>
          <p:nvPr>
            <p:ph idx="1"/>
          </p:nvPr>
        </p:nvSpPr>
        <p:spPr>
          <a:xfrm>
            <a:off x="1069848" y="2092654"/>
            <a:ext cx="10058400" cy="4712149"/>
          </a:xfrm>
        </p:spPr>
        <p:txBody>
          <a:bodyPr vert="horz" lIns="91440" tIns="45720" rIns="91440" bIns="45720" rtlCol="0" anchor="t">
            <a:normAutofit fontScale="70000" lnSpcReduction="20000"/>
          </a:bodyPr>
          <a:lstStyle/>
          <a:p>
            <a:pPr>
              <a:buClr>
                <a:srgbClr val="9E3611"/>
              </a:buClr>
            </a:pPr>
            <a:r>
              <a:rPr lang="ja-JP" altLang="en-US">
                <a:ea typeface="HG明朝B"/>
              </a:rPr>
              <a:t>XGBoost</a:t>
            </a:r>
          </a:p>
          <a:p>
            <a:pPr>
              <a:buClr>
                <a:srgbClr val="9E3611"/>
              </a:buClr>
            </a:pPr>
            <a:r>
              <a:rPr lang="ja-JP" altLang="en-US">
                <a:ea typeface="HG明朝B"/>
              </a:rPr>
              <a:t>LinearLearner</a:t>
            </a:r>
            <a:endParaRPr lang="ja-JP" altLang="en-US" dirty="0">
              <a:ea typeface="HG明朝B"/>
            </a:endParaRPr>
          </a:p>
          <a:p>
            <a:pPr>
              <a:buClr>
                <a:srgbClr val="9E3611"/>
              </a:buClr>
            </a:pPr>
            <a:r>
              <a:rPr lang="ja-JP" altLang="en-US">
                <a:ea typeface="HG明朝B"/>
              </a:rPr>
              <a:t>Factorization Machines</a:t>
            </a:r>
          </a:p>
          <a:p>
            <a:pPr>
              <a:buClr>
                <a:srgbClr val="9E3611"/>
              </a:buClr>
            </a:pPr>
            <a:r>
              <a:rPr lang="ja-JP" altLang="en-US">
                <a:ea typeface="HG明朝B"/>
              </a:rPr>
              <a:t>Image Classification</a:t>
            </a:r>
            <a:endParaRPr lang="ja-JP" altLang="en-US" dirty="0">
              <a:ea typeface="HG明朝B"/>
            </a:endParaRPr>
          </a:p>
          <a:p>
            <a:pPr>
              <a:buClr>
                <a:srgbClr val="9E3611"/>
              </a:buClr>
            </a:pPr>
            <a:r>
              <a:rPr lang="ja-JP" altLang="en-US">
                <a:ea typeface="HG明朝B"/>
              </a:rPr>
              <a:t>Seq2seq</a:t>
            </a:r>
            <a:endParaRPr lang="ja-JP" altLang="en-US" dirty="0">
              <a:ea typeface="HG明朝B"/>
            </a:endParaRPr>
          </a:p>
          <a:p>
            <a:pPr>
              <a:buClr>
                <a:srgbClr val="9E3611"/>
              </a:buClr>
            </a:pPr>
            <a:r>
              <a:rPr lang="ja-JP" altLang="en-US">
                <a:ea typeface="HG明朝B"/>
              </a:rPr>
              <a:t>K-Means</a:t>
            </a:r>
          </a:p>
          <a:p>
            <a:pPr>
              <a:buClr>
                <a:srgbClr val="9E3611"/>
              </a:buClr>
            </a:pPr>
            <a:r>
              <a:rPr lang="ja-JP" altLang="en-US">
                <a:ea typeface="HG明朝B"/>
              </a:rPr>
              <a:t>PCA</a:t>
            </a:r>
          </a:p>
          <a:p>
            <a:pPr>
              <a:buClr>
                <a:srgbClr val="9E3611"/>
              </a:buClr>
            </a:pPr>
            <a:r>
              <a:rPr lang="ja-JP" altLang="en-US">
                <a:ea typeface="HG明朝B"/>
              </a:rPr>
              <a:t>KNN</a:t>
            </a:r>
          </a:p>
          <a:p>
            <a:pPr>
              <a:buClr>
                <a:srgbClr val="9E3611"/>
              </a:buClr>
            </a:pPr>
            <a:r>
              <a:rPr lang="ja-JP" altLang="en-US">
                <a:ea typeface="HG明朝B"/>
              </a:rPr>
              <a:t>LDA</a:t>
            </a:r>
          </a:p>
          <a:p>
            <a:pPr>
              <a:buClr>
                <a:srgbClr val="9E3611"/>
              </a:buClr>
            </a:pPr>
            <a:r>
              <a:rPr lang="ja-JP" altLang="en-US">
                <a:ea typeface="HG明朝B"/>
              </a:rPr>
              <a:t>Semantic Segmentation</a:t>
            </a:r>
          </a:p>
          <a:p>
            <a:pPr>
              <a:buClr>
                <a:srgbClr val="9E3611"/>
              </a:buClr>
            </a:pPr>
            <a:r>
              <a:rPr lang="ja-JP" altLang="en-US">
                <a:ea typeface="HG明朝B"/>
              </a:rPr>
              <a:t>Blazing Text</a:t>
            </a:r>
            <a:endParaRPr lang="ja-JP" altLang="en-US" dirty="0">
              <a:ea typeface="HG明朝B"/>
            </a:endParaRPr>
          </a:p>
          <a:p>
            <a:pPr>
              <a:buClr>
                <a:srgbClr val="9E3611"/>
              </a:buClr>
            </a:pPr>
            <a:r>
              <a:rPr lang="ja-JP" altLang="en-US">
                <a:ea typeface="HG明朝B"/>
              </a:rPr>
              <a:t>Object Detection</a:t>
            </a:r>
            <a:endParaRPr lang="ja-JP" altLang="en-US" dirty="0">
              <a:ea typeface="HG明朝B"/>
            </a:endParaRPr>
          </a:p>
          <a:p>
            <a:pPr>
              <a:buClr>
                <a:srgbClr val="9E3611"/>
              </a:buClr>
            </a:pPr>
            <a:r>
              <a:rPr lang="ja-JP" altLang="en-US">
                <a:ea typeface="HG明朝B"/>
              </a:rPr>
              <a:t>DeepAR Forcasting</a:t>
            </a:r>
          </a:p>
          <a:p>
            <a:pPr>
              <a:buClr>
                <a:srgbClr val="9E3611"/>
              </a:buClr>
            </a:pPr>
            <a:r>
              <a:rPr lang="ja-JP" altLang="en-US">
                <a:ea typeface="HG明朝B"/>
              </a:rPr>
              <a:t>Random Cut Forest</a:t>
            </a:r>
          </a:p>
          <a:p>
            <a:pPr>
              <a:buClr>
                <a:srgbClr val="9E3611"/>
              </a:buClr>
            </a:pPr>
            <a:r>
              <a:rPr lang="ja-JP" altLang="en-US">
                <a:ea typeface="HG明朝B"/>
              </a:rPr>
              <a:t>IP Insights</a:t>
            </a:r>
            <a:endParaRPr lang="ja-JP" altLang="en-US" dirty="0">
              <a:ea typeface="HG明朝B"/>
            </a:endParaRPr>
          </a:p>
        </p:txBody>
      </p:sp>
    </p:spTree>
    <p:extLst>
      <p:ext uri="{BB962C8B-B14F-4D97-AF65-F5344CB8AC3E}">
        <p14:creationId xmlns:p14="http://schemas.microsoft.com/office/powerpoint/2010/main" val="270853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FCB9-74FA-4CC1-BFF3-2BDC8B8DC542}"/>
              </a:ext>
            </a:extLst>
          </p:cNvPr>
          <p:cNvSpPr>
            <a:spLocks noGrp="1"/>
          </p:cNvSpPr>
          <p:nvPr>
            <p:ph type="title"/>
          </p:nvPr>
        </p:nvSpPr>
        <p:spPr/>
        <p:txBody>
          <a:bodyPr/>
          <a:lstStyle/>
          <a:p>
            <a:pPr>
              <a:spcBef>
                <a:spcPts val="1200"/>
              </a:spcBef>
            </a:pPr>
            <a:r>
              <a:rPr lang="ja-JP" altLang="en-US" sz="4000">
                <a:ea typeface="+mj-lt"/>
                <a:cs typeface="+mj-lt"/>
              </a:rPr>
              <a:t>Sagemakerによる開発工程</a:t>
            </a:r>
            <a:endParaRPr lang="ja-JP" altLang="en-US" sz="4000" dirty="0">
              <a:ea typeface="+mj-lt"/>
              <a:cs typeface="+mj-lt"/>
            </a:endParaRPr>
          </a:p>
        </p:txBody>
      </p:sp>
      <p:sp>
        <p:nvSpPr>
          <p:cNvPr id="3" name="Content Placeholder 2">
            <a:extLst>
              <a:ext uri="{FF2B5EF4-FFF2-40B4-BE49-F238E27FC236}">
                <a16:creationId xmlns:a16="http://schemas.microsoft.com/office/drawing/2014/main" id="{5F841EAE-B99E-40DF-AF94-1E3F46185867}"/>
              </a:ext>
            </a:extLst>
          </p:cNvPr>
          <p:cNvSpPr>
            <a:spLocks noGrp="1"/>
          </p:cNvSpPr>
          <p:nvPr>
            <p:ph idx="1"/>
          </p:nvPr>
        </p:nvSpPr>
        <p:spPr>
          <a:xfrm>
            <a:off x="1069848" y="2092654"/>
            <a:ext cx="10058400" cy="4712149"/>
          </a:xfrm>
        </p:spPr>
        <p:txBody>
          <a:bodyPr vert="horz" lIns="91440" tIns="45720" rIns="91440" bIns="45720" rtlCol="0" anchor="t">
            <a:normAutofit/>
          </a:bodyPr>
          <a:lstStyle/>
          <a:p>
            <a:pPr>
              <a:buClr>
                <a:srgbClr val="9E3611"/>
              </a:buClr>
            </a:pPr>
            <a:endParaRPr lang="ja-JP" altLang="en-US" dirty="0">
              <a:ea typeface="HG明朝B" panose="02020809000000000000" pitchFamily="17" charset="-128"/>
            </a:endParaRPr>
          </a:p>
          <a:p>
            <a:pPr>
              <a:buClr>
                <a:srgbClr val="9E3611"/>
              </a:buClr>
            </a:pPr>
            <a:endParaRPr lang="ja-JP" altLang="en-US">
              <a:ea typeface="HG明朝B"/>
            </a:endParaRPr>
          </a:p>
        </p:txBody>
      </p:sp>
      <p:sp>
        <p:nvSpPr>
          <p:cNvPr id="4" name="TextBox 3">
            <a:extLst>
              <a:ext uri="{FF2B5EF4-FFF2-40B4-BE49-F238E27FC236}">
                <a16:creationId xmlns:a16="http://schemas.microsoft.com/office/drawing/2014/main" id="{2221EA6C-98D4-4A1C-8C2C-FC6B35AD549A}"/>
              </a:ext>
            </a:extLst>
          </p:cNvPr>
          <p:cNvSpPr txBox="1"/>
          <p:nvPr/>
        </p:nvSpPr>
        <p:spPr>
          <a:xfrm>
            <a:off x="1072012" y="2094152"/>
            <a:ext cx="1007672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a:ea typeface="HG明朝B"/>
              </a:rPr>
              <a:t>分析用の生データはSQS, Lambda等を通してS3に保存される</a:t>
            </a:r>
          </a:p>
          <a:p>
            <a:pPr marL="285750" indent="-285750">
              <a:buFont typeface="Arial"/>
              <a:buChar char="•"/>
            </a:pPr>
            <a:r>
              <a:rPr lang="ja-JP" altLang="en-US">
                <a:ea typeface="HG明朝B"/>
              </a:rPr>
              <a:t>保存されたデータをSagemakerのNotebook Instanceに読み込む</a:t>
            </a:r>
          </a:p>
          <a:p>
            <a:pPr marL="285750" indent="-285750">
              <a:buFont typeface="Arial"/>
              <a:buChar char="•"/>
            </a:pPr>
            <a:r>
              <a:rPr lang="ja-JP" altLang="en-US">
                <a:ea typeface="HG明朝B"/>
              </a:rPr>
              <a:t>データの前処理を行う</a:t>
            </a:r>
            <a:endParaRPr lang="ja-JP" altLang="en-US" dirty="0">
              <a:ea typeface="HG明朝B"/>
            </a:endParaRPr>
          </a:p>
          <a:p>
            <a:pPr marL="742950" lvl="1" indent="-285750">
              <a:buFont typeface="Arial"/>
              <a:buChar char="•"/>
            </a:pPr>
            <a:r>
              <a:rPr lang="ja-JP" altLang="en-US">
                <a:ea typeface="HG明朝B"/>
              </a:rPr>
              <a:t>小規模データの場合、当Notebook Instanceで</a:t>
            </a:r>
            <a:r>
              <a:rPr lang="ja-JP">
                <a:ea typeface="+mn-lt"/>
                <a:cs typeface="+mn-lt"/>
              </a:rPr>
              <a:t>処理を</a:t>
            </a:r>
            <a:r>
              <a:rPr lang="ja-JP" altLang="en-US">
                <a:ea typeface="HG明朝B"/>
              </a:rPr>
              <a:t>行う</a:t>
            </a:r>
            <a:endParaRPr lang="ja-JP" altLang="en-US" dirty="0">
              <a:ea typeface="HG明朝B"/>
            </a:endParaRPr>
          </a:p>
          <a:p>
            <a:pPr marL="742950" lvl="1" indent="-285750">
              <a:buFont typeface="Arial"/>
              <a:buChar char="•"/>
            </a:pPr>
            <a:r>
              <a:rPr lang="ja-JP" altLang="en-US">
                <a:ea typeface="HG明朝B"/>
              </a:rPr>
              <a:t>大規模データの場合、Process Jobを作成して別のInstanceで処理を行う</a:t>
            </a:r>
            <a:endParaRPr lang="ja-JP" altLang="en-US" dirty="0">
              <a:ea typeface="HG明朝B"/>
            </a:endParaRPr>
          </a:p>
          <a:p>
            <a:pPr marL="742950" lvl="1" indent="-285750">
              <a:buFont typeface="Arial"/>
              <a:buChar char="•"/>
            </a:pPr>
            <a:r>
              <a:rPr lang="ja-JP" altLang="en-US">
                <a:ea typeface="HG明朝B"/>
              </a:rPr>
              <a:t>加工したデータをまたS3に保存する</a:t>
            </a:r>
          </a:p>
          <a:p>
            <a:pPr marL="285750" indent="-285750">
              <a:buFont typeface="Arial"/>
              <a:buChar char="•"/>
            </a:pPr>
            <a:r>
              <a:rPr lang="ja-JP" altLang="en-US">
                <a:ea typeface="HG明朝B"/>
              </a:rPr>
              <a:t>Modelを作成して、学習と評価を行う</a:t>
            </a:r>
          </a:p>
          <a:p>
            <a:pPr marL="742950" lvl="1" indent="-285750">
              <a:buFont typeface="Arial"/>
              <a:buChar char="•"/>
            </a:pPr>
            <a:r>
              <a:rPr lang="ja-JP" altLang="en-US">
                <a:ea typeface="HG明朝B"/>
              </a:rPr>
              <a:t>三つの選択肢があります</a:t>
            </a:r>
            <a:endParaRPr lang="ja-JP" altLang="en-US" dirty="0">
              <a:ea typeface="HG明朝B"/>
            </a:endParaRPr>
          </a:p>
          <a:p>
            <a:pPr marL="1200150" lvl="2" indent="-285750">
              <a:buFont typeface="Arial"/>
              <a:buChar char="•"/>
            </a:pPr>
            <a:r>
              <a:rPr lang="ja-JP" altLang="en-US">
                <a:ea typeface="HG明朝B"/>
              </a:rPr>
              <a:t>Sagemakerが提供しているアルゴリズムを使う</a:t>
            </a:r>
          </a:p>
          <a:p>
            <a:pPr marL="1200150" lvl="2" indent="-285750">
              <a:buFont typeface="Arial"/>
              <a:buChar char="•"/>
            </a:pPr>
            <a:r>
              <a:rPr lang="ja-JP" altLang="en-US">
                <a:ea typeface="HG明朝B"/>
              </a:rPr>
              <a:t>Sagemakerが提供しているフレームワークを使って自分でコードを用意する</a:t>
            </a:r>
            <a:endParaRPr lang="ja-JP" altLang="en-US" dirty="0">
              <a:ea typeface="HG明朝B"/>
            </a:endParaRPr>
          </a:p>
          <a:p>
            <a:pPr marL="1200150" lvl="2" indent="-285750">
              <a:buFont typeface="Arial"/>
              <a:buChar char="•"/>
            </a:pPr>
            <a:r>
              <a:rPr lang="ja-JP" altLang="en-US">
                <a:ea typeface="HG明朝B"/>
              </a:rPr>
              <a:t>自分のフレームワークを使う</a:t>
            </a:r>
          </a:p>
          <a:p>
            <a:pPr marL="742950" lvl="1" indent="-285750">
              <a:buFont typeface="Arial"/>
              <a:buChar char="•"/>
            </a:pPr>
            <a:r>
              <a:rPr lang="ja-JP" altLang="en-US">
                <a:ea typeface="HG明朝B"/>
              </a:rPr>
              <a:t>テスト結果、学習済みモデルをS3に保存する</a:t>
            </a:r>
            <a:endParaRPr lang="ja-JP" altLang="en-US" dirty="0">
              <a:ea typeface="HG明朝B"/>
            </a:endParaRPr>
          </a:p>
          <a:p>
            <a:pPr marL="285750" indent="-285750">
              <a:buFont typeface="Arial"/>
              <a:buChar char="•"/>
            </a:pPr>
            <a:r>
              <a:rPr lang="ja-JP" altLang="en-US">
                <a:ea typeface="HG明朝B"/>
              </a:rPr>
              <a:t>学習済モデルを使用して、推論を行う</a:t>
            </a:r>
            <a:endParaRPr lang="ja-JP" altLang="en-US" dirty="0">
              <a:ea typeface="HG明朝B"/>
            </a:endParaRPr>
          </a:p>
          <a:p>
            <a:pPr marL="742950" lvl="1" indent="-285750">
              <a:buFont typeface="Arial"/>
              <a:buChar char="•"/>
            </a:pPr>
            <a:endParaRPr lang="ja-JP" altLang="en-US" dirty="0">
              <a:ea typeface="HG明朝B"/>
            </a:endParaRPr>
          </a:p>
        </p:txBody>
      </p:sp>
    </p:spTree>
    <p:extLst>
      <p:ext uri="{BB962C8B-B14F-4D97-AF65-F5344CB8AC3E}">
        <p14:creationId xmlns:p14="http://schemas.microsoft.com/office/powerpoint/2010/main" val="988228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Wood Type</vt:lpstr>
      <vt:lpstr>Sagemaker 理論と実践</vt:lpstr>
      <vt:lpstr>項目</vt:lpstr>
      <vt:lpstr>ML Lifecycle</vt:lpstr>
      <vt:lpstr>Sagemakerとは、</vt:lpstr>
      <vt:lpstr>学習とは</vt:lpstr>
      <vt:lpstr>モデルとは</vt:lpstr>
      <vt:lpstr>アルゴリズムの種類、Frameworkの種類 Sagemakerが提供しているFramework</vt:lpstr>
      <vt:lpstr>Sagemakerが提供しているAlgorithm</vt:lpstr>
      <vt:lpstr>Sagemakerによる開発工程</vt:lpstr>
      <vt:lpstr>PowerPoint Presentation</vt:lpstr>
      <vt:lpstr>Sagemaker 開発環境</vt:lpstr>
      <vt:lpstr>Sagemaker 開発環境</vt:lpstr>
      <vt:lpstr>Sagemaker 開発環境</vt:lpstr>
      <vt:lpstr>Notebook Instance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1024</cp:revision>
  <dcterms:created xsi:type="dcterms:W3CDTF">2021-07-09T03:17:02Z</dcterms:created>
  <dcterms:modified xsi:type="dcterms:W3CDTF">2021-07-12T06:10:58Z</dcterms:modified>
</cp:coreProperties>
</file>