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Ysabeau SC ExtraLight"/>
      <p:regular r:id="rId26"/>
      <p:bold r:id="rId27"/>
    </p:embeddedFont>
    <p:embeddedFont>
      <p:font typeface="Ysabeau SC"/>
      <p:regular r:id="rId28"/>
      <p:bold r:id="rId29"/>
    </p:embeddedFont>
    <p:embeddedFont>
      <p:font typeface="Bricolage Grotesque ExtraLight"/>
      <p:regular r:id="rId30"/>
      <p:bold r:id="rId31"/>
    </p:embeddedFont>
    <p:embeddedFont>
      <p:font typeface="Noto Sans Symbols"/>
      <p:regular r:id="rId32"/>
      <p:bold r:id="rId33"/>
    </p:embeddedFont>
    <p:embeddedFont>
      <p:font typeface="Bricolage Grotesque"/>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YsabeauSCExtraLight-regular.fntdata"/><Relationship Id="rId25" Type="http://schemas.openxmlformats.org/officeDocument/2006/relationships/slide" Target="slides/slide21.xml"/><Relationship Id="rId28" Type="http://schemas.openxmlformats.org/officeDocument/2006/relationships/font" Target="fonts/YsabeauSC-regular.fntdata"/><Relationship Id="rId27" Type="http://schemas.openxmlformats.org/officeDocument/2006/relationships/font" Target="fonts/YsabeauSCExtra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YsabeauSC-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ricolageGrotesqueExtraLight-bold.fntdata"/><Relationship Id="rId30" Type="http://schemas.openxmlformats.org/officeDocument/2006/relationships/font" Target="fonts/BricolageGrotesqueExtraLight-regular.fntdata"/><Relationship Id="rId11" Type="http://schemas.openxmlformats.org/officeDocument/2006/relationships/slide" Target="slides/slide7.xml"/><Relationship Id="rId33" Type="http://schemas.openxmlformats.org/officeDocument/2006/relationships/font" Target="fonts/NotoSansSymbols-bold.fntdata"/><Relationship Id="rId10" Type="http://schemas.openxmlformats.org/officeDocument/2006/relationships/slide" Target="slides/slide6.xml"/><Relationship Id="rId32" Type="http://schemas.openxmlformats.org/officeDocument/2006/relationships/font" Target="fonts/NotoSansSymbols-regular.fntdata"/><Relationship Id="rId13" Type="http://schemas.openxmlformats.org/officeDocument/2006/relationships/slide" Target="slides/slide9.xml"/><Relationship Id="rId35" Type="http://schemas.openxmlformats.org/officeDocument/2006/relationships/font" Target="fonts/BricolageGrotesque-bold.fntdata"/><Relationship Id="rId12" Type="http://schemas.openxmlformats.org/officeDocument/2006/relationships/slide" Target="slides/slide8.xml"/><Relationship Id="rId34" Type="http://schemas.openxmlformats.org/officeDocument/2006/relationships/font" Target="fonts/BricolageGrotesque-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14027d4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3314027d4b3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2022120" y="540000"/>
            <a:ext cx="4447800" cy="9141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p:txBody>
      </p:sp>
      <p:sp>
        <p:nvSpPr>
          <p:cNvPr id="52" name="Google Shape;52;p13"/>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800"/>
              <a:buNone/>
              <a:defRPr/>
            </a:lvl1pPr>
            <a:lvl2pPr lvl="1" algn="l">
              <a:spcBef>
                <a:spcPts val="1200"/>
              </a:spcBef>
              <a:spcAft>
                <a:spcPts val="0"/>
              </a:spcAft>
              <a:buSzPts val="1400"/>
              <a:buNone/>
              <a:defRPr/>
            </a:lvl2pPr>
            <a:lvl3pPr lvl="2" algn="l">
              <a:spcBef>
                <a:spcPts val="1200"/>
              </a:spcBef>
              <a:spcAft>
                <a:spcPts val="0"/>
              </a:spcAft>
              <a:buSzPts val="1400"/>
              <a:buNone/>
              <a:defRPr/>
            </a:lvl3pPr>
            <a:lvl4pPr lvl="3" algn="l">
              <a:spcBef>
                <a:spcPts val="1200"/>
              </a:spcBef>
              <a:spcAft>
                <a:spcPts val="0"/>
              </a:spcAft>
              <a:buSzPts val="1400"/>
              <a:buNone/>
              <a:defRPr/>
            </a:lvl4pPr>
            <a:lvl5pPr lvl="4" algn="l">
              <a:spcBef>
                <a:spcPts val="1200"/>
              </a:spcBef>
              <a:spcAft>
                <a:spcPts val="0"/>
              </a:spcAft>
              <a:buSzPts val="1400"/>
              <a:buNone/>
              <a:defRPr/>
            </a:lvl5pPr>
            <a:lvl6pPr lvl="5" algn="l">
              <a:spcBef>
                <a:spcPts val="1200"/>
              </a:spcBef>
              <a:spcAft>
                <a:spcPts val="0"/>
              </a:spcAft>
              <a:buSzPts val="1400"/>
              <a:buNone/>
              <a:defRPr/>
            </a:lvl6pPr>
            <a:lvl7pPr lvl="6" algn="l">
              <a:spcBef>
                <a:spcPts val="1200"/>
              </a:spcBef>
              <a:spcAft>
                <a:spcPts val="0"/>
              </a:spcAft>
              <a:buSzPts val="1400"/>
              <a:buNone/>
              <a:defRPr/>
            </a:lvl7pPr>
            <a:lvl8pPr lvl="7" algn="l">
              <a:spcBef>
                <a:spcPts val="1200"/>
              </a:spcBef>
              <a:spcAft>
                <a:spcPts val="0"/>
              </a:spcAft>
              <a:buSzPts val="1400"/>
              <a:buNone/>
              <a:defRPr/>
            </a:lvl8pPr>
            <a:lvl9pPr lvl="8" algn="l">
              <a:spcBef>
                <a:spcPts val="1200"/>
              </a:spcBef>
              <a:spcAft>
                <a:spcPts val="12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title"/>
          </p:nvPr>
        </p:nvSpPr>
        <p:spPr>
          <a:xfrm>
            <a:off x="714240" y="514440"/>
            <a:ext cx="5304960" cy="249516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Ysabeau SC ExtraLight"/>
              <a:buNone/>
            </a:pPr>
            <a:r>
              <a:rPr b="0" lang="en" sz="6500" strike="noStrike">
                <a:solidFill>
                  <a:schemeClr val="dk1"/>
                </a:solidFill>
                <a:latin typeface="Ysabeau SC ExtraLight"/>
                <a:ea typeface="Ysabeau SC ExtraLight"/>
                <a:cs typeface="Ysabeau SC ExtraLight"/>
                <a:sym typeface="Ysabeau SC ExtraLight"/>
              </a:rPr>
              <a:t>Case Tracking System</a:t>
            </a:r>
            <a:endParaRPr b="0" sz="6500" strike="noStrike">
              <a:solidFill>
                <a:schemeClr val="dk1"/>
              </a:solidFill>
              <a:latin typeface="Arial"/>
              <a:ea typeface="Arial"/>
              <a:cs typeface="Arial"/>
              <a:sym typeface="Arial"/>
            </a:endParaRPr>
          </a:p>
        </p:txBody>
      </p:sp>
      <p:sp>
        <p:nvSpPr>
          <p:cNvPr id="58" name="Google Shape;58;p14"/>
          <p:cNvSpPr txBox="1"/>
          <p:nvPr>
            <p:ph idx="1" type="subTitle"/>
          </p:nvPr>
        </p:nvSpPr>
        <p:spPr>
          <a:xfrm>
            <a:off x="5095800" y="3790800"/>
            <a:ext cx="1961640" cy="552240"/>
          </a:xfrm>
          <a:prstGeom prst="rect">
            <a:avLst/>
          </a:prstGeom>
          <a:noFill/>
          <a:ln>
            <a:noFill/>
          </a:ln>
        </p:spPr>
        <p:txBody>
          <a:bodyPr anchorCtr="0" anchor="ctr" bIns="91425" lIns="91425" spcFirstLastPara="1" rIns="91425" wrap="square" tIns="91425">
            <a:normAutofit fontScale="70000"/>
          </a:bodyPr>
          <a:lstStyle/>
          <a:p>
            <a:pPr indent="0" lvl="0" marL="0" marR="0" rtl="0" algn="r">
              <a:lnSpc>
                <a:spcPct val="100000"/>
              </a:lnSpc>
              <a:spcBef>
                <a:spcPts val="0"/>
              </a:spcBef>
              <a:spcAft>
                <a:spcPts val="1200"/>
              </a:spcAft>
              <a:buClr>
                <a:schemeClr val="dk1"/>
              </a:buClr>
              <a:buSzPct val="100000"/>
              <a:buFont typeface="Bricolage Grotesque ExtraLight"/>
              <a:buNone/>
            </a:pPr>
            <a:r>
              <a:rPr b="0" i="0" lang="en" sz="1400" u="none" cap="none" strike="noStrike">
                <a:solidFill>
                  <a:schemeClr val="dk1"/>
                </a:solidFill>
                <a:latin typeface="Bricolage Grotesque ExtraLight"/>
                <a:ea typeface="Bricolage Grotesque ExtraLight"/>
                <a:cs typeface="Bricolage Grotesque ExtraLight"/>
                <a:sym typeface="Bricolage Grotesque ExtraLight"/>
              </a:rPr>
              <a:t>Managing Legal Documents and Client Records Efficiently</a:t>
            </a:r>
            <a:endParaRPr b="0" i="0" sz="1400" u="none" cap="none" strike="noStrike">
              <a:solidFill>
                <a:srgbClr val="FFFFFF"/>
              </a:solidFill>
              <a:latin typeface="Noto Sans Symbols"/>
              <a:ea typeface="Noto Sans Symbols"/>
              <a:cs typeface="Noto Sans Symbols"/>
              <a:sym typeface="Noto Sans Symbols"/>
            </a:endParaRPr>
          </a:p>
        </p:txBody>
      </p:sp>
      <p:cxnSp>
        <p:nvCxnSpPr>
          <p:cNvPr id="59" name="Google Shape;59;p14"/>
          <p:cNvCxnSpPr/>
          <p:nvPr/>
        </p:nvCxnSpPr>
        <p:spPr>
          <a:xfrm>
            <a:off x="-15120" y="3265560"/>
            <a:ext cx="7367400" cy="360"/>
          </a:xfrm>
          <a:prstGeom prst="straightConnector1">
            <a:avLst/>
          </a:prstGeom>
          <a:noFill/>
          <a:ln cap="flat" cmpd="sng" w="9525">
            <a:solidFill>
              <a:srgbClr val="FFEED3"/>
            </a:solidFill>
            <a:prstDash val="solid"/>
            <a:round/>
            <a:headEnd len="sm" w="sm" type="none"/>
            <a:tailEnd len="sm" w="sm" type="none"/>
          </a:ln>
        </p:spPr>
      </p:cxnSp>
      <p:cxnSp>
        <p:nvCxnSpPr>
          <p:cNvPr id="60" name="Google Shape;60;p14"/>
          <p:cNvCxnSpPr/>
          <p:nvPr/>
        </p:nvCxnSpPr>
        <p:spPr>
          <a:xfrm>
            <a:off x="7354800" y="0"/>
            <a:ext cx="360" cy="5143680"/>
          </a:xfrm>
          <a:prstGeom prst="straightConnector1">
            <a:avLst/>
          </a:prstGeom>
          <a:noFill/>
          <a:ln cap="flat" cmpd="sng" w="9525">
            <a:solidFill>
              <a:srgbClr val="FFEED3"/>
            </a:solidFill>
            <a:prstDash val="solid"/>
            <a:round/>
            <a:headEnd len="sm" w="sm" type="none"/>
            <a:tailEnd len="sm" w="sm" type="none"/>
          </a:ln>
        </p:spPr>
      </p:cxnSp>
      <p:sp>
        <p:nvSpPr>
          <p:cNvPr id="61" name="Google Shape;61;p14"/>
          <p:cNvSpPr/>
          <p:nvPr/>
        </p:nvSpPr>
        <p:spPr>
          <a:xfrm>
            <a:off x="7553160" y="399960"/>
            <a:ext cx="2800080" cy="2800080"/>
          </a:xfrm>
          <a:prstGeom prst="rect">
            <a:avLst/>
          </a:prstGeom>
          <a:noFill/>
          <a:ln>
            <a:noFill/>
          </a:ln>
        </p:spPr>
        <p:txBody>
          <a:bodyPr anchorCtr="0" anchor="t" bIns="1400025" lIns="870823075" spcFirstLastPara="1" rIns="870823075" wrap="square" tIns="140002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62" name="Google Shape;62;p14"/>
          <p:cNvGrpSpPr/>
          <p:nvPr/>
        </p:nvGrpSpPr>
        <p:grpSpPr>
          <a:xfrm>
            <a:off x="-523620" y="3516660"/>
            <a:ext cx="3008700" cy="1091700"/>
            <a:chOff x="-523620" y="3516660"/>
            <a:chExt cx="3008700" cy="1091700"/>
          </a:xfrm>
        </p:grpSpPr>
        <p:sp>
          <p:nvSpPr>
            <p:cNvPr id="63" name="Google Shape;63;p14"/>
            <p:cNvSpPr/>
            <p:nvPr/>
          </p:nvSpPr>
          <p:spPr>
            <a:xfrm rot="5400000">
              <a:off x="-167400" y="3160440"/>
              <a:ext cx="1091520" cy="1803960"/>
            </a:xfrm>
            <a:prstGeom prst="roundRect">
              <a:avLst>
                <a:gd fmla="val 50000" name="adj"/>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 name="Google Shape;64;p14"/>
            <p:cNvSpPr/>
            <p:nvPr/>
          </p:nvSpPr>
          <p:spPr>
            <a:xfrm>
              <a:off x="1393560" y="3516840"/>
              <a:ext cx="1091520" cy="1091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14253" y="1072345"/>
            <a:ext cx="4047900" cy="552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Ysabeau SC"/>
              <a:buNone/>
            </a:pPr>
            <a:r>
              <a:rPr b="0" lang="en" sz="3000" strike="noStrike">
                <a:solidFill>
                  <a:schemeClr val="dk1"/>
                </a:solidFill>
                <a:latin typeface="Ysabeau SC"/>
                <a:ea typeface="Ysabeau SC"/>
                <a:cs typeface="Ysabeau SC"/>
                <a:sym typeface="Ysabeau SC"/>
              </a:rPr>
              <a:t>Document access control mechanisms</a:t>
            </a:r>
            <a:endParaRPr b="0" sz="3000" strike="noStrike">
              <a:solidFill>
                <a:schemeClr val="dk1"/>
              </a:solidFill>
              <a:latin typeface="Arial"/>
              <a:ea typeface="Arial"/>
              <a:cs typeface="Arial"/>
              <a:sym typeface="Arial"/>
            </a:endParaRPr>
          </a:p>
        </p:txBody>
      </p:sp>
      <p:sp>
        <p:nvSpPr>
          <p:cNvPr id="143" name="Google Shape;143;p23"/>
          <p:cNvSpPr txBox="1"/>
          <p:nvPr>
            <p:ph idx="1" type="body"/>
          </p:nvPr>
        </p:nvSpPr>
        <p:spPr>
          <a:xfrm>
            <a:off x="714225" y="1844101"/>
            <a:ext cx="4047900" cy="24705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Robust access control mechanisms are implemented to ensure that sensitive documents are only accessible to authorized users.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Role-based permissions safeguard against unauthorized access and data breaches.</a:t>
            </a:r>
            <a:endParaRPr b="0" i="0" sz="1600" u="none" cap="none" strike="noStrike">
              <a:solidFill>
                <a:srgbClr val="000000"/>
              </a:solidFill>
              <a:latin typeface="Arial"/>
              <a:ea typeface="Arial"/>
              <a:cs typeface="Arial"/>
              <a:sym typeface="Arial"/>
            </a:endParaRPr>
          </a:p>
        </p:txBody>
      </p:sp>
      <p:pic>
        <p:nvPicPr>
          <p:cNvPr id="144" name="Google Shape;144;p23"/>
          <p:cNvPicPr preferRelativeResize="0"/>
          <p:nvPr/>
        </p:nvPicPr>
        <p:blipFill rotWithShape="1">
          <a:blip r:embed="rId3">
            <a:alphaModFix/>
          </a:blip>
          <a:srcRect b="8471" l="0" r="0" t="8471"/>
          <a:stretch/>
        </p:blipFill>
        <p:spPr>
          <a:xfrm>
            <a:off x="5016600" y="0"/>
            <a:ext cx="4127040" cy="5143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4294967295" type="subTitle"/>
          </p:nvPr>
        </p:nvSpPr>
        <p:spPr>
          <a:xfrm>
            <a:off x="2971800" y="2400473"/>
            <a:ext cx="4866900" cy="16662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The system maintains an audit trail of document changes, allowing users to track revisions and updates.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This ensures accountability and aids in compliance with legal requirements for documentation.</a:t>
            </a:r>
            <a:endParaRPr b="0" i="0" sz="1600" u="none" cap="none" strike="noStrike">
              <a:solidFill>
                <a:srgbClr val="000000"/>
              </a:solidFill>
              <a:latin typeface="Noto Sans Symbols"/>
              <a:ea typeface="Noto Sans Symbols"/>
              <a:cs typeface="Noto Sans Symbols"/>
              <a:sym typeface="Noto Sans Symbols"/>
            </a:endParaRPr>
          </a:p>
        </p:txBody>
      </p:sp>
      <p:sp>
        <p:nvSpPr>
          <p:cNvPr id="150" name="Google Shape;150;p24"/>
          <p:cNvSpPr txBox="1"/>
          <p:nvPr>
            <p:ph idx="4294967295" type="title"/>
          </p:nvPr>
        </p:nvSpPr>
        <p:spPr>
          <a:xfrm>
            <a:off x="2971800" y="1486080"/>
            <a:ext cx="4866840" cy="83772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4500" u="none" cap="none" strike="noStrike">
                <a:solidFill>
                  <a:schemeClr val="dk1"/>
                </a:solidFill>
                <a:latin typeface="Ysabeau SC"/>
                <a:ea typeface="Ysabeau SC"/>
                <a:cs typeface="Ysabeau SC"/>
                <a:sym typeface="Ysabeau SC"/>
              </a:rPr>
              <a:t>Versioning and tracking changes</a:t>
            </a:r>
            <a:endParaRPr b="0" i="0" sz="4500" u="none" cap="none" strike="noStrike">
              <a:solidFill>
                <a:schemeClr val="dk1"/>
              </a:solidFill>
              <a:latin typeface="Arial"/>
              <a:ea typeface="Arial"/>
              <a:cs typeface="Arial"/>
              <a:sym typeface="Arial"/>
            </a:endParaRPr>
          </a:p>
        </p:txBody>
      </p:sp>
      <p:grpSp>
        <p:nvGrpSpPr>
          <p:cNvPr id="151" name="Google Shape;151;p24"/>
          <p:cNvGrpSpPr/>
          <p:nvPr/>
        </p:nvGrpSpPr>
        <p:grpSpPr>
          <a:xfrm>
            <a:off x="-1716480" y="-1188360"/>
            <a:ext cx="3955320" cy="7519680"/>
            <a:chOff x="-1716480" y="-1188360"/>
            <a:chExt cx="3955320" cy="7519680"/>
          </a:xfrm>
        </p:grpSpPr>
        <p:cxnSp>
          <p:nvCxnSpPr>
            <p:cNvPr id="152" name="Google Shape;152;p24"/>
            <p:cNvCxnSpPr/>
            <p:nvPr/>
          </p:nvCxnSpPr>
          <p:spPr>
            <a:xfrm>
              <a:off x="2238480" y="0"/>
              <a:ext cx="360" cy="5143680"/>
            </a:xfrm>
            <a:prstGeom prst="straightConnector1">
              <a:avLst/>
            </a:prstGeom>
            <a:noFill/>
            <a:ln cap="flat" cmpd="sng" w="9525">
              <a:solidFill>
                <a:srgbClr val="FFEED3"/>
              </a:solidFill>
              <a:prstDash val="solid"/>
              <a:round/>
              <a:headEnd len="sm" w="sm" type="none"/>
              <a:tailEnd len="sm" w="sm" type="none"/>
            </a:ln>
          </p:spPr>
        </p:cxnSp>
        <p:grpSp>
          <p:nvGrpSpPr>
            <p:cNvPr id="153" name="Google Shape;153;p24"/>
            <p:cNvGrpSpPr/>
            <p:nvPr/>
          </p:nvGrpSpPr>
          <p:grpSpPr>
            <a:xfrm>
              <a:off x="-1716480" y="-1188360"/>
              <a:ext cx="3395520" cy="7519680"/>
              <a:chOff x="-1716480" y="-1188360"/>
              <a:chExt cx="3395520" cy="7519680"/>
            </a:xfrm>
          </p:grpSpPr>
          <p:sp>
            <p:nvSpPr>
              <p:cNvPr id="154" name="Google Shape;154;p24"/>
              <p:cNvSpPr/>
              <p:nvPr/>
            </p:nvSpPr>
            <p:spPr>
              <a:xfrm>
                <a:off x="-1716480" y="-118836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5" name="Google Shape;155;p24"/>
              <p:cNvSpPr/>
              <p:nvPr/>
            </p:nvSpPr>
            <p:spPr>
              <a:xfrm>
                <a:off x="-1716480" y="87372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6" name="Google Shape;156;p24"/>
              <p:cNvSpPr/>
              <p:nvPr/>
            </p:nvSpPr>
            <p:spPr>
              <a:xfrm>
                <a:off x="-1716480" y="293580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4294967295" type="title"/>
          </p:nvPr>
        </p:nvSpPr>
        <p:spPr>
          <a:xfrm>
            <a:off x="4038475" y="2368600"/>
            <a:ext cx="4390500" cy="168870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5000" u="none" cap="none" strike="noStrike">
                <a:solidFill>
                  <a:schemeClr val="dk1"/>
                </a:solidFill>
                <a:latin typeface="Ysabeau SC"/>
                <a:ea typeface="Ysabeau SC"/>
                <a:cs typeface="Ysabeau SC"/>
                <a:sym typeface="Ysabeau SC"/>
              </a:rPr>
              <a:t>Client Records</a:t>
            </a:r>
            <a:endParaRPr b="0" i="0" sz="5000" u="none" cap="none" strike="noStrike">
              <a:solidFill>
                <a:schemeClr val="dk1"/>
              </a:solidFill>
              <a:latin typeface="Arial"/>
              <a:ea typeface="Arial"/>
              <a:cs typeface="Arial"/>
              <a:sym typeface="Arial"/>
            </a:endParaRPr>
          </a:p>
        </p:txBody>
      </p:sp>
      <p:sp>
        <p:nvSpPr>
          <p:cNvPr id="162" name="Google Shape;162;p25"/>
          <p:cNvSpPr txBox="1"/>
          <p:nvPr>
            <p:ph idx="4294967295" type="title"/>
          </p:nvPr>
        </p:nvSpPr>
        <p:spPr>
          <a:xfrm>
            <a:off x="1114560" y="600120"/>
            <a:ext cx="2037960" cy="1114200"/>
          </a:xfrm>
          <a:prstGeom prst="rect">
            <a:avLst/>
          </a:prstGeom>
          <a:noFill/>
          <a:ln>
            <a:noFill/>
          </a:ln>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Ysabeau SC"/>
              <a:buNone/>
            </a:pPr>
            <a:r>
              <a:rPr b="0" i="0" lang="en" sz="9600" u="none" cap="none" strike="noStrike">
                <a:solidFill>
                  <a:schemeClr val="dk1"/>
                </a:solidFill>
                <a:latin typeface="Ysabeau SC"/>
                <a:ea typeface="Ysabeau SC"/>
                <a:cs typeface="Ysabeau SC"/>
                <a:sym typeface="Ysabeau SC"/>
              </a:rPr>
              <a:t>03</a:t>
            </a:r>
            <a:endParaRPr b="0" i="0" sz="9600" u="none" cap="none" strike="noStrike">
              <a:solidFill>
                <a:schemeClr val="dk1"/>
              </a:solidFill>
              <a:latin typeface="Arial"/>
              <a:ea typeface="Arial"/>
              <a:cs typeface="Arial"/>
              <a:sym typeface="Arial"/>
            </a:endParaRPr>
          </a:p>
        </p:txBody>
      </p:sp>
      <p:sp>
        <p:nvSpPr>
          <p:cNvPr id="163" name="Google Shape;163;p25"/>
          <p:cNvSpPr/>
          <p:nvPr/>
        </p:nvSpPr>
        <p:spPr>
          <a:xfrm>
            <a:off x="3247920" y="523800"/>
            <a:ext cx="6924240" cy="1647360"/>
          </a:xfrm>
          <a:prstGeom prst="rect">
            <a:avLst/>
          </a:prstGeom>
          <a:noFill/>
          <a:ln>
            <a:noFill/>
          </a:ln>
        </p:spPr>
        <p:txBody>
          <a:bodyPr anchorCtr="0" anchor="t" bIns="823675" lIns="870823075" spcFirstLastPara="1" rIns="870823075" wrap="square" tIns="8236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4" name="Google Shape;164;p25"/>
          <p:cNvSpPr/>
          <p:nvPr/>
        </p:nvSpPr>
        <p:spPr>
          <a:xfrm>
            <a:off x="-5905440" y="523800"/>
            <a:ext cx="6924240" cy="1647360"/>
          </a:xfrm>
          <a:prstGeom prst="rect">
            <a:avLst/>
          </a:prstGeom>
          <a:noFill/>
          <a:ln>
            <a:noFill/>
          </a:ln>
        </p:spPr>
        <p:txBody>
          <a:bodyPr anchorCtr="0" anchor="t" bIns="823675" lIns="870823075" spcFirstLastPara="1" rIns="870823075" wrap="square" tIns="8236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14240" y="895320"/>
            <a:ext cx="4047840" cy="55224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Ysabeau SC"/>
              <a:buNone/>
            </a:pPr>
            <a:r>
              <a:rPr b="0" lang="en" sz="3000" strike="noStrike">
                <a:solidFill>
                  <a:schemeClr val="dk1"/>
                </a:solidFill>
                <a:latin typeface="Ysabeau SC"/>
                <a:ea typeface="Ysabeau SC"/>
                <a:cs typeface="Ysabeau SC"/>
                <a:sym typeface="Ysabeau SC"/>
              </a:rPr>
              <a:t>Data structure for client information</a:t>
            </a:r>
            <a:endParaRPr b="0" sz="3000" strike="noStrike">
              <a:solidFill>
                <a:schemeClr val="dk1"/>
              </a:solidFill>
              <a:latin typeface="Arial"/>
              <a:ea typeface="Arial"/>
              <a:cs typeface="Arial"/>
              <a:sym typeface="Arial"/>
            </a:endParaRPr>
          </a:p>
        </p:txBody>
      </p:sp>
      <p:sp>
        <p:nvSpPr>
          <p:cNvPr id="170" name="Google Shape;170;p26"/>
          <p:cNvSpPr txBox="1"/>
          <p:nvPr>
            <p:ph idx="1" type="body"/>
          </p:nvPr>
        </p:nvSpPr>
        <p:spPr>
          <a:xfrm>
            <a:off x="714240" y="1447920"/>
            <a:ext cx="4047840" cy="280008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The data structure for client records includes key fields such as client name, contact details, case history, and unique identifiers.</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 This allows for efficient categorization and retrieval of essential client information, enabling seamless access for authorized users.</a:t>
            </a:r>
            <a:endParaRPr b="0" i="0" sz="1600" u="none" cap="none" strike="noStrike">
              <a:solidFill>
                <a:srgbClr val="000000"/>
              </a:solidFill>
              <a:latin typeface="Arial"/>
              <a:ea typeface="Arial"/>
              <a:cs typeface="Arial"/>
              <a:sym typeface="Arial"/>
            </a:endParaRPr>
          </a:p>
        </p:txBody>
      </p:sp>
      <p:pic>
        <p:nvPicPr>
          <p:cNvPr id="171" name="Google Shape;171;p26"/>
          <p:cNvPicPr preferRelativeResize="0"/>
          <p:nvPr/>
        </p:nvPicPr>
        <p:blipFill rotWithShape="1">
          <a:blip r:embed="rId3">
            <a:alphaModFix/>
          </a:blip>
          <a:srcRect b="8471" l="0" r="0" t="8471"/>
          <a:stretch/>
        </p:blipFill>
        <p:spPr>
          <a:xfrm>
            <a:off x="5016600" y="0"/>
            <a:ext cx="4127040" cy="51433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4294967295" type="subTitle"/>
          </p:nvPr>
        </p:nvSpPr>
        <p:spPr>
          <a:xfrm>
            <a:off x="2971800" y="2400472"/>
            <a:ext cx="4866900" cy="2041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To maintain client confidentiality, robust encryption methods and access controls are implemented.</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Data is stored securely, with regular backups and compliance with legal privacy regulations ensuring that sensitive information remains protected from unauthorized access.</a:t>
            </a:r>
            <a:endParaRPr b="0" i="0" sz="1600" u="none" cap="none" strike="noStrike">
              <a:solidFill>
                <a:srgbClr val="000000"/>
              </a:solidFill>
              <a:latin typeface="Noto Sans Symbols"/>
              <a:ea typeface="Noto Sans Symbols"/>
              <a:cs typeface="Noto Sans Symbols"/>
              <a:sym typeface="Noto Sans Symbols"/>
            </a:endParaRPr>
          </a:p>
        </p:txBody>
      </p:sp>
      <p:sp>
        <p:nvSpPr>
          <p:cNvPr id="177" name="Google Shape;177;p27"/>
          <p:cNvSpPr txBox="1"/>
          <p:nvPr>
            <p:ph idx="4294967295" type="title"/>
          </p:nvPr>
        </p:nvSpPr>
        <p:spPr>
          <a:xfrm>
            <a:off x="2971800" y="1486080"/>
            <a:ext cx="4866840" cy="83772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4500" u="none" cap="none" strike="noStrike">
                <a:solidFill>
                  <a:schemeClr val="dk1"/>
                </a:solidFill>
                <a:latin typeface="Ysabeau SC"/>
                <a:ea typeface="Ysabeau SC"/>
                <a:cs typeface="Ysabeau SC"/>
                <a:sym typeface="Ysabeau SC"/>
              </a:rPr>
              <a:t>Privacy and data security measures</a:t>
            </a:r>
            <a:endParaRPr b="0" i="0" sz="4500" u="none" cap="none" strike="noStrike">
              <a:solidFill>
                <a:schemeClr val="dk1"/>
              </a:solidFill>
              <a:latin typeface="Arial"/>
              <a:ea typeface="Arial"/>
              <a:cs typeface="Arial"/>
              <a:sym typeface="Arial"/>
            </a:endParaRPr>
          </a:p>
        </p:txBody>
      </p:sp>
      <p:grpSp>
        <p:nvGrpSpPr>
          <p:cNvPr id="178" name="Google Shape;178;p27"/>
          <p:cNvGrpSpPr/>
          <p:nvPr/>
        </p:nvGrpSpPr>
        <p:grpSpPr>
          <a:xfrm>
            <a:off x="-1716480" y="-1188360"/>
            <a:ext cx="3955320" cy="7519680"/>
            <a:chOff x="-1716480" y="-1188360"/>
            <a:chExt cx="3955320" cy="7519680"/>
          </a:xfrm>
        </p:grpSpPr>
        <p:cxnSp>
          <p:nvCxnSpPr>
            <p:cNvPr id="179" name="Google Shape;179;p27"/>
            <p:cNvCxnSpPr/>
            <p:nvPr/>
          </p:nvCxnSpPr>
          <p:spPr>
            <a:xfrm>
              <a:off x="2238480" y="0"/>
              <a:ext cx="360" cy="5143680"/>
            </a:xfrm>
            <a:prstGeom prst="straightConnector1">
              <a:avLst/>
            </a:prstGeom>
            <a:noFill/>
            <a:ln cap="flat" cmpd="sng" w="9525">
              <a:solidFill>
                <a:srgbClr val="FFEED3"/>
              </a:solidFill>
              <a:prstDash val="solid"/>
              <a:round/>
              <a:headEnd len="sm" w="sm" type="none"/>
              <a:tailEnd len="sm" w="sm" type="none"/>
            </a:ln>
          </p:spPr>
        </p:cxnSp>
        <p:grpSp>
          <p:nvGrpSpPr>
            <p:cNvPr id="180" name="Google Shape;180;p27"/>
            <p:cNvGrpSpPr/>
            <p:nvPr/>
          </p:nvGrpSpPr>
          <p:grpSpPr>
            <a:xfrm>
              <a:off x="-1716480" y="-1188360"/>
              <a:ext cx="3395520" cy="7519680"/>
              <a:chOff x="-1716480" y="-1188360"/>
              <a:chExt cx="3395520" cy="7519680"/>
            </a:xfrm>
          </p:grpSpPr>
          <p:sp>
            <p:nvSpPr>
              <p:cNvPr id="181" name="Google Shape;181;p27"/>
              <p:cNvSpPr/>
              <p:nvPr/>
            </p:nvSpPr>
            <p:spPr>
              <a:xfrm>
                <a:off x="-1716480" y="-118836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2" name="Google Shape;182;p27"/>
              <p:cNvSpPr/>
              <p:nvPr/>
            </p:nvSpPr>
            <p:spPr>
              <a:xfrm>
                <a:off x="-1716480" y="87372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3" name="Google Shape;183;p27"/>
              <p:cNvSpPr/>
              <p:nvPr/>
            </p:nvSpPr>
            <p:spPr>
              <a:xfrm>
                <a:off x="-1716480" y="293580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idx="4294967295" type="subTitle"/>
          </p:nvPr>
        </p:nvSpPr>
        <p:spPr>
          <a:xfrm>
            <a:off x="2971800" y="2400472"/>
            <a:ext cx="4866900" cy="19707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Client records are seamlessly integrated with corresponding case files, allowing for contextual information access.</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 This integration facilitates quick lookup of client-related documents and improves overall case handling efficiency.</a:t>
            </a:r>
            <a:endParaRPr b="0" i="0" sz="1600" u="none" cap="none" strike="noStrike">
              <a:solidFill>
                <a:srgbClr val="000000"/>
              </a:solidFill>
              <a:latin typeface="Noto Sans Symbols"/>
              <a:ea typeface="Noto Sans Symbols"/>
              <a:cs typeface="Noto Sans Symbols"/>
              <a:sym typeface="Noto Sans Symbols"/>
            </a:endParaRPr>
          </a:p>
        </p:txBody>
      </p:sp>
      <p:sp>
        <p:nvSpPr>
          <p:cNvPr id="189" name="Google Shape;189;p28"/>
          <p:cNvSpPr txBox="1"/>
          <p:nvPr>
            <p:ph idx="4294967295" type="title"/>
          </p:nvPr>
        </p:nvSpPr>
        <p:spPr>
          <a:xfrm>
            <a:off x="2971800" y="1486080"/>
            <a:ext cx="4866840" cy="83772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4500" u="none" cap="none" strike="noStrike">
                <a:solidFill>
                  <a:schemeClr val="dk1"/>
                </a:solidFill>
                <a:latin typeface="Ysabeau SC"/>
                <a:ea typeface="Ysabeau SC"/>
                <a:cs typeface="Ysabeau SC"/>
                <a:sym typeface="Ysabeau SC"/>
              </a:rPr>
              <a:t>Integration with case files</a:t>
            </a:r>
            <a:endParaRPr b="0" i="0" sz="4500" u="none" cap="none" strike="noStrike">
              <a:solidFill>
                <a:schemeClr val="dk1"/>
              </a:solidFill>
              <a:latin typeface="Arial"/>
              <a:ea typeface="Arial"/>
              <a:cs typeface="Arial"/>
              <a:sym typeface="Arial"/>
            </a:endParaRPr>
          </a:p>
        </p:txBody>
      </p:sp>
      <p:grpSp>
        <p:nvGrpSpPr>
          <p:cNvPr id="190" name="Google Shape;190;p28"/>
          <p:cNvGrpSpPr/>
          <p:nvPr/>
        </p:nvGrpSpPr>
        <p:grpSpPr>
          <a:xfrm>
            <a:off x="-1716480" y="-1188360"/>
            <a:ext cx="3955320" cy="7519680"/>
            <a:chOff x="-1716480" y="-1188360"/>
            <a:chExt cx="3955320" cy="7519680"/>
          </a:xfrm>
        </p:grpSpPr>
        <p:cxnSp>
          <p:nvCxnSpPr>
            <p:cNvPr id="191" name="Google Shape;191;p28"/>
            <p:cNvCxnSpPr/>
            <p:nvPr/>
          </p:nvCxnSpPr>
          <p:spPr>
            <a:xfrm>
              <a:off x="2238480" y="0"/>
              <a:ext cx="360" cy="5143680"/>
            </a:xfrm>
            <a:prstGeom prst="straightConnector1">
              <a:avLst/>
            </a:prstGeom>
            <a:noFill/>
            <a:ln cap="flat" cmpd="sng" w="9525">
              <a:solidFill>
                <a:srgbClr val="FFEED3"/>
              </a:solidFill>
              <a:prstDash val="solid"/>
              <a:round/>
              <a:headEnd len="sm" w="sm" type="none"/>
              <a:tailEnd len="sm" w="sm" type="none"/>
            </a:ln>
          </p:spPr>
        </p:cxnSp>
        <p:grpSp>
          <p:nvGrpSpPr>
            <p:cNvPr id="192" name="Google Shape;192;p28"/>
            <p:cNvGrpSpPr/>
            <p:nvPr/>
          </p:nvGrpSpPr>
          <p:grpSpPr>
            <a:xfrm>
              <a:off x="-1716480" y="-1188360"/>
              <a:ext cx="3395520" cy="7519680"/>
              <a:chOff x="-1716480" y="-1188360"/>
              <a:chExt cx="3395520" cy="7519680"/>
            </a:xfrm>
          </p:grpSpPr>
          <p:sp>
            <p:nvSpPr>
              <p:cNvPr id="193" name="Google Shape;193;p28"/>
              <p:cNvSpPr/>
              <p:nvPr/>
            </p:nvSpPr>
            <p:spPr>
              <a:xfrm>
                <a:off x="-1716480" y="-118836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4" name="Google Shape;194;p28"/>
              <p:cNvSpPr/>
              <p:nvPr/>
            </p:nvSpPr>
            <p:spPr>
              <a:xfrm>
                <a:off x="-1716480" y="87372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5" name="Google Shape;195;p28"/>
              <p:cNvSpPr/>
              <p:nvPr/>
            </p:nvSpPr>
            <p:spPr>
              <a:xfrm>
                <a:off x="-1716480" y="293580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4294967295" type="title"/>
          </p:nvPr>
        </p:nvSpPr>
        <p:spPr>
          <a:xfrm>
            <a:off x="3718155" y="2106390"/>
            <a:ext cx="4390500" cy="164730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5000" u="none" cap="none" strike="noStrike">
                <a:solidFill>
                  <a:schemeClr val="dk1"/>
                </a:solidFill>
                <a:latin typeface="Ysabeau SC"/>
                <a:ea typeface="Ysabeau SC"/>
                <a:cs typeface="Ysabeau SC"/>
                <a:sym typeface="Ysabeau SC"/>
              </a:rPr>
              <a:t>Technical Implementation</a:t>
            </a:r>
            <a:endParaRPr b="0" i="0" sz="5000" u="none" cap="none" strike="noStrike">
              <a:solidFill>
                <a:schemeClr val="dk1"/>
              </a:solidFill>
              <a:latin typeface="Arial"/>
              <a:ea typeface="Arial"/>
              <a:cs typeface="Arial"/>
              <a:sym typeface="Arial"/>
            </a:endParaRPr>
          </a:p>
        </p:txBody>
      </p:sp>
      <p:sp>
        <p:nvSpPr>
          <p:cNvPr id="201" name="Google Shape;201;p29"/>
          <p:cNvSpPr txBox="1"/>
          <p:nvPr>
            <p:ph idx="4294967295" type="title"/>
          </p:nvPr>
        </p:nvSpPr>
        <p:spPr>
          <a:xfrm>
            <a:off x="1114560" y="600120"/>
            <a:ext cx="2037960" cy="1114200"/>
          </a:xfrm>
          <a:prstGeom prst="rect">
            <a:avLst/>
          </a:prstGeom>
          <a:noFill/>
          <a:ln>
            <a:noFill/>
          </a:ln>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Ysabeau SC"/>
              <a:buNone/>
            </a:pPr>
            <a:r>
              <a:rPr b="0" i="0" lang="en" sz="9600" u="none" cap="none" strike="noStrike">
                <a:solidFill>
                  <a:schemeClr val="dk1"/>
                </a:solidFill>
                <a:latin typeface="Ysabeau SC"/>
                <a:ea typeface="Ysabeau SC"/>
                <a:cs typeface="Ysabeau SC"/>
                <a:sym typeface="Ysabeau SC"/>
              </a:rPr>
              <a:t>0</a:t>
            </a:r>
            <a:r>
              <a:rPr lang="en" sz="9600">
                <a:latin typeface="Ysabeau SC"/>
                <a:ea typeface="Ysabeau SC"/>
                <a:cs typeface="Ysabeau SC"/>
                <a:sym typeface="Ysabeau SC"/>
              </a:rPr>
              <a:t>4</a:t>
            </a:r>
            <a:endParaRPr b="0" i="0" sz="9600" u="none" cap="none" strike="noStrike">
              <a:solidFill>
                <a:schemeClr val="dk1"/>
              </a:solidFill>
              <a:latin typeface="Arial"/>
              <a:ea typeface="Arial"/>
              <a:cs typeface="Arial"/>
              <a:sym typeface="Arial"/>
            </a:endParaRPr>
          </a:p>
        </p:txBody>
      </p:sp>
      <p:sp>
        <p:nvSpPr>
          <p:cNvPr id="202" name="Google Shape;202;p29"/>
          <p:cNvSpPr/>
          <p:nvPr/>
        </p:nvSpPr>
        <p:spPr>
          <a:xfrm>
            <a:off x="3247920" y="523800"/>
            <a:ext cx="6924240" cy="1647360"/>
          </a:xfrm>
          <a:prstGeom prst="rect">
            <a:avLst/>
          </a:prstGeom>
          <a:noFill/>
          <a:ln>
            <a:noFill/>
          </a:ln>
        </p:spPr>
        <p:txBody>
          <a:bodyPr anchorCtr="0" anchor="t" bIns="823675" lIns="870823075" spcFirstLastPara="1" rIns="870823075" wrap="square" tIns="8236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3" name="Google Shape;203;p29"/>
          <p:cNvSpPr/>
          <p:nvPr/>
        </p:nvSpPr>
        <p:spPr>
          <a:xfrm>
            <a:off x="-5905440" y="523800"/>
            <a:ext cx="6924240" cy="1647360"/>
          </a:xfrm>
          <a:prstGeom prst="rect">
            <a:avLst/>
          </a:prstGeom>
          <a:noFill/>
          <a:ln>
            <a:noFill/>
          </a:ln>
        </p:spPr>
        <p:txBody>
          <a:bodyPr anchorCtr="0" anchor="t" bIns="823675" lIns="870823075" spcFirstLastPara="1" rIns="870823075" wrap="square" tIns="8236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idx="4294967295" type="subTitle"/>
          </p:nvPr>
        </p:nvSpPr>
        <p:spPr>
          <a:xfrm>
            <a:off x="2971800" y="2863148"/>
            <a:ext cx="4866900" cy="18270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Choosing the right DBMS is crucial for performance and scalability.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The selected </a:t>
            </a:r>
            <a:r>
              <a:rPr lang="en" sz="1600">
                <a:solidFill>
                  <a:schemeClr val="dk1"/>
                </a:solidFill>
                <a:latin typeface="Bricolage Grotesque ExtraLight"/>
                <a:ea typeface="Bricolage Grotesque ExtraLight"/>
                <a:cs typeface="Bricolage Grotesque ExtraLight"/>
                <a:sym typeface="Bricolage Grotesque ExtraLight"/>
              </a:rPr>
              <a:t>MySql</a:t>
            </a: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 will support the extensive data requirements of over 10,000 case records while ensuring reliability and fast access to information.</a:t>
            </a:r>
            <a:endParaRPr b="0" i="0" sz="1600" u="none" cap="none" strike="noStrike">
              <a:solidFill>
                <a:srgbClr val="000000"/>
              </a:solidFill>
              <a:latin typeface="Noto Sans Symbols"/>
              <a:ea typeface="Noto Sans Symbols"/>
              <a:cs typeface="Noto Sans Symbols"/>
              <a:sym typeface="Noto Sans Symbols"/>
            </a:endParaRPr>
          </a:p>
        </p:txBody>
      </p:sp>
      <p:sp>
        <p:nvSpPr>
          <p:cNvPr id="209" name="Google Shape;209;p30"/>
          <p:cNvSpPr txBox="1"/>
          <p:nvPr>
            <p:ph idx="4294967295" type="title"/>
          </p:nvPr>
        </p:nvSpPr>
        <p:spPr>
          <a:xfrm>
            <a:off x="2971800" y="1755830"/>
            <a:ext cx="4866900" cy="83760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4500" u="none" cap="none" strike="noStrike">
                <a:solidFill>
                  <a:schemeClr val="dk1"/>
                </a:solidFill>
                <a:latin typeface="Ysabeau SC"/>
                <a:ea typeface="Ysabeau SC"/>
                <a:cs typeface="Ysabeau SC"/>
                <a:sym typeface="Ysabeau SC"/>
              </a:rPr>
              <a:t>Database Management System (DBMS) selection</a:t>
            </a:r>
            <a:endParaRPr b="0" i="0" sz="4500" u="none" cap="none" strike="noStrike">
              <a:solidFill>
                <a:schemeClr val="dk1"/>
              </a:solidFill>
              <a:latin typeface="Arial"/>
              <a:ea typeface="Arial"/>
              <a:cs typeface="Arial"/>
              <a:sym typeface="Arial"/>
            </a:endParaRPr>
          </a:p>
        </p:txBody>
      </p:sp>
      <p:grpSp>
        <p:nvGrpSpPr>
          <p:cNvPr id="210" name="Google Shape;210;p30"/>
          <p:cNvGrpSpPr/>
          <p:nvPr/>
        </p:nvGrpSpPr>
        <p:grpSpPr>
          <a:xfrm>
            <a:off x="-1716480" y="-1188360"/>
            <a:ext cx="3955320" cy="7519680"/>
            <a:chOff x="-1716480" y="-1188360"/>
            <a:chExt cx="3955320" cy="7519680"/>
          </a:xfrm>
        </p:grpSpPr>
        <p:cxnSp>
          <p:nvCxnSpPr>
            <p:cNvPr id="211" name="Google Shape;211;p30"/>
            <p:cNvCxnSpPr/>
            <p:nvPr/>
          </p:nvCxnSpPr>
          <p:spPr>
            <a:xfrm>
              <a:off x="2238480" y="0"/>
              <a:ext cx="360" cy="5143680"/>
            </a:xfrm>
            <a:prstGeom prst="straightConnector1">
              <a:avLst/>
            </a:prstGeom>
            <a:noFill/>
            <a:ln cap="flat" cmpd="sng" w="9525">
              <a:solidFill>
                <a:srgbClr val="FFEED3"/>
              </a:solidFill>
              <a:prstDash val="solid"/>
              <a:round/>
              <a:headEnd len="sm" w="sm" type="none"/>
              <a:tailEnd len="sm" w="sm" type="none"/>
            </a:ln>
          </p:spPr>
        </p:cxnSp>
        <p:grpSp>
          <p:nvGrpSpPr>
            <p:cNvPr id="212" name="Google Shape;212;p30"/>
            <p:cNvGrpSpPr/>
            <p:nvPr/>
          </p:nvGrpSpPr>
          <p:grpSpPr>
            <a:xfrm>
              <a:off x="-1716480" y="-1188360"/>
              <a:ext cx="3395520" cy="7519680"/>
              <a:chOff x="-1716480" y="-1188360"/>
              <a:chExt cx="3395520" cy="7519680"/>
            </a:xfrm>
          </p:grpSpPr>
          <p:sp>
            <p:nvSpPr>
              <p:cNvPr id="213" name="Google Shape;213;p30"/>
              <p:cNvSpPr/>
              <p:nvPr/>
            </p:nvSpPr>
            <p:spPr>
              <a:xfrm>
                <a:off x="-1716480" y="-118836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4" name="Google Shape;214;p30"/>
              <p:cNvSpPr/>
              <p:nvPr/>
            </p:nvSpPr>
            <p:spPr>
              <a:xfrm>
                <a:off x="-1716480" y="87372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 name="Google Shape;215;p30"/>
              <p:cNvSpPr/>
              <p:nvPr/>
            </p:nvSpPr>
            <p:spPr>
              <a:xfrm>
                <a:off x="-1716480" y="293580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714240" y="895320"/>
            <a:ext cx="4047840" cy="55224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Ysabeau SC"/>
              <a:buNone/>
            </a:pPr>
            <a:r>
              <a:rPr b="0" lang="en" sz="3000" strike="noStrike">
                <a:solidFill>
                  <a:schemeClr val="dk1"/>
                </a:solidFill>
                <a:latin typeface="Ysabeau SC"/>
                <a:ea typeface="Ysabeau SC"/>
                <a:cs typeface="Ysabeau SC"/>
                <a:sym typeface="Ysabeau SC"/>
              </a:rPr>
              <a:t>Utilization of Business Intelligence techniques</a:t>
            </a:r>
            <a:endParaRPr b="0" sz="3000" strike="noStrike">
              <a:solidFill>
                <a:schemeClr val="dk1"/>
              </a:solidFill>
              <a:latin typeface="Arial"/>
              <a:ea typeface="Arial"/>
              <a:cs typeface="Arial"/>
              <a:sym typeface="Arial"/>
            </a:endParaRPr>
          </a:p>
        </p:txBody>
      </p:sp>
      <p:sp>
        <p:nvSpPr>
          <p:cNvPr id="221" name="Google Shape;221;p31"/>
          <p:cNvSpPr txBox="1"/>
          <p:nvPr>
            <p:ph idx="1" type="body"/>
          </p:nvPr>
        </p:nvSpPr>
        <p:spPr>
          <a:xfrm>
            <a:off x="714240" y="1447920"/>
            <a:ext cx="4047840" cy="280008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Business Intelligence techniques will analyze case trends and outcomes, providing valuable insights for decision-making.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This data-driven approach will enhance strategic planning and improve overall case management.</a:t>
            </a:r>
            <a:endParaRPr b="0" i="0" sz="1600" u="none" cap="none" strike="noStrike">
              <a:solidFill>
                <a:srgbClr val="000000"/>
              </a:solidFill>
              <a:latin typeface="Arial"/>
              <a:ea typeface="Arial"/>
              <a:cs typeface="Arial"/>
              <a:sym typeface="Arial"/>
            </a:endParaRPr>
          </a:p>
        </p:txBody>
      </p:sp>
      <p:pic>
        <p:nvPicPr>
          <p:cNvPr id="222" name="Google Shape;222;p31"/>
          <p:cNvPicPr preferRelativeResize="0"/>
          <p:nvPr/>
        </p:nvPicPr>
        <p:blipFill rotWithShape="1">
          <a:blip r:embed="rId3">
            <a:alphaModFix/>
          </a:blip>
          <a:srcRect b="8471" l="0" r="0" t="8471"/>
          <a:stretch/>
        </p:blipFill>
        <p:spPr>
          <a:xfrm>
            <a:off x="5016600" y="0"/>
            <a:ext cx="4127040" cy="5143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idx="4294967295" type="subTitle"/>
          </p:nvPr>
        </p:nvSpPr>
        <p:spPr>
          <a:xfrm>
            <a:off x="2971800" y="2400474"/>
            <a:ext cx="4866900" cy="1623600"/>
          </a:xfrm>
          <a:prstGeom prst="rect">
            <a:avLst/>
          </a:prstGeom>
          <a:noFill/>
          <a:ln>
            <a:noFill/>
          </a:ln>
        </p:spPr>
        <p:txBody>
          <a:bodyPr anchorCtr="0" anchor="t" bIns="91425" lIns="91425" spcFirstLastPara="1" rIns="91425" wrap="square" tIns="91425">
            <a:normAutofit lnSpcReduction="10000"/>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SQL will be utilized for efficient data retrieval and management, allowing users to execute complex queries that enhance reporting capabilities.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This ensures that users can access and manipulate data effectively.</a:t>
            </a:r>
            <a:endParaRPr b="0" i="0" sz="1600" u="none" cap="none" strike="noStrike">
              <a:solidFill>
                <a:srgbClr val="000000"/>
              </a:solidFill>
              <a:latin typeface="Noto Sans Symbols"/>
              <a:ea typeface="Noto Sans Symbols"/>
              <a:cs typeface="Noto Sans Symbols"/>
              <a:sym typeface="Noto Sans Symbols"/>
            </a:endParaRPr>
          </a:p>
        </p:txBody>
      </p:sp>
      <p:sp>
        <p:nvSpPr>
          <p:cNvPr id="228" name="Google Shape;228;p32"/>
          <p:cNvSpPr txBox="1"/>
          <p:nvPr>
            <p:ph idx="4294967295" type="title"/>
          </p:nvPr>
        </p:nvSpPr>
        <p:spPr>
          <a:xfrm>
            <a:off x="2971800" y="1486080"/>
            <a:ext cx="4866840" cy="83772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4500" u="none" cap="none" strike="noStrike">
                <a:solidFill>
                  <a:schemeClr val="dk1"/>
                </a:solidFill>
                <a:latin typeface="Ysabeau SC"/>
                <a:ea typeface="Ysabeau SC"/>
                <a:cs typeface="Ysabeau SC"/>
                <a:sym typeface="Ysabeau SC"/>
              </a:rPr>
              <a:t>SQL for data retrieval and management</a:t>
            </a:r>
            <a:endParaRPr b="0" i="0" sz="4500" u="none" cap="none" strike="noStrike">
              <a:solidFill>
                <a:schemeClr val="dk1"/>
              </a:solidFill>
              <a:latin typeface="Arial"/>
              <a:ea typeface="Arial"/>
              <a:cs typeface="Arial"/>
              <a:sym typeface="Arial"/>
            </a:endParaRPr>
          </a:p>
        </p:txBody>
      </p:sp>
      <p:grpSp>
        <p:nvGrpSpPr>
          <p:cNvPr id="229" name="Google Shape;229;p32"/>
          <p:cNvGrpSpPr/>
          <p:nvPr/>
        </p:nvGrpSpPr>
        <p:grpSpPr>
          <a:xfrm>
            <a:off x="-1716480" y="-1188360"/>
            <a:ext cx="3955320" cy="7519680"/>
            <a:chOff x="-1716480" y="-1188360"/>
            <a:chExt cx="3955320" cy="7519680"/>
          </a:xfrm>
        </p:grpSpPr>
        <p:cxnSp>
          <p:nvCxnSpPr>
            <p:cNvPr id="230" name="Google Shape;230;p32"/>
            <p:cNvCxnSpPr/>
            <p:nvPr/>
          </p:nvCxnSpPr>
          <p:spPr>
            <a:xfrm>
              <a:off x="2238480" y="0"/>
              <a:ext cx="360" cy="5143680"/>
            </a:xfrm>
            <a:prstGeom prst="straightConnector1">
              <a:avLst/>
            </a:prstGeom>
            <a:noFill/>
            <a:ln cap="flat" cmpd="sng" w="9525">
              <a:solidFill>
                <a:srgbClr val="FFEED3"/>
              </a:solidFill>
              <a:prstDash val="solid"/>
              <a:round/>
              <a:headEnd len="sm" w="sm" type="none"/>
              <a:tailEnd len="sm" w="sm" type="none"/>
            </a:ln>
          </p:spPr>
        </p:cxnSp>
        <p:grpSp>
          <p:nvGrpSpPr>
            <p:cNvPr id="231" name="Google Shape;231;p32"/>
            <p:cNvGrpSpPr/>
            <p:nvPr/>
          </p:nvGrpSpPr>
          <p:grpSpPr>
            <a:xfrm>
              <a:off x="-1716480" y="-1188360"/>
              <a:ext cx="3395520" cy="7519680"/>
              <a:chOff x="-1716480" y="-1188360"/>
              <a:chExt cx="3395520" cy="7519680"/>
            </a:xfrm>
          </p:grpSpPr>
          <p:sp>
            <p:nvSpPr>
              <p:cNvPr id="232" name="Google Shape;232;p32"/>
              <p:cNvSpPr/>
              <p:nvPr/>
            </p:nvSpPr>
            <p:spPr>
              <a:xfrm>
                <a:off x="-1716480" y="-118836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3" name="Google Shape;233;p32"/>
              <p:cNvSpPr/>
              <p:nvPr/>
            </p:nvSpPr>
            <p:spPr>
              <a:xfrm>
                <a:off x="-1716480" y="87372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 name="Google Shape;234;p32"/>
              <p:cNvSpPr/>
              <p:nvPr/>
            </p:nvSpPr>
            <p:spPr>
              <a:xfrm>
                <a:off x="-1716480" y="293580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714240" y="895320"/>
            <a:ext cx="4047900" cy="552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Ysabeau SC"/>
              <a:buNone/>
            </a:pPr>
            <a:r>
              <a:rPr b="0" lang="en" sz="3000" strike="noStrike">
                <a:solidFill>
                  <a:schemeClr val="dk1"/>
                </a:solidFill>
                <a:latin typeface="Ysabeau SC"/>
                <a:ea typeface="Ysabeau SC"/>
                <a:cs typeface="Ysabeau SC"/>
                <a:sym typeface="Ysabeau SC"/>
              </a:rPr>
              <a:t>Introduction</a:t>
            </a:r>
            <a:endParaRPr b="0" sz="3000" strike="noStrike">
              <a:solidFill>
                <a:schemeClr val="dk1"/>
              </a:solidFill>
              <a:latin typeface="Arial"/>
              <a:ea typeface="Arial"/>
              <a:cs typeface="Arial"/>
              <a:sym typeface="Arial"/>
            </a:endParaRPr>
          </a:p>
        </p:txBody>
      </p:sp>
      <p:sp>
        <p:nvSpPr>
          <p:cNvPr id="70" name="Google Shape;70;p15"/>
          <p:cNvSpPr txBox="1"/>
          <p:nvPr>
            <p:ph idx="1" type="body"/>
          </p:nvPr>
        </p:nvSpPr>
        <p:spPr>
          <a:xfrm>
            <a:off x="714240" y="1447920"/>
            <a:ext cx="4047900" cy="28002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l">
              <a:spcBef>
                <a:spcPts val="600"/>
              </a:spcBef>
              <a:spcAft>
                <a:spcPts val="0"/>
              </a:spcAft>
              <a:buNone/>
            </a:pPr>
            <a:r>
              <a:rPr lang="en" sz="4300">
                <a:solidFill>
                  <a:srgbClr val="ECECEC"/>
                </a:solidFill>
                <a:highlight>
                  <a:schemeClr val="lt1"/>
                </a:highlight>
                <a:latin typeface="Bricolage Grotesque"/>
                <a:ea typeface="Bricolage Grotesque"/>
                <a:cs typeface="Bricolage Grotesque"/>
                <a:sym typeface="Bricolage Grotesque"/>
              </a:rPr>
              <a:t>Welcome to the presentation on "Intelligent Case Tracking System for Law Firm Management."</a:t>
            </a:r>
            <a:endParaRPr sz="4300">
              <a:solidFill>
                <a:srgbClr val="ECECEC"/>
              </a:solidFill>
              <a:highlight>
                <a:schemeClr val="lt1"/>
              </a:highlight>
              <a:latin typeface="Bricolage Grotesque"/>
              <a:ea typeface="Bricolage Grotesque"/>
              <a:cs typeface="Bricolage Grotesque"/>
              <a:sym typeface="Bricolage Grotesque"/>
            </a:endParaRPr>
          </a:p>
          <a:p>
            <a:pPr indent="0" lvl="0" marL="0" rtl="0" algn="l">
              <a:spcBef>
                <a:spcPts val="600"/>
              </a:spcBef>
              <a:spcAft>
                <a:spcPts val="0"/>
              </a:spcAft>
              <a:buNone/>
            </a:pPr>
            <a:r>
              <a:rPr lang="en" sz="4300">
                <a:solidFill>
                  <a:srgbClr val="ECECEC"/>
                </a:solidFill>
                <a:highlight>
                  <a:schemeClr val="lt1"/>
                </a:highlight>
                <a:latin typeface="Bricolage Grotesque"/>
                <a:ea typeface="Bricolage Grotesque"/>
                <a:cs typeface="Bricolage Grotesque"/>
                <a:sym typeface="Bricolage Grotesque"/>
              </a:rPr>
              <a:t>In today's fast-paced legal environment, law firms handle a vast amount of sensitive data, including legal cases, client information, and court schedules. Managing these efficiently while ensuring data security and timely case resolution can be a challenge.</a:t>
            </a:r>
            <a:endParaRPr sz="4300">
              <a:solidFill>
                <a:srgbClr val="ECECEC"/>
              </a:solidFill>
              <a:highlight>
                <a:schemeClr val="lt1"/>
              </a:highlight>
              <a:latin typeface="Bricolage Grotesque"/>
              <a:ea typeface="Bricolage Grotesque"/>
              <a:cs typeface="Bricolage Grotesque"/>
              <a:sym typeface="Bricolage Grotesque"/>
            </a:endParaRPr>
          </a:p>
          <a:p>
            <a:pPr indent="0" lvl="0" marL="0" rtl="0" algn="l">
              <a:spcBef>
                <a:spcPts val="600"/>
              </a:spcBef>
              <a:spcAft>
                <a:spcPts val="0"/>
              </a:spcAft>
              <a:buNone/>
            </a:pPr>
            <a:r>
              <a:t/>
            </a:r>
            <a:endParaRPr sz="4210">
              <a:solidFill>
                <a:srgbClr val="ECECEC"/>
              </a:solidFill>
              <a:highlight>
                <a:schemeClr val="lt1"/>
              </a:highlight>
              <a:latin typeface="Bricolage Grotesque"/>
              <a:ea typeface="Bricolage Grotesque"/>
              <a:cs typeface="Bricolage Grotesque"/>
              <a:sym typeface="Bricolage Grotesque"/>
            </a:endParaRPr>
          </a:p>
          <a:p>
            <a:pPr indent="0" lvl="0" marL="0" marR="0" rtl="0" algn="l">
              <a:spcBef>
                <a:spcPts val="600"/>
              </a:spcBef>
              <a:spcAft>
                <a:spcPts val="1200"/>
              </a:spcAft>
              <a:buSzPct val="100000"/>
              <a:buFont typeface="Arial"/>
              <a:buNone/>
            </a:pPr>
            <a:r>
              <a:t/>
            </a:r>
            <a:endParaRPr sz="1400">
              <a:solidFill>
                <a:schemeClr val="dk1"/>
              </a:solidFill>
              <a:latin typeface="Bricolage Grotesque"/>
              <a:ea typeface="Bricolage Grotesque"/>
              <a:cs typeface="Bricolage Grotesque"/>
              <a:sym typeface="Bricolage Grotesque"/>
            </a:endParaRPr>
          </a:p>
        </p:txBody>
      </p:sp>
      <p:pic>
        <p:nvPicPr>
          <p:cNvPr id="71" name="Google Shape;71;p15"/>
          <p:cNvPicPr preferRelativeResize="0"/>
          <p:nvPr/>
        </p:nvPicPr>
        <p:blipFill rotWithShape="1">
          <a:blip r:embed="rId3">
            <a:alphaModFix/>
          </a:blip>
          <a:srcRect b="0" l="9878" r="9878" t="0"/>
          <a:stretch/>
        </p:blipFill>
        <p:spPr>
          <a:xfrm>
            <a:off x="5016600" y="0"/>
            <a:ext cx="4127040" cy="51433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idx="4294967295" type="subTitle"/>
          </p:nvPr>
        </p:nvSpPr>
        <p:spPr>
          <a:xfrm>
            <a:off x="2971800" y="2400473"/>
            <a:ext cx="4866900" cy="1829100"/>
          </a:xfrm>
          <a:prstGeom prst="rect">
            <a:avLst/>
          </a:prstGeom>
          <a:noFill/>
          <a:ln>
            <a:noFill/>
          </a:ln>
        </p:spPr>
        <p:txBody>
          <a:bodyPr anchorCtr="0" anchor="t" bIns="91425" lIns="91425" spcFirstLastPara="1" rIns="91425" wrap="square" tIns="91425">
            <a:normAutofit lnSpcReduction="10000"/>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In conclusion, the implementation of a comprehensive case tracking system will enhance the management of legal documents and client records.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By integrating robust security measures and efficient scheduling tools, the system aims to improve overall case handling processes.</a:t>
            </a:r>
            <a:endParaRPr b="0" i="0" sz="1600" u="none" cap="none" strike="noStrike">
              <a:solidFill>
                <a:srgbClr val="000000"/>
              </a:solidFill>
              <a:latin typeface="Noto Sans Symbols"/>
              <a:ea typeface="Noto Sans Symbols"/>
              <a:cs typeface="Noto Sans Symbols"/>
              <a:sym typeface="Noto Sans Symbols"/>
            </a:endParaRPr>
          </a:p>
        </p:txBody>
      </p:sp>
      <p:sp>
        <p:nvSpPr>
          <p:cNvPr id="240" name="Google Shape;240;p33"/>
          <p:cNvSpPr txBox="1"/>
          <p:nvPr>
            <p:ph idx="4294967295" type="title"/>
          </p:nvPr>
        </p:nvSpPr>
        <p:spPr>
          <a:xfrm>
            <a:off x="2971800" y="1486080"/>
            <a:ext cx="4866840" cy="83772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4500" u="none" cap="none" strike="noStrike">
                <a:solidFill>
                  <a:schemeClr val="dk1"/>
                </a:solidFill>
                <a:latin typeface="Ysabeau SC"/>
                <a:ea typeface="Ysabeau SC"/>
                <a:cs typeface="Ysabeau SC"/>
                <a:sym typeface="Ysabeau SC"/>
              </a:rPr>
              <a:t>Conclusions</a:t>
            </a:r>
            <a:endParaRPr b="0" i="0" sz="4500" u="none" cap="none" strike="noStrike">
              <a:solidFill>
                <a:schemeClr val="dk1"/>
              </a:solidFill>
              <a:latin typeface="Arial"/>
              <a:ea typeface="Arial"/>
              <a:cs typeface="Arial"/>
              <a:sym typeface="Arial"/>
            </a:endParaRPr>
          </a:p>
        </p:txBody>
      </p:sp>
      <p:grpSp>
        <p:nvGrpSpPr>
          <p:cNvPr id="241" name="Google Shape;241;p33"/>
          <p:cNvGrpSpPr/>
          <p:nvPr/>
        </p:nvGrpSpPr>
        <p:grpSpPr>
          <a:xfrm>
            <a:off x="-1716480" y="-1188360"/>
            <a:ext cx="3955320" cy="7519680"/>
            <a:chOff x="-1716480" y="-1188360"/>
            <a:chExt cx="3955320" cy="7519680"/>
          </a:xfrm>
        </p:grpSpPr>
        <p:cxnSp>
          <p:nvCxnSpPr>
            <p:cNvPr id="242" name="Google Shape;242;p33"/>
            <p:cNvCxnSpPr/>
            <p:nvPr/>
          </p:nvCxnSpPr>
          <p:spPr>
            <a:xfrm>
              <a:off x="2238480" y="0"/>
              <a:ext cx="360" cy="5143680"/>
            </a:xfrm>
            <a:prstGeom prst="straightConnector1">
              <a:avLst/>
            </a:prstGeom>
            <a:noFill/>
            <a:ln cap="flat" cmpd="sng" w="9525">
              <a:solidFill>
                <a:srgbClr val="FFEED3"/>
              </a:solidFill>
              <a:prstDash val="solid"/>
              <a:round/>
              <a:headEnd len="sm" w="sm" type="none"/>
              <a:tailEnd len="sm" w="sm" type="none"/>
            </a:ln>
          </p:spPr>
        </p:cxnSp>
        <p:grpSp>
          <p:nvGrpSpPr>
            <p:cNvPr id="243" name="Google Shape;243;p33"/>
            <p:cNvGrpSpPr/>
            <p:nvPr/>
          </p:nvGrpSpPr>
          <p:grpSpPr>
            <a:xfrm>
              <a:off x="-1716480" y="-1188360"/>
              <a:ext cx="3395520" cy="7519680"/>
              <a:chOff x="-1716480" y="-1188360"/>
              <a:chExt cx="3395520" cy="7519680"/>
            </a:xfrm>
          </p:grpSpPr>
          <p:sp>
            <p:nvSpPr>
              <p:cNvPr id="244" name="Google Shape;244;p33"/>
              <p:cNvSpPr/>
              <p:nvPr/>
            </p:nvSpPr>
            <p:spPr>
              <a:xfrm>
                <a:off x="-1716480" y="-118836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 name="Google Shape;245;p33"/>
              <p:cNvSpPr/>
              <p:nvPr/>
            </p:nvSpPr>
            <p:spPr>
              <a:xfrm>
                <a:off x="-1716480" y="87372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 name="Google Shape;246;p33"/>
              <p:cNvSpPr/>
              <p:nvPr/>
            </p:nvSpPr>
            <p:spPr>
              <a:xfrm>
                <a:off x="-1716480" y="293580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p:nvPr/>
        </p:nvSpPr>
        <p:spPr>
          <a:xfrm>
            <a:off x="2124000" y="2705040"/>
            <a:ext cx="761760" cy="761760"/>
          </a:xfrm>
          <a:prstGeom prst="rect">
            <a:avLst/>
          </a:prstGeom>
          <a:noFill/>
          <a:ln>
            <a:noFill/>
          </a:ln>
        </p:spPr>
        <p:txBody>
          <a:bodyPr anchorCtr="0" anchor="t" bIns="380875" lIns="870823075" spcFirstLastPara="1" rIns="870823075" wrap="square" tIns="3808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2" name="Google Shape;252;p34"/>
          <p:cNvSpPr/>
          <p:nvPr/>
        </p:nvSpPr>
        <p:spPr>
          <a:xfrm>
            <a:off x="3000240" y="2705040"/>
            <a:ext cx="761760" cy="761760"/>
          </a:xfrm>
          <a:prstGeom prst="rect">
            <a:avLst/>
          </a:prstGeom>
          <a:noFill/>
          <a:ln>
            <a:noFill/>
          </a:ln>
        </p:spPr>
        <p:txBody>
          <a:bodyPr anchorCtr="0" anchor="t" bIns="380875" lIns="870823075" spcFirstLastPara="1" rIns="870823075" wrap="square" tIns="3808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3" name="Google Shape;253;p34"/>
          <p:cNvSpPr/>
          <p:nvPr/>
        </p:nvSpPr>
        <p:spPr>
          <a:xfrm>
            <a:off x="3867120" y="2705040"/>
            <a:ext cx="761760" cy="761760"/>
          </a:xfrm>
          <a:prstGeom prst="rect">
            <a:avLst/>
          </a:prstGeom>
          <a:noFill/>
          <a:ln>
            <a:noFill/>
          </a:ln>
        </p:spPr>
        <p:txBody>
          <a:bodyPr anchorCtr="0" anchor="t" bIns="380875" lIns="870823075" spcFirstLastPara="1" rIns="870823075" wrap="square" tIns="3808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4" name="Google Shape;254;p34"/>
          <p:cNvSpPr/>
          <p:nvPr/>
        </p:nvSpPr>
        <p:spPr>
          <a:xfrm>
            <a:off x="4743360" y="2705040"/>
            <a:ext cx="761760" cy="761760"/>
          </a:xfrm>
          <a:prstGeom prst="rect">
            <a:avLst/>
          </a:prstGeom>
          <a:noFill/>
          <a:ln>
            <a:noFill/>
          </a:ln>
        </p:spPr>
        <p:txBody>
          <a:bodyPr anchorCtr="0" anchor="t" bIns="380875" lIns="870823075" spcFirstLastPara="1" rIns="870823075" wrap="square" tIns="3808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5" name="Google Shape;255;p34"/>
          <p:cNvSpPr txBox="1"/>
          <p:nvPr>
            <p:ph idx="4294967295" type="title"/>
          </p:nvPr>
        </p:nvSpPr>
        <p:spPr>
          <a:xfrm>
            <a:off x="2019240" y="542880"/>
            <a:ext cx="4447800" cy="91404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5000" u="none" cap="none" strike="noStrike">
                <a:solidFill>
                  <a:schemeClr val="dk1"/>
                </a:solidFill>
                <a:latin typeface="Ysabeau SC"/>
                <a:ea typeface="Ysabeau SC"/>
                <a:cs typeface="Ysabeau SC"/>
                <a:sym typeface="Ysabeau SC"/>
              </a:rPr>
              <a:t>Thank you!</a:t>
            </a:r>
            <a:endParaRPr b="0" i="0" sz="5000" u="none" cap="none" strike="noStrike">
              <a:solidFill>
                <a:schemeClr val="dk1"/>
              </a:solidFill>
              <a:latin typeface="Arial"/>
              <a:ea typeface="Arial"/>
              <a:cs typeface="Arial"/>
              <a:sym typeface="Arial"/>
            </a:endParaRPr>
          </a:p>
        </p:txBody>
      </p:sp>
      <p:sp>
        <p:nvSpPr>
          <p:cNvPr id="256" name="Google Shape;256;p34"/>
          <p:cNvSpPr txBox="1"/>
          <p:nvPr>
            <p:ph idx="4294967295" type="subTitle"/>
          </p:nvPr>
        </p:nvSpPr>
        <p:spPr>
          <a:xfrm>
            <a:off x="2019240" y="1380960"/>
            <a:ext cx="4447800" cy="109512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1200"/>
              </a:spcAft>
              <a:buClr>
                <a:schemeClr val="dk1"/>
              </a:buClr>
              <a:buSzPts val="2000"/>
              <a:buFont typeface="Bricolage Grotesque ExtraLight"/>
              <a:buNone/>
            </a:pPr>
            <a:r>
              <a:rPr b="0" i="0" lang="en" sz="2000" u="none" cap="none" strike="noStrike">
                <a:solidFill>
                  <a:schemeClr val="dk1"/>
                </a:solidFill>
                <a:latin typeface="Bricolage Grotesque ExtraLight"/>
                <a:ea typeface="Bricolage Grotesque ExtraLight"/>
                <a:cs typeface="Bricolage Grotesque ExtraLight"/>
                <a:sym typeface="Bricolage Grotesque ExtraLight"/>
              </a:rPr>
              <a:t>Do you have any questions?</a:t>
            </a:r>
            <a:endParaRPr b="0" i="0" sz="2000" u="none" cap="none" strike="noStrike">
              <a:solidFill>
                <a:srgbClr val="FFFFFF"/>
              </a:solidFill>
              <a:latin typeface="Noto Sans Symbols"/>
              <a:ea typeface="Noto Sans Symbols"/>
              <a:cs typeface="Noto Sans Symbols"/>
              <a:sym typeface="Noto Sans Symbols"/>
            </a:endParaRPr>
          </a:p>
        </p:txBody>
      </p:sp>
      <p:sp>
        <p:nvSpPr>
          <p:cNvPr id="257" name="Google Shape;257;p34"/>
          <p:cNvSpPr/>
          <p:nvPr/>
        </p:nvSpPr>
        <p:spPr>
          <a:xfrm>
            <a:off x="2019240" y="4200480"/>
            <a:ext cx="4152600" cy="13899240"/>
          </a:xfrm>
          <a:prstGeom prst="rect">
            <a:avLst/>
          </a:prstGeom>
          <a:noFill/>
          <a:ln>
            <a:noFill/>
          </a:ln>
        </p:spPr>
        <p:txBody>
          <a:bodyPr anchorCtr="0" anchor="t" bIns="3475075" lIns="870823075" spcFirstLastPara="1" rIns="870823075" wrap="square" tIns="3475075">
            <a:noAutofit/>
          </a:bodyPr>
          <a:lstStyle/>
          <a:p>
            <a:pPr indent="0" lvl="0" marL="0" marR="0" rtl="0" algn="l">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Please keep this slide for attribution</a:t>
            </a:r>
            <a:endParaRPr b="0" i="0" sz="1200" u="none" cap="none" strike="noStrike">
              <a:solidFill>
                <a:srgbClr val="FFFFFF"/>
              </a:solidFill>
              <a:latin typeface="Noto Sans Symbols"/>
              <a:ea typeface="Noto Sans Symbols"/>
              <a:cs typeface="Noto Sans Symbols"/>
              <a:sym typeface="Noto Sans Symbols"/>
            </a:endParaRPr>
          </a:p>
        </p:txBody>
      </p:sp>
      <p:sp>
        <p:nvSpPr>
          <p:cNvPr id="258" name="Google Shape;258;p34"/>
          <p:cNvSpPr/>
          <p:nvPr/>
        </p:nvSpPr>
        <p:spPr>
          <a:xfrm>
            <a:off x="2333880" y="2910240"/>
            <a:ext cx="345240" cy="345600"/>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59" name="Google Shape;259;p34"/>
          <p:cNvGrpSpPr/>
          <p:nvPr/>
        </p:nvGrpSpPr>
        <p:grpSpPr>
          <a:xfrm>
            <a:off x="3204360" y="2910600"/>
            <a:ext cx="345600" cy="345240"/>
            <a:chOff x="3204360" y="2910600"/>
            <a:chExt cx="345600" cy="345240"/>
          </a:xfrm>
        </p:grpSpPr>
        <p:sp>
          <p:nvSpPr>
            <p:cNvPr id="260" name="Google Shape;260;p34"/>
            <p:cNvSpPr/>
            <p:nvPr/>
          </p:nvSpPr>
          <p:spPr>
            <a:xfrm>
              <a:off x="3204360" y="2910600"/>
              <a:ext cx="345600" cy="345240"/>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1" name="Google Shape;261;p34"/>
            <p:cNvSpPr/>
            <p:nvPr/>
          </p:nvSpPr>
          <p:spPr>
            <a:xfrm>
              <a:off x="3269160" y="2975760"/>
              <a:ext cx="214920" cy="214920"/>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2" name="Google Shape;262;p34"/>
            <p:cNvSpPr/>
            <p:nvPr/>
          </p:nvSpPr>
          <p:spPr>
            <a:xfrm>
              <a:off x="3319200" y="3026880"/>
              <a:ext cx="114480" cy="112320"/>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56150" lIns="91425" spcFirstLastPara="1" rIns="91425" wrap="square" tIns="5615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3" name="Google Shape;263;p34"/>
            <p:cNvSpPr/>
            <p:nvPr/>
          </p:nvSpPr>
          <p:spPr>
            <a:xfrm>
              <a:off x="3420360" y="3003120"/>
              <a:ext cx="29160" cy="2880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64" name="Google Shape;264;p34"/>
          <p:cNvGrpSpPr/>
          <p:nvPr/>
        </p:nvGrpSpPr>
        <p:grpSpPr>
          <a:xfrm>
            <a:off x="4075560" y="2910600"/>
            <a:ext cx="345600" cy="345240"/>
            <a:chOff x="4075560" y="2910600"/>
            <a:chExt cx="345600" cy="345240"/>
          </a:xfrm>
        </p:grpSpPr>
        <p:sp>
          <p:nvSpPr>
            <p:cNvPr id="265" name="Google Shape;265;p34"/>
            <p:cNvSpPr/>
            <p:nvPr/>
          </p:nvSpPr>
          <p:spPr>
            <a:xfrm>
              <a:off x="4075560" y="2910600"/>
              <a:ext cx="345600" cy="345240"/>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 name="Google Shape;266;p34"/>
            <p:cNvSpPr/>
            <p:nvPr/>
          </p:nvSpPr>
          <p:spPr>
            <a:xfrm>
              <a:off x="4155120" y="3048840"/>
              <a:ext cx="47520" cy="1202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60100" lIns="91425" spcFirstLastPara="1" rIns="91425" wrap="square" tIns="601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 name="Google Shape;267;p34"/>
            <p:cNvSpPr/>
            <p:nvPr/>
          </p:nvSpPr>
          <p:spPr>
            <a:xfrm>
              <a:off x="4147920" y="2983320"/>
              <a:ext cx="54720" cy="54720"/>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27350" lIns="91425" spcFirstLastPara="1" rIns="91425" wrap="square" tIns="2735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8" name="Google Shape;268;p34"/>
            <p:cNvSpPr/>
            <p:nvPr/>
          </p:nvSpPr>
          <p:spPr>
            <a:xfrm>
              <a:off x="4227840" y="3048840"/>
              <a:ext cx="127800" cy="1202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60100" lIns="91425" spcFirstLastPara="1" rIns="91425" wrap="square" tIns="601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69" name="Google Shape;269;p34"/>
          <p:cNvGrpSpPr/>
          <p:nvPr/>
        </p:nvGrpSpPr>
        <p:grpSpPr>
          <a:xfrm>
            <a:off x="4946400" y="2910600"/>
            <a:ext cx="345600" cy="345240"/>
            <a:chOff x="4946400" y="2910600"/>
            <a:chExt cx="345600" cy="345240"/>
          </a:xfrm>
        </p:grpSpPr>
        <p:grpSp>
          <p:nvGrpSpPr>
            <p:cNvPr id="270" name="Google Shape;270;p34"/>
            <p:cNvGrpSpPr/>
            <p:nvPr/>
          </p:nvGrpSpPr>
          <p:grpSpPr>
            <a:xfrm>
              <a:off x="5017320" y="2967120"/>
              <a:ext cx="203760" cy="231840"/>
              <a:chOff x="5017320" y="2967120"/>
              <a:chExt cx="203760" cy="231840"/>
            </a:xfrm>
          </p:grpSpPr>
          <p:sp>
            <p:nvSpPr>
              <p:cNvPr id="271" name="Google Shape;271;p34"/>
              <p:cNvSpPr/>
              <p:nvPr/>
            </p:nvSpPr>
            <p:spPr>
              <a:xfrm>
                <a:off x="5017320" y="3076200"/>
                <a:ext cx="118080" cy="122760"/>
              </a:xfrm>
              <a:custGeom>
                <a:rect b="b" l="l" r="r" t="t"/>
                <a:pathLst>
                  <a:path extrusionOk="0" h="110289" w="106179">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dk1"/>
              </a:solidFill>
              <a:ln>
                <a:noFill/>
              </a:ln>
            </p:spPr>
            <p:txBody>
              <a:bodyPr anchorCtr="0" anchor="ctr" bIns="61550" lIns="91425" spcFirstLastPara="1" rIns="91425" wrap="square" tIns="6155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 name="Google Shape;272;p34"/>
              <p:cNvSpPr/>
              <p:nvPr/>
            </p:nvSpPr>
            <p:spPr>
              <a:xfrm>
                <a:off x="5053680" y="2967120"/>
                <a:ext cx="167400" cy="195480"/>
              </a:xfrm>
              <a:custGeom>
                <a:rect b="b" l="l" r="r" t="t"/>
                <a:pathLst>
                  <a:path extrusionOk="0" h="175609" w="150412">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73" name="Google Shape;273;p34"/>
            <p:cNvSpPr/>
            <p:nvPr/>
          </p:nvSpPr>
          <p:spPr>
            <a:xfrm>
              <a:off x="4946400" y="2910600"/>
              <a:ext cx="345600" cy="345240"/>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cxnSp>
        <p:nvCxnSpPr>
          <p:cNvPr id="274" name="Google Shape;274;p34"/>
          <p:cNvCxnSpPr/>
          <p:nvPr/>
        </p:nvCxnSpPr>
        <p:spPr>
          <a:xfrm>
            <a:off x="1823400" y="2694240"/>
            <a:ext cx="30240" cy="360"/>
          </a:xfrm>
          <a:prstGeom prst="straightConnector1">
            <a:avLst/>
          </a:prstGeom>
          <a:noFill/>
          <a:ln cap="flat" cmpd="sng" w="9525">
            <a:solidFill>
              <a:srgbClr val="583F17"/>
            </a:solidFill>
            <a:prstDash val="solid"/>
            <a:round/>
            <a:headEnd len="sm" w="sm" type="none"/>
            <a:tailEnd len="sm" w="sm" type="none"/>
          </a:ln>
        </p:spPr>
      </p:cxnSp>
      <p:grpSp>
        <p:nvGrpSpPr>
          <p:cNvPr id="275" name="Google Shape;275;p34"/>
          <p:cNvGrpSpPr/>
          <p:nvPr/>
        </p:nvGrpSpPr>
        <p:grpSpPr>
          <a:xfrm>
            <a:off x="0" y="2571120"/>
            <a:ext cx="7949160" cy="1024200"/>
            <a:chOff x="0" y="2571120"/>
            <a:chExt cx="7949160" cy="1024200"/>
          </a:xfrm>
        </p:grpSpPr>
        <p:cxnSp>
          <p:nvCxnSpPr>
            <p:cNvPr id="276" name="Google Shape;276;p34"/>
            <p:cNvCxnSpPr/>
            <p:nvPr/>
          </p:nvCxnSpPr>
          <p:spPr>
            <a:xfrm>
              <a:off x="0" y="2571120"/>
              <a:ext cx="7299720" cy="360"/>
            </a:xfrm>
            <a:prstGeom prst="straightConnector1">
              <a:avLst/>
            </a:prstGeom>
            <a:noFill/>
            <a:ln cap="flat" cmpd="sng" w="9525">
              <a:solidFill>
                <a:srgbClr val="FFEED3"/>
              </a:solidFill>
              <a:prstDash val="solid"/>
              <a:round/>
              <a:headEnd len="sm" w="sm" type="none"/>
              <a:tailEnd len="sm" w="sm" type="none"/>
            </a:ln>
          </p:spPr>
        </p:cxnSp>
        <p:cxnSp>
          <p:nvCxnSpPr>
            <p:cNvPr id="277" name="Google Shape;277;p34"/>
            <p:cNvCxnSpPr/>
            <p:nvPr/>
          </p:nvCxnSpPr>
          <p:spPr>
            <a:xfrm>
              <a:off x="0" y="3594960"/>
              <a:ext cx="7949160" cy="360"/>
            </a:xfrm>
            <a:prstGeom prst="straightConnector1">
              <a:avLst/>
            </a:prstGeom>
            <a:noFill/>
            <a:ln cap="flat" cmpd="sng" w="9525">
              <a:solidFill>
                <a:srgbClr val="FFEED3"/>
              </a:solidFill>
              <a:prstDash val="solid"/>
              <a:round/>
              <a:headEnd len="sm" w="sm" type="none"/>
              <a:tailEnd len="sm" w="sm" type="none"/>
            </a:ln>
          </p:spPr>
        </p:cxnSp>
      </p:grpSp>
      <p:grpSp>
        <p:nvGrpSpPr>
          <p:cNvPr id="278" name="Google Shape;278;p34"/>
          <p:cNvGrpSpPr/>
          <p:nvPr/>
        </p:nvGrpSpPr>
        <p:grpSpPr>
          <a:xfrm>
            <a:off x="7239600" y="-2225520"/>
            <a:ext cx="3895920" cy="6264000"/>
            <a:chOff x="7239600" y="-2225520"/>
            <a:chExt cx="3895920" cy="6264000"/>
          </a:xfrm>
        </p:grpSpPr>
        <p:sp>
          <p:nvSpPr>
            <p:cNvPr id="279" name="Google Shape;279;p34"/>
            <p:cNvSpPr/>
            <p:nvPr/>
          </p:nvSpPr>
          <p:spPr>
            <a:xfrm>
              <a:off x="7239600" y="-2225520"/>
              <a:ext cx="3895920" cy="38959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80" name="Google Shape;280;p34"/>
            <p:cNvSpPr/>
            <p:nvPr/>
          </p:nvSpPr>
          <p:spPr>
            <a:xfrm>
              <a:off x="7239600" y="142560"/>
              <a:ext cx="3895920" cy="38959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714240" y="895320"/>
            <a:ext cx="4047900" cy="5523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Ysabeau SC"/>
              <a:buNone/>
            </a:pPr>
            <a:r>
              <a:rPr b="0" lang="en" sz="3000" strike="noStrike">
                <a:solidFill>
                  <a:schemeClr val="dk1"/>
                </a:solidFill>
                <a:latin typeface="Ysabeau SC"/>
                <a:ea typeface="Ysabeau SC"/>
                <a:cs typeface="Ysabeau SC"/>
                <a:sym typeface="Ysabeau SC"/>
              </a:rPr>
              <a:t>Introduction</a:t>
            </a:r>
            <a:endParaRPr b="0" sz="3000" strike="noStrike">
              <a:solidFill>
                <a:schemeClr val="dk1"/>
              </a:solidFill>
              <a:latin typeface="Arial"/>
              <a:ea typeface="Arial"/>
              <a:cs typeface="Arial"/>
              <a:sym typeface="Arial"/>
            </a:endParaRPr>
          </a:p>
        </p:txBody>
      </p:sp>
      <p:sp>
        <p:nvSpPr>
          <p:cNvPr id="77" name="Google Shape;77;p16"/>
          <p:cNvSpPr txBox="1"/>
          <p:nvPr>
            <p:ph idx="1" type="body"/>
          </p:nvPr>
        </p:nvSpPr>
        <p:spPr>
          <a:xfrm>
            <a:off x="714240" y="1447920"/>
            <a:ext cx="4047900" cy="2800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600"/>
              </a:spcBef>
              <a:spcAft>
                <a:spcPts val="0"/>
              </a:spcAft>
              <a:buNone/>
            </a:pPr>
            <a:r>
              <a:rPr lang="en" sz="5600">
                <a:solidFill>
                  <a:srgbClr val="ECECEC"/>
                </a:solidFill>
                <a:highlight>
                  <a:schemeClr val="lt1"/>
                </a:highlight>
                <a:latin typeface="Bricolage Grotesque"/>
                <a:ea typeface="Bricolage Grotesque"/>
                <a:cs typeface="Bricolage Grotesque"/>
                <a:sym typeface="Bricolage Grotesque"/>
              </a:rPr>
              <a:t>Our project aims to address these challenges by developing an innovative Case Management System designed specifically for law firms. This system streamlines case tracking, automates alerts for important court hearings, and enhances document security through role-based access control. </a:t>
            </a:r>
            <a:endParaRPr sz="5600">
              <a:solidFill>
                <a:srgbClr val="ECECEC"/>
              </a:solidFill>
              <a:highlight>
                <a:schemeClr val="lt1"/>
              </a:highlight>
              <a:latin typeface="Bricolage Grotesque"/>
              <a:ea typeface="Bricolage Grotesque"/>
              <a:cs typeface="Bricolage Grotesque"/>
              <a:sym typeface="Bricolage Grotesque"/>
            </a:endParaRPr>
          </a:p>
          <a:p>
            <a:pPr indent="0" lvl="0" marL="0" rtl="0" algn="l">
              <a:spcBef>
                <a:spcPts val="600"/>
              </a:spcBef>
              <a:spcAft>
                <a:spcPts val="0"/>
              </a:spcAft>
              <a:buNone/>
            </a:pPr>
            <a:r>
              <a:rPr lang="en" sz="5600">
                <a:solidFill>
                  <a:srgbClr val="ECECEC"/>
                </a:solidFill>
                <a:highlight>
                  <a:schemeClr val="lt1"/>
                </a:highlight>
                <a:latin typeface="Bricolage Grotesque"/>
                <a:ea typeface="Bricolage Grotesque"/>
                <a:cs typeface="Bricolage Grotesque"/>
                <a:sym typeface="Bricolage Grotesque"/>
              </a:rPr>
              <a:t>In this presentation, we will walk you through the system's features, its architecture, and how it improves case handling and document management, ultimately enhancing law firm operations.</a:t>
            </a:r>
            <a:endParaRPr sz="5600">
              <a:solidFill>
                <a:srgbClr val="ECECEC"/>
              </a:solidFill>
              <a:highlight>
                <a:schemeClr val="lt1"/>
              </a:highlight>
              <a:latin typeface="Bricolage Grotesque"/>
              <a:ea typeface="Bricolage Grotesque"/>
              <a:cs typeface="Bricolage Grotesque"/>
              <a:sym typeface="Bricolage Grotesque"/>
            </a:endParaRPr>
          </a:p>
          <a:p>
            <a:pPr indent="0" lvl="0" marL="0" rtl="0" algn="l">
              <a:spcBef>
                <a:spcPts val="600"/>
              </a:spcBef>
              <a:spcAft>
                <a:spcPts val="0"/>
              </a:spcAft>
              <a:buNone/>
            </a:pPr>
            <a:r>
              <a:rPr lang="en" sz="5600">
                <a:solidFill>
                  <a:srgbClr val="ECECEC"/>
                </a:solidFill>
                <a:highlight>
                  <a:schemeClr val="lt1"/>
                </a:highlight>
                <a:latin typeface="Bricolage Grotesque"/>
                <a:ea typeface="Bricolage Grotesque"/>
                <a:cs typeface="Bricolage Grotesque"/>
                <a:sym typeface="Bricolage Grotesque"/>
              </a:rPr>
              <a:t>Let’s dive in!</a:t>
            </a:r>
            <a:endParaRPr sz="5600">
              <a:solidFill>
                <a:srgbClr val="ECECEC"/>
              </a:solidFill>
              <a:highlight>
                <a:schemeClr val="lt1"/>
              </a:highlight>
              <a:latin typeface="Bricolage Grotesque"/>
              <a:ea typeface="Bricolage Grotesque"/>
              <a:cs typeface="Bricolage Grotesque"/>
              <a:sym typeface="Bricolage Grotesque"/>
            </a:endParaRPr>
          </a:p>
          <a:p>
            <a:pPr indent="0" lvl="0" marL="0" marR="0" rtl="0" algn="l">
              <a:spcBef>
                <a:spcPts val="600"/>
              </a:spcBef>
              <a:spcAft>
                <a:spcPts val="1200"/>
              </a:spcAft>
              <a:buSzPct val="100000"/>
              <a:buFont typeface="Arial"/>
              <a:buNone/>
            </a:pPr>
            <a:r>
              <a:t/>
            </a:r>
            <a:endParaRPr sz="1400">
              <a:solidFill>
                <a:schemeClr val="dk1"/>
              </a:solidFill>
              <a:latin typeface="Bricolage Grotesque"/>
              <a:ea typeface="Bricolage Grotesque"/>
              <a:cs typeface="Bricolage Grotesque"/>
              <a:sym typeface="Bricolage Grotesque"/>
            </a:endParaRPr>
          </a:p>
        </p:txBody>
      </p:sp>
      <p:pic>
        <p:nvPicPr>
          <p:cNvPr id="78" name="Google Shape;78;p16"/>
          <p:cNvPicPr preferRelativeResize="0"/>
          <p:nvPr/>
        </p:nvPicPr>
        <p:blipFill rotWithShape="1">
          <a:blip r:embed="rId3">
            <a:alphaModFix/>
          </a:blip>
          <a:srcRect b="0" l="9878" r="9878" t="0"/>
          <a:stretch/>
        </p:blipFill>
        <p:spPr>
          <a:xfrm>
            <a:off x="5016600" y="0"/>
            <a:ext cx="4127040" cy="51433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4294967295" type="title"/>
          </p:nvPr>
        </p:nvSpPr>
        <p:spPr>
          <a:xfrm>
            <a:off x="3945755" y="2171140"/>
            <a:ext cx="4390500" cy="164730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5000" u="none" cap="none" strike="noStrike">
                <a:solidFill>
                  <a:schemeClr val="dk1"/>
                </a:solidFill>
                <a:latin typeface="Ysabeau SC"/>
                <a:ea typeface="Ysabeau SC"/>
                <a:cs typeface="Ysabeau SC"/>
                <a:sym typeface="Ysabeau SC"/>
              </a:rPr>
              <a:t>System Overview</a:t>
            </a:r>
            <a:endParaRPr b="0" i="0" sz="5000" u="none" cap="none" strike="noStrike">
              <a:solidFill>
                <a:schemeClr val="dk1"/>
              </a:solidFill>
              <a:latin typeface="Arial"/>
              <a:ea typeface="Arial"/>
              <a:cs typeface="Arial"/>
              <a:sym typeface="Arial"/>
            </a:endParaRPr>
          </a:p>
        </p:txBody>
      </p:sp>
      <p:sp>
        <p:nvSpPr>
          <p:cNvPr id="84" name="Google Shape;84;p17"/>
          <p:cNvSpPr txBox="1"/>
          <p:nvPr>
            <p:ph idx="4294967295" type="title"/>
          </p:nvPr>
        </p:nvSpPr>
        <p:spPr>
          <a:xfrm>
            <a:off x="1114560" y="600120"/>
            <a:ext cx="2037960" cy="1114200"/>
          </a:xfrm>
          <a:prstGeom prst="rect">
            <a:avLst/>
          </a:prstGeom>
          <a:noFill/>
          <a:ln>
            <a:noFill/>
          </a:ln>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Ysabeau SC"/>
              <a:buNone/>
            </a:pPr>
            <a:r>
              <a:rPr b="0" i="0" lang="en" sz="9600" u="none" cap="none" strike="noStrike">
                <a:solidFill>
                  <a:schemeClr val="dk1"/>
                </a:solidFill>
                <a:latin typeface="Ysabeau SC"/>
                <a:ea typeface="Ysabeau SC"/>
                <a:cs typeface="Ysabeau SC"/>
                <a:sym typeface="Ysabeau SC"/>
              </a:rPr>
              <a:t>01</a:t>
            </a:r>
            <a:endParaRPr b="0" i="0" sz="9600" u="none" cap="none" strike="noStrike">
              <a:solidFill>
                <a:schemeClr val="dk1"/>
              </a:solidFill>
              <a:latin typeface="Arial"/>
              <a:ea typeface="Arial"/>
              <a:cs typeface="Arial"/>
              <a:sym typeface="Arial"/>
            </a:endParaRPr>
          </a:p>
        </p:txBody>
      </p:sp>
      <p:sp>
        <p:nvSpPr>
          <p:cNvPr id="85" name="Google Shape;85;p17"/>
          <p:cNvSpPr/>
          <p:nvPr/>
        </p:nvSpPr>
        <p:spPr>
          <a:xfrm>
            <a:off x="3247920" y="523800"/>
            <a:ext cx="6924240" cy="1647360"/>
          </a:xfrm>
          <a:prstGeom prst="rect">
            <a:avLst/>
          </a:prstGeom>
          <a:noFill/>
          <a:ln>
            <a:noFill/>
          </a:ln>
        </p:spPr>
        <p:txBody>
          <a:bodyPr anchorCtr="0" anchor="t" bIns="823675" lIns="870823075" spcFirstLastPara="1" rIns="870823075" wrap="square" tIns="8236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86" name="Google Shape;86;p17"/>
          <p:cNvSpPr/>
          <p:nvPr/>
        </p:nvSpPr>
        <p:spPr>
          <a:xfrm>
            <a:off x="-5905440" y="523800"/>
            <a:ext cx="6924240" cy="1647360"/>
          </a:xfrm>
          <a:prstGeom prst="rect">
            <a:avLst/>
          </a:prstGeom>
          <a:noFill/>
          <a:ln>
            <a:noFill/>
          </a:ln>
        </p:spPr>
        <p:txBody>
          <a:bodyPr anchorCtr="0" anchor="t" bIns="823675" lIns="870823075" spcFirstLastPara="1" rIns="870823075" wrap="square" tIns="8236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714240" y="895320"/>
            <a:ext cx="4047840" cy="55224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Ysabeau SC"/>
              <a:buNone/>
            </a:pPr>
            <a:r>
              <a:rPr b="0" lang="en" sz="3000" strike="noStrike">
                <a:solidFill>
                  <a:schemeClr val="dk1"/>
                </a:solidFill>
                <a:latin typeface="Ysabeau SC"/>
                <a:ea typeface="Ysabeau SC"/>
                <a:cs typeface="Ysabeau SC"/>
                <a:sym typeface="Ysabeau SC"/>
              </a:rPr>
              <a:t>Purpose of the case tracking system</a:t>
            </a:r>
            <a:endParaRPr b="0" sz="3000" strike="noStrike">
              <a:solidFill>
                <a:schemeClr val="dk1"/>
              </a:solidFill>
              <a:latin typeface="Arial"/>
              <a:ea typeface="Arial"/>
              <a:cs typeface="Arial"/>
              <a:sym typeface="Arial"/>
            </a:endParaRPr>
          </a:p>
        </p:txBody>
      </p:sp>
      <p:sp>
        <p:nvSpPr>
          <p:cNvPr id="92" name="Google Shape;92;p18"/>
          <p:cNvSpPr txBox="1"/>
          <p:nvPr>
            <p:ph idx="1" type="body"/>
          </p:nvPr>
        </p:nvSpPr>
        <p:spPr>
          <a:xfrm>
            <a:off x="714240" y="1447920"/>
            <a:ext cx="4047840" cy="280008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This system is designed to streamline the management of legal cases by organizing legal documents, client information, and court schedules.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It serves to improve efficiency, enhance accessibility to important records, and ensure compliance with legal standards.</a:t>
            </a:r>
            <a:endParaRPr b="0" i="0" sz="1600" u="none" cap="none" strike="noStrike">
              <a:solidFill>
                <a:srgbClr val="000000"/>
              </a:solidFill>
              <a:latin typeface="Arial"/>
              <a:ea typeface="Arial"/>
              <a:cs typeface="Arial"/>
              <a:sym typeface="Arial"/>
            </a:endParaRPr>
          </a:p>
        </p:txBody>
      </p:sp>
      <p:pic>
        <p:nvPicPr>
          <p:cNvPr id="93" name="Google Shape;93;p18"/>
          <p:cNvPicPr preferRelativeResize="0"/>
          <p:nvPr/>
        </p:nvPicPr>
        <p:blipFill rotWithShape="1">
          <a:blip r:embed="rId3">
            <a:alphaModFix/>
          </a:blip>
          <a:srcRect b="8471" l="0" r="0" t="8471"/>
          <a:stretch/>
        </p:blipFill>
        <p:spPr>
          <a:xfrm>
            <a:off x="5016600" y="0"/>
            <a:ext cx="4127040" cy="5143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4294967295" type="subTitle"/>
          </p:nvPr>
        </p:nvSpPr>
        <p:spPr>
          <a:xfrm>
            <a:off x="2971800" y="2400475"/>
            <a:ext cx="4866900" cy="19779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Key features include document management, alert systems for hearings, client record integration, and analytical tools for case performance.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It also provides a user-friendly interface to simplify navigation and usability for various stakeholders.</a:t>
            </a:r>
            <a:endParaRPr b="0" i="0" sz="1600" u="none" cap="none" strike="noStrike">
              <a:solidFill>
                <a:srgbClr val="000000"/>
              </a:solidFill>
              <a:latin typeface="Noto Sans Symbols"/>
              <a:ea typeface="Noto Sans Symbols"/>
              <a:cs typeface="Noto Sans Symbols"/>
              <a:sym typeface="Noto Sans Symbols"/>
            </a:endParaRPr>
          </a:p>
        </p:txBody>
      </p:sp>
      <p:sp>
        <p:nvSpPr>
          <p:cNvPr id="99" name="Google Shape;99;p19"/>
          <p:cNvSpPr txBox="1"/>
          <p:nvPr>
            <p:ph idx="4294967295" type="title"/>
          </p:nvPr>
        </p:nvSpPr>
        <p:spPr>
          <a:xfrm>
            <a:off x="2971800" y="1486080"/>
            <a:ext cx="4866840" cy="83772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4500" u="none" cap="none" strike="noStrike">
                <a:solidFill>
                  <a:schemeClr val="dk1"/>
                </a:solidFill>
                <a:latin typeface="Ysabeau SC"/>
                <a:ea typeface="Ysabeau SC"/>
                <a:cs typeface="Ysabeau SC"/>
                <a:sym typeface="Ysabeau SC"/>
              </a:rPr>
              <a:t>Key features and functionalities</a:t>
            </a:r>
            <a:endParaRPr b="0" i="0" sz="4500" u="none" cap="none" strike="noStrike">
              <a:solidFill>
                <a:schemeClr val="dk1"/>
              </a:solidFill>
              <a:latin typeface="Arial"/>
              <a:ea typeface="Arial"/>
              <a:cs typeface="Arial"/>
              <a:sym typeface="Arial"/>
            </a:endParaRPr>
          </a:p>
        </p:txBody>
      </p:sp>
      <p:grpSp>
        <p:nvGrpSpPr>
          <p:cNvPr id="100" name="Google Shape;100;p19"/>
          <p:cNvGrpSpPr/>
          <p:nvPr/>
        </p:nvGrpSpPr>
        <p:grpSpPr>
          <a:xfrm>
            <a:off x="-1716480" y="-1188360"/>
            <a:ext cx="3955320" cy="7519680"/>
            <a:chOff x="-1716480" y="-1188360"/>
            <a:chExt cx="3955320" cy="7519680"/>
          </a:xfrm>
        </p:grpSpPr>
        <p:cxnSp>
          <p:nvCxnSpPr>
            <p:cNvPr id="101" name="Google Shape;101;p19"/>
            <p:cNvCxnSpPr/>
            <p:nvPr/>
          </p:nvCxnSpPr>
          <p:spPr>
            <a:xfrm>
              <a:off x="2238480" y="0"/>
              <a:ext cx="360" cy="5143680"/>
            </a:xfrm>
            <a:prstGeom prst="straightConnector1">
              <a:avLst/>
            </a:prstGeom>
            <a:noFill/>
            <a:ln cap="flat" cmpd="sng" w="9525">
              <a:solidFill>
                <a:srgbClr val="FFEED3"/>
              </a:solidFill>
              <a:prstDash val="solid"/>
              <a:round/>
              <a:headEnd len="sm" w="sm" type="none"/>
              <a:tailEnd len="sm" w="sm" type="none"/>
            </a:ln>
          </p:spPr>
        </p:cxnSp>
        <p:grpSp>
          <p:nvGrpSpPr>
            <p:cNvPr id="102" name="Google Shape;102;p19"/>
            <p:cNvGrpSpPr/>
            <p:nvPr/>
          </p:nvGrpSpPr>
          <p:grpSpPr>
            <a:xfrm>
              <a:off x="-1716480" y="-1188360"/>
              <a:ext cx="3395520" cy="7519680"/>
              <a:chOff x="-1716480" y="-1188360"/>
              <a:chExt cx="3395520" cy="7519680"/>
            </a:xfrm>
          </p:grpSpPr>
          <p:sp>
            <p:nvSpPr>
              <p:cNvPr id="103" name="Google Shape;103;p19"/>
              <p:cNvSpPr/>
              <p:nvPr/>
            </p:nvSpPr>
            <p:spPr>
              <a:xfrm>
                <a:off x="-1716480" y="-118836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4" name="Google Shape;104;p19"/>
              <p:cNvSpPr/>
              <p:nvPr/>
            </p:nvSpPr>
            <p:spPr>
              <a:xfrm>
                <a:off x="-1716480" y="87372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5" name="Google Shape;105;p19"/>
              <p:cNvSpPr/>
              <p:nvPr/>
            </p:nvSpPr>
            <p:spPr>
              <a:xfrm>
                <a:off x="-1716480" y="293580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4294967295" type="subTitle"/>
          </p:nvPr>
        </p:nvSpPr>
        <p:spPr>
          <a:xfrm>
            <a:off x="2971800" y="2400474"/>
            <a:ext cx="4866900" cy="1488900"/>
          </a:xfrm>
          <a:prstGeom prst="rect">
            <a:avLst/>
          </a:prstGeom>
          <a:noFill/>
          <a:ln>
            <a:noFill/>
          </a:ln>
        </p:spPr>
        <p:txBody>
          <a:bodyPr anchorCtr="0" anchor="t" bIns="91425" lIns="91425" spcFirstLastPara="1" rIns="91425" wrap="square" tIns="91425">
            <a:normAutofit lnSpcReduction="20000"/>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The system supports various user roles, including administrators, lawyers, and support staff, each with customizable access levels to ensure data security and privacy.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This allows for tailored experiences based on user responsibilities.</a:t>
            </a:r>
            <a:endParaRPr b="0" i="0" sz="1600" u="none" cap="none" strike="noStrike">
              <a:solidFill>
                <a:srgbClr val="000000"/>
              </a:solidFill>
              <a:latin typeface="Noto Sans Symbols"/>
              <a:ea typeface="Noto Sans Symbols"/>
              <a:cs typeface="Noto Sans Symbols"/>
              <a:sym typeface="Noto Sans Symbols"/>
            </a:endParaRPr>
          </a:p>
        </p:txBody>
      </p:sp>
      <p:sp>
        <p:nvSpPr>
          <p:cNvPr id="111" name="Google Shape;111;p20"/>
          <p:cNvSpPr txBox="1"/>
          <p:nvPr>
            <p:ph idx="4294967295" type="title"/>
          </p:nvPr>
        </p:nvSpPr>
        <p:spPr>
          <a:xfrm>
            <a:off x="2971800" y="1486080"/>
            <a:ext cx="4866840" cy="83772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4500" u="none" cap="none" strike="noStrike">
                <a:solidFill>
                  <a:schemeClr val="dk1"/>
                </a:solidFill>
                <a:latin typeface="Ysabeau SC"/>
                <a:ea typeface="Ysabeau SC"/>
                <a:cs typeface="Ysabeau SC"/>
                <a:sym typeface="Ysabeau SC"/>
              </a:rPr>
              <a:t>User roles and access levels</a:t>
            </a:r>
            <a:endParaRPr b="0" i="0" sz="4500" u="none" cap="none" strike="noStrike">
              <a:solidFill>
                <a:schemeClr val="dk1"/>
              </a:solidFill>
              <a:latin typeface="Arial"/>
              <a:ea typeface="Arial"/>
              <a:cs typeface="Arial"/>
              <a:sym typeface="Arial"/>
            </a:endParaRPr>
          </a:p>
        </p:txBody>
      </p:sp>
      <p:grpSp>
        <p:nvGrpSpPr>
          <p:cNvPr id="112" name="Google Shape;112;p20"/>
          <p:cNvGrpSpPr/>
          <p:nvPr/>
        </p:nvGrpSpPr>
        <p:grpSpPr>
          <a:xfrm>
            <a:off x="-1716480" y="-1188360"/>
            <a:ext cx="3955320" cy="7519680"/>
            <a:chOff x="-1716480" y="-1188360"/>
            <a:chExt cx="3955320" cy="7519680"/>
          </a:xfrm>
        </p:grpSpPr>
        <p:cxnSp>
          <p:nvCxnSpPr>
            <p:cNvPr id="113" name="Google Shape;113;p20"/>
            <p:cNvCxnSpPr/>
            <p:nvPr/>
          </p:nvCxnSpPr>
          <p:spPr>
            <a:xfrm>
              <a:off x="2238480" y="0"/>
              <a:ext cx="360" cy="5143680"/>
            </a:xfrm>
            <a:prstGeom prst="straightConnector1">
              <a:avLst/>
            </a:prstGeom>
            <a:noFill/>
            <a:ln cap="flat" cmpd="sng" w="9525">
              <a:solidFill>
                <a:srgbClr val="FFEED3"/>
              </a:solidFill>
              <a:prstDash val="solid"/>
              <a:round/>
              <a:headEnd len="sm" w="sm" type="none"/>
              <a:tailEnd len="sm" w="sm" type="none"/>
            </a:ln>
          </p:spPr>
        </p:cxnSp>
        <p:grpSp>
          <p:nvGrpSpPr>
            <p:cNvPr id="114" name="Google Shape;114;p20"/>
            <p:cNvGrpSpPr/>
            <p:nvPr/>
          </p:nvGrpSpPr>
          <p:grpSpPr>
            <a:xfrm>
              <a:off x="-1716480" y="-1188360"/>
              <a:ext cx="3395520" cy="7519680"/>
              <a:chOff x="-1716480" y="-1188360"/>
              <a:chExt cx="3395520" cy="7519680"/>
            </a:xfrm>
          </p:grpSpPr>
          <p:sp>
            <p:nvSpPr>
              <p:cNvPr id="115" name="Google Shape;115;p20"/>
              <p:cNvSpPr/>
              <p:nvPr/>
            </p:nvSpPr>
            <p:spPr>
              <a:xfrm>
                <a:off x="-1716480" y="-118836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6" name="Google Shape;116;p20"/>
              <p:cNvSpPr/>
              <p:nvPr/>
            </p:nvSpPr>
            <p:spPr>
              <a:xfrm>
                <a:off x="-1716480" y="87372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7" name="Google Shape;117;p20"/>
              <p:cNvSpPr/>
              <p:nvPr/>
            </p:nvSpPr>
            <p:spPr>
              <a:xfrm>
                <a:off x="-1716480" y="293580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idx="4294967295" type="title"/>
          </p:nvPr>
        </p:nvSpPr>
        <p:spPr>
          <a:xfrm>
            <a:off x="4038480" y="2409840"/>
            <a:ext cx="4390560" cy="164736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5000" u="none" cap="none" strike="noStrike">
                <a:solidFill>
                  <a:schemeClr val="dk1"/>
                </a:solidFill>
                <a:latin typeface="Ysabeau SC"/>
                <a:ea typeface="Ysabeau SC"/>
                <a:cs typeface="Ysabeau SC"/>
                <a:sym typeface="Ysabeau SC"/>
              </a:rPr>
              <a:t>Document Management</a:t>
            </a:r>
            <a:endParaRPr b="0" i="0" sz="5000" u="none" cap="none" strike="noStrike">
              <a:solidFill>
                <a:schemeClr val="dk1"/>
              </a:solidFill>
              <a:latin typeface="Arial"/>
              <a:ea typeface="Arial"/>
              <a:cs typeface="Arial"/>
              <a:sym typeface="Arial"/>
            </a:endParaRPr>
          </a:p>
        </p:txBody>
      </p:sp>
      <p:sp>
        <p:nvSpPr>
          <p:cNvPr id="123" name="Google Shape;123;p21"/>
          <p:cNvSpPr txBox="1"/>
          <p:nvPr>
            <p:ph idx="4294967295" type="title"/>
          </p:nvPr>
        </p:nvSpPr>
        <p:spPr>
          <a:xfrm>
            <a:off x="1114560" y="600120"/>
            <a:ext cx="2037960" cy="1114200"/>
          </a:xfrm>
          <a:prstGeom prst="rect">
            <a:avLst/>
          </a:prstGeom>
          <a:noFill/>
          <a:ln>
            <a:noFill/>
          </a:ln>
        </p:spPr>
        <p:txBody>
          <a:bodyPr anchorCtr="0" anchor="ctr"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Ysabeau SC"/>
              <a:buNone/>
            </a:pPr>
            <a:r>
              <a:rPr b="0" i="0" lang="en" sz="9600" u="none" cap="none" strike="noStrike">
                <a:solidFill>
                  <a:schemeClr val="dk1"/>
                </a:solidFill>
                <a:latin typeface="Ysabeau SC"/>
                <a:ea typeface="Ysabeau SC"/>
                <a:cs typeface="Ysabeau SC"/>
                <a:sym typeface="Ysabeau SC"/>
              </a:rPr>
              <a:t>02</a:t>
            </a:r>
            <a:endParaRPr b="0" i="0" sz="9600" u="none" cap="none" strike="noStrike">
              <a:solidFill>
                <a:schemeClr val="dk1"/>
              </a:solidFill>
              <a:latin typeface="Arial"/>
              <a:ea typeface="Arial"/>
              <a:cs typeface="Arial"/>
              <a:sym typeface="Arial"/>
            </a:endParaRPr>
          </a:p>
        </p:txBody>
      </p:sp>
      <p:sp>
        <p:nvSpPr>
          <p:cNvPr id="124" name="Google Shape;124;p21"/>
          <p:cNvSpPr/>
          <p:nvPr/>
        </p:nvSpPr>
        <p:spPr>
          <a:xfrm>
            <a:off x="3247920" y="523800"/>
            <a:ext cx="6924240" cy="1647360"/>
          </a:xfrm>
          <a:prstGeom prst="rect">
            <a:avLst/>
          </a:prstGeom>
          <a:noFill/>
          <a:ln>
            <a:noFill/>
          </a:ln>
        </p:spPr>
        <p:txBody>
          <a:bodyPr anchorCtr="0" anchor="t" bIns="823675" lIns="870823075" spcFirstLastPara="1" rIns="870823075" wrap="square" tIns="8236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5" name="Google Shape;125;p21"/>
          <p:cNvSpPr/>
          <p:nvPr/>
        </p:nvSpPr>
        <p:spPr>
          <a:xfrm>
            <a:off x="-5905440" y="523800"/>
            <a:ext cx="6924240" cy="1647360"/>
          </a:xfrm>
          <a:prstGeom prst="rect">
            <a:avLst/>
          </a:prstGeom>
          <a:noFill/>
          <a:ln>
            <a:noFill/>
          </a:ln>
        </p:spPr>
        <p:txBody>
          <a:bodyPr anchorCtr="0" anchor="t" bIns="823675" lIns="870823075" spcFirstLastPara="1" rIns="870823075" wrap="square" tIns="823675">
            <a:noAutofit/>
          </a:bodyPr>
          <a:lstStyle/>
          <a:p>
            <a:pPr indent="0" lvl="0" marL="0" marR="0" rtl="0" algn="ctr">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4294967295" type="subTitle"/>
          </p:nvPr>
        </p:nvSpPr>
        <p:spPr>
          <a:xfrm>
            <a:off x="2971800" y="2400473"/>
            <a:ext cx="4866900" cy="17724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The system handles a variety of legal documents such as contracts, briefs, legal letters, court filings, and case notes. </a:t>
            </a:r>
            <a:endParaRPr b="0" i="0" sz="1600" u="none" cap="none" strike="noStrike">
              <a:solidFill>
                <a:schemeClr val="dk1"/>
              </a:solidFill>
              <a:latin typeface="Bricolage Grotesque ExtraLight"/>
              <a:ea typeface="Bricolage Grotesque ExtraLight"/>
              <a:cs typeface="Bricolage Grotesque ExtraLight"/>
              <a:sym typeface="Bricolage Grotesque ExtraLight"/>
            </a:endParaRPr>
          </a:p>
          <a:p>
            <a:pPr indent="-330200" lvl="0" marL="457200" marR="0" rtl="0" algn="l">
              <a:lnSpc>
                <a:spcPct val="100000"/>
              </a:lnSpc>
              <a:spcBef>
                <a:spcPts val="0"/>
              </a:spcBef>
              <a:spcAft>
                <a:spcPts val="0"/>
              </a:spcAft>
              <a:buClr>
                <a:schemeClr val="dk1"/>
              </a:buClr>
              <a:buSzPts val="1600"/>
              <a:buFont typeface="Bricolage Grotesque ExtraLight"/>
              <a:buChar char="●"/>
            </a:pPr>
            <a:r>
              <a:rPr b="0" i="0" lang="en" sz="1600" u="none" cap="none" strike="noStrike">
                <a:solidFill>
                  <a:schemeClr val="dk1"/>
                </a:solidFill>
                <a:latin typeface="Bricolage Grotesque ExtraLight"/>
                <a:ea typeface="Bricolage Grotesque ExtraLight"/>
                <a:cs typeface="Bricolage Grotesque ExtraLight"/>
                <a:sym typeface="Bricolage Grotesque ExtraLight"/>
              </a:rPr>
              <a:t>Each document type is categorized for easy retrieval and management.</a:t>
            </a:r>
            <a:endParaRPr b="0" i="0" sz="1600" u="none" cap="none" strike="noStrike">
              <a:solidFill>
                <a:srgbClr val="000000"/>
              </a:solidFill>
              <a:latin typeface="Noto Sans Symbols"/>
              <a:ea typeface="Noto Sans Symbols"/>
              <a:cs typeface="Noto Sans Symbols"/>
              <a:sym typeface="Noto Sans Symbols"/>
            </a:endParaRPr>
          </a:p>
        </p:txBody>
      </p:sp>
      <p:sp>
        <p:nvSpPr>
          <p:cNvPr id="131" name="Google Shape;131;p22"/>
          <p:cNvSpPr txBox="1"/>
          <p:nvPr>
            <p:ph idx="4294967295" type="title"/>
          </p:nvPr>
        </p:nvSpPr>
        <p:spPr>
          <a:xfrm>
            <a:off x="2971800" y="1486080"/>
            <a:ext cx="4866840" cy="837720"/>
          </a:xfrm>
          <a:prstGeom prst="rect">
            <a:avLst/>
          </a:prstGeom>
          <a:noFill/>
          <a:ln>
            <a:noFill/>
          </a:ln>
        </p:spPr>
        <p:txBody>
          <a:bodyPr anchorCtr="0" anchor="b"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Ysabeau SC"/>
              <a:buNone/>
            </a:pPr>
            <a:r>
              <a:rPr b="0" i="0" lang="en" sz="4500" u="none" cap="none" strike="noStrike">
                <a:solidFill>
                  <a:schemeClr val="dk1"/>
                </a:solidFill>
                <a:latin typeface="Ysabeau SC"/>
                <a:ea typeface="Ysabeau SC"/>
                <a:cs typeface="Ysabeau SC"/>
                <a:sym typeface="Ysabeau SC"/>
              </a:rPr>
              <a:t>Types of legal documents managed</a:t>
            </a:r>
            <a:endParaRPr b="0" i="0" sz="4500" u="none" cap="none" strike="noStrike">
              <a:solidFill>
                <a:schemeClr val="dk1"/>
              </a:solidFill>
              <a:latin typeface="Arial"/>
              <a:ea typeface="Arial"/>
              <a:cs typeface="Arial"/>
              <a:sym typeface="Arial"/>
            </a:endParaRPr>
          </a:p>
        </p:txBody>
      </p:sp>
      <p:grpSp>
        <p:nvGrpSpPr>
          <p:cNvPr id="132" name="Google Shape;132;p22"/>
          <p:cNvGrpSpPr/>
          <p:nvPr/>
        </p:nvGrpSpPr>
        <p:grpSpPr>
          <a:xfrm>
            <a:off x="-1716480" y="-1188360"/>
            <a:ext cx="3955320" cy="7519680"/>
            <a:chOff x="-1716480" y="-1188360"/>
            <a:chExt cx="3955320" cy="7519680"/>
          </a:xfrm>
        </p:grpSpPr>
        <p:cxnSp>
          <p:nvCxnSpPr>
            <p:cNvPr id="133" name="Google Shape;133;p22"/>
            <p:cNvCxnSpPr/>
            <p:nvPr/>
          </p:nvCxnSpPr>
          <p:spPr>
            <a:xfrm>
              <a:off x="2238480" y="0"/>
              <a:ext cx="360" cy="5143680"/>
            </a:xfrm>
            <a:prstGeom prst="straightConnector1">
              <a:avLst/>
            </a:prstGeom>
            <a:noFill/>
            <a:ln cap="flat" cmpd="sng" w="9525">
              <a:solidFill>
                <a:srgbClr val="FFEED3"/>
              </a:solidFill>
              <a:prstDash val="solid"/>
              <a:round/>
              <a:headEnd len="sm" w="sm" type="none"/>
              <a:tailEnd len="sm" w="sm" type="none"/>
            </a:ln>
          </p:spPr>
        </p:cxnSp>
        <p:grpSp>
          <p:nvGrpSpPr>
            <p:cNvPr id="134" name="Google Shape;134;p22"/>
            <p:cNvGrpSpPr/>
            <p:nvPr/>
          </p:nvGrpSpPr>
          <p:grpSpPr>
            <a:xfrm>
              <a:off x="-1716480" y="-1188360"/>
              <a:ext cx="3395520" cy="7519680"/>
              <a:chOff x="-1716480" y="-1188360"/>
              <a:chExt cx="3395520" cy="7519680"/>
            </a:xfrm>
          </p:grpSpPr>
          <p:sp>
            <p:nvSpPr>
              <p:cNvPr id="135" name="Google Shape;135;p22"/>
              <p:cNvSpPr/>
              <p:nvPr/>
            </p:nvSpPr>
            <p:spPr>
              <a:xfrm>
                <a:off x="-1716480" y="-118836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6" name="Google Shape;136;p22"/>
              <p:cNvSpPr/>
              <p:nvPr/>
            </p:nvSpPr>
            <p:spPr>
              <a:xfrm>
                <a:off x="-1716480" y="87372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7" name="Google Shape;137;p22"/>
              <p:cNvSpPr/>
              <p:nvPr/>
            </p:nvSpPr>
            <p:spPr>
              <a:xfrm>
                <a:off x="-1716480" y="2935800"/>
                <a:ext cx="3395520" cy="3395520"/>
              </a:xfrm>
              <a:prstGeom prst="ellipse">
                <a:avLst/>
              </a:prstGeom>
              <a:noFill/>
              <a:ln cap="flat" cmpd="sng" w="9525">
                <a:solidFill>
                  <a:srgbClr val="FFEE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