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8" r:id="rId2"/>
    <p:sldId id="329" r:id="rId3"/>
    <p:sldId id="330" r:id="rId4"/>
    <p:sldId id="343" r:id="rId5"/>
    <p:sldId id="331" r:id="rId6"/>
    <p:sldId id="332" r:id="rId7"/>
    <p:sldId id="333" r:id="rId8"/>
    <p:sldId id="334" r:id="rId9"/>
    <p:sldId id="335" r:id="rId10"/>
    <p:sldId id="336" r:id="rId11"/>
    <p:sldId id="337" r:id="rId12"/>
    <p:sldId id="338" r:id="rId13"/>
    <p:sldId id="339" r:id="rId14"/>
    <p:sldId id="340" r:id="rId15"/>
    <p:sldId id="341" r:id="rId16"/>
    <p:sldId id="34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221"/>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
        <p:nvSpPr>
          <p:cNvPr id="7" name="Rectangle 6"/>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9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
        <p:nvSpPr>
          <p:cNvPr id="7" name="Rectangle 6"/>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47140-E761-4776-BB05-B90A68E34D64}"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
        <p:nvSpPr>
          <p:cNvPr id="7" name="Rectangle 6"/>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
        <p:nvSpPr>
          <p:cNvPr id="7" name="Rectangle 6"/>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
        <p:nvSpPr>
          <p:cNvPr id="7" name="Rectangle 6"/>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
        <p:nvSpPr>
          <p:cNvPr id="8" name="Rectangle 7"/>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
        <p:nvSpPr>
          <p:cNvPr id="10" name="Rectangle 9"/>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D47140-E761-4776-BB05-B90A68E34D64}"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
        <p:nvSpPr>
          <p:cNvPr id="6" name="Rectangle 5"/>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
        <p:nvSpPr>
          <p:cNvPr id="5" name="Rectangle 4"/>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
        <p:nvSpPr>
          <p:cNvPr id="8" name="Rectangle 7"/>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
        <p:nvSpPr>
          <p:cNvPr id="8" name="Rectangle 7"/>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great learn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userDrawn="1"/>
        </p:nvSpPr>
        <p:spPr>
          <a:xfrm>
            <a:off x="6400800" y="0"/>
            <a:ext cx="2743200" cy="621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52400" y="-625476"/>
            <a:ext cx="9296400" cy="62547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Image result for great learning 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520538" y="81708"/>
            <a:ext cx="2503723" cy="581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685800" y="990600"/>
            <a:ext cx="7772400" cy="1470025"/>
          </a:xfrm>
        </p:spPr>
        <p:txBody>
          <a:bodyPr/>
          <a:lstStyle/>
          <a:p>
            <a:r>
              <a:rPr lang="en-US" dirty="0"/>
              <a:t>Indian Liver Patients</a:t>
            </a:r>
          </a:p>
        </p:txBody>
      </p:sp>
      <p:sp>
        <p:nvSpPr>
          <p:cNvPr id="3" name="Subtitle 2"/>
          <p:cNvSpPr>
            <a:spLocks noGrp="1"/>
          </p:cNvSpPr>
          <p:nvPr>
            <p:ph type="subTitle" idx="1"/>
          </p:nvPr>
        </p:nvSpPr>
        <p:spPr>
          <a:xfrm>
            <a:off x="609600" y="2472408"/>
            <a:ext cx="7848600" cy="3852191"/>
          </a:xfrm>
        </p:spPr>
        <p:txBody>
          <a:bodyPr/>
          <a:lstStyle/>
          <a:p>
            <a:r>
              <a:rPr lang="en-US" dirty="0"/>
              <a:t>BY</a:t>
            </a:r>
          </a:p>
          <a:p>
            <a:r>
              <a:rPr lang="en-US" dirty="0"/>
              <a:t>Ashwin</a:t>
            </a:r>
          </a:p>
          <a:p>
            <a:r>
              <a:rPr lang="en-US" dirty="0"/>
              <a:t>Prasad </a:t>
            </a:r>
          </a:p>
          <a:p>
            <a:r>
              <a:rPr lang="en-US" dirty="0" err="1"/>
              <a:t>Shintu</a:t>
            </a:r>
            <a:r>
              <a:rPr lang="en-US" dirty="0"/>
              <a:t> Mathew</a:t>
            </a:r>
          </a:p>
          <a:p>
            <a:r>
              <a:rPr lang="en-US" dirty="0"/>
              <a:t>Sreelalan S</a:t>
            </a:r>
          </a:p>
          <a:p>
            <a:r>
              <a:rPr lang="en-US" dirty="0"/>
              <a:t>Swaroop Murali</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553B4A7E-EAA1-45C2-B4E3-37CA13C20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762000"/>
            <a:ext cx="5638800" cy="5638800"/>
          </a:xfrm>
          <a:prstGeom prst="rect">
            <a:avLst/>
          </a:prstGeom>
        </p:spPr>
      </p:pic>
    </p:spTree>
    <p:extLst>
      <p:ext uri="{BB962C8B-B14F-4D97-AF65-F5344CB8AC3E}">
        <p14:creationId xmlns:p14="http://schemas.microsoft.com/office/powerpoint/2010/main" val="22347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0BBA38F7-253B-460F-A5B7-F499FA2B4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715000" cy="5715000"/>
          </a:xfrm>
          <a:prstGeom prst="rect">
            <a:avLst/>
          </a:prstGeom>
        </p:spPr>
      </p:pic>
    </p:spTree>
    <p:extLst>
      <p:ext uri="{BB962C8B-B14F-4D97-AF65-F5344CB8AC3E}">
        <p14:creationId xmlns:p14="http://schemas.microsoft.com/office/powerpoint/2010/main" val="303749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EC21D-1309-4581-9B37-51609051A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609600"/>
            <a:ext cx="5638800" cy="5638800"/>
          </a:xfrm>
          <a:prstGeom prst="rect">
            <a:avLst/>
          </a:prstGeom>
        </p:spPr>
      </p:pic>
    </p:spTree>
    <p:extLst>
      <p:ext uri="{BB962C8B-B14F-4D97-AF65-F5344CB8AC3E}">
        <p14:creationId xmlns:p14="http://schemas.microsoft.com/office/powerpoint/2010/main" val="154212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4E62E42-A6C1-4CCB-BC95-1C55C2CCF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762000"/>
            <a:ext cx="5943600" cy="5943600"/>
          </a:xfrm>
          <a:prstGeom prst="rect">
            <a:avLst/>
          </a:prstGeom>
        </p:spPr>
      </p:pic>
    </p:spTree>
    <p:extLst>
      <p:ext uri="{BB962C8B-B14F-4D97-AF65-F5344CB8AC3E}">
        <p14:creationId xmlns:p14="http://schemas.microsoft.com/office/powerpoint/2010/main" val="176246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35F26C-CD99-4DDE-8C9A-FCE779D87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659" y="609600"/>
            <a:ext cx="5958682" cy="5958682"/>
          </a:xfrm>
        </p:spPr>
      </p:pic>
    </p:spTree>
    <p:extLst>
      <p:ext uri="{BB962C8B-B14F-4D97-AF65-F5344CB8AC3E}">
        <p14:creationId xmlns:p14="http://schemas.microsoft.com/office/powerpoint/2010/main" val="399973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7E9ED243-9F6A-4BBC-9D40-145E14200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914400"/>
            <a:ext cx="5486400" cy="5486400"/>
          </a:xfrm>
          <a:prstGeom prst="rect">
            <a:avLst/>
          </a:prstGeom>
        </p:spPr>
      </p:pic>
    </p:spTree>
    <p:extLst>
      <p:ext uri="{BB962C8B-B14F-4D97-AF65-F5344CB8AC3E}">
        <p14:creationId xmlns:p14="http://schemas.microsoft.com/office/powerpoint/2010/main" val="131613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F22F2-EBC9-44AB-BE9C-F011220B61C1}"/>
              </a:ext>
            </a:extLst>
          </p:cNvPr>
          <p:cNvSpPr>
            <a:spLocks noGrp="1"/>
          </p:cNvSpPr>
          <p:nvPr>
            <p:ph idx="1"/>
          </p:nvPr>
        </p:nvSpPr>
        <p:spPr/>
        <p:txBody>
          <a:bodyPr>
            <a:normAutofit fontScale="62500" lnSpcReduction="20000"/>
          </a:bodyPr>
          <a:lstStyle/>
          <a:p>
            <a:r>
              <a:rPr lang="en-IN" dirty="0"/>
              <a:t>logistic regression accuracy is highest without scaling and PCA - 0.74285</a:t>
            </a:r>
          </a:p>
          <a:p>
            <a:r>
              <a:rPr lang="en-IN" dirty="0"/>
              <a:t>Decision tree (entropy)accuracy is highest without scaling but with PCA -0.70285</a:t>
            </a:r>
          </a:p>
          <a:p>
            <a:r>
              <a:rPr lang="en-IN" dirty="0"/>
              <a:t>Decision tree (</a:t>
            </a:r>
            <a:r>
              <a:rPr lang="en-IN" dirty="0" err="1"/>
              <a:t>gini</a:t>
            </a:r>
            <a:r>
              <a:rPr lang="en-IN" dirty="0"/>
              <a:t>)accuracy is highest without scaling but with PCA -0.70285</a:t>
            </a:r>
          </a:p>
          <a:p>
            <a:endParaRPr lang="en-IN" dirty="0"/>
          </a:p>
          <a:p>
            <a:r>
              <a:rPr lang="en-IN" dirty="0"/>
              <a:t>Random forest accuracy is highest without scaling and PCA - 0.731</a:t>
            </a:r>
          </a:p>
          <a:p>
            <a:r>
              <a:rPr lang="en-IN" dirty="0"/>
              <a:t>Naive Bayes accuracy is highest without scaling but with PCA -0.6914</a:t>
            </a:r>
          </a:p>
          <a:p>
            <a:endParaRPr lang="en-IN" dirty="0"/>
          </a:p>
          <a:p>
            <a:r>
              <a:rPr lang="en-IN" dirty="0"/>
              <a:t>K Neighbours accuracy is highest without scaling but with PCA -0.68</a:t>
            </a:r>
          </a:p>
          <a:p>
            <a:endParaRPr lang="en-IN" dirty="0"/>
          </a:p>
          <a:p>
            <a:r>
              <a:rPr lang="en-IN" dirty="0"/>
              <a:t>Overall, for this dataset, Logistic regression yields better accuracy with 0.74285</a:t>
            </a:r>
          </a:p>
        </p:txBody>
      </p:sp>
      <p:sp>
        <p:nvSpPr>
          <p:cNvPr id="3" name="Title 2">
            <a:extLst>
              <a:ext uri="{FF2B5EF4-FFF2-40B4-BE49-F238E27FC236}">
                <a16:creationId xmlns:a16="http://schemas.microsoft.com/office/drawing/2014/main" id="{DF1FA5C2-6CBE-4EEE-8186-8976BAC84A6D}"/>
              </a:ext>
            </a:extLst>
          </p:cNvPr>
          <p:cNvSpPr>
            <a:spLocks noGrp="1"/>
          </p:cNvSpPr>
          <p:nvPr>
            <p:ph type="title"/>
          </p:nvPr>
        </p:nvSpPr>
        <p:spPr/>
        <p:txBody>
          <a:bodyPr/>
          <a:lstStyle/>
          <a:p>
            <a:r>
              <a:rPr lang="en-IN" dirty="0"/>
              <a:t>Inference</a:t>
            </a:r>
          </a:p>
        </p:txBody>
      </p:sp>
    </p:spTree>
    <p:extLst>
      <p:ext uri="{BB962C8B-B14F-4D97-AF65-F5344CB8AC3E}">
        <p14:creationId xmlns:p14="http://schemas.microsoft.com/office/powerpoint/2010/main" val="303117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527C92-F025-462D-A6D7-93C8B7A31B17}"/>
              </a:ext>
            </a:extLst>
          </p:cNvPr>
          <p:cNvSpPr>
            <a:spLocks noGrp="1"/>
          </p:cNvSpPr>
          <p:nvPr>
            <p:ph idx="1"/>
          </p:nvPr>
        </p:nvSpPr>
        <p:spPr/>
        <p:txBody>
          <a:bodyPr/>
          <a:lstStyle/>
          <a:p>
            <a:r>
              <a:rPr lang="en-IN" dirty="0"/>
              <a:t>Aim of this research is to develop a model for early detection of liver disorder from imbalance Liver Function Test</a:t>
            </a:r>
          </a:p>
          <a:p>
            <a:r>
              <a:rPr lang="en-IN" dirty="0"/>
              <a:t>The initial stage symptoms of the diseases are vague so the medical practitioners often fail to detect the disease. The model tries to improve the accuracy using various classification algorithms.</a:t>
            </a:r>
          </a:p>
        </p:txBody>
      </p:sp>
      <p:sp>
        <p:nvSpPr>
          <p:cNvPr id="3" name="Title 2">
            <a:extLst>
              <a:ext uri="{FF2B5EF4-FFF2-40B4-BE49-F238E27FC236}">
                <a16:creationId xmlns:a16="http://schemas.microsoft.com/office/drawing/2014/main" id="{0AA14FBF-C631-4810-9CE7-3C789642386F}"/>
              </a:ext>
            </a:extLst>
          </p:cNvPr>
          <p:cNvSpPr>
            <a:spLocks noGrp="1"/>
          </p:cNvSpPr>
          <p:nvPr>
            <p:ph type="title"/>
          </p:nvPr>
        </p:nvSpPr>
        <p:spPr/>
        <p:txBody>
          <a:bodyPr/>
          <a:lstStyle/>
          <a:p>
            <a:r>
              <a:rPr lang="en-IN" dirty="0"/>
              <a:t>Indian Liver Patients</a:t>
            </a:r>
          </a:p>
        </p:txBody>
      </p:sp>
    </p:spTree>
    <p:extLst>
      <p:ext uri="{BB962C8B-B14F-4D97-AF65-F5344CB8AC3E}">
        <p14:creationId xmlns:p14="http://schemas.microsoft.com/office/powerpoint/2010/main" val="30752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8463E-DAD9-4AB4-A029-3ED6A0795EC1}"/>
              </a:ext>
            </a:extLst>
          </p:cNvPr>
          <p:cNvSpPr>
            <a:spLocks noGrp="1"/>
          </p:cNvSpPr>
          <p:nvPr>
            <p:ph type="title"/>
          </p:nvPr>
        </p:nvSpPr>
        <p:spPr/>
        <p:txBody>
          <a:bodyPr/>
          <a:lstStyle/>
          <a:p>
            <a:r>
              <a:rPr lang="en-IN" dirty="0"/>
              <a:t>EDA – Visualization of the data</a:t>
            </a:r>
          </a:p>
        </p:txBody>
      </p:sp>
      <p:pic>
        <p:nvPicPr>
          <p:cNvPr id="9" name="Content Placeholder 8" descr="A screenshot of a social media post&#10;&#10;Description automatically generated">
            <a:extLst>
              <a:ext uri="{FF2B5EF4-FFF2-40B4-BE49-F238E27FC236}">
                <a16:creationId xmlns:a16="http://schemas.microsoft.com/office/drawing/2014/main" id="{F26032BC-DD8C-44A5-A47D-1651C7CEBA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8229600" cy="2553811"/>
          </a:xfrm>
        </p:spPr>
      </p:pic>
      <p:pic>
        <p:nvPicPr>
          <p:cNvPr id="11" name="Picture 10" descr="A screenshot of a cell phone&#10;&#10;Description automatically generated">
            <a:extLst>
              <a:ext uri="{FF2B5EF4-FFF2-40B4-BE49-F238E27FC236}">
                <a16:creationId xmlns:a16="http://schemas.microsoft.com/office/drawing/2014/main" id="{9DB47CDC-A9F6-4F11-9214-98CFE22BE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038600"/>
            <a:ext cx="8658311" cy="2716813"/>
          </a:xfrm>
          <a:prstGeom prst="rect">
            <a:avLst/>
          </a:prstGeom>
        </p:spPr>
      </p:pic>
    </p:spTree>
    <p:extLst>
      <p:ext uri="{BB962C8B-B14F-4D97-AF65-F5344CB8AC3E}">
        <p14:creationId xmlns:p14="http://schemas.microsoft.com/office/powerpoint/2010/main" val="38044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EF9BC1-C6AB-4816-B321-D184D02F0FAC}"/>
              </a:ext>
            </a:extLst>
          </p:cNvPr>
          <p:cNvSpPr>
            <a:spLocks noGrp="1"/>
          </p:cNvSpPr>
          <p:nvPr>
            <p:ph idx="1"/>
          </p:nvPr>
        </p:nvSpPr>
        <p:spPr/>
        <p:txBody>
          <a:bodyPr/>
          <a:lstStyle/>
          <a:p>
            <a:r>
              <a:rPr lang="en-IN" sz="1400" dirty="0"/>
              <a:t>Bilirubin is a substance made when body breaks down old red blood cells. Bilirubin is also part of bile, which  liver makes to help digest the food.</a:t>
            </a:r>
          </a:p>
          <a:p>
            <a:r>
              <a:rPr lang="en-IN" sz="1400" dirty="0"/>
              <a:t>Alkaline phosphatase, or ALP, Aspartate transaminase, or AST and Alanine transaminase, or ALT are the enzymes which are found in the blood. They are present in higher quantity when the liver is damaged. They are leaked into the blood.</a:t>
            </a:r>
          </a:p>
          <a:p>
            <a:r>
              <a:rPr lang="en-IN" sz="1400" dirty="0"/>
              <a:t>Total protein, is a biochemical test for measuring the total amount of protein in the blood. </a:t>
            </a:r>
          </a:p>
          <a:p>
            <a:r>
              <a:rPr lang="en-IN" sz="1400" dirty="0"/>
              <a:t>Albumin is a protein made by the liver. Albumin helps keep fluid in the bloodstream so it doesn't leak into other tissues.</a:t>
            </a:r>
          </a:p>
          <a:p>
            <a:r>
              <a:rPr lang="en-IN" sz="1400" dirty="0"/>
              <a:t>Globulin. This is a group of proteins. Some of them are made by the liver. Others are made by immune system. They help fight infection and transport nutrients.</a:t>
            </a:r>
          </a:p>
          <a:p>
            <a:endParaRPr lang="en-IN" sz="1400" dirty="0"/>
          </a:p>
          <a:p>
            <a:endParaRPr lang="en-IN" dirty="0"/>
          </a:p>
        </p:txBody>
      </p:sp>
      <p:sp>
        <p:nvSpPr>
          <p:cNvPr id="3" name="Title 2">
            <a:extLst>
              <a:ext uri="{FF2B5EF4-FFF2-40B4-BE49-F238E27FC236}">
                <a16:creationId xmlns:a16="http://schemas.microsoft.com/office/drawing/2014/main" id="{E3686654-4F38-48DE-91B9-13E51BBF8228}"/>
              </a:ext>
            </a:extLst>
          </p:cNvPr>
          <p:cNvSpPr>
            <a:spLocks noGrp="1"/>
          </p:cNvSpPr>
          <p:nvPr>
            <p:ph type="title"/>
          </p:nvPr>
        </p:nvSpPr>
        <p:spPr/>
        <p:txBody>
          <a:bodyPr/>
          <a:lstStyle/>
          <a:p>
            <a:r>
              <a:rPr lang="en-IN" dirty="0"/>
              <a:t>Explanation of each feature</a:t>
            </a:r>
          </a:p>
        </p:txBody>
      </p:sp>
    </p:spTree>
    <p:extLst>
      <p:ext uri="{BB962C8B-B14F-4D97-AF65-F5344CB8AC3E}">
        <p14:creationId xmlns:p14="http://schemas.microsoft.com/office/powerpoint/2010/main" val="196610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id="{7D44EF88-D438-4B1E-9F03-79A9A35933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0" t="2059" r="43942" b="-2059"/>
          <a:stretch/>
        </p:blipFill>
        <p:spPr>
          <a:xfrm>
            <a:off x="304801" y="601804"/>
            <a:ext cx="4582916" cy="2921793"/>
          </a:xfrm>
        </p:spPr>
      </p:pic>
      <p:pic>
        <p:nvPicPr>
          <p:cNvPr id="7" name="Picture 6" descr="A picture containing screenshot&#10;&#10;Description automatically generated">
            <a:extLst>
              <a:ext uri="{FF2B5EF4-FFF2-40B4-BE49-F238E27FC236}">
                <a16:creationId xmlns:a16="http://schemas.microsoft.com/office/drawing/2014/main" id="{F26019D6-2646-498E-B624-2DC6C87E00BE}"/>
              </a:ext>
            </a:extLst>
          </p:cNvPr>
          <p:cNvPicPr>
            <a:picLocks noChangeAspect="1"/>
          </p:cNvPicPr>
          <p:nvPr/>
        </p:nvPicPr>
        <p:blipFill rotWithShape="1">
          <a:blip r:embed="rId3">
            <a:extLst>
              <a:ext uri="{28A0092B-C50C-407E-A947-70E740481C1C}">
                <a14:useLocalDpi xmlns:a14="http://schemas.microsoft.com/office/drawing/2010/main" val="0"/>
              </a:ext>
            </a:extLst>
          </a:blip>
          <a:srcRect t="6487" r="47006"/>
          <a:stretch/>
        </p:blipFill>
        <p:spPr>
          <a:xfrm>
            <a:off x="277368" y="3810000"/>
            <a:ext cx="4294632" cy="259080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FA9D2732-B08C-46F8-B7F2-58B639DCC25C}"/>
              </a:ext>
            </a:extLst>
          </p:cNvPr>
          <p:cNvPicPr>
            <a:picLocks noChangeAspect="1"/>
          </p:cNvPicPr>
          <p:nvPr/>
        </p:nvPicPr>
        <p:blipFill rotWithShape="1">
          <a:blip r:embed="rId4">
            <a:extLst>
              <a:ext uri="{28A0092B-C50C-407E-A947-70E740481C1C}">
                <a14:useLocalDpi xmlns:a14="http://schemas.microsoft.com/office/drawing/2010/main" val="0"/>
              </a:ext>
            </a:extLst>
          </a:blip>
          <a:srcRect t="19936"/>
          <a:stretch/>
        </p:blipFill>
        <p:spPr>
          <a:xfrm>
            <a:off x="4924293" y="897067"/>
            <a:ext cx="3978915" cy="2921793"/>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C95E168A-A241-422B-8749-8030D5F5AA96}"/>
              </a:ext>
            </a:extLst>
          </p:cNvPr>
          <p:cNvPicPr>
            <a:picLocks noChangeAspect="1"/>
          </p:cNvPicPr>
          <p:nvPr/>
        </p:nvPicPr>
        <p:blipFill rotWithShape="1">
          <a:blip r:embed="rId5">
            <a:extLst>
              <a:ext uri="{28A0092B-C50C-407E-A947-70E740481C1C}">
                <a14:useLocalDpi xmlns:a14="http://schemas.microsoft.com/office/drawing/2010/main" val="0"/>
              </a:ext>
            </a:extLst>
          </a:blip>
          <a:srcRect l="-1295" t="8305" r="23406" b="2666"/>
          <a:stretch/>
        </p:blipFill>
        <p:spPr>
          <a:xfrm>
            <a:off x="4320291" y="3590761"/>
            <a:ext cx="4582917" cy="3267239"/>
          </a:xfrm>
          <a:prstGeom prst="rect">
            <a:avLst/>
          </a:prstGeom>
        </p:spPr>
      </p:pic>
    </p:spTree>
    <p:extLst>
      <p:ext uri="{BB962C8B-B14F-4D97-AF65-F5344CB8AC3E}">
        <p14:creationId xmlns:p14="http://schemas.microsoft.com/office/powerpoint/2010/main" val="229684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79DDDEAB-C76C-4087-AC2F-92C7C9FFA26C}"/>
              </a:ext>
            </a:extLst>
          </p:cNvPr>
          <p:cNvPicPr>
            <a:picLocks noChangeAspect="1"/>
          </p:cNvPicPr>
          <p:nvPr/>
        </p:nvPicPr>
        <p:blipFill rotWithShape="1">
          <a:blip r:embed="rId2">
            <a:extLst>
              <a:ext uri="{28A0092B-C50C-407E-A947-70E740481C1C}">
                <a14:useLocalDpi xmlns:a14="http://schemas.microsoft.com/office/drawing/2010/main" val="0"/>
              </a:ext>
            </a:extLst>
          </a:blip>
          <a:srcRect t="21193" r="36956"/>
          <a:stretch/>
        </p:blipFill>
        <p:spPr>
          <a:xfrm>
            <a:off x="4136136" y="1447800"/>
            <a:ext cx="4419600" cy="437769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B709138-D81E-4557-A715-7758332F8151}"/>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8089" r="46667"/>
          <a:stretch/>
        </p:blipFill>
        <p:spPr>
          <a:xfrm>
            <a:off x="808964" y="3666745"/>
            <a:ext cx="3161721" cy="3005835"/>
          </a:xfrm>
          <a:prstGeom prst="rect">
            <a:avLst/>
          </a:prstGeom>
        </p:spPr>
      </p:pic>
      <p:pic>
        <p:nvPicPr>
          <p:cNvPr id="13" name="Content Placeholder 12" descr="A screenshot of a cell phone&#10;&#10;Description automatically generated">
            <a:extLst>
              <a:ext uri="{FF2B5EF4-FFF2-40B4-BE49-F238E27FC236}">
                <a16:creationId xmlns:a16="http://schemas.microsoft.com/office/drawing/2014/main" id="{AF32500A-7097-49ED-B4B5-451715054A5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1000" y="228601"/>
            <a:ext cx="3412901" cy="3429000"/>
          </a:xfrm>
        </p:spPr>
      </p:pic>
    </p:spTree>
    <p:extLst>
      <p:ext uri="{BB962C8B-B14F-4D97-AF65-F5344CB8AC3E}">
        <p14:creationId xmlns:p14="http://schemas.microsoft.com/office/powerpoint/2010/main" val="163378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5ABE47D0-BAA1-4B77-8392-41F35172A3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260" t="19613" r="48148"/>
          <a:stretch/>
        </p:blipFill>
        <p:spPr>
          <a:xfrm>
            <a:off x="457200" y="62958"/>
            <a:ext cx="3505200" cy="3366042"/>
          </a:xfrm>
        </p:spPr>
      </p:pic>
      <p:pic>
        <p:nvPicPr>
          <p:cNvPr id="7" name="Picture 6" descr="A close up of a map&#10;&#10;Description automatically generated">
            <a:extLst>
              <a:ext uri="{FF2B5EF4-FFF2-40B4-BE49-F238E27FC236}">
                <a16:creationId xmlns:a16="http://schemas.microsoft.com/office/drawing/2014/main" id="{C2F345D3-6BD2-4CF3-B9B5-53EB5390AA39}"/>
              </a:ext>
            </a:extLst>
          </p:cNvPr>
          <p:cNvPicPr>
            <a:picLocks noChangeAspect="1"/>
          </p:cNvPicPr>
          <p:nvPr/>
        </p:nvPicPr>
        <p:blipFill rotWithShape="1">
          <a:blip r:embed="rId3">
            <a:extLst>
              <a:ext uri="{28A0092B-C50C-407E-A947-70E740481C1C}">
                <a14:useLocalDpi xmlns:a14="http://schemas.microsoft.com/office/drawing/2010/main" val="0"/>
              </a:ext>
            </a:extLst>
          </a:blip>
          <a:srcRect t="20464" r="40937"/>
          <a:stretch/>
        </p:blipFill>
        <p:spPr>
          <a:xfrm>
            <a:off x="4343400" y="1224265"/>
            <a:ext cx="4469130" cy="4309110"/>
          </a:xfrm>
          <a:prstGeom prst="rect">
            <a:avLst/>
          </a:prstGeom>
        </p:spPr>
      </p:pic>
      <p:pic>
        <p:nvPicPr>
          <p:cNvPr id="9" name="Picture 8" descr="A close up of a map&#10;&#10;Description automatically generated">
            <a:extLst>
              <a:ext uri="{FF2B5EF4-FFF2-40B4-BE49-F238E27FC236}">
                <a16:creationId xmlns:a16="http://schemas.microsoft.com/office/drawing/2014/main" id="{369BB0B4-290D-442E-B216-B8AC484B5B02}"/>
              </a:ext>
            </a:extLst>
          </p:cNvPr>
          <p:cNvPicPr>
            <a:picLocks noChangeAspect="1"/>
          </p:cNvPicPr>
          <p:nvPr/>
        </p:nvPicPr>
        <p:blipFill rotWithShape="1">
          <a:blip r:embed="rId4">
            <a:extLst>
              <a:ext uri="{28A0092B-C50C-407E-A947-70E740481C1C}">
                <a14:useLocalDpi xmlns:a14="http://schemas.microsoft.com/office/drawing/2010/main" val="0"/>
              </a:ext>
            </a:extLst>
          </a:blip>
          <a:srcRect l="9167" t="13646" r="47500" b="3729"/>
          <a:stretch/>
        </p:blipFill>
        <p:spPr>
          <a:xfrm>
            <a:off x="457200" y="3378820"/>
            <a:ext cx="3581400" cy="3443654"/>
          </a:xfrm>
          <a:prstGeom prst="rect">
            <a:avLst/>
          </a:prstGeom>
        </p:spPr>
      </p:pic>
    </p:spTree>
    <p:extLst>
      <p:ext uri="{BB962C8B-B14F-4D97-AF65-F5344CB8AC3E}">
        <p14:creationId xmlns:p14="http://schemas.microsoft.com/office/powerpoint/2010/main" val="248152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A760E2-CD22-441E-8D80-5834558F87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918" y="609600"/>
            <a:ext cx="5818164" cy="6130448"/>
          </a:xfrm>
          <a:prstGeom prst="rect">
            <a:avLst/>
          </a:prstGeom>
        </p:spPr>
      </p:pic>
    </p:spTree>
    <p:extLst>
      <p:ext uri="{BB962C8B-B14F-4D97-AF65-F5344CB8AC3E}">
        <p14:creationId xmlns:p14="http://schemas.microsoft.com/office/powerpoint/2010/main" val="393295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D187B3AD-0431-4FF9-86E9-9C96BC82BC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606458"/>
            <a:ext cx="7856211" cy="2819400"/>
          </a:xfrm>
          <a:prstGeom prst="rect">
            <a:avLst/>
          </a:prstGeom>
        </p:spPr>
      </p:pic>
      <p:pic>
        <p:nvPicPr>
          <p:cNvPr id="7" name="Picture 6" descr="A close up of a device&#10;&#10;Description automatically generated">
            <a:extLst>
              <a:ext uri="{FF2B5EF4-FFF2-40B4-BE49-F238E27FC236}">
                <a16:creationId xmlns:a16="http://schemas.microsoft.com/office/drawing/2014/main" id="{A654840C-1650-4326-9782-196E65961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490" y="3432142"/>
            <a:ext cx="2861020" cy="3124200"/>
          </a:xfrm>
          <a:prstGeom prst="rect">
            <a:avLst/>
          </a:prstGeom>
        </p:spPr>
      </p:pic>
    </p:spTree>
    <p:extLst>
      <p:ext uri="{BB962C8B-B14F-4D97-AF65-F5344CB8AC3E}">
        <p14:creationId xmlns:p14="http://schemas.microsoft.com/office/powerpoint/2010/main" val="2797709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7662</TotalTime>
  <Words>318</Words>
  <Application>Microsoft Office PowerPoint</Application>
  <PresentationFormat>On-screen Show (4:3)</PresentationFormat>
  <Paragraphs>28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Indian Liver Patients</vt:lpstr>
      <vt:lpstr>Indian Liver Patients</vt:lpstr>
      <vt:lpstr>EDA – Visualization of the data</vt:lpstr>
      <vt:lpstr>Explanation of each feature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Sreelalan S</cp:lastModifiedBy>
  <cp:revision>307</cp:revision>
  <dcterms:created xsi:type="dcterms:W3CDTF">2017-03-30T12:09:41Z</dcterms:created>
  <dcterms:modified xsi:type="dcterms:W3CDTF">2019-11-13T18:27:20Z</dcterms:modified>
</cp:coreProperties>
</file>